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76" r:id="rId4"/>
    <p:sldId id="277" r:id="rId5"/>
    <p:sldId id="278" r:id="rId6"/>
    <p:sldId id="279" r:id="rId7"/>
    <p:sldId id="280" r:id="rId8"/>
    <p:sldId id="281" r:id="rId9"/>
    <p:sldId id="282" r:id="rId10"/>
    <p:sldId id="283" r:id="rId11"/>
    <p:sldId id="257" r:id="rId12"/>
    <p:sldId id="258" r:id="rId13"/>
    <p:sldId id="259" r:id="rId14"/>
    <p:sldId id="284"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85" r:id="rId31"/>
    <p:sldId id="275" r:id="rId32"/>
    <p:sldId id="28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6" autoAdjust="0"/>
    <p:restoredTop sz="94660"/>
  </p:normalViewPr>
  <p:slideViewPr>
    <p:cSldViewPr snapToGrid="0">
      <p:cViewPr varScale="1">
        <p:scale>
          <a:sx n="97" d="100"/>
          <a:sy n="97" d="100"/>
        </p:scale>
        <p:origin x="96"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2/20/2019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2/20/2019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upwardlivingpublicationsblog.net/" TargetMode="External"/><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en-US" b="1" dirty="0">
                <a:solidFill>
                  <a:schemeClr val="bg1"/>
                </a:solidFill>
              </a:rPr>
              <a:t>Class 2 - Walking in the power of the word &amp; spirit:</a:t>
            </a:r>
          </a:p>
        </p:txBody>
      </p:sp>
      <p:sp>
        <p:nvSpPr>
          <p:cNvPr id="3" name="Subtitle 2"/>
          <p:cNvSpPr>
            <a:spLocks noGrp="1"/>
          </p:cNvSpPr>
          <p:nvPr>
            <p:ph type="subTitle" idx="1"/>
          </p:nvPr>
        </p:nvSpPr>
        <p:spPr/>
        <p:txBody>
          <a:bodyPr>
            <a:normAutofit/>
          </a:bodyPr>
          <a:lstStyle/>
          <a:p>
            <a:pPr algn="r"/>
            <a:r>
              <a:rPr lang="en-US" sz="3200" b="1" dirty="0">
                <a:solidFill>
                  <a:srgbClr val="C00000"/>
                </a:solidFill>
              </a:rPr>
              <a:t>The power of God’s Word</a:t>
            </a:r>
          </a:p>
        </p:txBody>
      </p:sp>
    </p:spTree>
    <p:extLst>
      <p:ext uri="{BB962C8B-B14F-4D97-AF65-F5344CB8AC3E}">
        <p14:creationId xmlns:p14="http://schemas.microsoft.com/office/powerpoint/2010/main" val="302873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My personal testimony</a:t>
            </a:r>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2800" dirty="0"/>
              <a:t>What the Word means to me.</a:t>
            </a:r>
          </a:p>
        </p:txBody>
      </p:sp>
    </p:spTree>
    <p:extLst>
      <p:ext uri="{BB962C8B-B14F-4D97-AF65-F5344CB8AC3E}">
        <p14:creationId xmlns:p14="http://schemas.microsoft.com/office/powerpoint/2010/main" val="2918760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bg1"/>
                </a:solidFill>
              </a:rPr>
              <a:t>Charles Haddon Spurgeon's </a:t>
            </a:r>
            <a:br>
              <a:rPr lang="en-US" b="1" dirty="0">
                <a:solidFill>
                  <a:schemeClr val="bg1"/>
                </a:solidFill>
              </a:rPr>
            </a:br>
            <a:r>
              <a:rPr lang="en-US" dirty="0">
                <a:solidFill>
                  <a:schemeClr val="bg1"/>
                </a:solidFill>
              </a:rPr>
              <a:t>words on the Word and his prayer each time he opened the Word...</a:t>
            </a:r>
          </a:p>
        </p:txBody>
      </p:sp>
      <p:sp>
        <p:nvSpPr>
          <p:cNvPr id="3" name="Content Placeholder 2"/>
          <p:cNvSpPr>
            <a:spLocks noGrp="1"/>
          </p:cNvSpPr>
          <p:nvPr>
            <p:ph idx="1"/>
          </p:nvPr>
        </p:nvSpPr>
        <p:spPr/>
        <p:txBody>
          <a:bodyPr>
            <a:normAutofit fontScale="92500" lnSpcReduction="20000"/>
          </a:bodyPr>
          <a:lstStyle/>
          <a:p>
            <a:pPr marL="0" indent="0">
              <a:buNone/>
            </a:pPr>
            <a:r>
              <a:rPr lang="en-US" sz="3200" b="1" dirty="0">
                <a:solidFill>
                  <a:schemeClr val="bg1"/>
                </a:solidFill>
              </a:rPr>
              <a:t>How are we to handle this sword of “It is written”</a:t>
            </a:r>
            <a:r>
              <a:rPr lang="en-US" sz="3200" dirty="0">
                <a:solidFill>
                  <a:schemeClr val="bg1"/>
                </a:solidFill>
              </a:rPr>
              <a:t>? </a:t>
            </a:r>
            <a:r>
              <a:rPr lang="en-US" sz="3200" dirty="0"/>
              <a:t>(Matt 4:4) First, with deepest reverence. Let every word that God has spoken be Law and Gospel to you. Never trifle with it; never try to evade its force or to change its meaning. God speaks to you in this book as much as if again He came to the top of Sinai and lifted up His voice in thunder. I like to open the Bible and to pray,</a:t>
            </a:r>
          </a:p>
        </p:txBody>
      </p:sp>
    </p:spTree>
    <p:extLst>
      <p:ext uri="{BB962C8B-B14F-4D97-AF65-F5344CB8AC3E}">
        <p14:creationId xmlns:p14="http://schemas.microsoft.com/office/powerpoint/2010/main" val="403218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a:solidFill>
                  <a:schemeClr val="bg1"/>
                </a:solidFill>
              </a:rPr>
              <a:t>Lord God, let the words leap out of the page into my soul, Thyself making them vivid, quick, powerful, and fresh to my heart.</a:t>
            </a:r>
          </a:p>
        </p:txBody>
      </p:sp>
    </p:spTree>
    <p:extLst>
      <p:ext uri="{BB962C8B-B14F-4D97-AF65-F5344CB8AC3E}">
        <p14:creationId xmlns:p14="http://schemas.microsoft.com/office/powerpoint/2010/main" val="3066461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2422"/>
            <a:ext cx="9905998" cy="321276"/>
          </a:xfrm>
        </p:spPr>
        <p:txBody>
          <a:bodyPr>
            <a:normAutofit fontScale="90000"/>
          </a:bodyPr>
          <a:lstStyle/>
          <a:p>
            <a:endParaRPr lang="en-US" dirty="0"/>
          </a:p>
        </p:txBody>
      </p:sp>
      <p:sp>
        <p:nvSpPr>
          <p:cNvPr id="3" name="Content Placeholder 2"/>
          <p:cNvSpPr>
            <a:spLocks noGrp="1"/>
          </p:cNvSpPr>
          <p:nvPr>
            <p:ph idx="1"/>
          </p:nvPr>
        </p:nvSpPr>
        <p:spPr>
          <a:xfrm>
            <a:off x="634785" y="543698"/>
            <a:ext cx="9905999" cy="5548184"/>
          </a:xfrm>
        </p:spPr>
        <p:txBody>
          <a:bodyPr>
            <a:normAutofit/>
          </a:bodyPr>
          <a:lstStyle/>
          <a:p>
            <a:pPr marL="0" indent="0">
              <a:buNone/>
            </a:pPr>
            <a:endParaRPr lang="en-US" sz="3200" dirty="0"/>
          </a:p>
          <a:p>
            <a:pPr marL="0" indent="0">
              <a:buNone/>
            </a:pPr>
            <a:r>
              <a:rPr lang="en-US" sz="3200" dirty="0">
                <a:solidFill>
                  <a:schemeClr val="bg1"/>
                </a:solidFill>
              </a:rPr>
              <a:t>Our Lord Himself felt the power of the word. It was not so much the devil who felt the power of “It is written” as Christ Himself. “No,” </a:t>
            </a:r>
            <a:r>
              <a:rPr lang="en-US" sz="3200" dirty="0" err="1">
                <a:solidFill>
                  <a:schemeClr val="bg1"/>
                </a:solidFill>
              </a:rPr>
              <a:t>saith</a:t>
            </a:r>
            <a:r>
              <a:rPr lang="en-US" sz="3200" dirty="0">
                <a:solidFill>
                  <a:schemeClr val="bg1"/>
                </a:solidFill>
              </a:rPr>
              <a:t> He, “I will not command stones to be made bread; I trust in God Who can without bread sustain Me. I will not cast Myself down from the temple; I will not tempt the Lord My God. </a:t>
            </a:r>
            <a:endParaRPr lang="en-US" dirty="0">
              <a:solidFill>
                <a:schemeClr val="bg1"/>
              </a:solidFill>
            </a:endParaRPr>
          </a:p>
        </p:txBody>
      </p:sp>
    </p:spTree>
    <p:extLst>
      <p:ext uri="{BB962C8B-B14F-4D97-AF65-F5344CB8AC3E}">
        <p14:creationId xmlns:p14="http://schemas.microsoft.com/office/powerpoint/2010/main" val="2952244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22887"/>
          </a:xfrm>
        </p:spPr>
        <p:txBody>
          <a:bodyPr>
            <a:normAutofit fontScale="90000"/>
          </a:bodyPr>
          <a:lstStyle/>
          <a:p>
            <a:endParaRPr lang="en-US"/>
          </a:p>
        </p:txBody>
      </p:sp>
      <p:sp>
        <p:nvSpPr>
          <p:cNvPr id="3" name="Content Placeholder 2"/>
          <p:cNvSpPr>
            <a:spLocks noGrp="1"/>
          </p:cNvSpPr>
          <p:nvPr>
            <p:ph idx="1"/>
          </p:nvPr>
        </p:nvSpPr>
        <p:spPr>
          <a:xfrm>
            <a:off x="1141413" y="877330"/>
            <a:ext cx="9905999" cy="4913871"/>
          </a:xfrm>
        </p:spPr>
        <p:txBody>
          <a:bodyPr>
            <a:normAutofit lnSpcReduction="10000"/>
          </a:bodyPr>
          <a:lstStyle/>
          <a:p>
            <a:pPr marL="0" indent="0">
              <a:buNone/>
            </a:pPr>
            <a:r>
              <a:rPr lang="en-US" sz="3200" dirty="0">
                <a:solidFill>
                  <a:schemeClr val="bg1"/>
                </a:solidFill>
              </a:rPr>
              <a:t>I will not worship Satan, for God alone is God.” The manhood of Christ felt an awe of the Word of God, and so it became a power to Him. To trifle with Scripture is to deprive yourself of its aid. Reverence it, I beseech you, and look up to God with devout gratitude for having given it to you. </a:t>
            </a:r>
          </a:p>
          <a:p>
            <a:pPr marL="0" indent="0" algn="ctr">
              <a:buNone/>
            </a:pPr>
            <a:r>
              <a:rPr lang="en-US" sz="3200" dirty="0"/>
              <a:t>(From Spurgeon’s sermon </a:t>
            </a:r>
            <a:r>
              <a:rPr lang="en-US" sz="3200" i="1" dirty="0"/>
              <a:t>-  </a:t>
            </a:r>
          </a:p>
          <a:p>
            <a:pPr marL="0" indent="0" algn="ctr">
              <a:buNone/>
            </a:pPr>
            <a:r>
              <a:rPr lang="en-US" sz="3200" i="1" dirty="0"/>
              <a:t>Infallibility—Where to Find It and How to Use It</a:t>
            </a:r>
            <a:r>
              <a:rPr lang="en-US" sz="3200" dirty="0"/>
              <a:t>)</a:t>
            </a:r>
          </a:p>
          <a:p>
            <a:pPr marL="0" indent="0">
              <a:buNone/>
            </a:pPr>
            <a:endParaRPr lang="en-US" dirty="0"/>
          </a:p>
        </p:txBody>
      </p:sp>
    </p:spTree>
    <p:extLst>
      <p:ext uri="{BB962C8B-B14F-4D97-AF65-F5344CB8AC3E}">
        <p14:creationId xmlns:p14="http://schemas.microsoft.com/office/powerpoint/2010/main" val="975284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197708"/>
            <a:ext cx="9905998" cy="716692"/>
          </a:xfrm>
        </p:spPr>
        <p:txBody>
          <a:bodyPr/>
          <a:lstStyle/>
          <a:p>
            <a:pPr algn="ctr"/>
            <a:r>
              <a:rPr lang="en-US" b="1" dirty="0">
                <a:solidFill>
                  <a:schemeClr val="bg1"/>
                </a:solidFill>
              </a:rPr>
              <a:t>What is the bible?</a:t>
            </a:r>
          </a:p>
        </p:txBody>
      </p:sp>
      <p:sp>
        <p:nvSpPr>
          <p:cNvPr id="3" name="Content Placeholder 2"/>
          <p:cNvSpPr>
            <a:spLocks noGrp="1"/>
          </p:cNvSpPr>
          <p:nvPr>
            <p:ph idx="1"/>
          </p:nvPr>
        </p:nvSpPr>
        <p:spPr>
          <a:xfrm>
            <a:off x="1141412" y="914400"/>
            <a:ext cx="9905999" cy="5436973"/>
          </a:xfrm>
        </p:spPr>
        <p:txBody>
          <a:bodyPr>
            <a:noAutofit/>
          </a:bodyPr>
          <a:lstStyle/>
          <a:p>
            <a:pPr marL="0" indent="0" algn="ctr">
              <a:buNone/>
            </a:pPr>
            <a:r>
              <a:rPr lang="en-US" sz="2800" dirty="0">
                <a:solidFill>
                  <a:schemeClr val="bg1"/>
                </a:solidFill>
              </a:rPr>
              <a:t>"THIS BOOK contains the mind of God, the state of man, the way of salvation, the doom of sinners and the happiness of believers.</a:t>
            </a:r>
          </a:p>
          <a:p>
            <a:pPr marL="0" indent="0" algn="ctr">
              <a:buNone/>
            </a:pPr>
            <a:r>
              <a:rPr lang="en-US" sz="2800" dirty="0">
                <a:solidFill>
                  <a:schemeClr val="bg1"/>
                </a:solidFill>
              </a:rPr>
              <a:t>Its doctrines are holy, its precepts are binding, its histories are true, and its decisions are immutable.</a:t>
            </a:r>
          </a:p>
          <a:p>
            <a:pPr marL="0" indent="0" algn="ctr">
              <a:buNone/>
            </a:pPr>
            <a:r>
              <a:rPr lang="en-US" sz="2800" dirty="0">
                <a:solidFill>
                  <a:schemeClr val="bg1"/>
                </a:solidFill>
              </a:rPr>
              <a:t>Read it to be wise, believe it to be safe and practice it to be holy.</a:t>
            </a:r>
          </a:p>
          <a:p>
            <a:pPr marL="0" indent="0" algn="ctr">
              <a:buNone/>
            </a:pPr>
            <a:r>
              <a:rPr lang="en-US" sz="2800" dirty="0">
                <a:solidFill>
                  <a:schemeClr val="bg1"/>
                </a:solidFill>
              </a:rPr>
              <a:t>It contains light to direct you, food to support you and comfort to cheer you.</a:t>
            </a:r>
          </a:p>
          <a:p>
            <a:pPr marL="0" indent="0" algn="ctr">
              <a:buNone/>
            </a:pPr>
            <a:r>
              <a:rPr lang="en-US" sz="2800" dirty="0">
                <a:solidFill>
                  <a:schemeClr val="bg1"/>
                </a:solidFill>
              </a:rPr>
              <a:t>It is the traveler's map, the pilgrim's staff, the pilot's compass, the soldier's sword and the Christian's character.</a:t>
            </a:r>
          </a:p>
          <a:p>
            <a:pPr marL="0" indent="0" algn="ctr">
              <a:buNone/>
            </a:pPr>
            <a:endParaRPr lang="en-US" sz="2800" b="1" dirty="0"/>
          </a:p>
          <a:p>
            <a:pPr marL="0" indent="0">
              <a:buNone/>
            </a:pPr>
            <a:endParaRPr lang="en-US" sz="2800" dirty="0"/>
          </a:p>
        </p:txBody>
      </p:sp>
    </p:spTree>
    <p:extLst>
      <p:ext uri="{BB962C8B-B14F-4D97-AF65-F5344CB8AC3E}">
        <p14:creationId xmlns:p14="http://schemas.microsoft.com/office/powerpoint/2010/main" val="21678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5817"/>
          </a:xfrm>
        </p:spPr>
        <p:txBody>
          <a:bodyPr>
            <a:normAutofit fontScale="90000"/>
          </a:bodyPr>
          <a:lstStyle/>
          <a:p>
            <a:endParaRPr lang="en-US" dirty="0"/>
          </a:p>
        </p:txBody>
      </p:sp>
      <p:sp>
        <p:nvSpPr>
          <p:cNvPr id="3" name="Content Placeholder 2"/>
          <p:cNvSpPr>
            <a:spLocks noGrp="1"/>
          </p:cNvSpPr>
          <p:nvPr>
            <p:ph idx="1"/>
          </p:nvPr>
        </p:nvSpPr>
        <p:spPr>
          <a:xfrm>
            <a:off x="1141413" y="0"/>
            <a:ext cx="9905999" cy="6462583"/>
          </a:xfrm>
        </p:spPr>
        <p:txBody>
          <a:bodyPr>
            <a:noAutofit/>
          </a:bodyPr>
          <a:lstStyle/>
          <a:p>
            <a:pPr marL="0" indent="0" algn="ctr">
              <a:buNone/>
            </a:pPr>
            <a:r>
              <a:rPr lang="en-US" sz="2800" dirty="0">
                <a:solidFill>
                  <a:schemeClr val="bg1"/>
                </a:solidFill>
              </a:rPr>
              <a:t>Here paradise is restored, heaven opened and the gates of hell disclosed.</a:t>
            </a:r>
          </a:p>
          <a:p>
            <a:pPr marL="0" indent="0" algn="ctr">
              <a:buNone/>
            </a:pPr>
            <a:r>
              <a:rPr lang="en-US" sz="2800" dirty="0">
                <a:solidFill>
                  <a:schemeClr val="bg1"/>
                </a:solidFill>
              </a:rPr>
              <a:t>Christ is its grand object, our good is its design and the glory of God its end.</a:t>
            </a:r>
          </a:p>
          <a:p>
            <a:pPr marL="0" indent="0" algn="ctr">
              <a:buNone/>
            </a:pPr>
            <a:r>
              <a:rPr lang="en-US" sz="2800" dirty="0">
                <a:solidFill>
                  <a:schemeClr val="bg1"/>
                </a:solidFill>
              </a:rPr>
              <a:t>It should fill the memory, rule the heart, and guide the feet.</a:t>
            </a:r>
          </a:p>
          <a:p>
            <a:pPr marL="0" indent="0" algn="ctr">
              <a:buNone/>
            </a:pPr>
            <a:r>
              <a:rPr lang="en-US" sz="2800" dirty="0">
                <a:solidFill>
                  <a:schemeClr val="bg1"/>
                </a:solidFill>
              </a:rPr>
              <a:t>Read it slowly, frequently, and prayerfully.</a:t>
            </a:r>
          </a:p>
          <a:p>
            <a:pPr marL="0" indent="0" algn="ctr">
              <a:buNone/>
            </a:pPr>
            <a:r>
              <a:rPr lang="en-US" sz="2800" dirty="0">
                <a:solidFill>
                  <a:schemeClr val="bg1"/>
                </a:solidFill>
              </a:rPr>
              <a:t>It is given you in life and will be opened in the judgment and will be remembered forever.</a:t>
            </a:r>
          </a:p>
          <a:p>
            <a:pPr marL="0" indent="0" algn="ctr">
              <a:buNone/>
            </a:pPr>
            <a:r>
              <a:rPr lang="en-US" sz="2800" dirty="0">
                <a:solidFill>
                  <a:schemeClr val="bg1"/>
                </a:solidFill>
              </a:rPr>
              <a:t>It involves the highest responsibility, will reward the greatest </a:t>
            </a:r>
            <a:r>
              <a:rPr lang="en-US" sz="2800" dirty="0" err="1">
                <a:solidFill>
                  <a:schemeClr val="bg1"/>
                </a:solidFill>
              </a:rPr>
              <a:t>labour</a:t>
            </a:r>
            <a:r>
              <a:rPr lang="en-US" sz="2800" dirty="0">
                <a:solidFill>
                  <a:schemeClr val="bg1"/>
                </a:solidFill>
              </a:rPr>
              <a:t>, and will condemn all who trifle with its sacred contents."</a:t>
            </a:r>
          </a:p>
          <a:p>
            <a:pPr marL="0" indent="0" algn="ctr">
              <a:buNone/>
            </a:pPr>
            <a:r>
              <a:rPr lang="en-US" sz="2800" dirty="0">
                <a:solidFill>
                  <a:schemeClr val="bg1"/>
                </a:solidFill>
              </a:rPr>
              <a:t>— Anonymous (found on the flyleaf of an old Bible)</a:t>
            </a:r>
          </a:p>
          <a:p>
            <a:pPr marL="0" indent="0">
              <a:buNone/>
            </a:pPr>
            <a:endParaRPr lang="en-US" dirty="0"/>
          </a:p>
        </p:txBody>
      </p:sp>
    </p:spTree>
    <p:extLst>
      <p:ext uri="{BB962C8B-B14F-4D97-AF65-F5344CB8AC3E}">
        <p14:creationId xmlns:p14="http://schemas.microsoft.com/office/powerpoint/2010/main" val="161417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45719"/>
          </a:xfrm>
        </p:spPr>
        <p:txBody>
          <a:bodyPr>
            <a:normAutofit fontScale="90000"/>
          </a:bodyPr>
          <a:lstStyle/>
          <a:p>
            <a:endParaRPr lang="en-US" dirty="0"/>
          </a:p>
        </p:txBody>
      </p:sp>
      <p:sp>
        <p:nvSpPr>
          <p:cNvPr id="3" name="Content Placeholder 2"/>
          <p:cNvSpPr>
            <a:spLocks noGrp="1"/>
          </p:cNvSpPr>
          <p:nvPr>
            <p:ph idx="1"/>
          </p:nvPr>
        </p:nvSpPr>
        <p:spPr>
          <a:xfrm>
            <a:off x="1141413" y="545996"/>
            <a:ext cx="9905999" cy="5126964"/>
          </a:xfrm>
        </p:spPr>
        <p:txBody>
          <a:bodyPr/>
          <a:lstStyle/>
          <a:p>
            <a:pPr marL="0" indent="0" algn="ctr">
              <a:buNone/>
            </a:pPr>
            <a:endParaRPr lang="en-US" sz="3200" b="1" dirty="0"/>
          </a:p>
          <a:p>
            <a:pPr marL="0" indent="0" algn="ctr">
              <a:buNone/>
            </a:pPr>
            <a:r>
              <a:rPr lang="en-US" sz="3200" b="1" dirty="0">
                <a:solidFill>
                  <a:schemeClr val="bg1"/>
                </a:solidFill>
              </a:rPr>
              <a:t>Melvin Worthington gives us a wonderful lesson entitled </a:t>
            </a:r>
          </a:p>
          <a:p>
            <a:pPr marL="0" indent="0" algn="ctr">
              <a:buNone/>
            </a:pPr>
            <a:r>
              <a:rPr lang="en-US" sz="3200" b="1" dirty="0">
                <a:solidFill>
                  <a:schemeClr val="bg1"/>
                </a:solidFill>
              </a:rPr>
              <a:t>"The Wonderful Word" based on </a:t>
            </a:r>
          </a:p>
          <a:p>
            <a:pPr marL="0" indent="0" algn="ctr">
              <a:buNone/>
            </a:pPr>
            <a:r>
              <a:rPr lang="en-US" sz="3200" b="1" dirty="0">
                <a:solidFill>
                  <a:schemeClr val="bg1"/>
                </a:solidFill>
              </a:rPr>
              <a:t>2 Timothy 3:14, 15, 16, 17...</a:t>
            </a:r>
          </a:p>
          <a:p>
            <a:pPr marL="0" indent="0" algn="ctr">
              <a:buNone/>
            </a:pPr>
            <a:r>
              <a:rPr lang="en-US" sz="3200" b="1" dirty="0">
                <a:solidFill>
                  <a:schemeClr val="bg1"/>
                </a:solidFill>
              </a:rPr>
              <a:t>Introduction: </a:t>
            </a:r>
          </a:p>
          <a:p>
            <a:pPr marL="0" indent="0">
              <a:buNone/>
            </a:pPr>
            <a:r>
              <a:rPr lang="en-US" sz="3200" dirty="0">
                <a:solidFill>
                  <a:schemeClr val="bg1"/>
                </a:solidFill>
              </a:rPr>
              <a:t>The Bible is an amazing book, a living book. It provides information which can be found in no other book.</a:t>
            </a:r>
          </a:p>
          <a:p>
            <a:pPr marL="0" indent="0">
              <a:buNone/>
            </a:pPr>
            <a:endParaRPr lang="en-US" dirty="0"/>
          </a:p>
        </p:txBody>
      </p:sp>
    </p:spTree>
    <p:extLst>
      <p:ext uri="{BB962C8B-B14F-4D97-AF65-F5344CB8AC3E}">
        <p14:creationId xmlns:p14="http://schemas.microsoft.com/office/powerpoint/2010/main" val="2807101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3460"/>
          </a:xfrm>
        </p:spPr>
        <p:txBody>
          <a:bodyPr>
            <a:normAutofit fontScale="90000"/>
          </a:bodyPr>
          <a:lstStyle/>
          <a:p>
            <a:endParaRPr lang="en-US" dirty="0"/>
          </a:p>
        </p:txBody>
      </p:sp>
      <p:sp>
        <p:nvSpPr>
          <p:cNvPr id="3" name="Content Placeholder 2"/>
          <p:cNvSpPr>
            <a:spLocks noGrp="1"/>
          </p:cNvSpPr>
          <p:nvPr>
            <p:ph idx="1"/>
          </p:nvPr>
        </p:nvSpPr>
        <p:spPr>
          <a:xfrm>
            <a:off x="1141413" y="1112108"/>
            <a:ext cx="9905999" cy="4790304"/>
          </a:xfrm>
        </p:spPr>
        <p:txBody>
          <a:bodyPr>
            <a:normAutofit/>
          </a:bodyPr>
          <a:lstStyle/>
          <a:p>
            <a:pPr marL="0" indent="0">
              <a:buNone/>
            </a:pPr>
            <a:endParaRPr lang="en-US" sz="3200" dirty="0"/>
          </a:p>
          <a:p>
            <a:pPr marL="0" indent="0">
              <a:buNone/>
            </a:pPr>
            <a:endParaRPr lang="en-US" sz="3600" b="1" dirty="0"/>
          </a:p>
          <a:p>
            <a:pPr marL="0" indent="0">
              <a:buNone/>
            </a:pPr>
            <a:r>
              <a:rPr lang="en-US" sz="3600" b="1" dirty="0">
                <a:solidFill>
                  <a:schemeClr val="bg1"/>
                </a:solidFill>
              </a:rPr>
              <a:t>1. The Nature of the Bible </a:t>
            </a:r>
            <a:r>
              <a:rPr lang="en-US" sz="3600" dirty="0">
                <a:solidFill>
                  <a:schemeClr val="bg1"/>
                </a:solidFill>
              </a:rPr>
              <a:t>(2Ti 3:16; Ps. 119:1, 2, 3, 4, 5ff; 1Pe 1:20, 21). The attributes which make the Bible a unique book include its author, authority, accuracy, adequacy, appeal, and agenda.</a:t>
            </a:r>
          </a:p>
        </p:txBody>
      </p:sp>
    </p:spTree>
    <p:extLst>
      <p:ext uri="{BB962C8B-B14F-4D97-AF65-F5344CB8AC3E}">
        <p14:creationId xmlns:p14="http://schemas.microsoft.com/office/powerpoint/2010/main" val="1651395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5817"/>
          </a:xfrm>
        </p:spPr>
        <p:txBody>
          <a:bodyPr>
            <a:normAutofit fontScale="90000"/>
          </a:bodyPr>
          <a:lstStyle/>
          <a:p>
            <a:endParaRPr lang="en-US" dirty="0"/>
          </a:p>
        </p:txBody>
      </p:sp>
      <p:sp>
        <p:nvSpPr>
          <p:cNvPr id="3" name="Content Placeholder 2"/>
          <p:cNvSpPr>
            <a:spLocks noGrp="1"/>
          </p:cNvSpPr>
          <p:nvPr>
            <p:ph idx="1"/>
          </p:nvPr>
        </p:nvSpPr>
        <p:spPr>
          <a:xfrm>
            <a:off x="1141412" y="815546"/>
            <a:ext cx="9905999" cy="4975655"/>
          </a:xfrm>
        </p:spPr>
        <p:txBody>
          <a:bodyPr>
            <a:normAutofit/>
          </a:bodyPr>
          <a:lstStyle/>
          <a:p>
            <a:pPr marL="0" indent="0">
              <a:buNone/>
            </a:pPr>
            <a:endParaRPr lang="en-US" sz="3600" b="1" dirty="0"/>
          </a:p>
          <a:p>
            <a:pPr marL="0" indent="0">
              <a:buNone/>
            </a:pPr>
            <a:endParaRPr lang="en-US" sz="3600" b="1" dirty="0"/>
          </a:p>
          <a:p>
            <a:pPr marL="0" indent="0">
              <a:buNone/>
            </a:pPr>
            <a:r>
              <a:rPr lang="en-US" sz="3600" b="1" dirty="0">
                <a:solidFill>
                  <a:schemeClr val="bg1"/>
                </a:solidFill>
              </a:rPr>
              <a:t>2. The Need for the Bible </a:t>
            </a:r>
            <a:r>
              <a:rPr lang="en-US" sz="3600" dirty="0">
                <a:solidFill>
                  <a:schemeClr val="bg1"/>
                </a:solidFill>
              </a:rPr>
              <a:t>(1Pe 1:23, 24, 25;  1Pe1:23; 24; 25; Jas 1:18, John 5:24). The Bible addresses all the needs of the human being. It is essential for life, likeness, liberty, light, and labor.</a:t>
            </a:r>
          </a:p>
        </p:txBody>
      </p:sp>
    </p:spTree>
    <p:extLst>
      <p:ext uri="{BB962C8B-B14F-4D97-AF65-F5344CB8AC3E}">
        <p14:creationId xmlns:p14="http://schemas.microsoft.com/office/powerpoint/2010/main" val="1324941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28368"/>
          </a:xfrm>
        </p:spPr>
        <p:txBody>
          <a:bodyPr/>
          <a:lstStyle/>
          <a:p>
            <a:pPr algn="ctr"/>
            <a:r>
              <a:rPr lang="en-US" b="1" dirty="0">
                <a:solidFill>
                  <a:schemeClr val="bg1"/>
                </a:solidFill>
              </a:rPr>
              <a:t>Course guidelines</a:t>
            </a:r>
          </a:p>
        </p:txBody>
      </p:sp>
      <p:sp>
        <p:nvSpPr>
          <p:cNvPr id="3" name="Content Placeholder 2"/>
          <p:cNvSpPr>
            <a:spLocks noGrp="1"/>
          </p:cNvSpPr>
          <p:nvPr>
            <p:ph idx="1"/>
          </p:nvPr>
        </p:nvSpPr>
        <p:spPr>
          <a:xfrm>
            <a:off x="1141412" y="1346886"/>
            <a:ext cx="9905999" cy="4757352"/>
          </a:xfrm>
        </p:spPr>
        <p:txBody>
          <a:bodyPr>
            <a:noAutofit/>
          </a:bodyPr>
          <a:lstStyle/>
          <a:p>
            <a:pPr marL="0" indent="0">
              <a:buNone/>
            </a:pPr>
            <a:r>
              <a:rPr lang="en-US" sz="3200" dirty="0"/>
              <a:t>This is one power point from a 7-session course on </a:t>
            </a:r>
            <a:r>
              <a:rPr lang="en-US" sz="3200" dirty="0">
                <a:solidFill>
                  <a:srgbClr val="C00000"/>
                </a:solidFill>
              </a:rPr>
              <a:t>“Walking in the Power of the Word and Spirit.”</a:t>
            </a:r>
            <a:r>
              <a:rPr lang="en-US" sz="3200" dirty="0"/>
              <a:t> You will find handouts and power points for all 7 sessions at </a:t>
            </a:r>
            <a:r>
              <a:rPr lang="en-US" sz="3200" dirty="0">
                <a:hlinkClick r:id="rId2"/>
              </a:rPr>
              <a:t>www.upwardlivingpublications.com</a:t>
            </a:r>
            <a:r>
              <a:rPr lang="en-US" sz="3200" dirty="0"/>
              <a:t>. You have permission/are encouraged to use, teach, duplicate and share these materials for the edification of the Body of Christ, so that all Believers may walk in the power of the Word and Spirit.</a:t>
            </a:r>
          </a:p>
          <a:p>
            <a:pPr marL="0" indent="0">
              <a:buNone/>
            </a:pPr>
            <a:endParaRPr lang="en-US" sz="3200" dirty="0"/>
          </a:p>
        </p:txBody>
      </p:sp>
    </p:spTree>
    <p:extLst>
      <p:ext uri="{BB962C8B-B14F-4D97-AF65-F5344CB8AC3E}">
        <p14:creationId xmlns:p14="http://schemas.microsoft.com/office/powerpoint/2010/main" val="3619341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1104"/>
          </a:xfrm>
        </p:spPr>
        <p:txBody>
          <a:bodyPr>
            <a:normAutofit fontScale="90000"/>
          </a:bodyPr>
          <a:lstStyle/>
          <a:p>
            <a:endParaRPr lang="en-US"/>
          </a:p>
        </p:txBody>
      </p:sp>
      <p:sp>
        <p:nvSpPr>
          <p:cNvPr id="3" name="Content Placeholder 2"/>
          <p:cNvSpPr>
            <a:spLocks noGrp="1"/>
          </p:cNvSpPr>
          <p:nvPr>
            <p:ph idx="1"/>
          </p:nvPr>
        </p:nvSpPr>
        <p:spPr>
          <a:xfrm>
            <a:off x="1141412" y="815546"/>
            <a:ext cx="9905999" cy="4975655"/>
          </a:xfrm>
        </p:spPr>
        <p:txBody>
          <a:bodyPr>
            <a:normAutofit/>
          </a:bodyPr>
          <a:lstStyle/>
          <a:p>
            <a:pPr marL="0" indent="0">
              <a:buNone/>
            </a:pPr>
            <a:endParaRPr lang="en-US" sz="3600" dirty="0"/>
          </a:p>
          <a:p>
            <a:pPr marL="0" indent="0">
              <a:buNone/>
            </a:pPr>
            <a:endParaRPr lang="en-US" sz="3600" dirty="0"/>
          </a:p>
          <a:p>
            <a:pPr marL="0" indent="0">
              <a:buNone/>
            </a:pPr>
            <a:r>
              <a:rPr lang="en-US" sz="3600" dirty="0">
                <a:solidFill>
                  <a:schemeClr val="bg1"/>
                </a:solidFill>
              </a:rPr>
              <a:t>3. </a:t>
            </a:r>
            <a:r>
              <a:rPr lang="en-US" sz="3600" b="1" dirty="0">
                <a:solidFill>
                  <a:schemeClr val="bg1"/>
                </a:solidFill>
              </a:rPr>
              <a:t>The Nourishment from the Bible </a:t>
            </a:r>
            <a:r>
              <a:rPr lang="en-US" sz="3600" dirty="0">
                <a:solidFill>
                  <a:schemeClr val="bg1"/>
                </a:solidFill>
              </a:rPr>
              <a:t>(see 1Pe 2:2). The Bible reveals and regulates the development God planned, the diet God provided, the disposition God prescribed, and the diadem God promised.</a:t>
            </a:r>
          </a:p>
        </p:txBody>
      </p:sp>
    </p:spTree>
    <p:extLst>
      <p:ext uri="{BB962C8B-B14F-4D97-AF65-F5344CB8AC3E}">
        <p14:creationId xmlns:p14="http://schemas.microsoft.com/office/powerpoint/2010/main" val="3343935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1104"/>
          </a:xfrm>
        </p:spPr>
        <p:txBody>
          <a:bodyPr>
            <a:normAutofit fontScale="90000"/>
          </a:bodyPr>
          <a:lstStyle/>
          <a:p>
            <a:endParaRPr lang="en-US" dirty="0"/>
          </a:p>
        </p:txBody>
      </p:sp>
      <p:sp>
        <p:nvSpPr>
          <p:cNvPr id="3" name="Content Placeholder 2"/>
          <p:cNvSpPr>
            <a:spLocks noGrp="1"/>
          </p:cNvSpPr>
          <p:nvPr>
            <p:ph idx="1"/>
          </p:nvPr>
        </p:nvSpPr>
        <p:spPr>
          <a:xfrm>
            <a:off x="1141412" y="827903"/>
            <a:ext cx="9905999" cy="4963298"/>
          </a:xfrm>
        </p:spPr>
        <p:txBody>
          <a:bodyPr>
            <a:normAutofit/>
          </a:bodyPr>
          <a:lstStyle/>
          <a:p>
            <a:pPr marL="0" indent="0">
              <a:buNone/>
            </a:pPr>
            <a:endParaRPr lang="en-US" sz="3600" dirty="0"/>
          </a:p>
          <a:p>
            <a:pPr marL="0" indent="0">
              <a:buNone/>
            </a:pPr>
            <a:endParaRPr lang="en-US" sz="3600" dirty="0"/>
          </a:p>
          <a:p>
            <a:pPr marL="0" indent="0">
              <a:buNone/>
            </a:pPr>
            <a:r>
              <a:rPr lang="en-US" sz="3600" dirty="0">
                <a:solidFill>
                  <a:schemeClr val="bg1"/>
                </a:solidFill>
              </a:rPr>
              <a:t>4. </a:t>
            </a:r>
            <a:r>
              <a:rPr lang="en-US" sz="3600" b="1" dirty="0">
                <a:solidFill>
                  <a:schemeClr val="bg1"/>
                </a:solidFill>
              </a:rPr>
              <a:t>The Neglect of the Bible </a:t>
            </a:r>
            <a:r>
              <a:rPr lang="en-US" sz="3600" dirty="0">
                <a:solidFill>
                  <a:schemeClr val="bg1"/>
                </a:solidFill>
              </a:rPr>
              <a:t>(1Cor 3:1, 2). Neglect of the Bible leads to dullness, drifting, disobedience, despising, denouncing, and departing from the Lord.</a:t>
            </a:r>
          </a:p>
        </p:txBody>
      </p:sp>
    </p:spTree>
    <p:extLst>
      <p:ext uri="{BB962C8B-B14F-4D97-AF65-F5344CB8AC3E}">
        <p14:creationId xmlns:p14="http://schemas.microsoft.com/office/powerpoint/2010/main" val="3919891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08920"/>
            <a:ext cx="9905998" cy="951470"/>
          </a:xfrm>
        </p:spPr>
        <p:txBody>
          <a:bodyPr>
            <a:normAutofit fontScale="90000"/>
          </a:bodyPr>
          <a:lstStyle/>
          <a:p>
            <a:pPr algn="ctr"/>
            <a:br>
              <a:rPr lang="en-US" b="1" dirty="0"/>
            </a:br>
            <a:r>
              <a:rPr lang="en-US" sz="4400" b="1" dirty="0">
                <a:solidFill>
                  <a:schemeClr val="bg1"/>
                </a:solidFill>
              </a:rPr>
              <a:t>Psalm 1:1-3</a:t>
            </a:r>
            <a:br>
              <a:rPr lang="en-US" sz="4400" b="1" dirty="0">
                <a:solidFill>
                  <a:schemeClr val="bg1"/>
                </a:solidFill>
              </a:rPr>
            </a:br>
            <a:endParaRPr lang="en-US" sz="4400" b="1" dirty="0">
              <a:solidFill>
                <a:schemeClr val="bg1"/>
              </a:solidFill>
            </a:endParaRPr>
          </a:p>
        </p:txBody>
      </p:sp>
      <p:sp>
        <p:nvSpPr>
          <p:cNvPr id="3" name="Content Placeholder 2"/>
          <p:cNvSpPr>
            <a:spLocks noGrp="1"/>
          </p:cNvSpPr>
          <p:nvPr>
            <p:ph idx="1"/>
          </p:nvPr>
        </p:nvSpPr>
        <p:spPr>
          <a:xfrm>
            <a:off x="1141412" y="1062681"/>
            <a:ext cx="9905999" cy="4728520"/>
          </a:xfrm>
        </p:spPr>
        <p:txBody>
          <a:bodyPr/>
          <a:lstStyle/>
          <a:p>
            <a:pPr marL="0" indent="0" algn="ctr">
              <a:buNone/>
            </a:pPr>
            <a:r>
              <a:rPr lang="en-US" sz="3600" dirty="0">
                <a:solidFill>
                  <a:schemeClr val="bg1"/>
                </a:solidFill>
              </a:rPr>
              <a:t>1 </a:t>
            </a:r>
            <a:r>
              <a:rPr lang="en-US" sz="3600" i="1" u="sng" dirty="0">
                <a:solidFill>
                  <a:schemeClr val="bg1"/>
                </a:solidFill>
              </a:rPr>
              <a:t>Blessed</a:t>
            </a:r>
            <a:r>
              <a:rPr lang="en-US" sz="3600" i="1" dirty="0">
                <a:solidFill>
                  <a:schemeClr val="bg1"/>
                </a:solidFill>
              </a:rPr>
              <a:t> is the man who walks not in the counsel of the wicked, nor stands in the way of sinners, nor sits in the seat of scoffers; 2 but his </a:t>
            </a:r>
            <a:r>
              <a:rPr lang="en-US" sz="3600" i="1" u="sng" dirty="0">
                <a:solidFill>
                  <a:schemeClr val="bg1"/>
                </a:solidFill>
              </a:rPr>
              <a:t>delight</a:t>
            </a:r>
            <a:r>
              <a:rPr lang="en-US" sz="3600" i="1" dirty="0">
                <a:solidFill>
                  <a:schemeClr val="bg1"/>
                </a:solidFill>
              </a:rPr>
              <a:t> is in the law of the LORD, and on his law he meditates day and night. 3 He is like a tree planted by streams of water that yields its fruit in its season, and its leaf does not wither. In all that he does, he prospers.</a:t>
            </a:r>
          </a:p>
          <a:p>
            <a:pPr marL="0" indent="0">
              <a:buNone/>
            </a:pPr>
            <a:endParaRPr lang="en-US" dirty="0"/>
          </a:p>
        </p:txBody>
      </p:sp>
    </p:spTree>
    <p:extLst>
      <p:ext uri="{BB962C8B-B14F-4D97-AF65-F5344CB8AC3E}">
        <p14:creationId xmlns:p14="http://schemas.microsoft.com/office/powerpoint/2010/main" val="29688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45989"/>
            <a:ext cx="9905999" cy="762558"/>
          </a:xfrm>
        </p:spPr>
        <p:txBody>
          <a:bodyPr/>
          <a:lstStyle/>
          <a:p>
            <a:pPr algn="ctr"/>
            <a:r>
              <a:rPr lang="en-US" b="1" dirty="0">
                <a:solidFill>
                  <a:schemeClr val="bg1"/>
                </a:solidFill>
              </a:rPr>
              <a:t>“BLESSED”</a:t>
            </a:r>
          </a:p>
        </p:txBody>
      </p:sp>
      <p:sp>
        <p:nvSpPr>
          <p:cNvPr id="3" name="Content Placeholder 2"/>
          <p:cNvSpPr>
            <a:spLocks noGrp="1"/>
          </p:cNvSpPr>
          <p:nvPr>
            <p:ph idx="1"/>
          </p:nvPr>
        </p:nvSpPr>
        <p:spPr>
          <a:xfrm>
            <a:off x="1141412" y="1013254"/>
            <a:ext cx="9905999" cy="4777947"/>
          </a:xfrm>
        </p:spPr>
        <p:txBody>
          <a:bodyPr>
            <a:normAutofit lnSpcReduction="10000"/>
          </a:bodyPr>
          <a:lstStyle/>
          <a:p>
            <a:pPr marL="0" indent="0">
              <a:buNone/>
            </a:pPr>
            <a:endParaRPr lang="en-US" sz="3600" dirty="0"/>
          </a:p>
          <a:p>
            <a:pPr marL="0" indent="0">
              <a:buNone/>
            </a:pPr>
            <a:r>
              <a:rPr lang="en-US" sz="3600" b="1" dirty="0">
                <a:solidFill>
                  <a:schemeClr val="bg1"/>
                </a:solidFill>
              </a:rPr>
              <a:t>“Blessed” </a:t>
            </a:r>
            <a:r>
              <a:rPr lang="en-US" sz="3600" dirty="0">
                <a:solidFill>
                  <a:schemeClr val="bg1"/>
                </a:solidFill>
              </a:rPr>
              <a:t>(Hebrew and in Greek-Beatitudes = “fully satisfied independent of one’s circumstances.”  It means that, between you and God, all is well.  It does not mean, “untroubled are you, admired are you, prosperous financially are you” but that you are secure, profoundly content, happy in God. ) </a:t>
            </a:r>
          </a:p>
        </p:txBody>
      </p:sp>
    </p:spTree>
    <p:extLst>
      <p:ext uri="{BB962C8B-B14F-4D97-AF65-F5344CB8AC3E}">
        <p14:creationId xmlns:p14="http://schemas.microsoft.com/office/powerpoint/2010/main" val="1061014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3460"/>
          </a:xfrm>
        </p:spPr>
        <p:txBody>
          <a:bodyPr>
            <a:normAutofit fontScale="90000"/>
          </a:bodyPr>
          <a:lstStyle/>
          <a:p>
            <a:endParaRPr lang="en-US" dirty="0"/>
          </a:p>
        </p:txBody>
      </p:sp>
      <p:sp>
        <p:nvSpPr>
          <p:cNvPr id="3" name="Content Placeholder 2"/>
          <p:cNvSpPr>
            <a:spLocks noGrp="1"/>
          </p:cNvSpPr>
          <p:nvPr>
            <p:ph idx="1"/>
          </p:nvPr>
        </p:nvSpPr>
        <p:spPr>
          <a:xfrm>
            <a:off x="1141412" y="691978"/>
            <a:ext cx="9905999" cy="5099223"/>
          </a:xfrm>
        </p:spPr>
        <p:txBody>
          <a:bodyPr>
            <a:noAutofit/>
          </a:bodyPr>
          <a:lstStyle/>
          <a:p>
            <a:endParaRPr lang="en-US" sz="2800" dirty="0"/>
          </a:p>
          <a:p>
            <a:r>
              <a:rPr lang="en-US" sz="2800" dirty="0">
                <a:solidFill>
                  <a:schemeClr val="bg1"/>
                </a:solidFill>
              </a:rPr>
              <a:t>Negative – </a:t>
            </a:r>
            <a:r>
              <a:rPr lang="en-US" sz="2800" i="1" u="sng" dirty="0">
                <a:solidFill>
                  <a:schemeClr val="bg1"/>
                </a:solidFill>
              </a:rPr>
              <a:t>Does not walk in the counsel of the wicked </a:t>
            </a:r>
            <a:r>
              <a:rPr lang="en-US" sz="2800" dirty="0">
                <a:solidFill>
                  <a:schemeClr val="bg1"/>
                </a:solidFill>
              </a:rPr>
              <a:t>(He takes Word counsel and his steps are ordered by the Word of God, not by the cunning and wicked devices of carnal men.).</a:t>
            </a:r>
          </a:p>
          <a:p>
            <a:r>
              <a:rPr lang="en-US" sz="2800" dirty="0">
                <a:solidFill>
                  <a:schemeClr val="bg1"/>
                </a:solidFill>
              </a:rPr>
              <a:t>Negative – </a:t>
            </a:r>
            <a:r>
              <a:rPr lang="en-US" sz="2800" i="1" u="sng" dirty="0">
                <a:solidFill>
                  <a:schemeClr val="bg1"/>
                </a:solidFill>
              </a:rPr>
              <a:t>… nor stands in the way of sinners, nor sits in the seat of scoffers</a:t>
            </a:r>
            <a:r>
              <a:rPr lang="en-US" sz="2800" dirty="0">
                <a:solidFill>
                  <a:schemeClr val="bg1"/>
                </a:solidFill>
              </a:rPr>
              <a:t> (He is in the world, yet not of the world. He develops relationships, so he can minister, but doesn’t stay there/meditate there, and absorb world philosophy.) He is in the Word enough to discern truth.</a:t>
            </a:r>
          </a:p>
          <a:p>
            <a:endParaRPr lang="en-US" sz="2800" dirty="0"/>
          </a:p>
        </p:txBody>
      </p:sp>
    </p:spTree>
    <p:extLst>
      <p:ext uri="{BB962C8B-B14F-4D97-AF65-F5344CB8AC3E}">
        <p14:creationId xmlns:p14="http://schemas.microsoft.com/office/powerpoint/2010/main" val="1820346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558" y="432486"/>
            <a:ext cx="9905999" cy="815546"/>
          </a:xfrm>
        </p:spPr>
        <p:txBody>
          <a:bodyPr/>
          <a:lstStyle/>
          <a:p>
            <a:pPr algn="ctr"/>
            <a:r>
              <a:rPr lang="en-US" b="1" dirty="0">
                <a:solidFill>
                  <a:schemeClr val="bg1"/>
                </a:solidFill>
              </a:rPr>
              <a:t>“delight”</a:t>
            </a:r>
          </a:p>
        </p:txBody>
      </p:sp>
      <p:sp>
        <p:nvSpPr>
          <p:cNvPr id="3" name="Content Placeholder 2"/>
          <p:cNvSpPr>
            <a:spLocks noGrp="1"/>
          </p:cNvSpPr>
          <p:nvPr>
            <p:ph idx="1"/>
          </p:nvPr>
        </p:nvSpPr>
        <p:spPr>
          <a:xfrm>
            <a:off x="1141412" y="1248032"/>
            <a:ext cx="9905999" cy="5263979"/>
          </a:xfrm>
        </p:spPr>
        <p:txBody>
          <a:bodyPr>
            <a:normAutofit/>
          </a:bodyPr>
          <a:lstStyle/>
          <a:p>
            <a:pPr marL="0" indent="0">
              <a:buNone/>
            </a:pPr>
            <a:r>
              <a:rPr lang="en-US" sz="2800" dirty="0">
                <a:solidFill>
                  <a:schemeClr val="bg1"/>
                </a:solidFill>
              </a:rPr>
              <a:t>Positive – </a:t>
            </a:r>
            <a:r>
              <a:rPr lang="en-US" sz="2800" i="1" dirty="0">
                <a:solidFill>
                  <a:schemeClr val="bg1"/>
                </a:solidFill>
              </a:rPr>
              <a:t>…but his delight is in the law of the LORD, and on his law he meditates day and night.</a:t>
            </a:r>
          </a:p>
          <a:p>
            <a:pPr marL="0" indent="0">
              <a:buNone/>
            </a:pPr>
            <a:r>
              <a:rPr lang="en-US" sz="2800" dirty="0">
                <a:solidFill>
                  <a:schemeClr val="bg1"/>
                </a:solidFill>
              </a:rPr>
              <a:t> “Delight” (Hebrew = basic meaning = feel great favor towards something. The root idea is to incline toward something. The object of one's delight solicits favor by its own intrinsic qualities (E.g., "O how I love Thy law! It is my meditation all the day." Ps 119:97). The subject is easily attracted to it because it is desirable.)  </a:t>
            </a:r>
          </a:p>
          <a:p>
            <a:pPr marL="0" indent="0" algn="ctr">
              <a:buNone/>
            </a:pPr>
            <a:r>
              <a:rPr lang="en-US" sz="2800" u="sng" dirty="0">
                <a:solidFill>
                  <a:schemeClr val="bg1"/>
                </a:solidFill>
              </a:rPr>
              <a:t>What you delight in is what will direct your life, so be careful what you enjoy.</a:t>
            </a:r>
          </a:p>
        </p:txBody>
      </p:sp>
    </p:spTree>
    <p:extLst>
      <p:ext uri="{BB962C8B-B14F-4D97-AF65-F5344CB8AC3E}">
        <p14:creationId xmlns:p14="http://schemas.microsoft.com/office/powerpoint/2010/main" val="3535366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494271"/>
            <a:ext cx="9922946" cy="803190"/>
          </a:xfrm>
        </p:spPr>
        <p:txBody>
          <a:bodyPr>
            <a:normAutofit/>
          </a:bodyPr>
          <a:lstStyle/>
          <a:p>
            <a:pPr algn="ctr"/>
            <a:r>
              <a:rPr lang="en-US" b="1" dirty="0">
                <a:solidFill>
                  <a:schemeClr val="bg1"/>
                </a:solidFill>
              </a:rPr>
              <a:t>result</a:t>
            </a:r>
          </a:p>
        </p:txBody>
      </p:sp>
      <p:sp>
        <p:nvSpPr>
          <p:cNvPr id="3" name="Content Placeholder 2"/>
          <p:cNvSpPr>
            <a:spLocks noGrp="1"/>
          </p:cNvSpPr>
          <p:nvPr>
            <p:ph idx="1"/>
          </p:nvPr>
        </p:nvSpPr>
        <p:spPr>
          <a:xfrm>
            <a:off x="1141412" y="1186249"/>
            <a:ext cx="9905999" cy="4905632"/>
          </a:xfrm>
        </p:spPr>
        <p:txBody>
          <a:bodyPr>
            <a:normAutofit lnSpcReduction="10000"/>
          </a:bodyPr>
          <a:lstStyle/>
          <a:p>
            <a:pPr marL="0" indent="0">
              <a:buNone/>
            </a:pPr>
            <a:endParaRPr lang="en-US" sz="3200" b="1" i="1" dirty="0"/>
          </a:p>
          <a:p>
            <a:pPr marL="0" indent="0">
              <a:buNone/>
            </a:pPr>
            <a:r>
              <a:rPr lang="en-US" sz="3200" b="1" i="1" u="sng" dirty="0">
                <a:solidFill>
                  <a:schemeClr val="bg1"/>
                </a:solidFill>
              </a:rPr>
              <a:t>And he shall be like a tree planted</a:t>
            </a:r>
            <a:r>
              <a:rPr lang="en-US" sz="3200" b="1" i="1" dirty="0">
                <a:solidFill>
                  <a:schemeClr val="bg1"/>
                </a:solidFill>
              </a:rPr>
              <a:t>. </a:t>
            </a:r>
            <a:r>
              <a:rPr lang="en-US" sz="3200" dirty="0">
                <a:solidFill>
                  <a:schemeClr val="bg1"/>
                </a:solidFill>
              </a:rPr>
              <a:t>Not a wild tree, but one planted, chosen, considered as property, cultivated and secured from the last terrible uprooting (Matthew 15:13).</a:t>
            </a:r>
          </a:p>
          <a:p>
            <a:pPr marL="0" indent="0">
              <a:buNone/>
            </a:pPr>
            <a:r>
              <a:rPr lang="en-US" sz="3200" b="1" i="1" u="sng" dirty="0">
                <a:solidFill>
                  <a:schemeClr val="bg1"/>
                </a:solidFill>
              </a:rPr>
              <a:t>By the rivers of water</a:t>
            </a:r>
            <a:r>
              <a:rPr lang="en-US" sz="3200" b="1" i="1" dirty="0">
                <a:solidFill>
                  <a:schemeClr val="bg1"/>
                </a:solidFill>
              </a:rPr>
              <a:t>. </a:t>
            </a:r>
            <a:r>
              <a:rPr lang="en-US" sz="3200" dirty="0">
                <a:solidFill>
                  <a:schemeClr val="bg1"/>
                </a:solidFill>
              </a:rPr>
              <a:t>Even if one river should fail, he has another. The rivers of pardon and the rivers of grace, the rivers of the promise and the rivers of communion with Christ, are never-failing sources of supply.</a:t>
            </a:r>
          </a:p>
          <a:p>
            <a:pPr marL="0" indent="0">
              <a:buNone/>
            </a:pPr>
            <a:endParaRPr lang="en-US" dirty="0"/>
          </a:p>
        </p:txBody>
      </p:sp>
    </p:spTree>
    <p:extLst>
      <p:ext uri="{BB962C8B-B14F-4D97-AF65-F5344CB8AC3E}">
        <p14:creationId xmlns:p14="http://schemas.microsoft.com/office/powerpoint/2010/main" val="2965459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58346"/>
            <a:ext cx="9905999" cy="614277"/>
          </a:xfrm>
        </p:spPr>
        <p:txBody>
          <a:bodyPr/>
          <a:lstStyle/>
          <a:p>
            <a:pPr algn="ctr"/>
            <a:r>
              <a:rPr lang="en-US" b="1" dirty="0">
                <a:solidFill>
                  <a:schemeClr val="bg1"/>
                </a:solidFill>
              </a:rPr>
              <a:t>result</a:t>
            </a:r>
          </a:p>
        </p:txBody>
      </p:sp>
      <p:sp>
        <p:nvSpPr>
          <p:cNvPr id="5" name="Content Placeholder 4"/>
          <p:cNvSpPr>
            <a:spLocks noGrp="1"/>
          </p:cNvSpPr>
          <p:nvPr>
            <p:ph idx="1"/>
          </p:nvPr>
        </p:nvSpPr>
        <p:spPr>
          <a:xfrm>
            <a:off x="1141412" y="972622"/>
            <a:ext cx="9905999" cy="5168685"/>
          </a:xfrm>
        </p:spPr>
        <p:txBody>
          <a:bodyPr>
            <a:noAutofit/>
          </a:bodyPr>
          <a:lstStyle/>
          <a:p>
            <a:pPr marL="0" indent="0">
              <a:buNone/>
            </a:pPr>
            <a:r>
              <a:rPr lang="en-US" sz="3200" i="1" u="sng" dirty="0">
                <a:solidFill>
                  <a:schemeClr val="bg1"/>
                </a:solidFill>
              </a:rPr>
              <a:t>That brings forth his fruit in his season.</a:t>
            </a:r>
            <a:r>
              <a:rPr lang="en-US" sz="3200" i="1" dirty="0">
                <a:solidFill>
                  <a:schemeClr val="bg1"/>
                </a:solidFill>
              </a:rPr>
              <a:t> </a:t>
            </a:r>
            <a:r>
              <a:rPr lang="en-US" sz="3200" dirty="0">
                <a:solidFill>
                  <a:schemeClr val="bg1"/>
                </a:solidFill>
              </a:rPr>
              <a:t>Not partially-flavored</a:t>
            </a:r>
            <a:r>
              <a:rPr lang="en-US" sz="3200" i="1" dirty="0">
                <a:solidFill>
                  <a:schemeClr val="bg1"/>
                </a:solidFill>
              </a:rPr>
              <a:t>. </a:t>
            </a:r>
            <a:r>
              <a:rPr lang="en-US" sz="3200" dirty="0">
                <a:solidFill>
                  <a:schemeClr val="bg1"/>
                </a:solidFill>
              </a:rPr>
              <a:t>But the man who delights in God’s Word, being taught by it, brings forth patience in the time of suffering, faith in the day of trial, and holy joy in the hour of prosperity. Fruitfulness is an essential quality of a gracious man, and that fruitfulness should be constantly in season.</a:t>
            </a:r>
          </a:p>
          <a:p>
            <a:pPr marL="0" indent="0">
              <a:buNone/>
            </a:pPr>
            <a:r>
              <a:rPr lang="en-US" sz="3200" dirty="0">
                <a:solidFill>
                  <a:srgbClr val="FFFF00"/>
                </a:solidFill>
              </a:rPr>
              <a:t>(A Christian Self-Help book is only a “stream.” Be sure most of your time is spent studying/meditating on the RIVER.)</a:t>
            </a:r>
          </a:p>
          <a:p>
            <a:pPr marL="0" indent="0">
              <a:buNone/>
            </a:pPr>
            <a:endParaRPr lang="en-US" sz="3200" dirty="0"/>
          </a:p>
        </p:txBody>
      </p:sp>
    </p:spTree>
    <p:extLst>
      <p:ext uri="{BB962C8B-B14F-4D97-AF65-F5344CB8AC3E}">
        <p14:creationId xmlns:p14="http://schemas.microsoft.com/office/powerpoint/2010/main" val="242166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296561"/>
            <a:ext cx="9828681" cy="737845"/>
          </a:xfrm>
        </p:spPr>
        <p:txBody>
          <a:bodyPr/>
          <a:lstStyle/>
          <a:p>
            <a:pPr algn="ctr"/>
            <a:r>
              <a:rPr lang="en-US" b="1" dirty="0">
                <a:solidFill>
                  <a:schemeClr val="bg1"/>
                </a:solidFill>
              </a:rPr>
              <a:t>RESULT</a:t>
            </a:r>
          </a:p>
        </p:txBody>
      </p:sp>
      <p:sp>
        <p:nvSpPr>
          <p:cNvPr id="3" name="Content Placeholder 2"/>
          <p:cNvSpPr>
            <a:spLocks noGrp="1"/>
          </p:cNvSpPr>
          <p:nvPr>
            <p:ph idx="1"/>
          </p:nvPr>
        </p:nvSpPr>
        <p:spPr>
          <a:xfrm>
            <a:off x="1141412" y="1034406"/>
            <a:ext cx="9905999" cy="4756795"/>
          </a:xfrm>
        </p:spPr>
        <p:txBody>
          <a:bodyPr>
            <a:noAutofit/>
          </a:bodyPr>
          <a:lstStyle/>
          <a:p>
            <a:pPr marL="0" indent="0">
              <a:buNone/>
            </a:pPr>
            <a:r>
              <a:rPr lang="en-US" sz="3200" b="1" i="1" u="sng" dirty="0">
                <a:solidFill>
                  <a:schemeClr val="bg1"/>
                </a:solidFill>
              </a:rPr>
              <a:t>His leaf also shall not wither</a:t>
            </a:r>
            <a:r>
              <a:rPr lang="en-US" sz="3200" i="1" dirty="0">
                <a:solidFill>
                  <a:schemeClr val="bg1"/>
                </a:solidFill>
              </a:rPr>
              <a:t>.  </a:t>
            </a:r>
            <a:r>
              <a:rPr lang="en-US" sz="3200" dirty="0">
                <a:solidFill>
                  <a:schemeClr val="bg1"/>
                </a:solidFill>
              </a:rPr>
              <a:t>Not only will his fruit of love, joy, peace and multiplication be preserved, but his leaf also. He will neither lose his beauty nor his fruitfulness, and whatsoever he doeth shall prosper. Blessed is the man who has such a promise as this. But we must not always estimate the fulfillment of a promise by what we see now, physically. Often, the fruit of multiplication does not come immediately and, often, our way is hard.</a:t>
            </a:r>
          </a:p>
        </p:txBody>
      </p:sp>
    </p:spTree>
    <p:extLst>
      <p:ext uri="{BB962C8B-B14F-4D97-AF65-F5344CB8AC3E}">
        <p14:creationId xmlns:p14="http://schemas.microsoft.com/office/powerpoint/2010/main" val="2137425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45719"/>
          </a:xfrm>
        </p:spPr>
        <p:txBody>
          <a:bodyPr>
            <a:normAutofit fontScale="90000"/>
          </a:bodyPr>
          <a:lstStyle/>
          <a:p>
            <a:endParaRPr lang="en-US" dirty="0"/>
          </a:p>
        </p:txBody>
      </p:sp>
      <p:sp>
        <p:nvSpPr>
          <p:cNvPr id="3" name="Content Placeholder 2"/>
          <p:cNvSpPr>
            <a:spLocks noGrp="1"/>
          </p:cNvSpPr>
          <p:nvPr>
            <p:ph idx="1"/>
          </p:nvPr>
        </p:nvSpPr>
        <p:spPr>
          <a:xfrm>
            <a:off x="1141412" y="664237"/>
            <a:ext cx="9905999" cy="5547093"/>
          </a:xfrm>
        </p:spPr>
        <p:txBody>
          <a:bodyPr>
            <a:noAutofit/>
          </a:bodyPr>
          <a:lstStyle/>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r>
              <a:rPr lang="en-US" sz="3600" b="1" i="1" dirty="0">
                <a:solidFill>
                  <a:schemeClr val="bg1"/>
                </a:solidFill>
              </a:rPr>
              <a:t>“He is like a tree planted by streams of water that yields its fruit in its season, and its leaf does not wither. In all that he does, he prospers.”</a:t>
            </a:r>
          </a:p>
          <a:p>
            <a:pPr marL="0" indent="0" algn="ctr">
              <a:buNone/>
            </a:pPr>
            <a:endParaRPr lang="en-US" sz="3600" i="1" dirty="0"/>
          </a:p>
        </p:txBody>
      </p:sp>
    </p:spTree>
    <p:extLst>
      <p:ext uri="{BB962C8B-B14F-4D97-AF65-F5344CB8AC3E}">
        <p14:creationId xmlns:p14="http://schemas.microsoft.com/office/powerpoint/2010/main" val="269494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The power of the word &amp;</a:t>
            </a:r>
            <a:br>
              <a:rPr lang="en-US" b="1" dirty="0">
                <a:solidFill>
                  <a:schemeClr val="bg1"/>
                </a:solidFill>
              </a:rPr>
            </a:br>
            <a:r>
              <a:rPr lang="en-US" b="1" dirty="0">
                <a:solidFill>
                  <a:schemeClr val="bg1"/>
                </a:solidFill>
              </a:rPr>
              <a:t>what it means to be a disciple</a:t>
            </a:r>
          </a:p>
        </p:txBody>
      </p:sp>
      <p:sp>
        <p:nvSpPr>
          <p:cNvPr id="3" name="Content Placeholder 2"/>
          <p:cNvSpPr>
            <a:spLocks noGrp="1"/>
          </p:cNvSpPr>
          <p:nvPr>
            <p:ph idx="1"/>
          </p:nvPr>
        </p:nvSpPr>
        <p:spPr/>
        <p:txBody>
          <a:bodyPr/>
          <a:lstStyle/>
          <a:p>
            <a:pPr marL="0" indent="0" algn="ctr">
              <a:buNone/>
            </a:pPr>
            <a:endParaRPr lang="en-US" i="1" dirty="0"/>
          </a:p>
          <a:p>
            <a:pPr marL="0" indent="0" algn="ctr">
              <a:buNone/>
            </a:pPr>
            <a:r>
              <a:rPr lang="en-US" sz="2800" i="1" dirty="0">
                <a:solidFill>
                  <a:schemeClr val="bg1"/>
                </a:solidFill>
              </a:rPr>
              <a:t>Go therefore and make disciples of all the nations, baptizing them in the name of the Father and the Son and the Holy Spirit, teaching them to observe all that I commanded you; and lo, I am with you always, even to the end of the age.”</a:t>
            </a:r>
            <a:endParaRPr lang="en-US" sz="2800" dirty="0">
              <a:solidFill>
                <a:schemeClr val="bg1"/>
              </a:solidFill>
            </a:endParaRPr>
          </a:p>
          <a:p>
            <a:pPr marL="0" indent="0" algn="ctr">
              <a:buNone/>
            </a:pPr>
            <a:r>
              <a:rPr lang="en-US" sz="2800" b="1" dirty="0">
                <a:solidFill>
                  <a:schemeClr val="bg1"/>
                </a:solidFill>
              </a:rPr>
              <a:t>Matthew 28:19</a:t>
            </a:r>
            <a:endParaRPr lang="en-US" sz="2800" dirty="0">
              <a:solidFill>
                <a:schemeClr val="bg1"/>
              </a:solidFill>
            </a:endParaRPr>
          </a:p>
          <a:p>
            <a:pPr marL="0" indent="0">
              <a:buNone/>
            </a:pPr>
            <a:endParaRPr lang="en-US" dirty="0"/>
          </a:p>
        </p:txBody>
      </p:sp>
    </p:spTree>
    <p:extLst>
      <p:ext uri="{BB962C8B-B14F-4D97-AF65-F5344CB8AC3E}">
        <p14:creationId xmlns:p14="http://schemas.microsoft.com/office/powerpoint/2010/main" val="40985526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84671"/>
          </a:xfrm>
        </p:spPr>
        <p:txBody>
          <a:bodyPr>
            <a:normAutofit fontScale="90000"/>
          </a:bodyPr>
          <a:lstStyle/>
          <a:p>
            <a:endParaRPr lang="en-US"/>
          </a:p>
        </p:txBody>
      </p:sp>
      <p:sp>
        <p:nvSpPr>
          <p:cNvPr id="3" name="Content Placeholder 2"/>
          <p:cNvSpPr>
            <a:spLocks noGrp="1"/>
          </p:cNvSpPr>
          <p:nvPr>
            <p:ph idx="1"/>
          </p:nvPr>
        </p:nvSpPr>
        <p:spPr>
          <a:xfrm>
            <a:off x="1141412" y="951470"/>
            <a:ext cx="9905999" cy="5638516"/>
          </a:xfrm>
        </p:spPr>
        <p:txBody>
          <a:bodyPr>
            <a:normAutofit fontScale="92500"/>
          </a:bodyPr>
          <a:lstStyle/>
          <a:p>
            <a:pPr marL="0" indent="0">
              <a:buNone/>
            </a:pPr>
            <a:r>
              <a:rPr lang="en-US" sz="3200" dirty="0">
                <a:solidFill>
                  <a:schemeClr val="bg1"/>
                </a:solidFill>
              </a:rPr>
              <a:t>We have faith in His promise, but in the midst of our troubles, we may see the very reverse of what that promise tells us.  We see His faithfulness, most clearly, when we look back. But to the eye of faith His word is sure, and by it we perceive that our works are prospered, even when everything seems to go against us. The most important is not outward prosperity but soul prosperity. Our worst things are often our best things. “As there is a curse wrapped up in the wicked man’s mercies, so there is a blessing concealed in the righteous man’s crosses, losses, and sorrows.” It is by the trials growth and fruit comes.</a:t>
            </a:r>
          </a:p>
          <a:p>
            <a:pPr marL="0" indent="0">
              <a:buNone/>
            </a:pPr>
            <a:endParaRPr lang="en-US" dirty="0"/>
          </a:p>
        </p:txBody>
      </p:sp>
    </p:spTree>
    <p:extLst>
      <p:ext uri="{BB962C8B-B14F-4D97-AF65-F5344CB8AC3E}">
        <p14:creationId xmlns:p14="http://schemas.microsoft.com/office/powerpoint/2010/main" val="3483310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41871"/>
          </a:xfrm>
        </p:spPr>
        <p:txBody>
          <a:bodyPr>
            <a:normAutofit fontScale="90000"/>
          </a:bodyPr>
          <a:lstStyle/>
          <a:p>
            <a:pPr algn="ctr"/>
            <a:r>
              <a:rPr lang="en-US" b="1" dirty="0"/>
              <a:t>Sources, etc. </a:t>
            </a:r>
            <a:br>
              <a:rPr lang="en-US" b="1" dirty="0"/>
            </a:br>
            <a:r>
              <a:rPr lang="en-US" sz="2000" b="1" dirty="0">
                <a:ea typeface="Adobe Fan Heiti Std B" panose="020B0700000000000000" pitchFamily="34" charset="-128"/>
              </a:rPr>
              <a:t>(QUOTES FROM VARIOUS PLACES ONLINE)</a:t>
            </a:r>
          </a:p>
        </p:txBody>
      </p:sp>
      <p:sp>
        <p:nvSpPr>
          <p:cNvPr id="3" name="Content Placeholder 2"/>
          <p:cNvSpPr>
            <a:spLocks noGrp="1"/>
          </p:cNvSpPr>
          <p:nvPr>
            <p:ph idx="1"/>
          </p:nvPr>
        </p:nvSpPr>
        <p:spPr>
          <a:xfrm>
            <a:off x="1141412" y="1260390"/>
            <a:ext cx="9905999" cy="4905632"/>
          </a:xfrm>
        </p:spPr>
        <p:txBody>
          <a:bodyPr>
            <a:noAutofit/>
          </a:bodyPr>
          <a:lstStyle/>
          <a:p>
            <a:pPr marL="0" indent="0">
              <a:buNone/>
            </a:pPr>
            <a:r>
              <a:rPr lang="en-US" b="1" dirty="0">
                <a:solidFill>
                  <a:srgbClr val="FFFF00"/>
                </a:solidFill>
              </a:rPr>
              <a:t>Ask your students to review the handouts and read the book, each week, so they will get it. If they do the work at home, they will be up for the challenge. (With your personal testimony of what God’s Word means to you, and testimonies of others, t</a:t>
            </a:r>
            <a:r>
              <a:rPr lang="en-US" b="1" u="sng" dirty="0">
                <a:solidFill>
                  <a:srgbClr val="FFFF00"/>
                </a:solidFill>
              </a:rPr>
              <a:t>his lesson requires 90 minutes</a:t>
            </a:r>
            <a:r>
              <a:rPr lang="en-US" b="1" dirty="0">
                <a:solidFill>
                  <a:srgbClr val="FFFF00"/>
                </a:solidFill>
              </a:rPr>
              <a:t>.) ***</a:t>
            </a:r>
            <a:r>
              <a:rPr lang="en-US" b="1" dirty="0"/>
              <a:t>At the conclusion of your series, p</a:t>
            </a:r>
            <a:r>
              <a:rPr lang="en-US" b="1" u="sng" dirty="0"/>
              <a:t>lease forward </a:t>
            </a:r>
            <a:r>
              <a:rPr lang="en-US" b="1" u="sng" dirty="0" err="1"/>
              <a:t>powerpoints</a:t>
            </a:r>
            <a:r>
              <a:rPr lang="en-US" b="1" u="sng" dirty="0"/>
              <a:t> &amp; handouts to them by email so they can forward to others.</a:t>
            </a:r>
          </a:p>
          <a:p>
            <a:pPr marL="0" indent="0">
              <a:buNone/>
            </a:pPr>
            <a:r>
              <a:rPr lang="en-US" b="1" dirty="0"/>
              <a:t>I invite you to visit my website, </a:t>
            </a:r>
            <a:r>
              <a:rPr lang="en-US" b="1" dirty="0">
                <a:hlinkClick r:id="rId2"/>
              </a:rPr>
              <a:t>www.upwardlivingpublications.com</a:t>
            </a:r>
            <a:r>
              <a:rPr lang="en-US" b="1" dirty="0"/>
              <a:t>, periodically, to see what additional free teaching materials I have posted for your use. If you are interested in my ponderings, visit my blog, </a:t>
            </a:r>
            <a:r>
              <a:rPr lang="en-US" b="1" dirty="0">
                <a:hlinkClick r:id="rId3"/>
              </a:rPr>
              <a:t>www.upwardlivingpublicationsblog.net</a:t>
            </a:r>
            <a:r>
              <a:rPr lang="en-US" b="1" dirty="0"/>
              <a:t>...Marcia L. Gillis, MA</a:t>
            </a:r>
          </a:p>
          <a:p>
            <a:pPr marL="0" indent="0">
              <a:buNone/>
            </a:pPr>
            <a:endParaRPr lang="en-US" dirty="0"/>
          </a:p>
        </p:txBody>
      </p:sp>
    </p:spTree>
    <p:extLst>
      <p:ext uri="{BB962C8B-B14F-4D97-AF65-F5344CB8AC3E}">
        <p14:creationId xmlns:p14="http://schemas.microsoft.com/office/powerpoint/2010/main" val="7923332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9815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What is a disciple?</a:t>
            </a:r>
          </a:p>
        </p:txBody>
      </p:sp>
      <p:sp>
        <p:nvSpPr>
          <p:cNvPr id="3" name="Content Placeholder 2"/>
          <p:cNvSpPr>
            <a:spLocks noGrp="1"/>
          </p:cNvSpPr>
          <p:nvPr>
            <p:ph idx="1"/>
          </p:nvPr>
        </p:nvSpPr>
        <p:spPr/>
        <p:txBody>
          <a:bodyPr>
            <a:normAutofit/>
          </a:bodyPr>
          <a:lstStyle/>
          <a:p>
            <a:pPr marL="514350" lvl="0" indent="-514350">
              <a:buAutoNum type="arabicPeriod"/>
            </a:pPr>
            <a:r>
              <a:rPr lang="en-US" sz="2800" b="1" dirty="0">
                <a:solidFill>
                  <a:schemeClr val="bg1"/>
                </a:solidFill>
              </a:rPr>
              <a:t>He wholeheartedly identifies himself with Christ. </a:t>
            </a:r>
            <a:r>
              <a:rPr lang="en-US" sz="2800" dirty="0">
                <a:solidFill>
                  <a:schemeClr val="bg1"/>
                </a:solidFill>
              </a:rPr>
              <a:t>He is characterized by identity with (baptism) and obedience to wholeheartedly follow Christ.</a:t>
            </a:r>
          </a:p>
          <a:p>
            <a:pPr marL="0" indent="0" algn="ctr">
              <a:buNone/>
            </a:pPr>
            <a:r>
              <a:rPr lang="en-US" sz="2800" i="1" dirty="0"/>
              <a:t>Go therefore and made disciples of all nations, baptizing them in the name of the Father and the Son and the Holy Spirit… </a:t>
            </a:r>
          </a:p>
          <a:p>
            <a:pPr marL="0" indent="0" algn="ctr">
              <a:buNone/>
            </a:pPr>
            <a:r>
              <a:rPr lang="en-US" sz="2800" dirty="0"/>
              <a:t>(Matt 28:18-20</a:t>
            </a:r>
            <a:r>
              <a:rPr lang="en-US" sz="2800" i="1" dirty="0"/>
              <a:t>)</a:t>
            </a:r>
            <a:endParaRPr lang="en-US" sz="2800" dirty="0"/>
          </a:p>
          <a:p>
            <a:pPr marL="0" indent="0">
              <a:buNone/>
            </a:pPr>
            <a:endParaRPr lang="en-US" dirty="0"/>
          </a:p>
        </p:txBody>
      </p:sp>
    </p:spTree>
    <p:extLst>
      <p:ext uri="{BB962C8B-B14F-4D97-AF65-F5344CB8AC3E}">
        <p14:creationId xmlns:p14="http://schemas.microsoft.com/office/powerpoint/2010/main" val="228483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28368"/>
          </a:xfrm>
        </p:spPr>
        <p:txBody>
          <a:bodyPr/>
          <a:lstStyle/>
          <a:p>
            <a:pPr algn="ctr"/>
            <a:r>
              <a:rPr lang="en-US" b="1" dirty="0">
                <a:solidFill>
                  <a:schemeClr val="bg1"/>
                </a:solidFill>
              </a:rPr>
              <a:t>A disciple…</a:t>
            </a:r>
          </a:p>
        </p:txBody>
      </p:sp>
      <p:sp>
        <p:nvSpPr>
          <p:cNvPr id="3" name="Content Placeholder 2"/>
          <p:cNvSpPr>
            <a:spLocks noGrp="1"/>
          </p:cNvSpPr>
          <p:nvPr>
            <p:ph idx="1"/>
          </p:nvPr>
        </p:nvSpPr>
        <p:spPr>
          <a:xfrm>
            <a:off x="1141412" y="1346886"/>
            <a:ext cx="9905999" cy="4621428"/>
          </a:xfrm>
        </p:spPr>
        <p:txBody>
          <a:bodyPr>
            <a:normAutofit fontScale="92500" lnSpcReduction="20000"/>
          </a:bodyPr>
          <a:lstStyle/>
          <a:p>
            <a:pPr marL="0" lvl="0" indent="0">
              <a:buNone/>
            </a:pPr>
            <a:r>
              <a:rPr lang="en-US" sz="3000" b="1" dirty="0">
                <a:solidFill>
                  <a:schemeClr val="bg1"/>
                </a:solidFill>
              </a:rPr>
              <a:t>2. He abides in/Continues in/Surrenders to Christ.</a:t>
            </a:r>
            <a:r>
              <a:rPr lang="en-US" sz="3000" dirty="0">
                <a:solidFill>
                  <a:schemeClr val="bg1"/>
                </a:solidFill>
              </a:rPr>
              <a:t> A disciple draws his life strength from Christ. He pursues knowing Christ more and walks in obedience.</a:t>
            </a:r>
          </a:p>
          <a:p>
            <a:r>
              <a:rPr lang="en-US" sz="3000" i="1" dirty="0"/>
              <a:t>If you abide in Me, and My words abide in you, ask whatever you wish and it shall be done for you… </a:t>
            </a:r>
            <a:r>
              <a:rPr lang="en-US" sz="3000" dirty="0"/>
              <a:t>(</a:t>
            </a:r>
            <a:r>
              <a:rPr lang="en-US" sz="3000" dirty="0" err="1"/>
              <a:t>Jn</a:t>
            </a:r>
            <a:r>
              <a:rPr lang="en-US" sz="3000" dirty="0"/>
              <a:t> 15:7-8)</a:t>
            </a:r>
          </a:p>
          <a:p>
            <a:r>
              <a:rPr lang="en-US" sz="3000" i="1" dirty="0"/>
              <a:t>Then Jesus said to those Jews who believed Him, ”If you continue in my word, you are my disciples indeed.”</a:t>
            </a:r>
            <a:r>
              <a:rPr lang="en-US" sz="3000" dirty="0"/>
              <a:t>(KJV, </a:t>
            </a:r>
            <a:r>
              <a:rPr lang="en-US" sz="3000" dirty="0" err="1"/>
              <a:t>Jn</a:t>
            </a:r>
            <a:r>
              <a:rPr lang="en-US" sz="3000" dirty="0"/>
              <a:t> 8:31)</a:t>
            </a:r>
          </a:p>
          <a:p>
            <a:r>
              <a:rPr lang="en-US" sz="3000" i="1" dirty="0"/>
              <a:t>“Whoever does not carry his own cross and come after Me cannot be My disciple.” </a:t>
            </a:r>
            <a:r>
              <a:rPr lang="en-US" sz="3000" dirty="0"/>
              <a:t>(NASB, Luke 14:27)</a:t>
            </a:r>
            <a:r>
              <a:rPr lang="en-US" sz="3000" i="1" dirty="0"/>
              <a:t> </a:t>
            </a:r>
            <a:endParaRPr lang="en-US" sz="3000" dirty="0"/>
          </a:p>
          <a:p>
            <a:pPr marL="0" indent="0">
              <a:buNone/>
            </a:pPr>
            <a:endParaRPr lang="en-US" dirty="0"/>
          </a:p>
        </p:txBody>
      </p:sp>
    </p:spTree>
    <p:extLst>
      <p:ext uri="{BB962C8B-B14F-4D97-AF65-F5344CB8AC3E}">
        <p14:creationId xmlns:p14="http://schemas.microsoft.com/office/powerpoint/2010/main" val="2413426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51936"/>
          </a:xfrm>
        </p:spPr>
        <p:txBody>
          <a:bodyPr/>
          <a:lstStyle/>
          <a:p>
            <a:pPr algn="ctr"/>
            <a:r>
              <a:rPr lang="en-US" b="1" dirty="0">
                <a:solidFill>
                  <a:schemeClr val="bg1"/>
                </a:solidFill>
              </a:rPr>
              <a:t>A disciple…</a:t>
            </a:r>
          </a:p>
        </p:txBody>
      </p:sp>
      <p:sp>
        <p:nvSpPr>
          <p:cNvPr id="3" name="Content Placeholder 2"/>
          <p:cNvSpPr>
            <a:spLocks noGrp="1"/>
          </p:cNvSpPr>
          <p:nvPr>
            <p:ph idx="1"/>
          </p:nvPr>
        </p:nvSpPr>
        <p:spPr>
          <a:xfrm>
            <a:off x="1141412" y="1470454"/>
            <a:ext cx="9905999" cy="4320747"/>
          </a:xfrm>
        </p:spPr>
        <p:txBody>
          <a:bodyPr>
            <a:normAutofit/>
          </a:bodyPr>
          <a:lstStyle/>
          <a:p>
            <a:pPr marL="0" lvl="0" indent="0">
              <a:buNone/>
            </a:pPr>
            <a:r>
              <a:rPr lang="en-US" sz="2800" b="1" dirty="0">
                <a:solidFill>
                  <a:schemeClr val="bg1"/>
                </a:solidFill>
              </a:rPr>
              <a:t>3. The Words of Christ abide in him.</a:t>
            </a:r>
            <a:r>
              <a:rPr lang="en-US" sz="2800" dirty="0">
                <a:solidFill>
                  <a:schemeClr val="bg1"/>
                </a:solidFill>
              </a:rPr>
              <a:t> The disciple draws his worldview from the Bible. He knows the Scripture because he studies it and meditates on it. The Word is his authority and delight. </a:t>
            </a:r>
          </a:p>
          <a:p>
            <a:r>
              <a:rPr lang="en-US" sz="2800" i="1" dirty="0"/>
              <a:t>Let the word of Christ richly dwell within you… </a:t>
            </a:r>
            <a:r>
              <a:rPr lang="en-US" sz="2800" dirty="0"/>
              <a:t>(Col 3:16)</a:t>
            </a:r>
          </a:p>
          <a:p>
            <a:r>
              <a:rPr lang="en-US" sz="2800" i="1" dirty="0"/>
              <a:t>Jesus said to the people who believed in him, “You are truly my disciples if you keep obeying my teachings. And you will know the truth, and the truth will set you free.” </a:t>
            </a:r>
            <a:r>
              <a:rPr lang="en-US" sz="2800" dirty="0"/>
              <a:t>(NLT, </a:t>
            </a:r>
            <a:r>
              <a:rPr lang="en-US" sz="2800" dirty="0" err="1"/>
              <a:t>Jn</a:t>
            </a:r>
            <a:r>
              <a:rPr lang="en-US" sz="2800" dirty="0"/>
              <a:t> 8:31-32)</a:t>
            </a:r>
          </a:p>
          <a:p>
            <a:pPr marL="0" indent="0">
              <a:buNone/>
            </a:pPr>
            <a:endParaRPr lang="en-US" dirty="0"/>
          </a:p>
        </p:txBody>
      </p:sp>
    </p:spTree>
    <p:extLst>
      <p:ext uri="{BB962C8B-B14F-4D97-AF65-F5344CB8AC3E}">
        <p14:creationId xmlns:p14="http://schemas.microsoft.com/office/powerpoint/2010/main" val="205449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A disciple…</a:t>
            </a:r>
          </a:p>
        </p:txBody>
      </p:sp>
      <p:sp>
        <p:nvSpPr>
          <p:cNvPr id="3" name="Content Placeholder 2"/>
          <p:cNvSpPr>
            <a:spLocks noGrp="1"/>
          </p:cNvSpPr>
          <p:nvPr>
            <p:ph idx="1"/>
          </p:nvPr>
        </p:nvSpPr>
        <p:spPr/>
        <p:txBody>
          <a:bodyPr/>
          <a:lstStyle/>
          <a:p>
            <a:pPr marL="0" lvl="0" indent="0">
              <a:buNone/>
            </a:pPr>
            <a:r>
              <a:rPr lang="en-US" sz="2800" b="1" dirty="0">
                <a:solidFill>
                  <a:schemeClr val="bg1"/>
                </a:solidFill>
              </a:rPr>
              <a:t>4. He prays continuously and receives answers.</a:t>
            </a:r>
            <a:endParaRPr lang="en-US" sz="2800" dirty="0">
              <a:solidFill>
                <a:schemeClr val="bg1"/>
              </a:solidFill>
            </a:endParaRPr>
          </a:p>
          <a:p>
            <a:r>
              <a:rPr lang="en-US" sz="2800" i="1" dirty="0"/>
              <a:t>Rejoice always, pray without ceasing, give thanks in all circumstances; for this is the will of God in Christ Jesus for you.</a:t>
            </a:r>
            <a:r>
              <a:rPr lang="en-US" sz="2800" dirty="0"/>
              <a:t> (ESV, I Thess 5:16-18)</a:t>
            </a:r>
          </a:p>
          <a:p>
            <a:r>
              <a:rPr lang="en-US" sz="2800" i="1" dirty="0"/>
              <a:t>If you abide in Me, and My words abide in you, ask whatever you wish and it shall be done for you… </a:t>
            </a:r>
            <a:r>
              <a:rPr lang="en-US" sz="2800" dirty="0"/>
              <a:t>(</a:t>
            </a:r>
            <a:r>
              <a:rPr lang="en-US" sz="2800" dirty="0" err="1"/>
              <a:t>Jn</a:t>
            </a:r>
            <a:r>
              <a:rPr lang="en-US" sz="2800" dirty="0"/>
              <a:t> 15:7-8)</a:t>
            </a:r>
          </a:p>
          <a:p>
            <a:pPr marL="0" indent="0">
              <a:buNone/>
            </a:pPr>
            <a:endParaRPr lang="en-US" dirty="0"/>
          </a:p>
        </p:txBody>
      </p:sp>
    </p:spTree>
    <p:extLst>
      <p:ext uri="{BB962C8B-B14F-4D97-AF65-F5344CB8AC3E}">
        <p14:creationId xmlns:p14="http://schemas.microsoft.com/office/powerpoint/2010/main" val="423936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29514"/>
          </a:xfrm>
        </p:spPr>
        <p:txBody>
          <a:bodyPr/>
          <a:lstStyle/>
          <a:p>
            <a:pPr algn="ctr"/>
            <a:r>
              <a:rPr lang="en-US" dirty="0">
                <a:solidFill>
                  <a:schemeClr val="bg1"/>
                </a:solidFill>
              </a:rPr>
              <a:t>A disciple…</a:t>
            </a:r>
          </a:p>
        </p:txBody>
      </p:sp>
      <p:sp>
        <p:nvSpPr>
          <p:cNvPr id="3" name="Content Placeholder 2"/>
          <p:cNvSpPr>
            <a:spLocks noGrp="1"/>
          </p:cNvSpPr>
          <p:nvPr>
            <p:ph idx="1"/>
          </p:nvPr>
        </p:nvSpPr>
        <p:spPr>
          <a:xfrm>
            <a:off x="1131942" y="1145556"/>
            <a:ext cx="9905999" cy="4880919"/>
          </a:xfrm>
        </p:spPr>
        <p:txBody>
          <a:bodyPr>
            <a:noAutofit/>
          </a:bodyPr>
          <a:lstStyle/>
          <a:p>
            <a:pPr marL="0" lvl="0" indent="0">
              <a:buNone/>
            </a:pPr>
            <a:r>
              <a:rPr lang="en-US" sz="2800" b="1" dirty="0">
                <a:solidFill>
                  <a:schemeClr val="bg1"/>
                </a:solidFill>
              </a:rPr>
              <a:t>5. He bears fruit.</a:t>
            </a:r>
            <a:r>
              <a:rPr lang="en-US" sz="2800" dirty="0"/>
              <a:t> The logical result of the other practices is the fruit of Christian character (Gal 5:22 and Mt 3:8) and the fruit of Christian ministry (Ro 1:13, 15:28; Col 1:10).</a:t>
            </a:r>
          </a:p>
          <a:p>
            <a:pPr marL="0" lvl="0" indent="0">
              <a:buNone/>
            </a:pPr>
            <a:r>
              <a:rPr lang="en-US" sz="2800" b="1" dirty="0">
                <a:solidFill>
                  <a:schemeClr val="bg1"/>
                </a:solidFill>
              </a:rPr>
              <a:t>6. He glorifies God.</a:t>
            </a:r>
            <a:r>
              <a:rPr lang="en-US" sz="2800" dirty="0">
                <a:solidFill>
                  <a:schemeClr val="bg1"/>
                </a:solidFill>
              </a:rPr>
              <a:t> </a:t>
            </a:r>
            <a:r>
              <a:rPr lang="en-US" sz="2800" dirty="0"/>
              <a:t>When a disciple wholeheartedly abides in Christ and the words of Christ fill his life, his life is characterized by fruit-bearing and he brings glory to God.</a:t>
            </a:r>
          </a:p>
          <a:p>
            <a:r>
              <a:rPr lang="en-US" sz="2800" i="1" dirty="0"/>
              <a:t>If you abide in Me, and My words abide in you, ask whatever you wish and it shall be done for you. By this is My Father glorified, that you bear much fruit, and so prove to be My disciples. </a:t>
            </a:r>
            <a:r>
              <a:rPr lang="en-US" sz="2800" dirty="0"/>
              <a:t>(</a:t>
            </a:r>
            <a:r>
              <a:rPr lang="en-US" sz="2800" dirty="0" err="1"/>
              <a:t>Jn</a:t>
            </a:r>
            <a:r>
              <a:rPr lang="en-US" sz="2800" dirty="0"/>
              <a:t> 15:7-8)</a:t>
            </a:r>
          </a:p>
          <a:p>
            <a:pPr marL="0" indent="0">
              <a:buNone/>
            </a:pPr>
            <a:endParaRPr lang="en-US" sz="2800" dirty="0"/>
          </a:p>
        </p:txBody>
      </p:sp>
    </p:spTree>
    <p:extLst>
      <p:ext uri="{BB962C8B-B14F-4D97-AF65-F5344CB8AC3E}">
        <p14:creationId xmlns:p14="http://schemas.microsoft.com/office/powerpoint/2010/main" val="2842779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40725"/>
          </a:xfrm>
        </p:spPr>
        <p:txBody>
          <a:bodyPr/>
          <a:lstStyle/>
          <a:p>
            <a:pPr algn="ctr"/>
            <a:r>
              <a:rPr lang="en-US" dirty="0">
                <a:solidFill>
                  <a:schemeClr val="bg1"/>
                </a:solidFill>
              </a:rPr>
              <a:t>Let’s look again at point 3</a:t>
            </a:r>
          </a:p>
        </p:txBody>
      </p:sp>
      <p:sp>
        <p:nvSpPr>
          <p:cNvPr id="3" name="Content Placeholder 2"/>
          <p:cNvSpPr>
            <a:spLocks noGrp="1"/>
          </p:cNvSpPr>
          <p:nvPr>
            <p:ph idx="1"/>
          </p:nvPr>
        </p:nvSpPr>
        <p:spPr>
          <a:xfrm>
            <a:off x="1141412" y="1359243"/>
            <a:ext cx="9905999" cy="4431958"/>
          </a:xfrm>
        </p:spPr>
        <p:txBody>
          <a:bodyPr/>
          <a:lstStyle/>
          <a:p>
            <a:pPr marL="0" lvl="0" indent="0">
              <a:buNone/>
            </a:pPr>
            <a:r>
              <a:rPr lang="en-US" sz="2800" b="1" dirty="0">
                <a:solidFill>
                  <a:schemeClr val="bg1"/>
                </a:solidFill>
              </a:rPr>
              <a:t>3. The Words of Christ abide in him.</a:t>
            </a:r>
            <a:r>
              <a:rPr lang="en-US" sz="2800" dirty="0">
                <a:solidFill>
                  <a:schemeClr val="bg1"/>
                </a:solidFill>
              </a:rPr>
              <a:t> </a:t>
            </a:r>
            <a:r>
              <a:rPr lang="en-US" sz="2800" dirty="0"/>
              <a:t>The disciple draws his worldview from the Bible. He knows the Scripture because he studies it and meditates on it. The Word is his authority and delight. </a:t>
            </a:r>
          </a:p>
          <a:p>
            <a:r>
              <a:rPr lang="en-US" sz="2800" i="1" dirty="0"/>
              <a:t>Let the word of Christ richly dwell within you… </a:t>
            </a:r>
            <a:r>
              <a:rPr lang="en-US" sz="2800" dirty="0"/>
              <a:t>(Col 3:16)</a:t>
            </a:r>
          </a:p>
          <a:p>
            <a:r>
              <a:rPr lang="en-US" sz="2800" i="1" dirty="0"/>
              <a:t>Jesus said to the people who believed in him, “You are truly my disciples if you keep obeying my teachings. And you will know the truth, and the truth will set you free.” </a:t>
            </a:r>
            <a:r>
              <a:rPr lang="en-US" sz="2800" dirty="0"/>
              <a:t>(NLT, </a:t>
            </a:r>
            <a:r>
              <a:rPr lang="en-US" sz="2800" dirty="0" err="1"/>
              <a:t>Jn</a:t>
            </a:r>
            <a:r>
              <a:rPr lang="en-US" sz="2800" dirty="0"/>
              <a:t> 8:31-32)</a:t>
            </a:r>
          </a:p>
          <a:p>
            <a:pPr marL="0" indent="0">
              <a:buNone/>
            </a:pPr>
            <a:endParaRPr lang="en-US" dirty="0"/>
          </a:p>
        </p:txBody>
      </p:sp>
    </p:spTree>
    <p:extLst>
      <p:ext uri="{BB962C8B-B14F-4D97-AF65-F5344CB8AC3E}">
        <p14:creationId xmlns:p14="http://schemas.microsoft.com/office/powerpoint/2010/main" val="28224842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TC104033919[[fn=Circuit]]</Template>
  <TotalTime>254</TotalTime>
  <Words>2338</Words>
  <Application>Microsoft Office PowerPoint</Application>
  <PresentationFormat>Widescreen</PresentationFormat>
  <Paragraphs>106</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Tw Cen MT</vt:lpstr>
      <vt:lpstr>Circuit</vt:lpstr>
      <vt:lpstr>Class 2 - Walking in the power of the word &amp; spirit:</vt:lpstr>
      <vt:lpstr>Course guidelines</vt:lpstr>
      <vt:lpstr>The power of the word &amp; what it means to be a disciple</vt:lpstr>
      <vt:lpstr>What is a disciple?</vt:lpstr>
      <vt:lpstr>A disciple…</vt:lpstr>
      <vt:lpstr>A disciple…</vt:lpstr>
      <vt:lpstr>A disciple…</vt:lpstr>
      <vt:lpstr>A disciple…</vt:lpstr>
      <vt:lpstr>Let’s look again at point 3</vt:lpstr>
      <vt:lpstr>My personal testimony</vt:lpstr>
      <vt:lpstr>Charles Haddon Spurgeon's  words on the Word and his prayer each time he opened the Word...</vt:lpstr>
      <vt:lpstr>PowerPoint Presentation</vt:lpstr>
      <vt:lpstr>PowerPoint Presentation</vt:lpstr>
      <vt:lpstr>PowerPoint Presentation</vt:lpstr>
      <vt:lpstr>What is the bible?</vt:lpstr>
      <vt:lpstr>PowerPoint Presentation</vt:lpstr>
      <vt:lpstr>PowerPoint Presentation</vt:lpstr>
      <vt:lpstr>PowerPoint Presentation</vt:lpstr>
      <vt:lpstr>PowerPoint Presentation</vt:lpstr>
      <vt:lpstr>PowerPoint Presentation</vt:lpstr>
      <vt:lpstr>PowerPoint Presentation</vt:lpstr>
      <vt:lpstr> Psalm 1:1-3 </vt:lpstr>
      <vt:lpstr>“BLESSED”</vt:lpstr>
      <vt:lpstr>PowerPoint Presentation</vt:lpstr>
      <vt:lpstr>“delight”</vt:lpstr>
      <vt:lpstr>result</vt:lpstr>
      <vt:lpstr>result</vt:lpstr>
      <vt:lpstr>RESULT</vt:lpstr>
      <vt:lpstr>PowerPoint Presentation</vt:lpstr>
      <vt:lpstr>PowerPoint Presentation</vt:lpstr>
      <vt:lpstr>Sources, etc.  (QUOTES FROM VARIOUS PLACES ONLINE)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Walking in the power of god’s word</dc:title>
  <dc:creator>Owner</dc:creator>
  <cp:lastModifiedBy>Marcia Gillis</cp:lastModifiedBy>
  <cp:revision>38</cp:revision>
  <dcterms:created xsi:type="dcterms:W3CDTF">2014-09-16T16:39:41Z</dcterms:created>
  <dcterms:modified xsi:type="dcterms:W3CDTF">2019-02-21T01:41:09Z</dcterms:modified>
</cp:coreProperties>
</file>