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1" r:id="rId37"/>
    <p:sldId id="290"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6" autoAdjust="0"/>
    <p:restoredTop sz="94660"/>
  </p:normalViewPr>
  <p:slideViewPr>
    <p:cSldViewPr snapToGrid="0">
      <p:cViewPr varScale="1">
        <p:scale>
          <a:sx n="97" d="100"/>
          <a:sy n="97" d="100"/>
        </p:scale>
        <p:origin x="96"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2/27/2019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2/27/2019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2/27/2019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2/27/2019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2/27/2019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2/27/2019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2/27/2019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pwardlivingpublications.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hirr.hartsem.edu/research/quick_question32.html" TargetMode="External"/><Relationship Id="rId2" Type="http://schemas.openxmlformats.org/officeDocument/2006/relationships/hyperlink" Target="http://www.pewforum.org/2011/12/19/global-christianity-movement-and-denominations" TargetMode="External"/><Relationship Id="rId1" Type="http://schemas.openxmlformats.org/officeDocument/2006/relationships/slideLayout" Target="../slideLayouts/slideLayout2.xml"/><Relationship Id="rId6" Type="http://schemas.openxmlformats.org/officeDocument/2006/relationships/hyperlink" Target="http://www.revival-library.org/pensketches/am_pentecostals/seymourazusa.html" TargetMode="External"/><Relationship Id="rId5" Type="http://schemas.openxmlformats.org/officeDocument/2006/relationships/hyperlink" Target="http://www.internetmonk.com/archive/d-l-moody-and-the-holy-spirit" TargetMode="External"/><Relationship Id="rId4" Type="http://schemas.openxmlformats.org/officeDocument/2006/relationships/hyperlink" Target="http://agchurches.org/Sitefiles/Default/RSS/AG.org%20TOP/AG%20Statistical"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www.religion-online.org/showarticle.asp?title=3338"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upwardlivingpublicationsblog.com/" TargetMode="External"/><Relationship Id="rId2" Type="http://schemas.openxmlformats.org/officeDocument/2006/relationships/hyperlink" Target="http://www.upwardlivingpublications.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2" y="2594919"/>
            <a:ext cx="8144134" cy="1561287"/>
          </a:xfrm>
        </p:spPr>
        <p:txBody>
          <a:bodyPr/>
          <a:lstStyle/>
          <a:p>
            <a:r>
              <a:rPr lang="en-US" sz="4800" b="1" dirty="0"/>
              <a:t>CLASS 3 – Walking in the Power of the Word &amp; Spirit</a:t>
            </a:r>
          </a:p>
        </p:txBody>
      </p:sp>
      <p:sp>
        <p:nvSpPr>
          <p:cNvPr id="3" name="Subtitle 2"/>
          <p:cNvSpPr>
            <a:spLocks noGrp="1"/>
          </p:cNvSpPr>
          <p:nvPr>
            <p:ph type="subTitle" idx="1"/>
          </p:nvPr>
        </p:nvSpPr>
        <p:spPr/>
        <p:txBody>
          <a:bodyPr>
            <a:normAutofit/>
          </a:bodyPr>
          <a:lstStyle/>
          <a:p>
            <a:r>
              <a:rPr lang="en-US" sz="3200" b="1" dirty="0"/>
              <a:t>History of the Pentecostal Movement</a:t>
            </a:r>
          </a:p>
        </p:txBody>
      </p:sp>
    </p:spTree>
    <p:extLst>
      <p:ext uri="{BB962C8B-B14F-4D97-AF65-F5344CB8AC3E}">
        <p14:creationId xmlns:p14="http://schemas.microsoft.com/office/powerpoint/2010/main" val="1524940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t>The Keswick Movement </a:t>
            </a:r>
            <a:br>
              <a:rPr lang="en-US" b="1" dirty="0"/>
            </a:br>
            <a:r>
              <a:rPr lang="en-US" b="1" dirty="0"/>
              <a:t>and D. L. Moody</a:t>
            </a:r>
            <a:br>
              <a:rPr lang="en-US" b="1" dirty="0"/>
            </a:b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sz="3200" dirty="0"/>
              <a:t>	The 1875 Keswick Higher Life movement, and its focus on holiness, was led by American holiness teachers Hannah </a:t>
            </a:r>
            <a:r>
              <a:rPr lang="en-US" sz="3200" dirty="0" err="1"/>
              <a:t>Whitall</a:t>
            </a:r>
            <a:r>
              <a:rPr lang="en-US" sz="3200" dirty="0"/>
              <a:t> Smith and William E. Boardman.  D. L. Moody was a leading evangelist associated with the Keswick movement. </a:t>
            </a:r>
          </a:p>
          <a:p>
            <a:pPr marL="0" indent="0">
              <a:buNone/>
            </a:pPr>
            <a:r>
              <a:rPr lang="en-US" sz="3200" dirty="0"/>
              <a:t>	D. L. Moody himself testified to having a personal “baptism of the Holy Spirit” that changed his life and ministry.</a:t>
            </a:r>
          </a:p>
        </p:txBody>
      </p:sp>
    </p:spTree>
    <p:extLst>
      <p:ext uri="{BB962C8B-B14F-4D97-AF65-F5344CB8AC3E}">
        <p14:creationId xmlns:p14="http://schemas.microsoft.com/office/powerpoint/2010/main" val="675806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t>The Holiness Movement</a:t>
            </a:r>
            <a:br>
              <a:rPr lang="en-US" b="1" dirty="0"/>
            </a:br>
            <a:r>
              <a:rPr lang="en-US" b="1" dirty="0"/>
              <a:t> and Pentecostalism</a:t>
            </a:r>
            <a:br>
              <a:rPr lang="en-US" b="1" dirty="0"/>
            </a:b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sz="3200" dirty="0"/>
              <a:t>The first Pentecostal churches in the world originated in the holiness movement birthed before 1901 (United Holy Church, Fire-Baptized Holiness Church, the Church of God Cleveland, Tennessee, the Church of God in Christ, and the Pentecostal Holiness Church). These “second blessing” churches, simply added the baptism in the Holy Spirit with tongues as initial evidence, after becoming Pentecostal.</a:t>
            </a:r>
          </a:p>
          <a:p>
            <a:pPr marL="0" indent="0">
              <a:buNone/>
            </a:pPr>
            <a:endParaRPr lang="en-US" dirty="0"/>
          </a:p>
        </p:txBody>
      </p:sp>
    </p:spTree>
    <p:extLst>
      <p:ext uri="{BB962C8B-B14F-4D97-AF65-F5344CB8AC3E}">
        <p14:creationId xmlns:p14="http://schemas.microsoft.com/office/powerpoint/2010/main" val="3368311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The Azusa Street Revival in Los Angeles: Pentecostalism Achieves Worldwide Attention</a:t>
            </a:r>
          </a:p>
        </p:txBody>
      </p:sp>
      <p:sp>
        <p:nvSpPr>
          <p:cNvPr id="3" name="Content Placeholder 2"/>
          <p:cNvSpPr>
            <a:spLocks noGrp="1"/>
          </p:cNvSpPr>
          <p:nvPr>
            <p:ph idx="1"/>
          </p:nvPr>
        </p:nvSpPr>
        <p:spPr>
          <a:xfrm>
            <a:off x="680321" y="1977080"/>
            <a:ext cx="9613861" cy="4361935"/>
          </a:xfrm>
        </p:spPr>
        <p:txBody>
          <a:bodyPr>
            <a:normAutofit/>
          </a:bodyPr>
          <a:lstStyle/>
          <a:p>
            <a:pPr marL="0" indent="0">
              <a:buNone/>
            </a:pPr>
            <a:r>
              <a:rPr lang="en-US" sz="2800" dirty="0"/>
              <a:t>William Seymour had first learned about the baptism in the Holy Spirit at the Bible school Parham led in Houston, Texas. The Azusa Street meetings began in April 1906 in a former African Methodist Episcopal church building in downtown Los Angeles. During these meetings conducted in the Azusa Street Apostolic Faith Mission for three and one half years (three services a day), thousands received the baptism in the Holy Spirit with tongues. Many miracles took place. These meetings reflected interracial harmony and a merger of expressive worship and praise which included shouting and dancing.</a:t>
            </a:r>
          </a:p>
        </p:txBody>
      </p:sp>
    </p:spTree>
    <p:extLst>
      <p:ext uri="{BB962C8B-B14F-4D97-AF65-F5344CB8AC3E}">
        <p14:creationId xmlns:p14="http://schemas.microsoft.com/office/powerpoint/2010/main" val="1657394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Movement Spreads and Pentecostal Denominations are Born</a:t>
            </a:r>
          </a:p>
        </p:txBody>
      </p:sp>
      <p:sp>
        <p:nvSpPr>
          <p:cNvPr id="3" name="Content Placeholder 2"/>
          <p:cNvSpPr>
            <a:spLocks noGrp="1"/>
          </p:cNvSpPr>
          <p:nvPr>
            <p:ph idx="1"/>
          </p:nvPr>
        </p:nvSpPr>
        <p:spPr/>
        <p:txBody>
          <a:bodyPr>
            <a:normAutofit/>
          </a:bodyPr>
          <a:lstStyle/>
          <a:p>
            <a:pPr marL="0" indent="0">
              <a:buNone/>
            </a:pPr>
            <a:r>
              <a:rPr lang="en-US" sz="2800" dirty="0"/>
              <a:t>Many who received tongues at the Azusa Street meetings went back to their homes to spread the movement and, even, to pioneer new church denominations. It was the work of </a:t>
            </a:r>
            <a:r>
              <a:rPr lang="en-US" sz="2800" b="1" dirty="0"/>
              <a:t>William H. Durham</a:t>
            </a:r>
            <a:r>
              <a:rPr lang="en-US" sz="2800" dirty="0"/>
              <a:t>, an Azusa pilgrim, who returned to Chicago which led to the formation of the </a:t>
            </a:r>
            <a:r>
              <a:rPr lang="en-US" sz="2800" b="1" u="sng" dirty="0"/>
              <a:t>Assemblies of God in 1914</a:t>
            </a:r>
            <a:r>
              <a:rPr lang="en-US" sz="2800" dirty="0"/>
              <a:t>. Further led by E. N. Bell and Joseph Flower, the AG, eventually, became the largest Pentecostal denomination in the world. </a:t>
            </a:r>
          </a:p>
        </p:txBody>
      </p:sp>
    </p:spTree>
    <p:extLst>
      <p:ext uri="{BB962C8B-B14F-4D97-AF65-F5344CB8AC3E}">
        <p14:creationId xmlns:p14="http://schemas.microsoft.com/office/powerpoint/2010/main" val="3657544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 Major Controversy</a:t>
            </a:r>
          </a:p>
        </p:txBody>
      </p:sp>
      <p:sp>
        <p:nvSpPr>
          <p:cNvPr id="3" name="Content Placeholder 2"/>
          <p:cNvSpPr>
            <a:spLocks noGrp="1"/>
          </p:cNvSpPr>
          <p:nvPr>
            <p:ph idx="1"/>
          </p:nvPr>
        </p:nvSpPr>
        <p:spPr>
          <a:xfrm>
            <a:off x="680321" y="2038864"/>
            <a:ext cx="9613861" cy="4164227"/>
          </a:xfrm>
        </p:spPr>
        <p:txBody>
          <a:bodyPr>
            <a:normAutofit lnSpcReduction="10000"/>
          </a:bodyPr>
          <a:lstStyle/>
          <a:p>
            <a:pPr marL="0" indent="0">
              <a:buNone/>
            </a:pPr>
            <a:endParaRPr lang="en-US" sz="3200" dirty="0"/>
          </a:p>
          <a:p>
            <a:pPr marL="0" indent="0">
              <a:buNone/>
            </a:pPr>
            <a:r>
              <a:rPr lang="en-US" sz="3200" dirty="0"/>
              <a:t>In 1916, a major controversy within the Assemblies of God led to the </a:t>
            </a:r>
            <a:r>
              <a:rPr lang="en-US" sz="3200" u="sng" dirty="0"/>
              <a:t>non-Trinitarian “oneness” Pentecostal movement</a:t>
            </a:r>
            <a:r>
              <a:rPr lang="en-US" sz="3200" dirty="0"/>
              <a:t>. This belief taught that Jesus was the only Person in the godhead. This teaching resulted from a heresy that came about in the middle of the third century, called </a:t>
            </a:r>
            <a:r>
              <a:rPr lang="en-US" sz="3200" u="sng" dirty="0" err="1"/>
              <a:t>Sabellianism</a:t>
            </a:r>
            <a:r>
              <a:rPr lang="en-US" sz="3200" dirty="0"/>
              <a:t>, which promoted the idea that there was just one God who manifests Himself in three different “modes” or “masks.”</a:t>
            </a:r>
          </a:p>
        </p:txBody>
      </p:sp>
    </p:spTree>
    <p:extLst>
      <p:ext uri="{BB962C8B-B14F-4D97-AF65-F5344CB8AC3E}">
        <p14:creationId xmlns:p14="http://schemas.microsoft.com/office/powerpoint/2010/main" val="3558127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Pentecostalism Spreads Across the World</a:t>
            </a:r>
          </a:p>
        </p:txBody>
      </p:sp>
      <p:sp>
        <p:nvSpPr>
          <p:cNvPr id="3" name="Content Placeholder 2"/>
          <p:cNvSpPr>
            <a:spLocks noGrp="1"/>
          </p:cNvSpPr>
          <p:nvPr>
            <p:ph idx="1"/>
          </p:nvPr>
        </p:nvSpPr>
        <p:spPr>
          <a:xfrm>
            <a:off x="680321" y="2075935"/>
            <a:ext cx="9613861" cy="3860254"/>
          </a:xfrm>
        </p:spPr>
        <p:txBody>
          <a:bodyPr>
            <a:noAutofit/>
          </a:bodyPr>
          <a:lstStyle/>
          <a:p>
            <a:pPr marL="0" indent="0">
              <a:buNone/>
            </a:pPr>
            <a:r>
              <a:rPr lang="en-US" sz="2800" dirty="0"/>
              <a:t>	The ministers who received their Pentecostal experience at Azusa Street, then influenced thousands who went on to spread the movement across the world.</a:t>
            </a:r>
          </a:p>
          <a:p>
            <a:pPr marL="0" indent="0">
              <a:buNone/>
            </a:pPr>
            <a:endParaRPr lang="en-US" sz="2800" dirty="0"/>
          </a:p>
          <a:p>
            <a:pPr marL="0" indent="0">
              <a:buNone/>
            </a:pPr>
            <a:r>
              <a:rPr lang="en-US" sz="2800" dirty="0"/>
              <a:t>	In 1952 Pentecostal missionaries opened a Bible college in Seoul, Korea. One of the first students to enroll was a young convert by the name of Paul </a:t>
            </a:r>
            <a:r>
              <a:rPr lang="en-US" sz="2800" dirty="0" err="1"/>
              <a:t>Yonggi</a:t>
            </a:r>
            <a:r>
              <a:rPr lang="en-US" sz="2800" dirty="0"/>
              <a:t> Cho, who later pioneered the </a:t>
            </a:r>
            <a:r>
              <a:rPr lang="en-US" sz="2800" dirty="0" err="1"/>
              <a:t>Yoido</a:t>
            </a:r>
            <a:r>
              <a:rPr lang="en-US" sz="2800" dirty="0"/>
              <a:t> Full Gospel Church, which had grown to 730,000 members, by 2001. </a:t>
            </a:r>
          </a:p>
        </p:txBody>
      </p:sp>
    </p:spTree>
    <p:extLst>
      <p:ext uri="{BB962C8B-B14F-4D97-AF65-F5344CB8AC3E}">
        <p14:creationId xmlns:p14="http://schemas.microsoft.com/office/powerpoint/2010/main" val="1984383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t>Neo-Pentecostals and Charismatics</a:t>
            </a:r>
            <a:br>
              <a:rPr lang="en-US" b="1" dirty="0"/>
            </a:br>
            <a:endParaRPr lang="en-US" b="1" dirty="0"/>
          </a:p>
        </p:txBody>
      </p:sp>
      <p:sp>
        <p:nvSpPr>
          <p:cNvPr id="3" name="Content Placeholder 2"/>
          <p:cNvSpPr>
            <a:spLocks noGrp="1"/>
          </p:cNvSpPr>
          <p:nvPr>
            <p:ph idx="1"/>
          </p:nvPr>
        </p:nvSpPr>
        <p:spPr>
          <a:xfrm>
            <a:off x="680321" y="1989438"/>
            <a:ext cx="9613861" cy="3946751"/>
          </a:xfrm>
        </p:spPr>
        <p:txBody>
          <a:bodyPr>
            <a:normAutofit lnSpcReduction="10000"/>
          </a:bodyPr>
          <a:lstStyle/>
          <a:p>
            <a:pPr marL="0" indent="0">
              <a:buNone/>
            </a:pPr>
            <a:r>
              <a:rPr lang="en-US" dirty="0"/>
              <a:t>	</a:t>
            </a:r>
            <a:r>
              <a:rPr lang="en-US" sz="2800" dirty="0"/>
              <a:t>The </a:t>
            </a:r>
            <a:r>
              <a:rPr lang="en-US" sz="2800" u="sng" dirty="0"/>
              <a:t>first wave of Pentecostalism, Classical Pentecostals</a:t>
            </a:r>
            <a:r>
              <a:rPr lang="en-US" sz="2800" dirty="0"/>
              <a:t>, was followed by what has been described as the “</a:t>
            </a:r>
            <a:r>
              <a:rPr lang="en-US" sz="2800" u="sng" dirty="0"/>
              <a:t>charismatic renewal</a:t>
            </a:r>
            <a:r>
              <a:rPr lang="en-US" sz="2800" dirty="0"/>
              <a:t>,” the penetration into the mainline Protestant and Catholic churches. The </a:t>
            </a:r>
            <a:r>
              <a:rPr lang="en-US" sz="2800" u="sng" dirty="0">
                <a:solidFill>
                  <a:schemeClr val="bg1"/>
                </a:solidFill>
              </a:rPr>
              <a:t>aim was to renew the historic churches</a:t>
            </a:r>
            <a:r>
              <a:rPr lang="en-US" sz="2800" dirty="0"/>
              <a:t>. As with the Classical Pentecostal movement, this one had strong beginnings in California, under the ministry of Dennis Bennett, rector of St. Mark’s Episcopal (Anglican) church, Van Nuys, California. “Within a decade, this movement had spread to all the 150 major Protestant families of the world, reaching a total of 55 million by 1990.” </a:t>
            </a:r>
          </a:p>
          <a:p>
            <a:pPr marL="0" indent="0">
              <a:buNone/>
            </a:pPr>
            <a:endParaRPr lang="en-US" dirty="0"/>
          </a:p>
        </p:txBody>
      </p:sp>
    </p:spTree>
    <p:extLst>
      <p:ext uri="{BB962C8B-B14F-4D97-AF65-F5344CB8AC3E}">
        <p14:creationId xmlns:p14="http://schemas.microsoft.com/office/powerpoint/2010/main" val="1247601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Neo-Pentecostals and Charismatics cont.</a:t>
            </a:r>
          </a:p>
        </p:txBody>
      </p:sp>
      <p:sp>
        <p:nvSpPr>
          <p:cNvPr id="3" name="Content Placeholder 2"/>
          <p:cNvSpPr>
            <a:spLocks noGrp="1"/>
          </p:cNvSpPr>
          <p:nvPr>
            <p:ph idx="1"/>
          </p:nvPr>
        </p:nvSpPr>
        <p:spPr/>
        <p:txBody>
          <a:bodyPr>
            <a:noAutofit/>
          </a:bodyPr>
          <a:lstStyle/>
          <a:p>
            <a:pPr marL="0" indent="0">
              <a:buNone/>
            </a:pPr>
            <a:r>
              <a:rPr lang="en-US" sz="3200" dirty="0"/>
              <a:t>The </a:t>
            </a:r>
            <a:r>
              <a:rPr lang="en-US" sz="3200" u="sng" dirty="0"/>
              <a:t>Catholic charismatic </a:t>
            </a:r>
            <a:r>
              <a:rPr lang="en-US" sz="3200" dirty="0"/>
              <a:t>renewal movement began in Pittsburgh, among the students of Duquesne University, in 1967. It spread rapidly among students at Notre Dame and the University of Michigan and then went worldwide in impact. The Catholic movement </a:t>
            </a:r>
            <a:r>
              <a:rPr lang="en-US" sz="3200" u="sng" dirty="0"/>
              <a:t>has not only impacted more than 100 million Catholics in 120 countries, but it has gained the official approval of the church</a:t>
            </a:r>
            <a:r>
              <a:rPr lang="en-US" sz="3200" dirty="0"/>
              <a:t>. </a:t>
            </a:r>
          </a:p>
        </p:txBody>
      </p:sp>
    </p:spTree>
    <p:extLst>
      <p:ext uri="{BB962C8B-B14F-4D97-AF65-F5344CB8AC3E}">
        <p14:creationId xmlns:p14="http://schemas.microsoft.com/office/powerpoint/2010/main" val="4148870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t>The Third Wave of the Holy Spirit</a:t>
            </a:r>
            <a:br>
              <a:rPr lang="en-US" b="1" dirty="0"/>
            </a:b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a:t>Another wave originated at </a:t>
            </a:r>
            <a:r>
              <a:rPr lang="en-US" sz="3200" u="sng" dirty="0"/>
              <a:t>Fuller Theological Seminary</a:t>
            </a:r>
            <a:r>
              <a:rPr lang="en-US" sz="3200" dirty="0"/>
              <a:t> (Southern California), in 1981, under the classroom ministry of </a:t>
            </a:r>
            <a:r>
              <a:rPr lang="en-US" sz="3200" u="sng" dirty="0"/>
              <a:t>John Wimber, founder of Vineyard Churches</a:t>
            </a:r>
            <a:r>
              <a:rPr lang="en-US" sz="3200" dirty="0"/>
              <a:t>. It was </a:t>
            </a:r>
            <a:r>
              <a:rPr lang="en-US" sz="3200" dirty="0">
                <a:solidFill>
                  <a:schemeClr val="bg1"/>
                </a:solidFill>
              </a:rPr>
              <a:t>made up of mainline evangelicals who experienced signs and wonders but did not feel comfortable with labels such as “Pentecostal” or “Charismatic</a:t>
            </a:r>
            <a:r>
              <a:rPr lang="en-US" sz="3200" dirty="0"/>
              <a:t>.” By 2000 the “Third Wavers” were credited with some 295 million members worldwide. </a:t>
            </a:r>
          </a:p>
          <a:p>
            <a:pPr marL="0" indent="0">
              <a:buNone/>
            </a:pPr>
            <a:endParaRPr lang="en-US" dirty="0"/>
          </a:p>
        </p:txBody>
      </p:sp>
    </p:spTree>
    <p:extLst>
      <p:ext uri="{BB962C8B-B14F-4D97-AF65-F5344CB8AC3E}">
        <p14:creationId xmlns:p14="http://schemas.microsoft.com/office/powerpoint/2010/main" val="2850774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t>Women and the Pentecostal Movement</a:t>
            </a:r>
            <a:br>
              <a:rPr lang="en-US" b="1" dirty="0"/>
            </a:br>
            <a:endParaRPr lang="en-US" b="1" dirty="0"/>
          </a:p>
        </p:txBody>
      </p:sp>
      <p:sp>
        <p:nvSpPr>
          <p:cNvPr id="3" name="Content Placeholder 2"/>
          <p:cNvSpPr>
            <a:spLocks noGrp="1"/>
          </p:cNvSpPr>
          <p:nvPr>
            <p:ph idx="1"/>
          </p:nvPr>
        </p:nvSpPr>
        <p:spPr>
          <a:xfrm>
            <a:off x="680321" y="2001795"/>
            <a:ext cx="9613861" cy="4312508"/>
          </a:xfrm>
        </p:spPr>
        <p:txBody>
          <a:bodyPr>
            <a:normAutofit fontScale="92500" lnSpcReduction="10000"/>
          </a:bodyPr>
          <a:lstStyle/>
          <a:p>
            <a:pPr marL="0" indent="0">
              <a:buNone/>
            </a:pPr>
            <a:r>
              <a:rPr lang="en-US" sz="2800" u="sng" dirty="0"/>
              <a:t>In all these movements, women played leading roles as </a:t>
            </a:r>
            <a:r>
              <a:rPr lang="en-US" sz="2800" u="sng" dirty="0">
                <a:solidFill>
                  <a:srgbClr val="00B0F0"/>
                </a:solidFill>
              </a:rPr>
              <a:t>teachers, evangelists, missionaries and pastors</a:t>
            </a:r>
            <a:r>
              <a:rPr lang="en-US" sz="2800" u="sng" dirty="0"/>
              <a:t>, from the earliest days of the century</a:t>
            </a:r>
            <a:r>
              <a:rPr lang="en-US" sz="2800" dirty="0"/>
              <a:t>. Some became famous for </a:t>
            </a:r>
            <a:r>
              <a:rPr lang="en-US" sz="2800" dirty="0">
                <a:solidFill>
                  <a:srgbClr val="00B0F0"/>
                </a:solidFill>
              </a:rPr>
              <a:t>healing ministries</a:t>
            </a:r>
            <a:r>
              <a:rPr lang="en-US" sz="2800" dirty="0">
                <a:solidFill>
                  <a:schemeClr val="bg1"/>
                </a:solidFill>
              </a:rPr>
              <a:t> </a:t>
            </a:r>
            <a:r>
              <a:rPr lang="en-US" sz="2800" dirty="0"/>
              <a:t>that attracted millions of followers, such as Agnes </a:t>
            </a:r>
            <a:r>
              <a:rPr lang="en-US" sz="2800" dirty="0" err="1"/>
              <a:t>Ozman</a:t>
            </a:r>
            <a:r>
              <a:rPr lang="en-US" sz="2800" dirty="0"/>
              <a:t>, Maria Woodworth-</a:t>
            </a:r>
            <a:r>
              <a:rPr lang="en-US" sz="2800" dirty="0" err="1"/>
              <a:t>Etter</a:t>
            </a:r>
            <a:r>
              <a:rPr lang="en-US" sz="2800" dirty="0"/>
              <a:t>, Kathryn Kuhlman and Aimee </a:t>
            </a:r>
            <a:r>
              <a:rPr lang="en-US" sz="2800" dirty="0" err="1"/>
              <a:t>Semple</a:t>
            </a:r>
            <a:r>
              <a:rPr lang="en-US" sz="2800" dirty="0"/>
              <a:t> McPherson.  You may recognize the names of more recent female leaders, like Marilyn Hickey and Joyce Meyer. </a:t>
            </a:r>
            <a:r>
              <a:rPr lang="en-US" sz="2800" u="sng" dirty="0"/>
              <a:t>Because of the abounding spiritual freedom in holiness and Pentecostal circles, these women were able to step out and use their gifts in ways unthinkable in the past.  They were able to break age-old stereotypes that had hindered women in ministry for centuries.</a:t>
            </a:r>
          </a:p>
          <a:p>
            <a:pPr marL="0" indent="0">
              <a:buNone/>
            </a:pPr>
            <a:endParaRPr lang="en-US" dirty="0"/>
          </a:p>
        </p:txBody>
      </p:sp>
    </p:spTree>
    <p:extLst>
      <p:ext uri="{BB962C8B-B14F-4D97-AF65-F5344CB8AC3E}">
        <p14:creationId xmlns:p14="http://schemas.microsoft.com/office/powerpoint/2010/main" val="104038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606015"/>
          </a:xfrm>
        </p:spPr>
        <p:txBody>
          <a:bodyPr/>
          <a:lstStyle/>
          <a:p>
            <a:pPr algn="ctr"/>
            <a:r>
              <a:rPr lang="en-US" b="1" dirty="0"/>
              <a:t>COURSE GUIDELINES</a:t>
            </a:r>
          </a:p>
        </p:txBody>
      </p:sp>
      <p:sp>
        <p:nvSpPr>
          <p:cNvPr id="3" name="Content Placeholder 2"/>
          <p:cNvSpPr>
            <a:spLocks noGrp="1"/>
          </p:cNvSpPr>
          <p:nvPr>
            <p:ph idx="1"/>
          </p:nvPr>
        </p:nvSpPr>
        <p:spPr>
          <a:xfrm>
            <a:off x="680321" y="1952368"/>
            <a:ext cx="9613861" cy="3983821"/>
          </a:xfrm>
        </p:spPr>
        <p:txBody>
          <a:bodyPr>
            <a:normAutofit lnSpcReduction="10000"/>
          </a:bodyPr>
          <a:lstStyle/>
          <a:p>
            <a:pPr marL="0" indent="0">
              <a:buNone/>
            </a:pPr>
            <a:r>
              <a:rPr lang="en-US" sz="3200" dirty="0"/>
              <a:t>This is one power point from a 7-session course on </a:t>
            </a:r>
            <a:r>
              <a:rPr lang="en-US" sz="3200" dirty="0">
                <a:solidFill>
                  <a:srgbClr val="FFC000"/>
                </a:solidFill>
              </a:rPr>
              <a:t>“Walking in the Power of the Word and Spirit.”</a:t>
            </a:r>
            <a:r>
              <a:rPr lang="en-US" sz="3200" dirty="0"/>
              <a:t> You will find handouts and power points for all 7 sessions at </a:t>
            </a:r>
            <a:r>
              <a:rPr lang="en-US" sz="3200" dirty="0">
                <a:hlinkClick r:id="rId2"/>
              </a:rPr>
              <a:t>www.upwardlivingpublications.com</a:t>
            </a:r>
            <a:r>
              <a:rPr lang="en-US" sz="3200" dirty="0"/>
              <a:t>. You have permission/are encouraged to use, teach, duplicate and share these materials for the edification of the Body of Christ, so that all Believers may walk in the power of the Word and Spirit.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20534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Historic Problems</a:t>
            </a:r>
            <a:br>
              <a:rPr lang="en-US" b="1" dirty="0"/>
            </a:br>
            <a:endParaRPr lang="en-US" b="1" dirty="0"/>
          </a:p>
        </p:txBody>
      </p:sp>
      <p:sp>
        <p:nvSpPr>
          <p:cNvPr id="3" name="Content Placeholder 2"/>
          <p:cNvSpPr>
            <a:spLocks noGrp="1"/>
          </p:cNvSpPr>
          <p:nvPr>
            <p:ph idx="1"/>
          </p:nvPr>
        </p:nvSpPr>
        <p:spPr>
          <a:xfrm>
            <a:off x="680321" y="2001795"/>
            <a:ext cx="9613861" cy="4250724"/>
          </a:xfrm>
        </p:spPr>
        <p:txBody>
          <a:bodyPr/>
          <a:lstStyle/>
          <a:p>
            <a:pPr marL="0" indent="0">
              <a:buNone/>
            </a:pPr>
            <a:r>
              <a:rPr lang="en-US" sz="2800" dirty="0"/>
              <a:t>(Although Pentecostalism is often said to be rooted in experience rather than theology, Pentecostals base their theology on the text of the Bible which they believe to be the word of God and totally without error.)</a:t>
            </a:r>
          </a:p>
          <a:p>
            <a:pPr marL="0" indent="0">
              <a:buNone/>
            </a:pPr>
            <a:r>
              <a:rPr lang="en-US" sz="2800" dirty="0">
                <a:solidFill>
                  <a:schemeClr val="bg1">
                    <a:lumMod val="75000"/>
                    <a:lumOff val="25000"/>
                  </a:schemeClr>
                </a:solidFill>
              </a:rPr>
              <a:t>1.</a:t>
            </a:r>
            <a:r>
              <a:rPr lang="en-US" sz="2800" dirty="0"/>
              <a:t> </a:t>
            </a:r>
            <a:r>
              <a:rPr lang="en-US" sz="2800" dirty="0">
                <a:solidFill>
                  <a:schemeClr val="bg1">
                    <a:lumMod val="75000"/>
                    <a:lumOff val="25000"/>
                  </a:schemeClr>
                </a:solidFill>
              </a:rPr>
              <a:t>Pervasive to Pentecostalism has been a deeply anti-intellectual philosophy</a:t>
            </a:r>
            <a:r>
              <a:rPr lang="en-US" sz="2800" dirty="0"/>
              <a:t>. It manifested a deep suspicion of scholars and educators and especially biblical scholars and theologians, even though there are some Pentecostal scholars who are very well-respected outside the movement</a:t>
            </a:r>
          </a:p>
          <a:p>
            <a:pPr marL="0" indent="0">
              <a:buNone/>
            </a:pPr>
            <a:endParaRPr lang="en-US" dirty="0"/>
          </a:p>
        </p:txBody>
      </p:sp>
    </p:spTree>
    <p:extLst>
      <p:ext uri="{BB962C8B-B14F-4D97-AF65-F5344CB8AC3E}">
        <p14:creationId xmlns:p14="http://schemas.microsoft.com/office/powerpoint/2010/main" val="4200384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1080938"/>
          </a:xfrm>
        </p:spPr>
        <p:txBody>
          <a:bodyPr/>
          <a:lstStyle/>
          <a:p>
            <a:pPr algn="ctr"/>
            <a:r>
              <a:rPr lang="en-US" b="1" dirty="0"/>
              <a:t>Thankfully…</a:t>
            </a:r>
          </a:p>
        </p:txBody>
      </p:sp>
      <p:sp>
        <p:nvSpPr>
          <p:cNvPr id="3" name="Content Placeholder 2"/>
          <p:cNvSpPr>
            <a:spLocks noGrp="1"/>
          </p:cNvSpPr>
          <p:nvPr>
            <p:ph idx="1"/>
          </p:nvPr>
        </p:nvSpPr>
        <p:spPr>
          <a:xfrm>
            <a:off x="680321" y="1940011"/>
            <a:ext cx="9613861" cy="4596712"/>
          </a:xfrm>
        </p:spPr>
        <p:txBody>
          <a:bodyPr>
            <a:noAutofit/>
          </a:bodyPr>
          <a:lstStyle/>
          <a:p>
            <a:pPr marL="0" indent="0">
              <a:buNone/>
            </a:pPr>
            <a:r>
              <a:rPr lang="en-US" sz="2800" dirty="0">
                <a:solidFill>
                  <a:schemeClr val="bg1"/>
                </a:solidFill>
              </a:rPr>
              <a:t>Thankfully, there has been a rapid and recent growth of Pentecostal seminary education, over the past 20 years. </a:t>
            </a:r>
          </a:p>
          <a:p>
            <a:r>
              <a:rPr lang="en-US" sz="2800" dirty="0"/>
              <a:t>The first Pentecostal seminary was founded by blacks -- the C. H. Mason Theological Seminary in Atlanta’s Interdenominational Theological Center. </a:t>
            </a:r>
          </a:p>
          <a:p>
            <a:r>
              <a:rPr lang="en-US" sz="2800" dirty="0"/>
              <a:t>The Assemblies of God have launched theology graduate programs in many of their universities. </a:t>
            </a:r>
          </a:p>
          <a:p>
            <a:r>
              <a:rPr lang="en-US" sz="2800" dirty="0"/>
              <a:t>Pat Robertson’s CBN University (of the “700 Club”) and Oral Roberts University have had a school of theology for well over 20 years. </a:t>
            </a:r>
          </a:p>
        </p:txBody>
      </p:sp>
    </p:spTree>
    <p:extLst>
      <p:ext uri="{BB962C8B-B14F-4D97-AF65-F5344CB8AC3E}">
        <p14:creationId xmlns:p14="http://schemas.microsoft.com/office/powerpoint/2010/main" val="1422136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Historic Problems cont.</a:t>
            </a:r>
          </a:p>
        </p:txBody>
      </p:sp>
      <p:sp>
        <p:nvSpPr>
          <p:cNvPr id="3" name="Content Placeholder 2"/>
          <p:cNvSpPr>
            <a:spLocks noGrp="1"/>
          </p:cNvSpPr>
          <p:nvPr>
            <p:ph idx="1"/>
          </p:nvPr>
        </p:nvSpPr>
        <p:spPr/>
        <p:txBody>
          <a:bodyPr>
            <a:normAutofit/>
          </a:bodyPr>
          <a:lstStyle/>
          <a:p>
            <a:pPr marL="457200" indent="-457200">
              <a:buAutoNum type="arabicPeriod" startAt="2"/>
            </a:pPr>
            <a:r>
              <a:rPr lang="en-US" sz="2800" dirty="0">
                <a:solidFill>
                  <a:schemeClr val="bg1">
                    <a:lumMod val="75000"/>
                    <a:lumOff val="25000"/>
                  </a:schemeClr>
                </a:solidFill>
              </a:rPr>
              <a:t>Other Christian movements have suffered similar scandals, but Pentecostalism seems particularly rife with them. </a:t>
            </a:r>
          </a:p>
          <a:p>
            <a:pPr marL="457200" lvl="1" indent="0">
              <a:buNone/>
            </a:pPr>
            <a:endParaRPr lang="en-US" sz="2800" dirty="0">
              <a:solidFill>
                <a:schemeClr val="bg1">
                  <a:lumMod val="75000"/>
                  <a:lumOff val="25000"/>
                </a:schemeClr>
              </a:solidFill>
            </a:endParaRPr>
          </a:p>
          <a:p>
            <a:pPr marL="457200" lvl="1" indent="0">
              <a:buNone/>
            </a:pPr>
            <a:r>
              <a:rPr lang="en-US" sz="2800" dirty="0"/>
              <a:t>Often, charismatic leaders are put on pedestals above accountability and are often virtually worshiped by many of their followers. There is no body that regulates independent churches and ministers. </a:t>
            </a:r>
          </a:p>
        </p:txBody>
      </p:sp>
    </p:spTree>
    <p:extLst>
      <p:ext uri="{BB962C8B-B14F-4D97-AF65-F5344CB8AC3E}">
        <p14:creationId xmlns:p14="http://schemas.microsoft.com/office/powerpoint/2010/main" val="532791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3124"/>
            <a:ext cx="9613861" cy="1241042"/>
          </a:xfrm>
        </p:spPr>
        <p:txBody>
          <a:bodyPr>
            <a:normAutofit fontScale="90000"/>
          </a:bodyPr>
          <a:lstStyle/>
          <a:p>
            <a:pPr algn="ctr"/>
            <a:br>
              <a:rPr lang="en-US" b="1" dirty="0"/>
            </a:br>
            <a:r>
              <a:rPr lang="en-US" b="1" dirty="0"/>
              <a:t>Reasons for the </a:t>
            </a:r>
            <a:br>
              <a:rPr lang="en-US" b="1" dirty="0"/>
            </a:br>
            <a:r>
              <a:rPr lang="en-US" b="1" dirty="0"/>
              <a:t>Anti-Intellectual Philosophy</a:t>
            </a:r>
            <a:br>
              <a:rPr lang="en-US" b="1" dirty="0"/>
            </a:br>
            <a:endParaRPr lang="en-US" b="1" dirty="0"/>
          </a:p>
        </p:txBody>
      </p:sp>
      <p:sp>
        <p:nvSpPr>
          <p:cNvPr id="3" name="Content Placeholder 2"/>
          <p:cNvSpPr>
            <a:spLocks noGrp="1"/>
          </p:cNvSpPr>
          <p:nvPr>
            <p:ph idx="1"/>
          </p:nvPr>
        </p:nvSpPr>
        <p:spPr/>
        <p:txBody>
          <a:bodyPr>
            <a:normAutofit/>
          </a:bodyPr>
          <a:lstStyle/>
          <a:p>
            <a:pPr marL="457200" indent="-457200">
              <a:buAutoNum type="arabicPeriod"/>
            </a:pPr>
            <a:endParaRPr lang="en-US" dirty="0"/>
          </a:p>
          <a:p>
            <a:pPr marL="457200" indent="-457200">
              <a:buAutoNum type="arabicPeriod"/>
            </a:pPr>
            <a:r>
              <a:rPr lang="en-US" sz="2800" dirty="0"/>
              <a:t>The initial foundations of the movement among the poor and uneducated.</a:t>
            </a:r>
          </a:p>
          <a:p>
            <a:pPr marL="457200" indent="-457200">
              <a:buAutoNum type="arabicPeriod"/>
            </a:pPr>
            <a:endParaRPr lang="en-US" sz="2800" dirty="0"/>
          </a:p>
          <a:p>
            <a:pPr marL="457200" indent="-457200">
              <a:buAutoNum type="arabicPeriod"/>
            </a:pPr>
            <a:r>
              <a:rPr lang="en-US" sz="2800" dirty="0"/>
              <a:t>The visible negative impact and example of theological intellectualism in the life and vibrancy of the church and the individual believer.</a:t>
            </a:r>
          </a:p>
          <a:p>
            <a:pPr marL="457200" indent="-457200">
              <a:buAutoNum type="arabicPeriod"/>
            </a:pPr>
            <a:endParaRPr lang="en-US" dirty="0"/>
          </a:p>
          <a:p>
            <a:pPr marL="457200" indent="-457200">
              <a:buAutoNum type="arabicPeriod"/>
            </a:pPr>
            <a:endParaRPr lang="en-US" dirty="0"/>
          </a:p>
          <a:p>
            <a:pPr marL="457200" indent="-457200">
              <a:buAutoNum type="arabicPeriod"/>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03159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Theological Intellectualism</a:t>
            </a:r>
          </a:p>
        </p:txBody>
      </p:sp>
      <p:sp>
        <p:nvSpPr>
          <p:cNvPr id="3" name="Content Placeholder 2"/>
          <p:cNvSpPr>
            <a:spLocks noGrp="1"/>
          </p:cNvSpPr>
          <p:nvPr>
            <p:ph idx="1"/>
          </p:nvPr>
        </p:nvSpPr>
        <p:spPr>
          <a:xfrm>
            <a:off x="680321" y="2001795"/>
            <a:ext cx="9613861" cy="4485502"/>
          </a:xfrm>
        </p:spPr>
        <p:txBody>
          <a:bodyPr/>
          <a:lstStyle/>
          <a:p>
            <a:pPr marL="0" indent="0">
              <a:buNone/>
            </a:pPr>
            <a:r>
              <a:rPr lang="en-US" sz="2800" dirty="0"/>
              <a:t>This rationalistic vision that proposes to know the Christian teaching and does not have as starting point the direct co-working of the believer with the divine grace, but only some information, can be named theological intellectualism. This is a tendency that all of us who obtain a lot of spiritual knowledge yet unavoidably and, unfortunately, it remains on a purely cerebral level because we don't try to assimilate it through experience.</a:t>
            </a:r>
          </a:p>
          <a:p>
            <a:pPr marL="0" indent="0">
              <a:buNone/>
            </a:pPr>
            <a:r>
              <a:rPr lang="en-US" dirty="0"/>
              <a:t>(Theological intellectualism is a temptation -- very hard to avoid -- of the very academic theological system of almost all times and that is why it can affect negatively the life of the youth of the Church.) </a:t>
            </a:r>
          </a:p>
          <a:p>
            <a:pPr marL="0" indent="0">
              <a:buNone/>
            </a:pPr>
            <a:endParaRPr lang="en-US" dirty="0"/>
          </a:p>
        </p:txBody>
      </p:sp>
    </p:spTree>
    <p:extLst>
      <p:ext uri="{BB962C8B-B14F-4D97-AF65-F5344CB8AC3E}">
        <p14:creationId xmlns:p14="http://schemas.microsoft.com/office/powerpoint/2010/main" val="4131916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Possible Reasons for </a:t>
            </a:r>
            <a:br>
              <a:rPr lang="en-US" b="1" dirty="0"/>
            </a:br>
            <a:r>
              <a:rPr lang="en-US" b="1" dirty="0"/>
              <a:t>Anti-Intellectual Bias </a:t>
            </a:r>
            <a:r>
              <a:rPr lang="en-US" b="1" dirty="0" err="1"/>
              <a:t>cont</a:t>
            </a:r>
            <a:endParaRPr lang="en-US" b="1" dirty="0"/>
          </a:p>
        </p:txBody>
      </p:sp>
      <p:sp>
        <p:nvSpPr>
          <p:cNvPr id="3" name="Content Placeholder 2"/>
          <p:cNvSpPr>
            <a:spLocks noGrp="1"/>
          </p:cNvSpPr>
          <p:nvPr>
            <p:ph idx="1"/>
          </p:nvPr>
        </p:nvSpPr>
        <p:spPr/>
        <p:txBody>
          <a:bodyPr>
            <a:normAutofit/>
          </a:bodyPr>
          <a:lstStyle/>
          <a:p>
            <a:pPr marL="0" indent="0">
              <a:buNone/>
            </a:pPr>
            <a:endParaRPr lang="en-US" sz="3200" dirty="0">
              <a:solidFill>
                <a:schemeClr val="bg1">
                  <a:lumMod val="75000"/>
                  <a:lumOff val="25000"/>
                </a:schemeClr>
              </a:solidFill>
            </a:endParaRPr>
          </a:p>
          <a:p>
            <a:pPr marL="0" indent="0">
              <a:buNone/>
            </a:pPr>
            <a:r>
              <a:rPr lang="en-US" sz="3200" dirty="0">
                <a:solidFill>
                  <a:schemeClr val="bg1"/>
                </a:solidFill>
              </a:rPr>
              <a:t>3. The “cessation theory,” born of an intellectual need to explain away the miraculous gifts of the Spirit, resulting in their dis-use in the church.</a:t>
            </a:r>
          </a:p>
          <a:p>
            <a:pPr marL="0" indent="0">
              <a:buNone/>
            </a:pPr>
            <a:endParaRPr lang="en-US" sz="3200" dirty="0">
              <a:solidFill>
                <a:schemeClr val="bg1">
                  <a:lumMod val="75000"/>
                  <a:lumOff val="25000"/>
                </a:schemeClr>
              </a:solidFill>
            </a:endParaRPr>
          </a:p>
          <a:p>
            <a:pPr marL="0" indent="0">
              <a:buNone/>
            </a:pPr>
            <a:endParaRPr lang="en-US" sz="3200" dirty="0">
              <a:solidFill>
                <a:schemeClr val="bg1">
                  <a:lumMod val="75000"/>
                  <a:lumOff val="25000"/>
                </a:schemeClr>
              </a:solidFill>
            </a:endParaRPr>
          </a:p>
        </p:txBody>
      </p:sp>
    </p:spTree>
    <p:extLst>
      <p:ext uri="{BB962C8B-B14F-4D97-AF65-F5344CB8AC3E}">
        <p14:creationId xmlns:p14="http://schemas.microsoft.com/office/powerpoint/2010/main" val="2822864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Cessationism</a:t>
            </a:r>
          </a:p>
        </p:txBody>
      </p:sp>
      <p:sp>
        <p:nvSpPr>
          <p:cNvPr id="3" name="Content Placeholder 2"/>
          <p:cNvSpPr>
            <a:spLocks noGrp="1"/>
          </p:cNvSpPr>
          <p:nvPr>
            <p:ph idx="1"/>
          </p:nvPr>
        </p:nvSpPr>
        <p:spPr>
          <a:xfrm>
            <a:off x="680321" y="1952368"/>
            <a:ext cx="9613861" cy="4534929"/>
          </a:xfrm>
        </p:spPr>
        <p:txBody>
          <a:bodyPr>
            <a:normAutofit/>
          </a:bodyPr>
          <a:lstStyle/>
          <a:p>
            <a:pPr marL="0" indent="0">
              <a:buNone/>
            </a:pPr>
            <a:r>
              <a:rPr lang="en-US" sz="2800" dirty="0"/>
              <a:t>In Christian theology, cessationism is the outworking of a three-fold belief-system:</a:t>
            </a:r>
          </a:p>
          <a:p>
            <a:pPr marL="0" indent="0">
              <a:buNone/>
            </a:pPr>
            <a:endParaRPr lang="en-US" sz="2800" dirty="0"/>
          </a:p>
          <a:p>
            <a:r>
              <a:rPr lang="en-US" sz="2800" dirty="0"/>
              <a:t>That the Holy Spirit's purpose in imparting "sign gifts" has expired;</a:t>
            </a:r>
          </a:p>
          <a:p>
            <a:r>
              <a:rPr lang="en-US" sz="2800" dirty="0"/>
              <a:t>That the sign gifts (or "apostolic gifts') were given exclusively to the original twelve apostles, so that the sign gifts and Apostleship are inextricably linked;</a:t>
            </a:r>
          </a:p>
          <a:p>
            <a:r>
              <a:rPr lang="en-US" sz="2800" dirty="0"/>
              <a:t>That the position and/or gift of Apostleship no longer exists.</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528211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With this foundation, </a:t>
            </a:r>
            <a:br>
              <a:rPr lang="en-US" b="1" dirty="0"/>
            </a:br>
            <a:r>
              <a:rPr lang="en-US" b="1" dirty="0"/>
              <a:t>many </a:t>
            </a:r>
            <a:r>
              <a:rPr lang="en-US" b="1" dirty="0" err="1"/>
              <a:t>cessationists</a:t>
            </a:r>
            <a:r>
              <a:rPr lang="en-US" b="1" dirty="0"/>
              <a:t> argue… </a:t>
            </a:r>
          </a:p>
        </p:txBody>
      </p:sp>
      <p:sp>
        <p:nvSpPr>
          <p:cNvPr id="3" name="Content Placeholder 2"/>
          <p:cNvSpPr>
            <a:spLocks noGrp="1"/>
          </p:cNvSpPr>
          <p:nvPr>
            <p:ph idx="1"/>
          </p:nvPr>
        </p:nvSpPr>
        <p:spPr>
          <a:xfrm>
            <a:off x="680321" y="2001795"/>
            <a:ext cx="9613861" cy="4547286"/>
          </a:xfrm>
        </p:spPr>
        <p:txBody>
          <a:bodyPr>
            <a:normAutofit/>
          </a:bodyPr>
          <a:lstStyle/>
          <a:p>
            <a:pPr marL="0" indent="0">
              <a:buNone/>
            </a:pPr>
            <a:r>
              <a:rPr lang="en-US" sz="2800" dirty="0"/>
              <a:t>…that the sign gifts have ceased, and the sign gifts are not expected to reappear. These sign gifts/Apostolic gifts are:</a:t>
            </a:r>
          </a:p>
          <a:p>
            <a:pPr marL="0" indent="0">
              <a:buNone/>
            </a:pPr>
            <a:endParaRPr lang="en-US" sz="2800" dirty="0"/>
          </a:p>
          <a:p>
            <a:r>
              <a:rPr lang="en-US" sz="2800" dirty="0"/>
              <a:t>Speaking in unlearned, real, human languages, which are also described as "tongues" (Acts 2:5-12);</a:t>
            </a:r>
          </a:p>
          <a:p>
            <a:r>
              <a:rPr lang="en-US" sz="2800" dirty="0"/>
              <a:t>Interpretation of aforementioned unlearned language;</a:t>
            </a:r>
          </a:p>
          <a:p>
            <a:r>
              <a:rPr lang="en-US" sz="2800" dirty="0"/>
              <a:t>Prophesying (foretelling the future, not merely forth-telling already-revealed truth); and</a:t>
            </a:r>
          </a:p>
          <a:p>
            <a:r>
              <a:rPr lang="en-US" sz="2800" dirty="0"/>
              <a:t>Forms of spiritual healing as used by the Apostles</a:t>
            </a:r>
          </a:p>
          <a:p>
            <a:pPr marL="0" indent="0">
              <a:buNone/>
            </a:pPr>
            <a:endParaRPr lang="en-US" dirty="0"/>
          </a:p>
        </p:txBody>
      </p:sp>
    </p:spTree>
    <p:extLst>
      <p:ext uri="{BB962C8B-B14F-4D97-AF65-F5344CB8AC3E}">
        <p14:creationId xmlns:p14="http://schemas.microsoft.com/office/powerpoint/2010/main" val="3701648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Two Types of </a:t>
            </a:r>
            <a:r>
              <a:rPr lang="en-US" b="1" dirty="0" err="1"/>
              <a:t>Cessationists</a:t>
            </a:r>
            <a:endParaRPr lang="en-US" b="1" dirty="0"/>
          </a:p>
        </p:txBody>
      </p:sp>
      <p:sp>
        <p:nvSpPr>
          <p:cNvPr id="3" name="Content Placeholder 2"/>
          <p:cNvSpPr>
            <a:spLocks noGrp="1"/>
          </p:cNvSpPr>
          <p:nvPr>
            <p:ph idx="1"/>
          </p:nvPr>
        </p:nvSpPr>
        <p:spPr/>
        <p:txBody>
          <a:bodyPr>
            <a:normAutofit/>
          </a:bodyPr>
          <a:lstStyle/>
          <a:p>
            <a:pPr marL="0" indent="0">
              <a:buNone/>
            </a:pPr>
            <a:endParaRPr lang="en-US" sz="3200" dirty="0"/>
          </a:p>
          <a:p>
            <a:pPr marL="0" indent="0">
              <a:buNone/>
            </a:pPr>
            <a:r>
              <a:rPr lang="en-US" sz="3200" dirty="0"/>
              <a:t>All Cessationism asserts that the "sign gifts" such as prophecy, healing and speaking in tongues ceased with the apostles and the finishing of the canon of Scripture. They only served as launching pads for the spreading of the Gospel; as affirmations of God's revelation. </a:t>
            </a:r>
          </a:p>
        </p:txBody>
      </p:sp>
    </p:spTree>
    <p:extLst>
      <p:ext uri="{BB962C8B-B14F-4D97-AF65-F5344CB8AC3E}">
        <p14:creationId xmlns:p14="http://schemas.microsoft.com/office/powerpoint/2010/main" val="2776673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Types of </a:t>
            </a:r>
            <a:r>
              <a:rPr lang="en-US" b="1" dirty="0" err="1"/>
              <a:t>Cessationists</a:t>
            </a:r>
            <a:r>
              <a:rPr lang="en-US" b="1" dirty="0"/>
              <a:t> </a:t>
            </a:r>
            <a:r>
              <a:rPr lang="en-US" b="1" dirty="0" err="1"/>
              <a:t>cont</a:t>
            </a:r>
            <a:endParaRPr lang="en-US" b="1"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800" dirty="0"/>
              <a:t>Some </a:t>
            </a:r>
            <a:r>
              <a:rPr lang="en-US" sz="2800" dirty="0" err="1"/>
              <a:t>cessationists</a:t>
            </a:r>
            <a:r>
              <a:rPr lang="en-US" sz="2800" dirty="0"/>
              <a:t> do believe that God still occasionally does miracles today, such as healings or divine guidance, so long as these "miracles" do not accredit new doctrine or add to the New Testament canon.</a:t>
            </a:r>
          </a:p>
          <a:p>
            <a:pPr marL="457200" indent="-457200">
              <a:buFont typeface="+mj-lt"/>
              <a:buAutoNum type="arabicPeriod"/>
            </a:pPr>
            <a:r>
              <a:rPr lang="en-US" sz="2800" dirty="0"/>
              <a:t>Full cessationism additionally asserts that no apostolic miracles are performed by God today. Martin Luther, John Calvin, B. B. Warfield, J. Gresham Machen, F.N. Lee.</a:t>
            </a:r>
          </a:p>
          <a:p>
            <a:pPr marL="0" indent="0">
              <a:buNone/>
            </a:pPr>
            <a:endParaRPr lang="en-US" sz="2800" dirty="0"/>
          </a:p>
        </p:txBody>
      </p:sp>
    </p:spTree>
    <p:extLst>
      <p:ext uri="{BB962C8B-B14F-4D97-AF65-F5344CB8AC3E}">
        <p14:creationId xmlns:p14="http://schemas.microsoft.com/office/powerpoint/2010/main" val="3851562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Evangelicals who are Pentecostal or Charismatic</a:t>
            </a:r>
          </a:p>
        </p:txBody>
      </p:sp>
      <p:sp>
        <p:nvSpPr>
          <p:cNvPr id="3" name="Content Placeholder 2"/>
          <p:cNvSpPr>
            <a:spLocks noGrp="1"/>
          </p:cNvSpPr>
          <p:nvPr>
            <p:ph idx="1"/>
          </p:nvPr>
        </p:nvSpPr>
        <p:spPr>
          <a:xfrm>
            <a:off x="680321" y="1977080"/>
            <a:ext cx="9613861" cy="4287795"/>
          </a:xfrm>
        </p:spPr>
        <p:txBody>
          <a:bodyPr>
            <a:normAutofit lnSpcReduction="10000"/>
          </a:bodyPr>
          <a:lstStyle/>
          <a:p>
            <a:pPr marL="0" indent="0">
              <a:buNone/>
            </a:pPr>
            <a:r>
              <a:rPr lang="en-US" sz="2800" dirty="0"/>
              <a:t>	In 2013, with an estimated 600 million followers , Pentecostalism comprised the second largest communion of Christians in the world.</a:t>
            </a:r>
          </a:p>
          <a:p>
            <a:pPr marL="0" indent="0">
              <a:buNone/>
            </a:pPr>
            <a:r>
              <a:rPr lang="en-US" sz="2800" dirty="0"/>
              <a:t> 	Classical Pentecostal denominations include: Assemblies of God, Church of God in Christ, Church of God (Cleveland, TN) and Four Square Gospel Church International.  Numerous independent and non-white indigenous churches also consider themselves “Pentecostal,” “Neo-Pentecostal” or “Charismatic.”  There are also millions of Catholics who call themselves Charismatics.</a:t>
            </a:r>
          </a:p>
          <a:p>
            <a:pPr marL="0" indent="0">
              <a:buNone/>
            </a:pPr>
            <a:endParaRPr lang="en-US" dirty="0"/>
          </a:p>
        </p:txBody>
      </p:sp>
    </p:spTree>
    <p:extLst>
      <p:ext uri="{BB962C8B-B14F-4D97-AF65-F5344CB8AC3E}">
        <p14:creationId xmlns:p14="http://schemas.microsoft.com/office/powerpoint/2010/main" val="34645505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t>Cessationists</a:t>
            </a:r>
            <a:endParaRPr lang="en-US"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3200" dirty="0"/>
              <a:t>While some </a:t>
            </a:r>
            <a:r>
              <a:rPr lang="en-US" sz="3200" dirty="0" err="1"/>
              <a:t>cessationists</a:t>
            </a:r>
            <a:r>
              <a:rPr lang="en-US" sz="3200" dirty="0"/>
              <a:t> allow for God's miraculous guidance, a </a:t>
            </a:r>
            <a:r>
              <a:rPr lang="en-US" sz="3200" dirty="0" err="1"/>
              <a:t>cessationist</a:t>
            </a:r>
            <a:r>
              <a:rPr lang="en-US" sz="3200" dirty="0"/>
              <a:t> contends that </a:t>
            </a:r>
            <a:r>
              <a:rPr lang="en-US" sz="3200" u="sng" dirty="0"/>
              <a:t>God's miraculous guidance is not through the operation of the Charismatic gifts</a:t>
            </a:r>
            <a:r>
              <a:rPr lang="en-US" sz="3200" dirty="0"/>
              <a:t>. </a:t>
            </a:r>
          </a:p>
        </p:txBody>
      </p:sp>
    </p:spTree>
    <p:extLst>
      <p:ext uri="{BB962C8B-B14F-4D97-AF65-F5344CB8AC3E}">
        <p14:creationId xmlns:p14="http://schemas.microsoft.com/office/powerpoint/2010/main" val="41043299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t>History of Cessationism - Augustine</a:t>
            </a:r>
            <a:br>
              <a:rPr lang="en-US" b="1" dirty="0"/>
            </a:br>
            <a:endParaRPr lang="en-US" b="1" dirty="0"/>
          </a:p>
        </p:txBody>
      </p:sp>
      <p:sp>
        <p:nvSpPr>
          <p:cNvPr id="3" name="Content Placeholder 2"/>
          <p:cNvSpPr>
            <a:spLocks noGrp="1"/>
          </p:cNvSpPr>
          <p:nvPr>
            <p:ph idx="1"/>
          </p:nvPr>
        </p:nvSpPr>
        <p:spPr>
          <a:xfrm>
            <a:off x="680321" y="1952368"/>
            <a:ext cx="9613861" cy="4510216"/>
          </a:xfrm>
        </p:spPr>
        <p:txBody>
          <a:bodyPr/>
          <a:lstStyle/>
          <a:p>
            <a:pPr marL="0" indent="0">
              <a:buNone/>
            </a:pPr>
            <a:r>
              <a:rPr lang="en-US" sz="2800" dirty="0"/>
              <a:t>In a writing on the 1st Epistle of John, Augustine commented that speaking in tongues was a miracle suitable for the early church, but that it was no longer evident in his own time.  In chapters 8 and 9 of Book XXII of his City of God, written circa AD 415, Augustine noted that miracles in his own day were not as spectacular or noteworthy as those at the dawn of Christianity, but that they continued to take place.  </a:t>
            </a:r>
          </a:p>
          <a:p>
            <a:pPr marL="0" indent="0">
              <a:buNone/>
            </a:pPr>
            <a:r>
              <a:rPr lang="en-US" sz="2800" dirty="0">
                <a:solidFill>
                  <a:schemeClr val="bg1">
                    <a:lumMod val="75000"/>
                    <a:lumOff val="25000"/>
                  </a:schemeClr>
                </a:solidFill>
              </a:rPr>
              <a:t>(It’s interesting to note that there was a sudden appearance of supernatural healings in his church, as a footnote to his </a:t>
            </a:r>
            <a:r>
              <a:rPr lang="en-US" sz="2800" dirty="0" err="1">
                <a:solidFill>
                  <a:schemeClr val="bg1">
                    <a:lumMod val="75000"/>
                    <a:lumOff val="25000"/>
                  </a:schemeClr>
                </a:solidFill>
              </a:rPr>
              <a:t>cessationist</a:t>
            </a:r>
            <a:r>
              <a:rPr lang="en-US" sz="2800" dirty="0">
                <a:solidFill>
                  <a:schemeClr val="bg1">
                    <a:lumMod val="75000"/>
                    <a:lumOff val="25000"/>
                  </a:schemeClr>
                </a:solidFill>
              </a:rPr>
              <a:t> theory.) </a:t>
            </a:r>
          </a:p>
          <a:p>
            <a:pPr marL="0" indent="0">
              <a:buNone/>
            </a:pPr>
            <a:endParaRPr lang="en-US" dirty="0"/>
          </a:p>
        </p:txBody>
      </p:sp>
    </p:spTree>
    <p:extLst>
      <p:ext uri="{BB962C8B-B14F-4D97-AF65-F5344CB8AC3E}">
        <p14:creationId xmlns:p14="http://schemas.microsoft.com/office/powerpoint/2010/main" val="3622250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History of Cessationism - Chrysostom</a:t>
            </a:r>
          </a:p>
        </p:txBody>
      </p:sp>
      <p:sp>
        <p:nvSpPr>
          <p:cNvPr id="3" name="Content Placeholder 2"/>
          <p:cNvSpPr>
            <a:spLocks noGrp="1"/>
          </p:cNvSpPr>
          <p:nvPr>
            <p:ph idx="1"/>
          </p:nvPr>
        </p:nvSpPr>
        <p:spPr>
          <a:xfrm>
            <a:off x="680321" y="1915510"/>
            <a:ext cx="9613861" cy="4776952"/>
          </a:xfrm>
        </p:spPr>
        <p:txBody>
          <a:bodyPr>
            <a:normAutofit/>
          </a:bodyPr>
          <a:lstStyle/>
          <a:p>
            <a:pPr marL="0" indent="0">
              <a:buNone/>
            </a:pPr>
            <a:r>
              <a:rPr lang="en-US" dirty="0"/>
              <a:t>In the fourth century, John Chrysostom, furthered the view that the charismata had ceased after the days of the apostles in his treatise on 1 Corinthians 12.  Confessing his ignorance, he wrote:</a:t>
            </a:r>
          </a:p>
          <a:p>
            <a:pPr marL="0" indent="0">
              <a:buNone/>
            </a:pPr>
            <a:r>
              <a:rPr lang="en-US" i="1" dirty="0">
                <a:solidFill>
                  <a:schemeClr val="bg1"/>
                </a:solidFill>
              </a:rPr>
              <a:t>This whole place is very obscure: but the obscurity is produced by our ignorance of the facts referred to and their cessation, being such as then used to occur but now no longer take place. And why do they not happen now? Why look now, the cause too of the obscurity hath produced us again another question: namely, why did they then happen, and now do so no more…Well, what did happen then? Whoever was baptized he straightaway spoke with tongues and not with tongues only, but many also prophesied, and some performed many wonderful works…but more abundant was the gift of tongues among them. </a:t>
            </a:r>
          </a:p>
          <a:p>
            <a:pPr marL="0" indent="0">
              <a:buNone/>
            </a:pPr>
            <a:endParaRPr lang="en-US" i="1" dirty="0"/>
          </a:p>
        </p:txBody>
      </p:sp>
    </p:spTree>
    <p:extLst>
      <p:ext uri="{BB962C8B-B14F-4D97-AF65-F5344CB8AC3E}">
        <p14:creationId xmlns:p14="http://schemas.microsoft.com/office/powerpoint/2010/main" val="26164631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As a result…</a:t>
            </a:r>
          </a:p>
        </p:txBody>
      </p:sp>
      <p:sp>
        <p:nvSpPr>
          <p:cNvPr id="3" name="Content Placeholder 2"/>
          <p:cNvSpPr>
            <a:spLocks noGrp="1"/>
          </p:cNvSpPr>
          <p:nvPr>
            <p:ph idx="1"/>
          </p:nvPr>
        </p:nvSpPr>
        <p:spPr>
          <a:xfrm>
            <a:off x="680321" y="1989438"/>
            <a:ext cx="9613861" cy="4572000"/>
          </a:xfrm>
        </p:spPr>
        <p:txBody>
          <a:bodyPr>
            <a:normAutofit/>
          </a:bodyPr>
          <a:lstStyle/>
          <a:p>
            <a:pPr marL="0" indent="0">
              <a:buNone/>
            </a:pPr>
            <a:r>
              <a:rPr lang="en-US" sz="2800" dirty="0">
                <a:solidFill>
                  <a:schemeClr val="bg1"/>
                </a:solidFill>
              </a:rPr>
              <a:t>As a result of these conclusions of Augustine and Chrysostom, The cessation of the charismata because part of the standard theological of the Western church, and the gifts became rare. </a:t>
            </a:r>
          </a:p>
          <a:p>
            <a:pPr marL="0" indent="0">
              <a:buNone/>
            </a:pPr>
            <a:r>
              <a:rPr lang="en-US" sz="2800" dirty="0"/>
              <a:t>It would have been expected that the reformers, Lutheran and Calvin, would have promoted the renewal of the gifts, </a:t>
            </a:r>
            <a:r>
              <a:rPr lang="en-US" sz="2800" u="sng" dirty="0"/>
              <a:t>but this was not so</a:t>
            </a:r>
            <a:r>
              <a:rPr lang="en-US" sz="2800" dirty="0"/>
              <a:t>. Until the 19th century Protestants and Catholics adopted the view that the supernatural gifts of the Spirit ended with the early church, and that with the completion of the inspired canon of Scripture, they would never be needed again. </a:t>
            </a:r>
          </a:p>
        </p:txBody>
      </p:sp>
    </p:spTree>
    <p:extLst>
      <p:ext uri="{BB962C8B-B14F-4D97-AF65-F5344CB8AC3E}">
        <p14:creationId xmlns:p14="http://schemas.microsoft.com/office/powerpoint/2010/main" val="39599471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We Praise God…</a:t>
            </a:r>
          </a:p>
        </p:txBody>
      </p:sp>
      <p:sp>
        <p:nvSpPr>
          <p:cNvPr id="3" name="Content Placeholder 2"/>
          <p:cNvSpPr>
            <a:spLocks noGrp="1"/>
          </p:cNvSpPr>
          <p:nvPr>
            <p:ph idx="1"/>
          </p:nvPr>
        </p:nvSpPr>
        <p:spPr/>
        <p:txBody>
          <a:bodyPr>
            <a:normAutofit/>
          </a:bodyPr>
          <a:lstStyle/>
          <a:p>
            <a:pPr marL="0" indent="0" algn="ctr">
              <a:buNone/>
            </a:pPr>
            <a:endParaRPr lang="en-US" sz="3600" dirty="0"/>
          </a:p>
          <a:p>
            <a:pPr marL="0" indent="0" algn="ctr">
              <a:buNone/>
            </a:pPr>
            <a:r>
              <a:rPr lang="en-US" sz="3600" dirty="0"/>
              <a:t>We praise God for those 19th century Bible college students, so hungry for everything God had for them, who led the way. Today </a:t>
            </a:r>
            <a:r>
              <a:rPr lang="en-US" sz="3600" u="sng" dirty="0"/>
              <a:t>we</a:t>
            </a:r>
            <a:r>
              <a:rPr lang="en-US" sz="3600" dirty="0"/>
              <a:t> are the beneficiaries of the results that came from their hunger. </a:t>
            </a:r>
          </a:p>
        </p:txBody>
      </p:sp>
    </p:spTree>
    <p:extLst>
      <p:ext uri="{BB962C8B-B14F-4D97-AF65-F5344CB8AC3E}">
        <p14:creationId xmlns:p14="http://schemas.microsoft.com/office/powerpoint/2010/main" val="13261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717226"/>
          </a:xfrm>
        </p:spPr>
        <p:txBody>
          <a:bodyPr/>
          <a:lstStyle/>
          <a:p>
            <a:pPr algn="ctr"/>
            <a:r>
              <a:rPr lang="en-US" dirty="0"/>
              <a:t>SOURCES, ETC.</a:t>
            </a:r>
          </a:p>
        </p:txBody>
      </p:sp>
      <p:sp>
        <p:nvSpPr>
          <p:cNvPr id="3" name="Content Placeholder 2"/>
          <p:cNvSpPr>
            <a:spLocks noGrp="1"/>
          </p:cNvSpPr>
          <p:nvPr>
            <p:ph idx="1"/>
          </p:nvPr>
        </p:nvSpPr>
        <p:spPr>
          <a:xfrm>
            <a:off x="680321" y="2026508"/>
            <a:ext cx="9613861" cy="4238368"/>
          </a:xfrm>
        </p:spPr>
        <p:txBody>
          <a:bodyPr>
            <a:normAutofit fontScale="92500" lnSpcReduction="20000"/>
          </a:bodyPr>
          <a:lstStyle/>
          <a:p>
            <a:endParaRPr lang="en-US" sz="2200" u="sng" baseline="30000" dirty="0">
              <a:hlinkClick r:id="rId2"/>
            </a:endParaRPr>
          </a:p>
          <a:p>
            <a:r>
              <a:rPr lang="en-US" sz="2200" dirty="0">
                <a:hlinkClick r:id="rId3"/>
              </a:rPr>
              <a:t>www.pewforum.org/2011/12/19/global-Christianity-movement-and-denominations.</a:t>
            </a:r>
            <a:endParaRPr lang="en-US" sz="2200" baseline="30000" dirty="0"/>
          </a:p>
          <a:p>
            <a:r>
              <a:rPr lang="en-US" sz="2200" dirty="0">
                <a:hlinkClick r:id="rId3"/>
              </a:rPr>
              <a:t>http://hirr.hartsem.edu/research/quick_question32.html</a:t>
            </a:r>
            <a:r>
              <a:rPr lang="en-US" sz="2200" dirty="0"/>
              <a:t>, retrieved 9/17/2014.</a:t>
            </a:r>
          </a:p>
          <a:p>
            <a:r>
              <a:rPr lang="en-US" sz="2200" u="sng" dirty="0">
                <a:hlinkClick r:id="rId4"/>
              </a:rPr>
              <a:t>http://agchurches.org/Sitefiles/Default/RSS/AG.org%20TOP/AG%20Statistical</a:t>
            </a:r>
            <a:r>
              <a:rPr lang="en-US" sz="2200" dirty="0"/>
              <a:t> %20Reports/2014/ChurMM%202013.pdf</a:t>
            </a:r>
          </a:p>
          <a:p>
            <a:r>
              <a:rPr lang="en-US" sz="2200" dirty="0"/>
              <a:t>Vinson </a:t>
            </a:r>
            <a:r>
              <a:rPr lang="en-US" sz="2200" dirty="0" err="1"/>
              <a:t>Synan</a:t>
            </a:r>
            <a:r>
              <a:rPr lang="en-US" sz="2200" dirty="0"/>
              <a:t>, </a:t>
            </a:r>
            <a:r>
              <a:rPr lang="en-US" sz="2200" i="1" dirty="0"/>
              <a:t>The Century of the Holy Spirit: 100 Years of Pentecostal and Charismatic Renewal</a:t>
            </a:r>
            <a:r>
              <a:rPr lang="en-US" sz="2200" dirty="0"/>
              <a:t>, Thomas Nelson: Nashville, TN, 2001</a:t>
            </a:r>
          </a:p>
          <a:p>
            <a:r>
              <a:rPr lang="en-US" sz="2200" u="sng" dirty="0">
                <a:hlinkClick r:id="rId5"/>
              </a:rPr>
              <a:t>http://www.internetmonk.com/archive/d-l-moody-and-the-holy-spirit</a:t>
            </a:r>
            <a:r>
              <a:rPr lang="en-US" sz="2200" dirty="0"/>
              <a:t>, retrieved 9/17/2014.</a:t>
            </a:r>
          </a:p>
          <a:p>
            <a:r>
              <a:rPr lang="en-US" sz="2200" dirty="0"/>
              <a:t>R.A. Torrey ,</a:t>
            </a:r>
            <a:r>
              <a:rPr lang="en-US" sz="2200" i="1" dirty="0"/>
              <a:t>Why God Used D.L. Moody</a:t>
            </a:r>
          </a:p>
          <a:p>
            <a:r>
              <a:rPr lang="en-US" sz="2200" dirty="0"/>
              <a:t>Tony </a:t>
            </a:r>
            <a:r>
              <a:rPr lang="en-US" sz="2200" dirty="0" err="1"/>
              <a:t>Cauchi</a:t>
            </a:r>
            <a:r>
              <a:rPr lang="en-US" sz="2200" dirty="0"/>
              <a:t>, </a:t>
            </a:r>
            <a:r>
              <a:rPr lang="en-US" sz="2200" i="1" dirty="0"/>
              <a:t>William Seymour and the History of the Azusa Street Revival</a:t>
            </a:r>
            <a:r>
              <a:rPr lang="en-US" sz="2200" dirty="0"/>
              <a:t>, 2006, </a:t>
            </a:r>
            <a:r>
              <a:rPr lang="en-US" sz="2200" u="sng" dirty="0">
                <a:hlinkClick r:id="rId6"/>
              </a:rPr>
              <a:t>http://www.revival-library.org/pensketches/am_pentecostals/seymourazusa.html</a:t>
            </a:r>
            <a:r>
              <a:rPr lang="en-US" sz="2200" dirty="0"/>
              <a:t>. Retrieved September 20, 2014.</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97416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SOURCES, ETC</a:t>
            </a:r>
          </a:p>
        </p:txBody>
      </p:sp>
      <p:sp>
        <p:nvSpPr>
          <p:cNvPr id="3" name="Content Placeholder 2"/>
          <p:cNvSpPr>
            <a:spLocks noGrp="1"/>
          </p:cNvSpPr>
          <p:nvPr>
            <p:ph idx="1"/>
          </p:nvPr>
        </p:nvSpPr>
        <p:spPr>
          <a:xfrm>
            <a:off x="680321" y="1977080"/>
            <a:ext cx="9613861" cy="4324865"/>
          </a:xfrm>
        </p:spPr>
        <p:txBody>
          <a:bodyPr>
            <a:normAutofit fontScale="92500" lnSpcReduction="20000"/>
          </a:bodyPr>
          <a:lstStyle/>
          <a:p>
            <a:r>
              <a:rPr lang="en-US" dirty="0"/>
              <a:t>William </a:t>
            </a:r>
            <a:r>
              <a:rPr lang="en-US" dirty="0" err="1"/>
              <a:t>Menzies</a:t>
            </a:r>
            <a:r>
              <a:rPr lang="en-US" dirty="0"/>
              <a:t> and Stanley Horton, Bible Doctrines: A Pentecostal Perspective, Logion Press, Springfield, Missouri, 2004</a:t>
            </a:r>
          </a:p>
          <a:p>
            <a:r>
              <a:rPr lang="en-US" dirty="0"/>
              <a:t>http://www.bbc.co.uk/religion/religions/christianity/subdivisions/pentecostal_1.shtml</a:t>
            </a:r>
          </a:p>
          <a:p>
            <a:r>
              <a:rPr lang="en-US" dirty="0"/>
              <a:t>Roger Olson, </a:t>
            </a:r>
            <a:r>
              <a:rPr lang="en-US" u="sng" dirty="0">
                <a:hlinkClick r:id="rId2"/>
              </a:rPr>
              <a:t>http://www.religion-online.org/showarticle.asp?title=3338</a:t>
            </a:r>
            <a:r>
              <a:rPr lang="en-US" dirty="0"/>
              <a:t>, retrieved September 19, 2014.</a:t>
            </a:r>
          </a:p>
          <a:p>
            <a:r>
              <a:rPr lang="en-US" dirty="0"/>
              <a:t>http://www.orthodoxchristianity.net/forum/index.php?topic=56692.0</a:t>
            </a:r>
          </a:p>
          <a:p>
            <a:r>
              <a:rPr lang="en-US" dirty="0"/>
              <a:t>Richard B. </a:t>
            </a:r>
            <a:r>
              <a:rPr lang="en-US" dirty="0" err="1"/>
              <a:t>Gaffin</a:t>
            </a:r>
            <a:r>
              <a:rPr lang="en-US" dirty="0"/>
              <a:t>, "A </a:t>
            </a:r>
            <a:r>
              <a:rPr lang="en-US" dirty="0" err="1"/>
              <a:t>Cessationist</a:t>
            </a:r>
            <a:r>
              <a:rPr lang="en-US" dirty="0"/>
              <a:t> View", in Are Miraculous Gifts for Today – Four Views, pp. 41–42. Zondervan, Michigan, 1996</a:t>
            </a:r>
          </a:p>
          <a:p>
            <a:r>
              <a:rPr lang="en-US" dirty="0"/>
              <a:t>City of God, Book XXII (St. Augustine)". Newadvent.org. Retrieved 2014-02-01.</a:t>
            </a:r>
          </a:p>
          <a:p>
            <a:r>
              <a:rPr lang="en-US" dirty="0"/>
              <a:t>Phillip </a:t>
            </a:r>
            <a:r>
              <a:rPr lang="en-US" dirty="0" err="1"/>
              <a:t>Schaff</a:t>
            </a:r>
            <a:r>
              <a:rPr lang="en-US" dirty="0"/>
              <a:t>, </a:t>
            </a:r>
            <a:r>
              <a:rPr lang="en-US" i="1" dirty="0"/>
              <a:t>Nicene and Post- Nicene Fathers</a:t>
            </a:r>
            <a:r>
              <a:rPr lang="en-US" dirty="0"/>
              <a:t>, Eerdmans, Grand Rapids, 1956</a:t>
            </a:r>
          </a:p>
        </p:txBody>
      </p:sp>
    </p:spTree>
    <p:extLst>
      <p:ext uri="{BB962C8B-B14F-4D97-AF65-F5344CB8AC3E}">
        <p14:creationId xmlns:p14="http://schemas.microsoft.com/office/powerpoint/2010/main" val="2621068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964361"/>
          </a:xfrm>
        </p:spPr>
        <p:txBody>
          <a:bodyPr/>
          <a:lstStyle/>
          <a:p>
            <a:pPr algn="ctr"/>
            <a:r>
              <a:rPr lang="en-US" b="1" dirty="0"/>
              <a:t>ETC.</a:t>
            </a:r>
          </a:p>
        </p:txBody>
      </p:sp>
      <p:sp>
        <p:nvSpPr>
          <p:cNvPr id="3" name="Content Placeholder 2"/>
          <p:cNvSpPr>
            <a:spLocks noGrp="1"/>
          </p:cNvSpPr>
          <p:nvPr>
            <p:ph idx="1"/>
          </p:nvPr>
        </p:nvSpPr>
        <p:spPr>
          <a:xfrm>
            <a:off x="680321" y="2026508"/>
            <a:ext cx="9613861" cy="4201297"/>
          </a:xfrm>
        </p:spPr>
        <p:txBody>
          <a:bodyPr>
            <a:normAutofit fontScale="92500" lnSpcReduction="20000"/>
          </a:bodyPr>
          <a:lstStyle/>
          <a:p>
            <a:pPr marL="0" indent="0">
              <a:buNone/>
            </a:pPr>
            <a:r>
              <a:rPr lang="en-US" b="1" dirty="0">
                <a:solidFill>
                  <a:schemeClr val="bg1"/>
                </a:solidFill>
              </a:rPr>
              <a:t>Be sure to ask your students to review the lecture handouts (</a:t>
            </a:r>
            <a:r>
              <a:rPr lang="en-US" b="1" u="sng" dirty="0">
                <a:solidFill>
                  <a:schemeClr val="bg1"/>
                </a:solidFill>
              </a:rPr>
              <a:t>free on my website</a:t>
            </a:r>
            <a:r>
              <a:rPr lang="en-US" b="1" dirty="0">
                <a:solidFill>
                  <a:schemeClr val="bg1"/>
                </a:solidFill>
              </a:rPr>
              <a:t>) and read the book, each week, so they will get it. Each lesson covers a lot, but if they do the work at home, they will be up for the challenge. (With your personal testimony of what God’s Word means to you, t</a:t>
            </a:r>
            <a:r>
              <a:rPr lang="en-US" b="1" u="sng" dirty="0">
                <a:solidFill>
                  <a:schemeClr val="bg1"/>
                </a:solidFill>
              </a:rPr>
              <a:t>his lesson requires 90 minutes</a:t>
            </a:r>
            <a:r>
              <a:rPr lang="en-US" b="1">
                <a:solidFill>
                  <a:schemeClr val="bg1"/>
                </a:solidFill>
              </a:rPr>
              <a:t>.)</a:t>
            </a:r>
            <a:r>
              <a:rPr lang="en-US" b="1"/>
              <a:t> </a:t>
            </a:r>
          </a:p>
          <a:p>
            <a:pPr marL="0" indent="0">
              <a:buNone/>
            </a:pPr>
            <a:r>
              <a:rPr lang="en-US" b="1"/>
              <a:t>At </a:t>
            </a:r>
            <a:r>
              <a:rPr lang="en-US" b="1" dirty="0"/>
              <a:t>the conclusion of your series, p</a:t>
            </a:r>
            <a:r>
              <a:rPr lang="en-US" b="1" u="sng" dirty="0"/>
              <a:t>lease forward </a:t>
            </a:r>
            <a:r>
              <a:rPr lang="en-US" b="1" u="sng" dirty="0" err="1"/>
              <a:t>powerpoints</a:t>
            </a:r>
            <a:r>
              <a:rPr lang="en-US" b="1" u="sng" dirty="0"/>
              <a:t> &amp; handouts to them by email so they can forward to others.</a:t>
            </a:r>
          </a:p>
          <a:p>
            <a:pPr marL="0" indent="0">
              <a:buNone/>
            </a:pPr>
            <a:r>
              <a:rPr lang="en-US" b="1" dirty="0">
                <a:solidFill>
                  <a:schemeClr val="bg1"/>
                </a:solidFill>
              </a:rPr>
              <a:t> </a:t>
            </a:r>
          </a:p>
          <a:p>
            <a:pPr marL="0" indent="0">
              <a:buNone/>
            </a:pPr>
            <a:r>
              <a:rPr lang="en-US" b="1" dirty="0"/>
              <a:t>Visit my website, </a:t>
            </a:r>
            <a:r>
              <a:rPr lang="en-US" b="1" dirty="0">
                <a:solidFill>
                  <a:schemeClr val="accent4">
                    <a:lumMod val="75000"/>
                  </a:schemeClr>
                </a:solidFill>
                <a:hlinkClick r:id="rId2"/>
              </a:rPr>
              <a:t>www.upwardlivingpublications.com</a:t>
            </a:r>
            <a:r>
              <a:rPr lang="en-US" b="1" dirty="0">
                <a:solidFill>
                  <a:schemeClr val="accent4">
                    <a:lumMod val="75000"/>
                  </a:schemeClr>
                </a:solidFill>
              </a:rPr>
              <a:t>, </a:t>
            </a:r>
            <a:r>
              <a:rPr lang="en-US" b="1" dirty="0"/>
              <a:t>periodically, to see what additional free teaching materials I have posted for your use. If you are interested in my ponderings, visit my blog, </a:t>
            </a:r>
            <a:r>
              <a:rPr lang="en-US" b="1" dirty="0">
                <a:hlinkClick r:id="rId3"/>
              </a:rPr>
              <a:t>www.upwardlivingpublicationsblog.</a:t>
            </a:r>
            <a:r>
              <a:rPr lang="en-US" b="1" u="sng" dirty="0"/>
              <a:t>net</a:t>
            </a:r>
            <a:r>
              <a:rPr lang="en-US" b="1" dirty="0"/>
              <a:t>.</a:t>
            </a:r>
          </a:p>
          <a:p>
            <a:pPr marL="0" indent="0" algn="ctr">
              <a:buNone/>
            </a:pPr>
            <a:r>
              <a:rPr lang="en-US" b="1" dirty="0"/>
              <a:t>Blessings to you.</a:t>
            </a:r>
          </a:p>
          <a:p>
            <a:pPr marL="0" indent="0" algn="ctr">
              <a:buNone/>
            </a:pPr>
            <a:r>
              <a:rPr lang="en-US" b="1" dirty="0"/>
              <a:t>Marcia L. Gillis, MA</a:t>
            </a:r>
          </a:p>
          <a:p>
            <a:pPr marL="0" indent="0">
              <a:buNone/>
            </a:pPr>
            <a:endParaRPr lang="en-US" dirty="0"/>
          </a:p>
        </p:txBody>
      </p:sp>
    </p:spTree>
    <p:extLst>
      <p:ext uri="{BB962C8B-B14F-4D97-AF65-F5344CB8AC3E}">
        <p14:creationId xmlns:p14="http://schemas.microsoft.com/office/powerpoint/2010/main" val="124897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80768"/>
            <a:ext cx="9613861" cy="1253398"/>
          </a:xfrm>
        </p:spPr>
        <p:txBody>
          <a:bodyPr>
            <a:normAutofit fontScale="90000"/>
          </a:bodyPr>
          <a:lstStyle/>
          <a:p>
            <a:pPr algn="ctr"/>
            <a:br>
              <a:rPr lang="en-US" b="1" dirty="0"/>
            </a:br>
            <a:r>
              <a:rPr lang="en-US" b="1" dirty="0"/>
              <a:t>Pentecostals share a particular Christian world-view, which includes:</a:t>
            </a:r>
            <a:br>
              <a:rPr lang="en-US" b="1" dirty="0"/>
            </a:br>
            <a:endParaRPr lang="en-US" b="1" dirty="0"/>
          </a:p>
        </p:txBody>
      </p:sp>
      <p:sp>
        <p:nvSpPr>
          <p:cNvPr id="3" name="Content Placeholder 2"/>
          <p:cNvSpPr>
            <a:spLocks noGrp="1"/>
          </p:cNvSpPr>
          <p:nvPr>
            <p:ph idx="1"/>
          </p:nvPr>
        </p:nvSpPr>
        <p:spPr/>
        <p:txBody>
          <a:bodyPr>
            <a:normAutofit/>
          </a:bodyPr>
          <a:lstStyle/>
          <a:p>
            <a:pPr marL="0" indent="0">
              <a:buNone/>
            </a:pPr>
            <a:r>
              <a:rPr lang="en-US" sz="2800" dirty="0"/>
              <a:t>•An emphasis on a transforming experience of being ‘filled with the Holy Spirit.’</a:t>
            </a:r>
          </a:p>
          <a:p>
            <a:pPr marL="0" indent="0">
              <a:buNone/>
            </a:pPr>
            <a:r>
              <a:rPr lang="en-US" sz="2800" dirty="0"/>
              <a:t>•A holistic world-view with God present in all events and causing all things to work together.</a:t>
            </a:r>
          </a:p>
          <a:p>
            <a:pPr marL="0" indent="0">
              <a:buNone/>
            </a:pPr>
            <a:r>
              <a:rPr lang="en-US" sz="2800" dirty="0"/>
              <a:t>•A belief that knowledge is not limited to the realms of reason and sensory experience.</a:t>
            </a:r>
          </a:p>
          <a:p>
            <a:pPr marL="0" indent="0">
              <a:buNone/>
            </a:pPr>
            <a:r>
              <a:rPr lang="en-US" sz="2800" dirty="0"/>
              <a:t>•A view of the Bible as a “living book” in which the Holy Spirit is always active</a:t>
            </a:r>
          </a:p>
          <a:p>
            <a:pPr marL="0" indent="0">
              <a:buNone/>
            </a:pPr>
            <a:endParaRPr lang="en-US" sz="2800" dirty="0"/>
          </a:p>
        </p:txBody>
      </p:sp>
    </p:spTree>
    <p:extLst>
      <p:ext uri="{BB962C8B-B14F-4D97-AF65-F5344CB8AC3E}">
        <p14:creationId xmlns:p14="http://schemas.microsoft.com/office/powerpoint/2010/main" val="1065517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Assemblies of God (AG), is the largest Pentecostal denomination. </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3200" dirty="0"/>
              <a:t>From 1999 to 2013 the denomination grew from 212,000 to 3,127,857 worldwide. In the U.S., during that time, much of that growth came from immigrants, particularly Hispanics. </a:t>
            </a:r>
          </a:p>
        </p:txBody>
      </p:sp>
    </p:spTree>
    <p:extLst>
      <p:ext uri="{BB962C8B-B14F-4D97-AF65-F5344CB8AC3E}">
        <p14:creationId xmlns:p14="http://schemas.microsoft.com/office/powerpoint/2010/main" val="4257604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Agnes </a:t>
            </a:r>
            <a:r>
              <a:rPr lang="en-US" b="1" dirty="0" err="1"/>
              <a:t>Ozman</a:t>
            </a:r>
            <a:br>
              <a:rPr lang="en-US" b="1" dirty="0"/>
            </a:br>
            <a:r>
              <a:rPr lang="en-US" b="1" dirty="0"/>
              <a:t>The First Pentecostal of 20</a:t>
            </a:r>
            <a:r>
              <a:rPr lang="en-US" b="1" baseline="30000" dirty="0"/>
              <a:t>th</a:t>
            </a:r>
            <a:r>
              <a:rPr lang="en-US" b="1" dirty="0"/>
              <a:t> Century</a:t>
            </a:r>
          </a:p>
        </p:txBody>
      </p:sp>
      <p:sp>
        <p:nvSpPr>
          <p:cNvPr id="3" name="Content Placeholder 2"/>
          <p:cNvSpPr>
            <a:spLocks noGrp="1"/>
          </p:cNvSpPr>
          <p:nvPr>
            <p:ph idx="1"/>
          </p:nvPr>
        </p:nvSpPr>
        <p:spPr>
          <a:xfrm>
            <a:off x="680321" y="1964724"/>
            <a:ext cx="9613861" cy="4263081"/>
          </a:xfrm>
        </p:spPr>
        <p:txBody>
          <a:bodyPr>
            <a:normAutofit lnSpcReduction="10000"/>
          </a:bodyPr>
          <a:lstStyle/>
          <a:p>
            <a:pPr marL="0" indent="0">
              <a:buNone/>
            </a:pPr>
            <a:r>
              <a:rPr lang="en-US" sz="2800" dirty="0"/>
              <a:t>On January 1, 1901, a young woman and student of Charles Fox Parham (a former Methodist pastor and holiness teacher), Agnes </a:t>
            </a:r>
            <a:r>
              <a:rPr lang="en-US" sz="2800" dirty="0" err="1"/>
              <a:t>Ozman</a:t>
            </a:r>
            <a:r>
              <a:rPr lang="en-US" sz="2800" dirty="0"/>
              <a:t> received a startling manifestation of the gift of tongues. Later, Parham recalled, “I laid my hands upon her and prayed.  I had scarcely completed three dozen sentences when a glory fell upon her, a halo seemed to surround her head and face, and she began speaking the Chinese language and was unable to speak English for three days.”  What began with a handful of students in Topeka, Kansas became the most important religious movement of the entire twentieth century.</a:t>
            </a:r>
          </a:p>
          <a:p>
            <a:pPr marL="0" indent="0">
              <a:buNone/>
            </a:pPr>
            <a:endParaRPr lang="en-US" dirty="0"/>
          </a:p>
        </p:txBody>
      </p:sp>
    </p:spTree>
    <p:extLst>
      <p:ext uri="{BB962C8B-B14F-4D97-AF65-F5344CB8AC3E}">
        <p14:creationId xmlns:p14="http://schemas.microsoft.com/office/powerpoint/2010/main" val="3336983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Affecting Christians Around the World</a:t>
            </a:r>
          </a:p>
        </p:txBody>
      </p:sp>
      <p:sp>
        <p:nvSpPr>
          <p:cNvPr id="3" name="Content Placeholder 2"/>
          <p:cNvSpPr>
            <a:spLocks noGrp="1"/>
          </p:cNvSpPr>
          <p:nvPr>
            <p:ph idx="1"/>
          </p:nvPr>
        </p:nvSpPr>
        <p:spPr/>
        <p:txBody>
          <a:bodyPr>
            <a:normAutofit lnSpcReduction="10000"/>
          </a:bodyPr>
          <a:lstStyle/>
          <a:p>
            <a:pPr marL="0" indent="0">
              <a:buNone/>
            </a:pPr>
            <a:endParaRPr lang="en-US" dirty="0"/>
          </a:p>
          <a:p>
            <a:pPr marL="0" indent="0">
              <a:buNone/>
            </a:pPr>
            <a:r>
              <a:rPr lang="en-US" sz="3200" dirty="0"/>
              <a:t>Christians around the world have experienced renewal of the gifts of the Holy Spirit that dwarfs anything seen since the days of the early church. This movement, which now constitutes the second largest family of Christians in the world (after the Roman Catholic Church), is found in practically every nation and ethnic group in the world. </a:t>
            </a:r>
          </a:p>
        </p:txBody>
      </p:sp>
    </p:spTree>
    <p:extLst>
      <p:ext uri="{BB962C8B-B14F-4D97-AF65-F5344CB8AC3E}">
        <p14:creationId xmlns:p14="http://schemas.microsoft.com/office/powerpoint/2010/main" val="2721112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80768"/>
            <a:ext cx="9613861" cy="1253398"/>
          </a:xfrm>
        </p:spPr>
        <p:txBody>
          <a:bodyPr>
            <a:normAutofit fontScale="90000"/>
          </a:bodyPr>
          <a:lstStyle/>
          <a:p>
            <a:pPr algn="ctr"/>
            <a:br>
              <a:rPr lang="en-US" b="1" dirty="0"/>
            </a:br>
            <a:r>
              <a:rPr lang="en-US" b="1" dirty="0"/>
              <a:t>Pentecostals and Charismatics: </a:t>
            </a:r>
            <a:br>
              <a:rPr lang="en-US" b="1" dirty="0"/>
            </a:br>
            <a:r>
              <a:rPr lang="en-US" b="1" dirty="0"/>
              <a:t>The Same Yet Different</a:t>
            </a:r>
            <a:br>
              <a:rPr lang="en-US" b="1" dirty="0"/>
            </a:br>
            <a:endParaRPr lang="en-US" b="1" dirty="0"/>
          </a:p>
        </p:txBody>
      </p:sp>
      <p:sp>
        <p:nvSpPr>
          <p:cNvPr id="3" name="Content Placeholder 2"/>
          <p:cNvSpPr>
            <a:spLocks noGrp="1"/>
          </p:cNvSpPr>
          <p:nvPr>
            <p:ph idx="1"/>
          </p:nvPr>
        </p:nvSpPr>
        <p:spPr>
          <a:xfrm>
            <a:off x="680321" y="1989438"/>
            <a:ext cx="9613861" cy="4287794"/>
          </a:xfrm>
        </p:spPr>
        <p:txBody>
          <a:bodyPr>
            <a:normAutofit/>
          </a:bodyPr>
          <a:lstStyle/>
          <a:p>
            <a:pPr marL="0" indent="0">
              <a:buNone/>
            </a:pPr>
            <a:r>
              <a:rPr lang="en-US" sz="2800" b="1" dirty="0"/>
              <a:t>Classical Pentecostals</a:t>
            </a:r>
            <a:r>
              <a:rPr lang="en-US" sz="2800" dirty="0"/>
              <a:t> - Those who pioneered and popularized the idea of a baptism in the Holy Spirit with the necessary sign of speaking in tongues. Initially, Pentecostals were expelled from the mainline denominations and founded their own churches and denominations. </a:t>
            </a:r>
          </a:p>
          <a:p>
            <a:pPr marL="0" indent="0">
              <a:buNone/>
            </a:pPr>
            <a:r>
              <a:rPr lang="en-US" sz="2800" b="1" dirty="0"/>
              <a:t>“Charismatic” - F</a:t>
            </a:r>
            <a:r>
              <a:rPr lang="en-US" sz="2800" dirty="0"/>
              <a:t>irst used around 1963 to represent “neo-Pentecostals” in the mainline Protestant and Catholic churches who spoke in tongues but did not see tongues as the mandatory evidence of the Pentecostal experience. </a:t>
            </a:r>
          </a:p>
          <a:p>
            <a:pPr marL="0" indent="0">
              <a:buNone/>
            </a:pPr>
            <a:endParaRPr lang="en-US" dirty="0"/>
          </a:p>
        </p:txBody>
      </p:sp>
    </p:spTree>
    <p:extLst>
      <p:ext uri="{BB962C8B-B14F-4D97-AF65-F5344CB8AC3E}">
        <p14:creationId xmlns:p14="http://schemas.microsoft.com/office/powerpoint/2010/main" val="3605451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ROOTS: The 8th century </a:t>
            </a:r>
            <a:br>
              <a:rPr lang="en-US" b="1" dirty="0"/>
            </a:br>
            <a:r>
              <a:rPr lang="en-US" b="1" dirty="0"/>
              <a:t>Methodist Holiness movement</a:t>
            </a:r>
          </a:p>
        </p:txBody>
      </p:sp>
      <p:sp>
        <p:nvSpPr>
          <p:cNvPr id="3" name="Content Placeholder 2"/>
          <p:cNvSpPr>
            <a:spLocks noGrp="1"/>
          </p:cNvSpPr>
          <p:nvPr>
            <p:ph idx="1"/>
          </p:nvPr>
        </p:nvSpPr>
        <p:spPr>
          <a:xfrm>
            <a:off x="680321" y="1977081"/>
            <a:ext cx="9613861" cy="4176584"/>
          </a:xfrm>
        </p:spPr>
        <p:txBody>
          <a:bodyPr>
            <a:noAutofit/>
          </a:bodyPr>
          <a:lstStyle/>
          <a:p>
            <a:pPr marL="0" indent="0">
              <a:buNone/>
            </a:pPr>
            <a:r>
              <a:rPr lang="en-US" sz="2800" dirty="0"/>
              <a:t>	Though the Pentecostal movement began in the United States, much of the basic theology was rooted in earlier British movements, the most important being the 18th century Methodist holiness movement.</a:t>
            </a:r>
          </a:p>
          <a:p>
            <a:pPr marL="0" indent="0">
              <a:buNone/>
            </a:pPr>
            <a:r>
              <a:rPr lang="en-US" sz="2800" dirty="0"/>
              <a:t>	It was </a:t>
            </a:r>
            <a:r>
              <a:rPr lang="en-US" sz="2800" b="1" dirty="0"/>
              <a:t>John Wesley</a:t>
            </a:r>
            <a:r>
              <a:rPr lang="en-US" sz="2800" dirty="0"/>
              <a:t>, an Anglican priest who first described a “new birth” and a “second blessing” subsequent to salvation.  His colleague “John Fletcher was the first to call this a “baptism in the Holy Spirit,” an experience that brought spiritual power to the recipient as well as inner cleansing.” </a:t>
            </a:r>
          </a:p>
          <a:p>
            <a:pPr marL="0" indent="0">
              <a:buNone/>
            </a:pPr>
            <a:endParaRPr lang="en-US" sz="2800" dirty="0"/>
          </a:p>
        </p:txBody>
      </p:sp>
    </p:spTree>
    <p:extLst>
      <p:ext uri="{BB962C8B-B14F-4D97-AF65-F5344CB8AC3E}">
        <p14:creationId xmlns:p14="http://schemas.microsoft.com/office/powerpoint/2010/main" val="297017838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TC104033917[[fn=Berlin]]</Template>
  <TotalTime>580</TotalTime>
  <Words>2720</Words>
  <Application>Microsoft Office PowerPoint</Application>
  <PresentationFormat>Widescreen</PresentationFormat>
  <Paragraphs>135</Paragraphs>
  <Slides>37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Trebuchet MS</vt:lpstr>
      <vt:lpstr>Berlin</vt:lpstr>
      <vt:lpstr>CLASS 3 – Walking in the Power of the Word &amp; Spirit</vt:lpstr>
      <vt:lpstr>COURSE GUIDELINES</vt:lpstr>
      <vt:lpstr>Evangelicals who are Pentecostal or Charismatic</vt:lpstr>
      <vt:lpstr> Pentecostals share a particular Christian world-view, which includes: </vt:lpstr>
      <vt:lpstr>The Assemblies of God (AG), is the largest Pentecostal denomination. </vt:lpstr>
      <vt:lpstr>Agnes Ozman The First Pentecostal of 20th Century</vt:lpstr>
      <vt:lpstr>Affecting Christians Around the World</vt:lpstr>
      <vt:lpstr> Pentecostals and Charismatics:  The Same Yet Different </vt:lpstr>
      <vt:lpstr>ROOTS: The 8th century  Methodist Holiness movement</vt:lpstr>
      <vt:lpstr> The Keswick Movement  and D. L. Moody </vt:lpstr>
      <vt:lpstr> The Holiness Movement  and Pentecostalism </vt:lpstr>
      <vt:lpstr>The Azusa Street Revival in Los Angeles: Pentecostalism Achieves Worldwide Attention</vt:lpstr>
      <vt:lpstr>The Movement Spreads and Pentecostal Denominations are Born</vt:lpstr>
      <vt:lpstr>A Major Controversy</vt:lpstr>
      <vt:lpstr>Pentecostalism Spreads Across the World</vt:lpstr>
      <vt:lpstr> Neo-Pentecostals and Charismatics </vt:lpstr>
      <vt:lpstr>Neo-Pentecostals and Charismatics cont.</vt:lpstr>
      <vt:lpstr> The Third Wave of the Holy Spirit </vt:lpstr>
      <vt:lpstr> Women and the Pentecostal Movement </vt:lpstr>
      <vt:lpstr>Historic Problems </vt:lpstr>
      <vt:lpstr>Thankfully…</vt:lpstr>
      <vt:lpstr>Historic Problems cont.</vt:lpstr>
      <vt:lpstr> Reasons for the  Anti-Intellectual Philosophy </vt:lpstr>
      <vt:lpstr>Theological Intellectualism</vt:lpstr>
      <vt:lpstr>Possible Reasons for  Anti-Intellectual Bias cont</vt:lpstr>
      <vt:lpstr>Cessationism</vt:lpstr>
      <vt:lpstr>With this foundation,  many cessationists argue… </vt:lpstr>
      <vt:lpstr>Two Types of Cessationists</vt:lpstr>
      <vt:lpstr>Types of Cessationists cont</vt:lpstr>
      <vt:lpstr>Cessationists</vt:lpstr>
      <vt:lpstr> History of Cessationism - Augustine </vt:lpstr>
      <vt:lpstr>History of Cessationism - Chrysostom</vt:lpstr>
      <vt:lpstr>As a result…</vt:lpstr>
      <vt:lpstr>We Praise God…</vt:lpstr>
      <vt:lpstr>SOURCES, ETC.</vt:lpstr>
      <vt:lpstr>SOURCES, ETC</vt:lpstr>
      <vt:lpstr>ETC.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the Pentecostal Movement</dc:title>
  <dc:creator>Owner</dc:creator>
  <cp:lastModifiedBy>Marcia Gillis</cp:lastModifiedBy>
  <cp:revision>45</cp:revision>
  <dcterms:created xsi:type="dcterms:W3CDTF">2014-09-20T20:29:44Z</dcterms:created>
  <dcterms:modified xsi:type="dcterms:W3CDTF">2019-02-27T23:21:54Z</dcterms:modified>
</cp:coreProperties>
</file>