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42" d="100"/>
          <a:sy n="42" d="100"/>
        </p:scale>
        <p:origin x="422" y="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1/16/2018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1/16/2018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1/16/2018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1/16/2018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1/16/2018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1/16/2018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1/16/2018</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1/16/2018</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1/16/2018</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1/16/2018</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DB8A16-BCF8-4FDA-8395-5F79D4B06D2F}"/>
              </a:ext>
            </a:extLst>
          </p:cNvPr>
          <p:cNvSpPr>
            <a:spLocks noGrp="1"/>
          </p:cNvSpPr>
          <p:nvPr>
            <p:ph type="ctrTitle"/>
          </p:nvPr>
        </p:nvSpPr>
        <p:spPr/>
        <p:txBody>
          <a:bodyPr/>
          <a:lstStyle/>
          <a:p>
            <a:pPr algn="ctr"/>
            <a:r>
              <a:rPr lang="en-US" dirty="0"/>
              <a:t>DISCIPLE 102</a:t>
            </a:r>
          </a:p>
        </p:txBody>
      </p:sp>
      <p:sp>
        <p:nvSpPr>
          <p:cNvPr id="3" name="Subtitle 2">
            <a:extLst>
              <a:ext uri="{FF2B5EF4-FFF2-40B4-BE49-F238E27FC236}">
                <a16:creationId xmlns:a16="http://schemas.microsoft.com/office/drawing/2014/main" id="{758A1EA4-4B97-45A8-AE75-1A524905DD0E}"/>
              </a:ext>
            </a:extLst>
          </p:cNvPr>
          <p:cNvSpPr>
            <a:spLocks noGrp="1"/>
          </p:cNvSpPr>
          <p:nvPr>
            <p:ph type="subTitle" idx="1"/>
          </p:nvPr>
        </p:nvSpPr>
        <p:spPr/>
        <p:txBody>
          <a:bodyPr>
            <a:normAutofit/>
          </a:bodyPr>
          <a:lstStyle/>
          <a:p>
            <a:pPr algn="ctr"/>
            <a:r>
              <a:rPr lang="en-US" sz="4000" b="1" dirty="0"/>
              <a:t>CLASS 6 – HOW TO STUDY THE BIBLE</a:t>
            </a:r>
          </a:p>
        </p:txBody>
      </p:sp>
    </p:spTree>
    <p:extLst>
      <p:ext uri="{BB962C8B-B14F-4D97-AF65-F5344CB8AC3E}">
        <p14:creationId xmlns:p14="http://schemas.microsoft.com/office/powerpoint/2010/main" val="9366427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501C99-D211-419D-9527-3578802EA2FA}"/>
              </a:ext>
            </a:extLst>
          </p:cNvPr>
          <p:cNvSpPr>
            <a:spLocks noGrp="1"/>
          </p:cNvSpPr>
          <p:nvPr>
            <p:ph type="title"/>
          </p:nvPr>
        </p:nvSpPr>
        <p:spPr/>
        <p:txBody>
          <a:bodyPr/>
          <a:lstStyle/>
          <a:p>
            <a:r>
              <a:rPr lang="en-US" b="1" dirty="0"/>
              <a:t>INTERPRET SCRIPTURE LITERALLY</a:t>
            </a:r>
            <a:br>
              <a:rPr lang="en-US" dirty="0"/>
            </a:br>
            <a:endParaRPr lang="en-US" dirty="0"/>
          </a:p>
        </p:txBody>
      </p:sp>
      <p:sp>
        <p:nvSpPr>
          <p:cNvPr id="3" name="Content Placeholder 2">
            <a:extLst>
              <a:ext uri="{FF2B5EF4-FFF2-40B4-BE49-F238E27FC236}">
                <a16:creationId xmlns:a16="http://schemas.microsoft.com/office/drawing/2014/main" id="{3835D090-FE06-4822-B26F-A5EDD392C093}"/>
              </a:ext>
            </a:extLst>
          </p:cNvPr>
          <p:cNvSpPr>
            <a:spLocks noGrp="1"/>
          </p:cNvSpPr>
          <p:nvPr>
            <p:ph idx="1"/>
          </p:nvPr>
        </p:nvSpPr>
        <p:spPr>
          <a:xfrm>
            <a:off x="1103312" y="1371600"/>
            <a:ext cx="8946541" cy="4876799"/>
          </a:xfrm>
        </p:spPr>
        <p:txBody>
          <a:bodyPr/>
          <a:lstStyle/>
          <a:p>
            <a:pPr lvl="0"/>
            <a:r>
              <a:rPr lang="en-US" sz="3200" dirty="0"/>
              <a:t>Scripture is to be read in its literal sense.</a:t>
            </a:r>
          </a:p>
          <a:p>
            <a:pPr lvl="0"/>
            <a:r>
              <a:rPr lang="en-US" sz="3200" dirty="0"/>
              <a:t>Understand God’s words just as you would interpret the language of normal discourse.</a:t>
            </a:r>
          </a:p>
          <a:p>
            <a:pPr lvl="0"/>
            <a:r>
              <a:rPr lang="en-US" sz="3200" dirty="0"/>
              <a:t>Look first for the literal meaning, not some mystical, deeper, hidden, secret or spiritualized interpretation.</a:t>
            </a:r>
          </a:p>
          <a:p>
            <a:pPr lvl="0"/>
            <a:r>
              <a:rPr lang="en-US" sz="3200" dirty="0"/>
              <a:t>If there is symbolic meaning, use Scripture to interpret Scripture.</a:t>
            </a:r>
          </a:p>
          <a:p>
            <a:endParaRPr lang="en-US" dirty="0"/>
          </a:p>
        </p:txBody>
      </p:sp>
    </p:spTree>
    <p:extLst>
      <p:ext uri="{BB962C8B-B14F-4D97-AF65-F5344CB8AC3E}">
        <p14:creationId xmlns:p14="http://schemas.microsoft.com/office/powerpoint/2010/main" val="12239574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52D2D-FA55-4F39-BA75-A15A27B6E3DC}"/>
              </a:ext>
            </a:extLst>
          </p:cNvPr>
          <p:cNvSpPr>
            <a:spLocks noGrp="1"/>
          </p:cNvSpPr>
          <p:nvPr>
            <p:ph type="title"/>
          </p:nvPr>
        </p:nvSpPr>
        <p:spPr>
          <a:xfrm>
            <a:off x="694944" y="452718"/>
            <a:ext cx="9355890" cy="1924722"/>
          </a:xfrm>
        </p:spPr>
        <p:txBody>
          <a:bodyPr/>
          <a:lstStyle/>
          <a:p>
            <a:r>
              <a:rPr lang="en-US" b="1" dirty="0"/>
              <a:t>CONSIDER GRAMMER/ORIGINAL LANGUAGE TO DETERMINE MEANING</a:t>
            </a:r>
            <a:br>
              <a:rPr lang="en-US" dirty="0"/>
            </a:br>
            <a:br>
              <a:rPr lang="en-US" dirty="0"/>
            </a:br>
            <a:endParaRPr lang="en-US" dirty="0"/>
          </a:p>
        </p:txBody>
      </p:sp>
      <p:sp>
        <p:nvSpPr>
          <p:cNvPr id="3" name="Content Placeholder 2">
            <a:extLst>
              <a:ext uri="{FF2B5EF4-FFF2-40B4-BE49-F238E27FC236}">
                <a16:creationId xmlns:a16="http://schemas.microsoft.com/office/drawing/2014/main" id="{62656043-8801-48DD-8297-2E01186AE329}"/>
              </a:ext>
            </a:extLst>
          </p:cNvPr>
          <p:cNvSpPr>
            <a:spLocks noGrp="1"/>
          </p:cNvSpPr>
          <p:nvPr>
            <p:ph idx="1"/>
          </p:nvPr>
        </p:nvSpPr>
        <p:spPr>
          <a:xfrm>
            <a:off x="1097280" y="2377440"/>
            <a:ext cx="8952573" cy="3870959"/>
          </a:xfrm>
        </p:spPr>
        <p:txBody>
          <a:bodyPr/>
          <a:lstStyle/>
          <a:p>
            <a:pPr lvl="0"/>
            <a:r>
              <a:rPr lang="en-US" sz="3600" dirty="0"/>
              <a:t>The Scripture is meant to be applied to life, not just read.</a:t>
            </a:r>
          </a:p>
          <a:p>
            <a:pPr lvl="0"/>
            <a:r>
              <a:rPr lang="en-US" sz="3600" dirty="0"/>
              <a:t>Ask:  What does this mean in regard to our world?  How does this apply to me?  What needs to change in the way I think and act?</a:t>
            </a:r>
          </a:p>
          <a:p>
            <a:endParaRPr lang="en-US" dirty="0"/>
          </a:p>
        </p:txBody>
      </p:sp>
    </p:spTree>
    <p:extLst>
      <p:ext uri="{BB962C8B-B14F-4D97-AF65-F5344CB8AC3E}">
        <p14:creationId xmlns:p14="http://schemas.microsoft.com/office/powerpoint/2010/main" val="21189460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AD226F-4D42-4A17-8489-7EE6B96CED19}"/>
              </a:ext>
            </a:extLst>
          </p:cNvPr>
          <p:cNvSpPr>
            <a:spLocks noGrp="1"/>
          </p:cNvSpPr>
          <p:nvPr>
            <p:ph type="title"/>
          </p:nvPr>
        </p:nvSpPr>
        <p:spPr/>
        <p:txBody>
          <a:bodyPr/>
          <a:lstStyle/>
          <a:p>
            <a:r>
              <a:rPr lang="en-US" b="1" dirty="0"/>
              <a:t>INVEST IN ONE OR TWO RESPECTED STUDY BIBLES (HARD COPY)</a:t>
            </a:r>
          </a:p>
        </p:txBody>
      </p:sp>
      <p:sp>
        <p:nvSpPr>
          <p:cNvPr id="3" name="Content Placeholder 2">
            <a:extLst>
              <a:ext uri="{FF2B5EF4-FFF2-40B4-BE49-F238E27FC236}">
                <a16:creationId xmlns:a16="http://schemas.microsoft.com/office/drawing/2014/main" id="{76F6B741-01A1-4D65-BBB9-375AED7F0D31}"/>
              </a:ext>
            </a:extLst>
          </p:cNvPr>
          <p:cNvSpPr>
            <a:spLocks noGrp="1"/>
          </p:cNvSpPr>
          <p:nvPr>
            <p:ph idx="1"/>
          </p:nvPr>
        </p:nvSpPr>
        <p:spPr>
          <a:xfrm>
            <a:off x="1103312" y="1853248"/>
            <a:ext cx="8946541" cy="4395151"/>
          </a:xfrm>
        </p:spPr>
        <p:txBody>
          <a:bodyPr>
            <a:normAutofit lnSpcReduction="10000"/>
          </a:bodyPr>
          <a:lstStyle/>
          <a:p>
            <a:r>
              <a:rPr lang="en-US" sz="2800" dirty="0"/>
              <a:t>Be sure to make one of your study Bibles the NIV Fire Bible (Global Study Edition) and, also, include an ESV Study Bible or an NASB Study Bible.  </a:t>
            </a:r>
          </a:p>
          <a:p>
            <a:r>
              <a:rPr lang="en-US" sz="2800" dirty="0"/>
              <a:t>The NKJV Spirit Filled Life Bible (compiled by Jack </a:t>
            </a:r>
            <a:r>
              <a:rPr lang="en-US" sz="2800" dirty="0" err="1"/>
              <a:t>Hayford</a:t>
            </a:r>
            <a:r>
              <a:rPr lang="en-US" sz="2800" dirty="0"/>
              <a:t>), is also a great resource. </a:t>
            </a:r>
          </a:p>
          <a:p>
            <a:r>
              <a:rPr lang="en-US" sz="2800" dirty="0"/>
              <a:t> All study Bibles include Bible book background information, cross references, maps, time-lines and basic commentary, which is very helpful when study time is limited.  </a:t>
            </a:r>
          </a:p>
          <a:p>
            <a:endParaRPr lang="en-US" dirty="0"/>
          </a:p>
        </p:txBody>
      </p:sp>
    </p:spTree>
    <p:extLst>
      <p:ext uri="{BB962C8B-B14F-4D97-AF65-F5344CB8AC3E}">
        <p14:creationId xmlns:p14="http://schemas.microsoft.com/office/powerpoint/2010/main" val="3346437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9EDEBD-BF45-4CBF-9E49-8689564459F2}"/>
              </a:ext>
            </a:extLst>
          </p:cNvPr>
          <p:cNvSpPr>
            <a:spLocks noGrp="1"/>
          </p:cNvSpPr>
          <p:nvPr>
            <p:ph type="title"/>
          </p:nvPr>
        </p:nvSpPr>
        <p:spPr>
          <a:xfrm>
            <a:off x="646111" y="452718"/>
            <a:ext cx="9404723" cy="900594"/>
          </a:xfrm>
        </p:spPr>
        <p:txBody>
          <a:bodyPr/>
          <a:lstStyle/>
          <a:p>
            <a:r>
              <a:rPr lang="en-US" dirty="0"/>
              <a:t>BIBLE SOFTWARE</a:t>
            </a:r>
          </a:p>
        </p:txBody>
      </p:sp>
      <p:sp>
        <p:nvSpPr>
          <p:cNvPr id="3" name="Content Placeholder 2">
            <a:extLst>
              <a:ext uri="{FF2B5EF4-FFF2-40B4-BE49-F238E27FC236}">
                <a16:creationId xmlns:a16="http://schemas.microsoft.com/office/drawing/2014/main" id="{A3301594-2509-46DD-89A2-AA3C035CFD5A}"/>
              </a:ext>
            </a:extLst>
          </p:cNvPr>
          <p:cNvSpPr>
            <a:spLocks noGrp="1"/>
          </p:cNvSpPr>
          <p:nvPr>
            <p:ph idx="1"/>
          </p:nvPr>
        </p:nvSpPr>
        <p:spPr>
          <a:xfrm>
            <a:off x="1103312" y="1536192"/>
            <a:ext cx="8946541" cy="4712207"/>
          </a:xfrm>
        </p:spPr>
        <p:txBody>
          <a:bodyPr>
            <a:noAutofit/>
          </a:bodyPr>
          <a:lstStyle/>
          <a:p>
            <a:r>
              <a:rPr lang="en-US" sz="3200" dirty="0"/>
              <a:t>Students, who want to go deeper, may wish to invest in some respected Bible study software.</a:t>
            </a:r>
          </a:p>
          <a:p>
            <a:r>
              <a:rPr lang="en-US" sz="3200" dirty="0"/>
              <a:t>It is good to download a Bible app on your phone, so you always have the Word with you.</a:t>
            </a:r>
          </a:p>
          <a:p>
            <a:r>
              <a:rPr lang="en-US" sz="3200" dirty="0"/>
              <a:t>There are also many free Bible study programs online.  See your notes for more details.</a:t>
            </a:r>
          </a:p>
        </p:txBody>
      </p:sp>
    </p:spTree>
    <p:extLst>
      <p:ext uri="{BB962C8B-B14F-4D97-AF65-F5344CB8AC3E}">
        <p14:creationId xmlns:p14="http://schemas.microsoft.com/office/powerpoint/2010/main" val="19691135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E6A8A1-C8A2-4279-9C1B-887B06F16F6C}"/>
              </a:ext>
            </a:extLst>
          </p:cNvPr>
          <p:cNvSpPr>
            <a:spLocks noGrp="1"/>
          </p:cNvSpPr>
          <p:nvPr>
            <p:ph type="title"/>
          </p:nvPr>
        </p:nvSpPr>
        <p:spPr>
          <a:xfrm>
            <a:off x="822960" y="452718"/>
            <a:ext cx="9227874" cy="4320450"/>
          </a:xfrm>
        </p:spPr>
        <p:txBody>
          <a:bodyPr/>
          <a:lstStyle/>
          <a:p>
            <a:pPr algn="ctr"/>
            <a:br>
              <a:rPr lang="en-US" b="1"/>
            </a:br>
            <a:br>
              <a:rPr lang="en-US" b="1"/>
            </a:br>
            <a:br>
              <a:rPr lang="en-US" b="1"/>
            </a:br>
            <a:r>
              <a:rPr lang="en-US" b="1"/>
              <a:t>SEE </a:t>
            </a:r>
            <a:r>
              <a:rPr lang="en-US" b="1" dirty="0"/>
              <a:t>THE APPENDIX </a:t>
            </a:r>
            <a:r>
              <a:rPr lang="en-US" b="1"/>
              <a:t>FOR </a:t>
            </a:r>
            <a:br>
              <a:rPr lang="en-US" b="1"/>
            </a:br>
            <a:r>
              <a:rPr lang="en-US" b="1"/>
              <a:t>ADDITIONAL </a:t>
            </a:r>
            <a:r>
              <a:rPr lang="en-US" b="1" dirty="0"/>
              <a:t>HELPS.</a:t>
            </a:r>
          </a:p>
        </p:txBody>
      </p:sp>
    </p:spTree>
    <p:extLst>
      <p:ext uri="{BB962C8B-B14F-4D97-AF65-F5344CB8AC3E}">
        <p14:creationId xmlns:p14="http://schemas.microsoft.com/office/powerpoint/2010/main" val="36291932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52EBC6-3CC2-44C4-913E-8F69910CE4BE}"/>
              </a:ext>
            </a:extLst>
          </p:cNvPr>
          <p:cNvSpPr>
            <a:spLocks noGrp="1"/>
          </p:cNvSpPr>
          <p:nvPr>
            <p:ph type="title"/>
          </p:nvPr>
        </p:nvSpPr>
        <p:spPr/>
        <p:txBody>
          <a:bodyPr/>
          <a:lstStyle/>
          <a:p>
            <a:pPr algn="ctr"/>
            <a:r>
              <a:rPr lang="en-US" b="1" dirty="0"/>
              <a:t>SOUND PRINCIPLES OF BIBLE STUDY/INTERPRETATION</a:t>
            </a:r>
            <a:endParaRPr lang="en-US" dirty="0"/>
          </a:p>
        </p:txBody>
      </p:sp>
      <p:sp>
        <p:nvSpPr>
          <p:cNvPr id="3" name="Content Placeholder 2">
            <a:extLst>
              <a:ext uri="{FF2B5EF4-FFF2-40B4-BE49-F238E27FC236}">
                <a16:creationId xmlns:a16="http://schemas.microsoft.com/office/drawing/2014/main" id="{F820AF67-FAB4-46F1-8CDD-AF475ABD95A9}"/>
              </a:ext>
            </a:extLst>
          </p:cNvPr>
          <p:cNvSpPr>
            <a:spLocks noGrp="1"/>
          </p:cNvSpPr>
          <p:nvPr>
            <p:ph idx="1"/>
          </p:nvPr>
        </p:nvSpPr>
        <p:spPr/>
        <p:txBody>
          <a:bodyPr>
            <a:normAutofit/>
          </a:bodyPr>
          <a:lstStyle/>
          <a:p>
            <a:r>
              <a:rPr lang="en-US" sz="4800" b="1" dirty="0"/>
              <a:t>Doctrine and teaching must follow sound principles of biblical interpretation to avoid error.</a:t>
            </a:r>
            <a:endParaRPr lang="en-US" sz="4800" dirty="0"/>
          </a:p>
        </p:txBody>
      </p:sp>
    </p:spTree>
    <p:extLst>
      <p:ext uri="{BB962C8B-B14F-4D97-AF65-F5344CB8AC3E}">
        <p14:creationId xmlns:p14="http://schemas.microsoft.com/office/powerpoint/2010/main" val="21362434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B611BA-2F18-41A4-8BB9-095ADFB443A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B411D74-F951-4C69-82CE-8E4B3876F3B7}"/>
              </a:ext>
            </a:extLst>
          </p:cNvPr>
          <p:cNvSpPr>
            <a:spLocks noGrp="1"/>
          </p:cNvSpPr>
          <p:nvPr>
            <p:ph idx="1"/>
          </p:nvPr>
        </p:nvSpPr>
        <p:spPr/>
        <p:txBody>
          <a:bodyPr/>
          <a:lstStyle/>
          <a:p>
            <a:r>
              <a:rPr lang="en-US" sz="3600" dirty="0"/>
              <a:t>The Bible itself is the primary source of study to learn about God and what the Bible teaches.  To get to know God, we must study the Bible, His revealed Word.</a:t>
            </a:r>
          </a:p>
          <a:p>
            <a:endParaRPr lang="en-US" dirty="0"/>
          </a:p>
        </p:txBody>
      </p:sp>
    </p:spTree>
    <p:extLst>
      <p:ext uri="{BB962C8B-B14F-4D97-AF65-F5344CB8AC3E}">
        <p14:creationId xmlns:p14="http://schemas.microsoft.com/office/powerpoint/2010/main" val="22203680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EFD8C75-94D3-4594-AF88-420E35D031D7}"/>
              </a:ext>
            </a:extLst>
          </p:cNvPr>
          <p:cNvSpPr>
            <a:spLocks noGrp="1"/>
          </p:cNvSpPr>
          <p:nvPr>
            <p:ph idx="1"/>
          </p:nvPr>
        </p:nvSpPr>
        <p:spPr>
          <a:xfrm>
            <a:off x="1078992" y="1316736"/>
            <a:ext cx="8970861" cy="4931663"/>
          </a:xfrm>
        </p:spPr>
        <p:txBody>
          <a:bodyPr/>
          <a:lstStyle/>
          <a:p>
            <a:r>
              <a:rPr lang="en-US" sz="3600" dirty="0"/>
              <a:t>It is very important that Christians learn to properly study the Bible. There are sound principles that must be followed to avoid bizarre interpretations, based upon inadequate foundations. </a:t>
            </a:r>
          </a:p>
          <a:p>
            <a:endParaRPr lang="en-US" dirty="0"/>
          </a:p>
        </p:txBody>
      </p:sp>
    </p:spTree>
    <p:extLst>
      <p:ext uri="{BB962C8B-B14F-4D97-AF65-F5344CB8AC3E}">
        <p14:creationId xmlns:p14="http://schemas.microsoft.com/office/powerpoint/2010/main" val="24357585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8C35CA-03C4-434A-882F-9809783FD15F}"/>
              </a:ext>
            </a:extLst>
          </p:cNvPr>
          <p:cNvSpPr>
            <a:spLocks noGrp="1"/>
          </p:cNvSpPr>
          <p:nvPr>
            <p:ph type="title"/>
          </p:nvPr>
        </p:nvSpPr>
        <p:spPr/>
        <p:txBody>
          <a:bodyPr/>
          <a:lstStyle/>
          <a:p>
            <a:r>
              <a:rPr lang="en-US" b="1" dirty="0">
                <a:solidFill>
                  <a:srgbClr val="FFFF00"/>
                </a:solidFill>
              </a:rPr>
              <a:t>Faulty interpretations are most likely to take place…</a:t>
            </a:r>
          </a:p>
        </p:txBody>
      </p:sp>
      <p:sp>
        <p:nvSpPr>
          <p:cNvPr id="3" name="Content Placeholder 2">
            <a:extLst>
              <a:ext uri="{FF2B5EF4-FFF2-40B4-BE49-F238E27FC236}">
                <a16:creationId xmlns:a16="http://schemas.microsoft.com/office/drawing/2014/main" id="{880804DA-ECB8-4FFD-A9F9-67981F459939}"/>
              </a:ext>
            </a:extLst>
          </p:cNvPr>
          <p:cNvSpPr>
            <a:spLocks noGrp="1"/>
          </p:cNvSpPr>
          <p:nvPr>
            <p:ph idx="1"/>
          </p:nvPr>
        </p:nvSpPr>
        <p:spPr>
          <a:xfrm>
            <a:off x="1103312" y="1853248"/>
            <a:ext cx="8946541" cy="4552034"/>
          </a:xfrm>
        </p:spPr>
        <p:txBody>
          <a:bodyPr>
            <a:normAutofit lnSpcReduction="10000"/>
          </a:bodyPr>
          <a:lstStyle/>
          <a:p>
            <a:r>
              <a:rPr lang="en-US" sz="3200" dirty="0"/>
              <a:t>when verses are taken out of context of the whole, </a:t>
            </a:r>
          </a:p>
          <a:p>
            <a:r>
              <a:rPr lang="en-US" sz="3200" dirty="0"/>
              <a:t>symbolic meaning is read into verses meant to be taken literally,</a:t>
            </a:r>
          </a:p>
          <a:p>
            <a:r>
              <a:rPr lang="en-US" sz="3200" dirty="0"/>
              <a:t>historical context is not considered, </a:t>
            </a:r>
          </a:p>
          <a:p>
            <a:r>
              <a:rPr lang="en-US" sz="3200" dirty="0"/>
              <a:t>Scripture is not used to interpret Scripture and</a:t>
            </a:r>
          </a:p>
          <a:p>
            <a:r>
              <a:rPr lang="en-US" sz="3200" dirty="0"/>
              <a:t>original language is not considered for difficult passages and concepts.</a:t>
            </a:r>
          </a:p>
          <a:p>
            <a:endParaRPr lang="en-US" dirty="0"/>
          </a:p>
        </p:txBody>
      </p:sp>
    </p:spTree>
    <p:extLst>
      <p:ext uri="{BB962C8B-B14F-4D97-AF65-F5344CB8AC3E}">
        <p14:creationId xmlns:p14="http://schemas.microsoft.com/office/powerpoint/2010/main" val="9072421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ADF38E-2372-4736-B0DF-971CB3F01F52}"/>
              </a:ext>
            </a:extLst>
          </p:cNvPr>
          <p:cNvSpPr>
            <a:spLocks noGrp="1"/>
          </p:cNvSpPr>
          <p:nvPr>
            <p:ph type="title"/>
          </p:nvPr>
        </p:nvSpPr>
        <p:spPr/>
        <p:txBody>
          <a:bodyPr/>
          <a:lstStyle/>
          <a:p>
            <a:r>
              <a:rPr lang="en-US" b="1" dirty="0"/>
              <a:t>Here are some basic principles which must be followed:</a:t>
            </a:r>
            <a:br>
              <a:rPr lang="en-US" b="1" dirty="0"/>
            </a:br>
            <a:endParaRPr lang="en-US" b="1" dirty="0"/>
          </a:p>
        </p:txBody>
      </p:sp>
      <p:sp>
        <p:nvSpPr>
          <p:cNvPr id="3" name="Content Placeholder 2">
            <a:extLst>
              <a:ext uri="{FF2B5EF4-FFF2-40B4-BE49-F238E27FC236}">
                <a16:creationId xmlns:a16="http://schemas.microsoft.com/office/drawing/2014/main" id="{A2248F0C-7AD5-4B74-AC04-6D87EE82C34B}"/>
              </a:ext>
            </a:extLst>
          </p:cNvPr>
          <p:cNvSpPr>
            <a:spLocks noGrp="1"/>
          </p:cNvSpPr>
          <p:nvPr>
            <p:ph idx="1"/>
          </p:nvPr>
        </p:nvSpPr>
        <p:spPr/>
        <p:txBody>
          <a:bodyPr/>
          <a:lstStyle/>
          <a:p>
            <a:pPr marL="0" indent="0">
              <a:buNone/>
            </a:pPr>
            <a:r>
              <a:rPr lang="en-US" sz="3600" b="1" dirty="0"/>
              <a:t>CONTEXT RULES</a:t>
            </a:r>
            <a:endParaRPr lang="en-US" sz="3600" dirty="0"/>
          </a:p>
          <a:p>
            <a:pPr lvl="0"/>
            <a:r>
              <a:rPr lang="en-US" sz="3200" dirty="0"/>
              <a:t>You must consider the historical, geographical, political and cultural context, in relation to the passage/chapter/book. </a:t>
            </a:r>
          </a:p>
          <a:p>
            <a:pPr marL="0" indent="0">
              <a:buNone/>
            </a:pPr>
            <a:endParaRPr lang="en-US" dirty="0"/>
          </a:p>
        </p:txBody>
      </p:sp>
    </p:spTree>
    <p:extLst>
      <p:ext uri="{BB962C8B-B14F-4D97-AF65-F5344CB8AC3E}">
        <p14:creationId xmlns:p14="http://schemas.microsoft.com/office/powerpoint/2010/main" val="15916303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0C5FE-00EB-4A63-8A0A-73D0763982F6}"/>
              </a:ext>
            </a:extLst>
          </p:cNvPr>
          <p:cNvSpPr>
            <a:spLocks noGrp="1"/>
          </p:cNvSpPr>
          <p:nvPr>
            <p:ph type="title"/>
          </p:nvPr>
        </p:nvSpPr>
        <p:spPr/>
        <p:txBody>
          <a:bodyPr/>
          <a:lstStyle/>
          <a:p>
            <a:r>
              <a:rPr lang="en-US" b="1" dirty="0"/>
              <a:t>CONTEXT RULES</a:t>
            </a:r>
          </a:p>
        </p:txBody>
      </p:sp>
      <p:sp>
        <p:nvSpPr>
          <p:cNvPr id="3" name="Content Placeholder 2">
            <a:extLst>
              <a:ext uri="{FF2B5EF4-FFF2-40B4-BE49-F238E27FC236}">
                <a16:creationId xmlns:a16="http://schemas.microsoft.com/office/drawing/2014/main" id="{005F5FEF-907B-4FB0-8E8D-C02429095D3A}"/>
              </a:ext>
            </a:extLst>
          </p:cNvPr>
          <p:cNvSpPr>
            <a:spLocks noGrp="1"/>
          </p:cNvSpPr>
          <p:nvPr>
            <p:ph idx="1"/>
          </p:nvPr>
        </p:nvSpPr>
        <p:spPr>
          <a:xfrm>
            <a:off x="1103312" y="1463040"/>
            <a:ext cx="8946541" cy="4785359"/>
          </a:xfrm>
        </p:spPr>
        <p:txBody>
          <a:bodyPr>
            <a:normAutofit fontScale="92500" lnSpcReduction="10000"/>
          </a:bodyPr>
          <a:lstStyle/>
          <a:p>
            <a:r>
              <a:rPr lang="en-US" sz="3200" dirty="0"/>
              <a:t>Develop a personal habit of reading the Bible through regularly each year, so that you have a context in which to base your understanding on what a particular passage means.  </a:t>
            </a:r>
          </a:p>
          <a:p>
            <a:r>
              <a:rPr lang="en-US" sz="3200" dirty="0"/>
              <a:t>(Today, you can download the spoken Word on to your </a:t>
            </a:r>
            <a:r>
              <a:rPr lang="en-US" sz="3200" dirty="0" err="1"/>
              <a:t>IPhone</a:t>
            </a:r>
            <a:r>
              <a:rPr lang="en-US" sz="3200" dirty="0"/>
              <a:t> or purchase a digital copy, and listen to it while you work or drive, to continue build/refresh your knowledge of the whole of Scripture.  </a:t>
            </a:r>
            <a:r>
              <a:rPr lang="en-US" sz="3200" u="sng" dirty="0"/>
              <a:t>It is recommended that you invest in a respected study Bible</a:t>
            </a:r>
            <a:r>
              <a:rPr lang="en-US" sz="3200" dirty="0"/>
              <a:t>.)</a:t>
            </a:r>
          </a:p>
          <a:p>
            <a:endParaRPr lang="en-US" dirty="0"/>
          </a:p>
        </p:txBody>
      </p:sp>
    </p:spTree>
    <p:extLst>
      <p:ext uri="{BB962C8B-B14F-4D97-AF65-F5344CB8AC3E}">
        <p14:creationId xmlns:p14="http://schemas.microsoft.com/office/powerpoint/2010/main" val="14826986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D1F24C-E27E-4F5C-8423-A3BF231C410B}"/>
              </a:ext>
            </a:extLst>
          </p:cNvPr>
          <p:cNvSpPr>
            <a:spLocks noGrp="1"/>
          </p:cNvSpPr>
          <p:nvPr>
            <p:ph type="title"/>
          </p:nvPr>
        </p:nvSpPr>
        <p:spPr/>
        <p:txBody>
          <a:bodyPr/>
          <a:lstStyle/>
          <a:p>
            <a:r>
              <a:rPr lang="en-US" b="1" dirty="0"/>
              <a:t>CONTEXT RULES</a:t>
            </a:r>
          </a:p>
        </p:txBody>
      </p:sp>
      <p:sp>
        <p:nvSpPr>
          <p:cNvPr id="3" name="Content Placeholder 2">
            <a:extLst>
              <a:ext uri="{FF2B5EF4-FFF2-40B4-BE49-F238E27FC236}">
                <a16:creationId xmlns:a16="http://schemas.microsoft.com/office/drawing/2014/main" id="{A0E0A4E6-30B1-4364-A024-00B4A3554ABD}"/>
              </a:ext>
            </a:extLst>
          </p:cNvPr>
          <p:cNvSpPr>
            <a:spLocks noGrp="1"/>
          </p:cNvSpPr>
          <p:nvPr>
            <p:ph idx="1"/>
          </p:nvPr>
        </p:nvSpPr>
        <p:spPr/>
        <p:txBody>
          <a:bodyPr/>
          <a:lstStyle/>
          <a:p>
            <a:pPr lvl="0"/>
            <a:r>
              <a:rPr lang="en-US" sz="3200" dirty="0"/>
              <a:t>As you study, ask:  </a:t>
            </a:r>
            <a:r>
              <a:rPr lang="en-US" sz="3200" b="1" dirty="0">
                <a:solidFill>
                  <a:srgbClr val="FFFF00"/>
                </a:solidFill>
              </a:rPr>
              <a:t>Who?  What?  When?  Where?  Why?  How?</a:t>
            </a:r>
          </a:p>
          <a:p>
            <a:pPr lvl="0"/>
            <a:r>
              <a:rPr lang="en-US" sz="3200" dirty="0"/>
              <a:t>Consider the relationship of various chapters and verses to each other to determine meaning.</a:t>
            </a:r>
          </a:p>
          <a:p>
            <a:pPr lvl="0"/>
            <a:r>
              <a:rPr lang="en-US" sz="3200" dirty="0"/>
              <a:t>Don’t base your interpretation/doctrine on a single verse, but the whole of Scripture.</a:t>
            </a:r>
          </a:p>
          <a:p>
            <a:endParaRPr lang="en-US" dirty="0"/>
          </a:p>
        </p:txBody>
      </p:sp>
    </p:spTree>
    <p:extLst>
      <p:ext uri="{BB962C8B-B14F-4D97-AF65-F5344CB8AC3E}">
        <p14:creationId xmlns:p14="http://schemas.microsoft.com/office/powerpoint/2010/main" val="32313205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76E9D2-F4E3-41CC-884D-BA93F47E7956}"/>
              </a:ext>
            </a:extLst>
          </p:cNvPr>
          <p:cNvSpPr>
            <a:spLocks noGrp="1"/>
          </p:cNvSpPr>
          <p:nvPr>
            <p:ph type="title"/>
          </p:nvPr>
        </p:nvSpPr>
        <p:spPr/>
        <p:txBody>
          <a:bodyPr/>
          <a:lstStyle/>
          <a:p>
            <a:r>
              <a:rPr lang="en-US" b="1" dirty="0"/>
              <a:t>SCRIPTURE INTERPRETS SCRIPTURE</a:t>
            </a:r>
            <a:br>
              <a:rPr lang="en-US" dirty="0"/>
            </a:br>
            <a:endParaRPr lang="en-US" dirty="0"/>
          </a:p>
        </p:txBody>
      </p:sp>
      <p:sp>
        <p:nvSpPr>
          <p:cNvPr id="3" name="Content Placeholder 2">
            <a:extLst>
              <a:ext uri="{FF2B5EF4-FFF2-40B4-BE49-F238E27FC236}">
                <a16:creationId xmlns:a16="http://schemas.microsoft.com/office/drawing/2014/main" id="{B21C2C4C-8732-47FD-900D-17BADEDF938C}"/>
              </a:ext>
            </a:extLst>
          </p:cNvPr>
          <p:cNvSpPr>
            <a:spLocks noGrp="1"/>
          </p:cNvSpPr>
          <p:nvPr>
            <p:ph idx="1"/>
          </p:nvPr>
        </p:nvSpPr>
        <p:spPr>
          <a:xfrm>
            <a:off x="1103312" y="1243584"/>
            <a:ext cx="8946541" cy="5004815"/>
          </a:xfrm>
        </p:spPr>
        <p:txBody>
          <a:bodyPr>
            <a:normAutofit fontScale="92500" lnSpcReduction="10000"/>
          </a:bodyPr>
          <a:lstStyle/>
          <a:p>
            <a:pPr lvl="0"/>
            <a:r>
              <a:rPr lang="en-US" sz="3200" dirty="0"/>
              <a:t>Obscure passages must be understood in the light of clearer ones.</a:t>
            </a:r>
          </a:p>
          <a:p>
            <a:pPr lvl="0"/>
            <a:r>
              <a:rPr lang="en-US" sz="3200" dirty="0"/>
              <a:t>Remember that no part of the Bible can contradict any other part.  If one passage seems to contradict another, one of the passages is being misinterpreted, or even both.</a:t>
            </a:r>
          </a:p>
          <a:p>
            <a:pPr lvl="0"/>
            <a:r>
              <a:rPr lang="en-US" sz="3200" dirty="0"/>
              <a:t>As God’s Word, the Bible must be consistent with itself.</a:t>
            </a:r>
          </a:p>
          <a:p>
            <a:pPr lvl="0"/>
            <a:r>
              <a:rPr lang="en-US" sz="3200" dirty="0"/>
              <a:t>Don’t base your convictions on an obscure passage of Scripture.</a:t>
            </a:r>
          </a:p>
          <a:p>
            <a:endParaRPr lang="en-US" dirty="0"/>
          </a:p>
        </p:txBody>
      </p:sp>
    </p:spTree>
    <p:extLst>
      <p:ext uri="{BB962C8B-B14F-4D97-AF65-F5344CB8AC3E}">
        <p14:creationId xmlns:p14="http://schemas.microsoft.com/office/powerpoint/2010/main" val="165660036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33</TotalTime>
  <Words>664</Words>
  <Application>Microsoft Office PowerPoint</Application>
  <PresentationFormat>Widescreen</PresentationFormat>
  <Paragraphs>44</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Century Gothic</vt:lpstr>
      <vt:lpstr>Wingdings 3</vt:lpstr>
      <vt:lpstr>Ion</vt:lpstr>
      <vt:lpstr>DISCIPLE 102</vt:lpstr>
      <vt:lpstr>SOUND PRINCIPLES OF BIBLE STUDY/INTERPRETATION</vt:lpstr>
      <vt:lpstr>PowerPoint Presentation</vt:lpstr>
      <vt:lpstr>PowerPoint Presentation</vt:lpstr>
      <vt:lpstr>Faulty interpretations are most likely to take place…</vt:lpstr>
      <vt:lpstr>Here are some basic principles which must be followed: </vt:lpstr>
      <vt:lpstr>CONTEXT RULES</vt:lpstr>
      <vt:lpstr>CONTEXT RULES</vt:lpstr>
      <vt:lpstr>SCRIPTURE INTERPRETS SCRIPTURE </vt:lpstr>
      <vt:lpstr>INTERPRET SCRIPTURE LITERALLY </vt:lpstr>
      <vt:lpstr>CONSIDER GRAMMER/ORIGINAL LANGUAGE TO DETERMINE MEANING  </vt:lpstr>
      <vt:lpstr>INVEST IN ONE OR TWO RESPECTED STUDY BIBLES (HARD COPY)</vt:lpstr>
      <vt:lpstr>BIBLE SOFTWARE</vt:lpstr>
      <vt:lpstr>   SEE THE APPENDIX FOR  ADDITIONAL HELPS.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DISCIPLE 102</dc:title>
  <dc:creator>Marcia Gillis</dc:creator>
  <cp:lastModifiedBy>Marcia Gillis</cp:lastModifiedBy>
  <cp:revision>5</cp:revision>
  <dcterms:created xsi:type="dcterms:W3CDTF">2018-01-16T17:02:15Z</dcterms:created>
  <dcterms:modified xsi:type="dcterms:W3CDTF">2018-01-16T17:35:44Z</dcterms:modified>
</cp:coreProperties>
</file>