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96" r:id="rId3"/>
    <p:sldId id="257" r:id="rId4"/>
    <p:sldId id="258" r:id="rId5"/>
    <p:sldId id="297" r:id="rId6"/>
    <p:sldId id="259" r:id="rId7"/>
    <p:sldId id="298" r:id="rId8"/>
    <p:sldId id="260" r:id="rId9"/>
    <p:sldId id="299" r:id="rId10"/>
    <p:sldId id="261" r:id="rId11"/>
    <p:sldId id="262" r:id="rId12"/>
    <p:sldId id="263" r:id="rId13"/>
    <p:sldId id="264" r:id="rId14"/>
    <p:sldId id="266" r:id="rId15"/>
    <p:sldId id="267" r:id="rId16"/>
    <p:sldId id="268" r:id="rId17"/>
    <p:sldId id="269"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2" r:id="rId39"/>
    <p:sldId id="293" r:id="rId40"/>
    <p:sldId id="294" r:id="rId41"/>
    <p:sldId id="295"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6" autoAdjust="0"/>
    <p:restoredTop sz="94660"/>
  </p:normalViewPr>
  <p:slideViewPr>
    <p:cSldViewPr snapToGrid="0">
      <p:cViewPr varScale="1">
        <p:scale>
          <a:sx n="72" d="100"/>
          <a:sy n="72" d="100"/>
        </p:scale>
        <p:origin x="61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3/27/2019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3/27/2019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3/27/2019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3/27/2019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3/27/2019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3/27/2019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3/27/2019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3/27/2019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3/27/2019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3/27/2019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3/27/2019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3/27/2019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3/27/2019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3/27/2019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3/27/2019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3/27/2019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3/27/2019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3/27/2019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biblia.com/bible/nasb95/1Pe%201.20" TargetMode="External"/><Relationship Id="rId3" Type="http://schemas.openxmlformats.org/officeDocument/2006/relationships/hyperlink" Target="http://biblia.com/bible/nasb95/Ps.%20119.1" TargetMode="External"/><Relationship Id="rId7" Type="http://schemas.openxmlformats.org/officeDocument/2006/relationships/hyperlink" Target="http://biblia.com/bible/nasb95/Ps%20119.5ff" TargetMode="External"/><Relationship Id="rId2" Type="http://schemas.openxmlformats.org/officeDocument/2006/relationships/hyperlink" Target="http://biblia.com/bible/nasb95/2Ti%203.16" TargetMode="External"/><Relationship Id="rId1" Type="http://schemas.openxmlformats.org/officeDocument/2006/relationships/slideLayout" Target="../slideLayouts/slideLayout2.xml"/><Relationship Id="rId6" Type="http://schemas.openxmlformats.org/officeDocument/2006/relationships/hyperlink" Target="http://biblia.com/bible/nasb95/Ps%20119.4" TargetMode="External"/><Relationship Id="rId5" Type="http://schemas.openxmlformats.org/officeDocument/2006/relationships/hyperlink" Target="http://biblia.com/bible/nasb95/Ps%20119.3" TargetMode="External"/><Relationship Id="rId4" Type="http://schemas.openxmlformats.org/officeDocument/2006/relationships/hyperlink" Target="http://biblia.com/bible/nasb95/Ps%20119.2" TargetMode="External"/><Relationship Id="rId9" Type="http://schemas.openxmlformats.org/officeDocument/2006/relationships/hyperlink" Target="http://biblia.com/bible/nasb95/1Pe%201.21"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biblia.com/bible/nasb95/Jas%201.18" TargetMode="External"/><Relationship Id="rId3" Type="http://schemas.openxmlformats.org/officeDocument/2006/relationships/hyperlink" Target="http://biblia.com/bible/nasb95/1Pe%201.24" TargetMode="External"/><Relationship Id="rId7" Type="http://schemas.openxmlformats.org/officeDocument/2006/relationships/hyperlink" Target="http://preceptaustin.org/1_peter_122-25.htm#1:25" TargetMode="External"/><Relationship Id="rId2" Type="http://schemas.openxmlformats.org/officeDocument/2006/relationships/hyperlink" Target="http://biblia.com/bible/nasb95/1Pe%201.23" TargetMode="External"/><Relationship Id="rId1" Type="http://schemas.openxmlformats.org/officeDocument/2006/relationships/slideLayout" Target="../slideLayouts/slideLayout2.xml"/><Relationship Id="rId6" Type="http://schemas.openxmlformats.org/officeDocument/2006/relationships/hyperlink" Target="http://preceptaustin.org/1_peter_122-25.htm#1:24" TargetMode="External"/><Relationship Id="rId5" Type="http://schemas.openxmlformats.org/officeDocument/2006/relationships/hyperlink" Target="http://preceptaustin.org/1_peter_122-25.htm#1:23" TargetMode="External"/><Relationship Id="rId10" Type="http://schemas.openxmlformats.org/officeDocument/2006/relationships/hyperlink" Target="http://biblia.com/bible/nasb95/1Pe%202.2" TargetMode="External"/><Relationship Id="rId4" Type="http://schemas.openxmlformats.org/officeDocument/2006/relationships/hyperlink" Target="http://biblia.com/bible/nasb95/1Pe%201.25" TargetMode="External"/><Relationship Id="rId9" Type="http://schemas.openxmlformats.org/officeDocument/2006/relationships/hyperlink" Target="http://biblia.com/bible/nasb95/John%205.24"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biblia.com/bible/nasb95/1Cor%203.2" TargetMode="External"/><Relationship Id="rId2" Type="http://schemas.openxmlformats.org/officeDocument/2006/relationships/hyperlink" Target="http://biblia.com/bible/nasb95/1Cor%203.1"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pewforum.org/2011/12/19/global-christianity-movement-and-denomination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upwardlivingpublications.co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www.biblegateway.com/passage/?search=Galatians+5:16-25#fen-NIV-29180a"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www.upwardlivingpublications.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biblegateway.com/" TargetMode="External"/><Relationship Id="rId2" Type="http://schemas.openxmlformats.org/officeDocument/2006/relationships/hyperlink" Target="http://www.blueletterbible.org/"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a:t>CLASS 7 – WALKING IN THE POWER OF THE WORD &amp; SPIRIT</a:t>
            </a:r>
          </a:p>
        </p:txBody>
      </p:sp>
      <p:sp>
        <p:nvSpPr>
          <p:cNvPr id="3" name="Subtitle 2"/>
          <p:cNvSpPr>
            <a:spLocks noGrp="1"/>
          </p:cNvSpPr>
          <p:nvPr>
            <p:ph type="subTitle" idx="1"/>
          </p:nvPr>
        </p:nvSpPr>
        <p:spPr/>
        <p:txBody>
          <a:bodyPr>
            <a:normAutofit fontScale="92500"/>
          </a:bodyPr>
          <a:lstStyle/>
          <a:p>
            <a:r>
              <a:rPr lang="en-US" sz="3600" dirty="0"/>
              <a:t>REVIEW &amp; CONCLUSION</a:t>
            </a:r>
          </a:p>
          <a:p>
            <a:r>
              <a:rPr lang="en-US" dirty="0"/>
              <a:t>(Go to upwardlivingpublications.com for free download of sessions 1-6.)</a:t>
            </a:r>
          </a:p>
        </p:txBody>
      </p:sp>
    </p:spTree>
    <p:extLst>
      <p:ext uri="{BB962C8B-B14F-4D97-AF65-F5344CB8AC3E}">
        <p14:creationId xmlns:p14="http://schemas.microsoft.com/office/powerpoint/2010/main" val="3625670197"/>
      </p:ext>
    </p:extLst>
  </p:cSld>
  <p:clrMapOvr>
    <a:masterClrMapping/>
  </p:clrMapOvr>
  <mc:AlternateContent xmlns:mc="http://schemas.openxmlformats.org/markup-compatibility/2006" xmlns:p14="http://schemas.microsoft.com/office/powerpoint/2010/main">
    <mc:Choice Requires="p14">
      <p:transition spd="slow" p14:dur="2000" advTm="7254"/>
    </mc:Choice>
    <mc:Fallback xmlns="">
      <p:transition spd="slow" advTm="7254"/>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US" dirty="0"/>
            </a:br>
            <a:r>
              <a:rPr lang="en-US" dirty="0"/>
              <a:t>II. </a:t>
            </a:r>
            <a:r>
              <a:rPr lang="en-US" b="1" dirty="0"/>
              <a:t>THE POWER OF THE WORD (Review)</a:t>
            </a:r>
            <a:br>
              <a:rPr lang="en-US" dirty="0"/>
            </a:br>
            <a:endParaRPr lang="en-US" dirty="0"/>
          </a:p>
        </p:txBody>
      </p:sp>
      <p:sp>
        <p:nvSpPr>
          <p:cNvPr id="3" name="Content Placeholder 2"/>
          <p:cNvSpPr>
            <a:spLocks noGrp="1"/>
          </p:cNvSpPr>
          <p:nvPr>
            <p:ph idx="1"/>
          </p:nvPr>
        </p:nvSpPr>
        <p:spPr>
          <a:xfrm>
            <a:off x="680321" y="1989438"/>
            <a:ext cx="9613861" cy="3946751"/>
          </a:xfrm>
        </p:spPr>
        <p:txBody>
          <a:bodyPr>
            <a:normAutofit/>
          </a:bodyPr>
          <a:lstStyle/>
          <a:p>
            <a:pPr marL="0" indent="0">
              <a:buNone/>
            </a:pPr>
            <a:endParaRPr lang="en-US" sz="2800" b="1" dirty="0"/>
          </a:p>
          <a:p>
            <a:pPr marL="0" indent="0">
              <a:buNone/>
            </a:pPr>
            <a:r>
              <a:rPr lang="en-US" sz="2800" b="1" dirty="0"/>
              <a:t>Introduction</a:t>
            </a:r>
            <a:r>
              <a:rPr lang="en-US" sz="2800" dirty="0"/>
              <a:t>: The Bible is an amazing book, a living book. It provides information which can be found in no other book.</a:t>
            </a:r>
            <a:br>
              <a:rPr lang="en-US" sz="2800" dirty="0"/>
            </a:br>
            <a:endParaRPr lang="en-US" sz="2800" dirty="0"/>
          </a:p>
          <a:p>
            <a:pPr marL="0" indent="0">
              <a:buNone/>
            </a:pPr>
            <a:r>
              <a:rPr lang="en-US" sz="2800" dirty="0"/>
              <a:t>1. </a:t>
            </a:r>
            <a:r>
              <a:rPr lang="en-US" sz="2800" b="1" dirty="0"/>
              <a:t>The Nature of the Bible</a:t>
            </a:r>
            <a:r>
              <a:rPr lang="en-US" sz="2800" dirty="0"/>
              <a:t> (</a:t>
            </a:r>
            <a:r>
              <a:rPr lang="en-US" sz="2800" u="sng" dirty="0">
                <a:hlinkClick r:id="rId2"/>
              </a:rPr>
              <a:t>2Ti 3:16</a:t>
            </a:r>
            <a:r>
              <a:rPr lang="en-US" sz="2800" dirty="0"/>
              <a:t> ); </a:t>
            </a:r>
            <a:r>
              <a:rPr lang="en-US" sz="2800" u="sng" dirty="0">
                <a:hlinkClick r:id="rId3"/>
              </a:rPr>
              <a:t>Ps. 119:1</a:t>
            </a:r>
            <a:r>
              <a:rPr lang="en-US" sz="2800" dirty="0"/>
              <a:t>, </a:t>
            </a:r>
            <a:r>
              <a:rPr lang="en-US" sz="2800" u="sng" dirty="0">
                <a:hlinkClick r:id="rId4"/>
              </a:rPr>
              <a:t>2</a:t>
            </a:r>
            <a:r>
              <a:rPr lang="en-US" sz="2800" dirty="0"/>
              <a:t>, </a:t>
            </a:r>
            <a:r>
              <a:rPr lang="en-US" sz="2800" u="sng" dirty="0">
                <a:hlinkClick r:id="rId5"/>
              </a:rPr>
              <a:t>3</a:t>
            </a:r>
            <a:r>
              <a:rPr lang="en-US" sz="2800" dirty="0"/>
              <a:t>, </a:t>
            </a:r>
            <a:r>
              <a:rPr lang="en-US" sz="2800" u="sng" dirty="0">
                <a:hlinkClick r:id="rId6"/>
              </a:rPr>
              <a:t>4</a:t>
            </a:r>
            <a:r>
              <a:rPr lang="en-US" sz="2800" dirty="0"/>
              <a:t>, </a:t>
            </a:r>
            <a:r>
              <a:rPr lang="en-US" sz="2800" u="sng" dirty="0">
                <a:hlinkClick r:id="rId7"/>
              </a:rPr>
              <a:t>5ff</a:t>
            </a:r>
            <a:r>
              <a:rPr lang="en-US" sz="2800" dirty="0"/>
              <a:t>; </a:t>
            </a:r>
            <a:r>
              <a:rPr lang="en-US" sz="2800" u="sng" dirty="0">
                <a:hlinkClick r:id="rId8"/>
              </a:rPr>
              <a:t>1Pe 1:20</a:t>
            </a:r>
            <a:r>
              <a:rPr lang="en-US" sz="2800" dirty="0"/>
              <a:t>, </a:t>
            </a:r>
            <a:r>
              <a:rPr lang="en-US" sz="2800" u="sng" dirty="0">
                <a:hlinkClick r:id="rId9"/>
              </a:rPr>
              <a:t>21</a:t>
            </a:r>
            <a:r>
              <a:rPr lang="en-US" sz="2800" dirty="0"/>
              <a:t>). The attributes which make the Bible a unique book include its author, authority, accuracy, adequacy, appeal, and agenda.</a:t>
            </a:r>
          </a:p>
          <a:p>
            <a:pPr marL="0" indent="0">
              <a:buNone/>
            </a:pPr>
            <a:endParaRPr lang="en-US" dirty="0"/>
          </a:p>
        </p:txBody>
      </p:sp>
    </p:spTree>
    <p:extLst>
      <p:ext uri="{BB962C8B-B14F-4D97-AF65-F5344CB8AC3E}">
        <p14:creationId xmlns:p14="http://schemas.microsoft.com/office/powerpoint/2010/main" val="846432550"/>
      </p:ext>
    </p:extLst>
  </p:cSld>
  <p:clrMapOvr>
    <a:masterClrMapping/>
  </p:clrMapOvr>
  <mc:AlternateContent xmlns:mc="http://schemas.openxmlformats.org/markup-compatibility/2006" xmlns:p14="http://schemas.microsoft.com/office/powerpoint/2010/main">
    <mc:Choice Requires="p14">
      <p:transition spd="slow" p14:dur="2000" advTm="26579"/>
    </mc:Choice>
    <mc:Fallback xmlns="">
      <p:transition spd="slow" advTm="26579"/>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2800" dirty="0"/>
              <a:t>2. </a:t>
            </a:r>
            <a:r>
              <a:rPr lang="en-US" sz="2800" b="1" dirty="0"/>
              <a:t>The Need for the Bible </a:t>
            </a:r>
            <a:r>
              <a:rPr lang="en-US" sz="2800" dirty="0"/>
              <a:t>(</a:t>
            </a:r>
            <a:r>
              <a:rPr lang="en-US" sz="2800" dirty="0">
                <a:hlinkClick r:id="rId2"/>
              </a:rPr>
              <a:t>1Pe 1:23</a:t>
            </a:r>
            <a:r>
              <a:rPr lang="en-US" sz="2800" dirty="0"/>
              <a:t>, </a:t>
            </a:r>
            <a:r>
              <a:rPr lang="en-US" sz="2800" dirty="0">
                <a:hlinkClick r:id="rId3"/>
              </a:rPr>
              <a:t>24</a:t>
            </a:r>
            <a:r>
              <a:rPr lang="en-US" sz="2800" dirty="0"/>
              <a:t>, </a:t>
            </a:r>
            <a:r>
              <a:rPr lang="en-US" sz="2800" dirty="0">
                <a:hlinkClick r:id="rId4"/>
              </a:rPr>
              <a:t>25</a:t>
            </a:r>
            <a:r>
              <a:rPr lang="en-US" sz="2800" dirty="0"/>
              <a:t>;  </a:t>
            </a:r>
            <a:r>
              <a:rPr lang="en-US" sz="2800" dirty="0">
                <a:hlinkClick r:id="rId5"/>
              </a:rPr>
              <a:t>1Pe1:23</a:t>
            </a:r>
            <a:r>
              <a:rPr lang="en-US" sz="2800" dirty="0"/>
              <a:t>;</a:t>
            </a:r>
            <a:r>
              <a:rPr lang="en-US" sz="2800" dirty="0">
                <a:hlinkClick r:id="rId6"/>
              </a:rPr>
              <a:t> 24</a:t>
            </a:r>
            <a:r>
              <a:rPr lang="en-US" sz="2800" dirty="0"/>
              <a:t>; </a:t>
            </a:r>
            <a:r>
              <a:rPr lang="en-US" sz="2800" dirty="0">
                <a:hlinkClick r:id="rId7"/>
              </a:rPr>
              <a:t>25</a:t>
            </a:r>
            <a:r>
              <a:rPr lang="en-US" sz="2800" dirty="0"/>
              <a:t>; </a:t>
            </a:r>
            <a:r>
              <a:rPr lang="en-US" sz="2800" dirty="0">
                <a:hlinkClick r:id="rId8"/>
              </a:rPr>
              <a:t>Jas 1:18</a:t>
            </a:r>
            <a:r>
              <a:rPr lang="en-US" sz="2800" dirty="0"/>
              <a:t>, </a:t>
            </a:r>
            <a:r>
              <a:rPr lang="en-US" sz="2800" dirty="0">
                <a:hlinkClick r:id="rId9"/>
              </a:rPr>
              <a:t>John 5:24</a:t>
            </a:r>
            <a:r>
              <a:rPr lang="en-US" sz="2800" dirty="0"/>
              <a:t>). The Bible addresses all the needs of the human being. It is essential for life, likeness, liberty, light, and labor.</a:t>
            </a:r>
            <a:br>
              <a:rPr lang="en-US" sz="2800" dirty="0"/>
            </a:br>
            <a:br>
              <a:rPr lang="en-US" sz="2800" dirty="0"/>
            </a:br>
            <a:r>
              <a:rPr lang="en-US" sz="2800" dirty="0"/>
              <a:t>3. </a:t>
            </a:r>
            <a:r>
              <a:rPr lang="en-US" sz="2800" b="1" dirty="0"/>
              <a:t>The Nourishment from the Bible</a:t>
            </a:r>
            <a:r>
              <a:rPr lang="en-US" sz="2800" dirty="0"/>
              <a:t> (see </a:t>
            </a:r>
            <a:r>
              <a:rPr lang="en-US" sz="2800" u="sng" dirty="0">
                <a:hlinkClick r:id="rId10"/>
              </a:rPr>
              <a:t>1Pe 2:2</a:t>
            </a:r>
            <a:r>
              <a:rPr lang="en-US" sz="2800" dirty="0"/>
              <a:t>). The Bible reveals and regulates the development God planned, the diet God provided, the disposition God prescribed, and the diadem God promised.</a:t>
            </a:r>
            <a:br>
              <a:rPr lang="en-US" sz="2800" dirty="0"/>
            </a:br>
            <a:endParaRPr lang="en-US" sz="2800" dirty="0"/>
          </a:p>
        </p:txBody>
      </p:sp>
    </p:spTree>
    <p:extLst>
      <p:ext uri="{BB962C8B-B14F-4D97-AF65-F5344CB8AC3E}">
        <p14:creationId xmlns:p14="http://schemas.microsoft.com/office/powerpoint/2010/main" val="931673480"/>
      </p:ext>
    </p:extLst>
  </p:cSld>
  <p:clrMapOvr>
    <a:masterClrMapping/>
  </p:clrMapOvr>
  <mc:AlternateContent xmlns:mc="http://schemas.openxmlformats.org/markup-compatibility/2006" xmlns:p14="http://schemas.microsoft.com/office/powerpoint/2010/main">
    <mc:Choice Requires="p14">
      <p:transition spd="slow" p14:dur="2000" advTm="26598"/>
    </mc:Choice>
    <mc:Fallback xmlns="">
      <p:transition spd="slow" advTm="26598"/>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sz="3200" dirty="0"/>
              <a:t>4. </a:t>
            </a:r>
            <a:r>
              <a:rPr lang="en-US" sz="3200" b="1" dirty="0"/>
              <a:t>The Neglect of the Bible</a:t>
            </a:r>
            <a:r>
              <a:rPr lang="en-US" sz="3200" dirty="0"/>
              <a:t> (</a:t>
            </a:r>
            <a:r>
              <a:rPr lang="en-US" sz="3200" u="sng" dirty="0">
                <a:hlinkClick r:id="rId2"/>
              </a:rPr>
              <a:t>1Cor 3:1</a:t>
            </a:r>
            <a:r>
              <a:rPr lang="en-US" sz="3200" dirty="0"/>
              <a:t>, </a:t>
            </a:r>
            <a:r>
              <a:rPr lang="en-US" sz="3200" u="sng" dirty="0">
                <a:hlinkClick r:id="rId3"/>
              </a:rPr>
              <a:t>2</a:t>
            </a:r>
            <a:r>
              <a:rPr lang="en-US" sz="3200" dirty="0"/>
              <a:t>). Neglect of the Bible leads to dullness, drifting, disobedience, despising, denouncing, and departing from the Lord.</a:t>
            </a:r>
          </a:p>
          <a:p>
            <a:pPr marL="0" indent="0">
              <a:buNone/>
            </a:pPr>
            <a:endParaRPr lang="en-US" sz="3200" dirty="0"/>
          </a:p>
          <a:p>
            <a:pPr marL="0" indent="0">
              <a:buNone/>
            </a:pPr>
            <a:r>
              <a:rPr lang="en-US" sz="3200" b="1" u="sng" dirty="0"/>
              <a:t>We can only walk in power if we know the truth that will set us free. That means we need to breathe Scripture every day.</a:t>
            </a:r>
            <a:endParaRPr lang="en-US" sz="3200" dirty="0"/>
          </a:p>
          <a:p>
            <a:pPr marL="0" indent="0">
              <a:buNone/>
            </a:pPr>
            <a:endParaRPr lang="en-US" dirty="0"/>
          </a:p>
        </p:txBody>
      </p:sp>
    </p:spTree>
    <p:extLst>
      <p:ext uri="{BB962C8B-B14F-4D97-AF65-F5344CB8AC3E}">
        <p14:creationId xmlns:p14="http://schemas.microsoft.com/office/powerpoint/2010/main" val="3790367011"/>
      </p:ext>
    </p:extLst>
  </p:cSld>
  <p:clrMapOvr>
    <a:masterClrMapping/>
  </p:clrMapOvr>
  <mc:AlternateContent xmlns:mc="http://schemas.openxmlformats.org/markup-compatibility/2006" xmlns:p14="http://schemas.microsoft.com/office/powerpoint/2010/main">
    <mc:Choice Requires="p14">
      <p:transition spd="slow" p14:dur="2000" advTm="26874"/>
    </mc:Choice>
    <mc:Fallback xmlns="">
      <p:transition spd="slow" advTm="26874"/>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US" dirty="0"/>
            </a:br>
            <a:r>
              <a:rPr lang="en-US" dirty="0"/>
              <a:t>III. </a:t>
            </a:r>
            <a:r>
              <a:rPr lang="en-US" b="1" dirty="0"/>
              <a:t>THE HISTORY OF THE PENTECOSTAL MOVEMENT (Review)</a:t>
            </a:r>
            <a:br>
              <a:rPr lang="en-US" dirty="0"/>
            </a:br>
            <a:endParaRPr lang="en-US" dirty="0"/>
          </a:p>
        </p:txBody>
      </p:sp>
      <p:sp>
        <p:nvSpPr>
          <p:cNvPr id="3" name="Content Placeholder 2"/>
          <p:cNvSpPr>
            <a:spLocks noGrp="1"/>
          </p:cNvSpPr>
          <p:nvPr>
            <p:ph idx="1"/>
          </p:nvPr>
        </p:nvSpPr>
        <p:spPr>
          <a:xfrm>
            <a:off x="680321" y="2121764"/>
            <a:ext cx="9613861" cy="4323424"/>
          </a:xfrm>
        </p:spPr>
        <p:txBody>
          <a:bodyPr>
            <a:noAutofit/>
          </a:bodyPr>
          <a:lstStyle/>
          <a:p>
            <a:r>
              <a:rPr lang="en-US" sz="3200" dirty="0">
                <a:solidFill>
                  <a:schemeClr val="bg1"/>
                </a:solidFill>
              </a:rPr>
              <a:t>In 2013, with an estimated 600 million followers, Pentecostalism comprised the second largest communion of Christians in the world. It started from students (black and white) who, after studying the Bible, saw no reason that the gifts should not be available to today’s Christians.</a:t>
            </a:r>
          </a:p>
          <a:p>
            <a:r>
              <a:rPr lang="en-US" sz="3200" u="sng" dirty="0">
                <a:solidFill>
                  <a:schemeClr val="bg1"/>
                </a:solidFill>
                <a:hlinkClick r:id="rId2">
                  <a:extLst>
                    <a:ext uri="{A12FA001-AC4F-418D-AE19-62706E023703}">
                      <ahyp:hlinkClr xmlns:ahyp="http://schemas.microsoft.com/office/drawing/2018/hyperlinkcolor" val="tx"/>
                    </a:ext>
                  </a:extLst>
                </a:hlinkClick>
              </a:rPr>
              <a:t>www.pewforum.org/2011/12/19/global-christianity-movement-and-denominations</a:t>
            </a:r>
            <a:r>
              <a:rPr lang="en-US" sz="3200" dirty="0">
                <a:solidFill>
                  <a:schemeClr val="bg1"/>
                </a:solidFill>
              </a:rPr>
              <a:t>. Retrieved August 28, 2014.</a:t>
            </a:r>
          </a:p>
          <a:p>
            <a:pPr marL="0" indent="0">
              <a:buNone/>
            </a:pPr>
            <a:endParaRPr lang="en-US" sz="3200" dirty="0"/>
          </a:p>
        </p:txBody>
      </p:sp>
    </p:spTree>
    <p:extLst>
      <p:ext uri="{BB962C8B-B14F-4D97-AF65-F5344CB8AC3E}">
        <p14:creationId xmlns:p14="http://schemas.microsoft.com/office/powerpoint/2010/main" val="482722511"/>
      </p:ext>
    </p:extLst>
  </p:cSld>
  <p:clrMapOvr>
    <a:masterClrMapping/>
  </p:clrMapOvr>
  <mc:AlternateContent xmlns:mc="http://schemas.openxmlformats.org/markup-compatibility/2006" xmlns:p14="http://schemas.microsoft.com/office/powerpoint/2010/main">
    <mc:Choice Requires="p14">
      <p:transition spd="slow" p14:dur="2000" advTm="21996"/>
    </mc:Choice>
    <mc:Fallback xmlns="">
      <p:transition spd="slow" advTm="21996"/>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800" dirty="0"/>
              <a:t>Key Christian leaders who recognized the validity of spiritual gifts, and even experienced their power, include John Wesley and D. L. Moody. </a:t>
            </a:r>
          </a:p>
          <a:p>
            <a:endParaRPr lang="en-US" sz="2800" dirty="0"/>
          </a:p>
          <a:p>
            <a:r>
              <a:rPr lang="en-US" sz="2800" u="sng" dirty="0">
                <a:solidFill>
                  <a:schemeClr val="bg1"/>
                </a:solidFill>
              </a:rPr>
              <a:t>We praise God for those 20</a:t>
            </a:r>
            <a:r>
              <a:rPr lang="en-US" sz="2800" u="sng" baseline="30000" dirty="0">
                <a:solidFill>
                  <a:schemeClr val="bg1"/>
                </a:solidFill>
              </a:rPr>
              <a:t>th</a:t>
            </a:r>
            <a:r>
              <a:rPr lang="en-US" sz="2800" u="sng" dirty="0">
                <a:solidFill>
                  <a:schemeClr val="bg1"/>
                </a:solidFill>
              </a:rPr>
              <a:t> century Bible college students, so hungry for everything God had for them, who led the way. Today we are the beneficiaries of the results that came from their hunger. 	</a:t>
            </a:r>
          </a:p>
          <a:p>
            <a:pPr marL="0" indent="0">
              <a:buNone/>
            </a:pPr>
            <a:endParaRPr lang="en-US" u="sng" dirty="0"/>
          </a:p>
        </p:txBody>
      </p:sp>
    </p:spTree>
    <p:extLst>
      <p:ext uri="{BB962C8B-B14F-4D97-AF65-F5344CB8AC3E}">
        <p14:creationId xmlns:p14="http://schemas.microsoft.com/office/powerpoint/2010/main" val="1405611750"/>
      </p:ext>
    </p:extLst>
  </p:cSld>
  <p:clrMapOvr>
    <a:masterClrMapping/>
  </p:clrMapOvr>
  <mc:AlternateContent xmlns:mc="http://schemas.openxmlformats.org/markup-compatibility/2006" xmlns:p14="http://schemas.microsoft.com/office/powerpoint/2010/main">
    <mc:Choice Requires="p14">
      <p:transition spd="slow" p14:dur="2000" advTm="21358"/>
    </mc:Choice>
    <mc:Fallback xmlns="">
      <p:transition spd="slow" advTm="21358"/>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US" dirty="0"/>
            </a:br>
            <a:r>
              <a:rPr lang="en-US" dirty="0"/>
              <a:t>IV. </a:t>
            </a:r>
            <a:r>
              <a:rPr lang="en-US" b="1" dirty="0"/>
              <a:t>THE PERSON OF THE HOLY SPIRIT: AN INTRODUCTION (Review)</a:t>
            </a:r>
            <a:br>
              <a:rPr lang="en-US" dirty="0"/>
            </a:br>
            <a:endParaRPr lang="en-US" dirty="0"/>
          </a:p>
        </p:txBody>
      </p:sp>
      <p:sp>
        <p:nvSpPr>
          <p:cNvPr id="3" name="Content Placeholder 2"/>
          <p:cNvSpPr>
            <a:spLocks noGrp="1"/>
          </p:cNvSpPr>
          <p:nvPr>
            <p:ph idx="1"/>
          </p:nvPr>
        </p:nvSpPr>
        <p:spPr>
          <a:xfrm>
            <a:off x="680321" y="2014151"/>
            <a:ext cx="9613861" cy="3922038"/>
          </a:xfrm>
        </p:spPr>
        <p:txBody>
          <a:bodyPr>
            <a:normAutofit/>
          </a:bodyPr>
          <a:lstStyle/>
          <a:p>
            <a:pPr marL="457200" lvl="0" indent="-457200">
              <a:buAutoNum type="alphaUcPeriod"/>
            </a:pPr>
            <a:r>
              <a:rPr lang="en-US" sz="3200" b="1" dirty="0">
                <a:solidFill>
                  <a:schemeClr val="bg1"/>
                </a:solidFill>
              </a:rPr>
              <a:t>He is God </a:t>
            </a:r>
            <a:r>
              <a:rPr lang="en-US" sz="3200" dirty="0"/>
              <a:t>(Gen 1:2, Ps 104:30, He 9:14, Ps 139:7-10, </a:t>
            </a:r>
            <a:r>
              <a:rPr lang="en-US" sz="3200" dirty="0" err="1"/>
              <a:t>Lk</a:t>
            </a:r>
            <a:r>
              <a:rPr lang="en-US" sz="3200" dirty="0"/>
              <a:t> 1:35, and I </a:t>
            </a:r>
            <a:r>
              <a:rPr lang="en-US" sz="3200" dirty="0" err="1"/>
              <a:t>Cor</a:t>
            </a:r>
            <a:r>
              <a:rPr lang="en-US" sz="3200" dirty="0"/>
              <a:t> 2:1-11)</a:t>
            </a:r>
            <a:r>
              <a:rPr lang="en-US" sz="3200" b="1" dirty="0"/>
              <a:t>. </a:t>
            </a:r>
          </a:p>
          <a:p>
            <a:pPr marL="457200" lvl="0" indent="-457200">
              <a:buAutoNum type="alphaUcPeriod"/>
            </a:pPr>
            <a:endParaRPr lang="en-US" sz="3200" b="1" dirty="0"/>
          </a:p>
          <a:p>
            <a:pPr marL="457200" lvl="0" indent="-457200">
              <a:buAutoNum type="alphaUcPeriod"/>
            </a:pPr>
            <a:r>
              <a:rPr lang="en-US" sz="3200" b="1" dirty="0">
                <a:solidFill>
                  <a:schemeClr val="bg1"/>
                </a:solidFill>
              </a:rPr>
              <a:t>He has been at work in people’s lives throughout biblical history</a:t>
            </a:r>
            <a:r>
              <a:rPr lang="en-US" sz="3200" b="1" dirty="0"/>
              <a:t> </a:t>
            </a:r>
            <a:r>
              <a:rPr lang="en-US" sz="3200" dirty="0"/>
              <a:t>(Ex 31:3, Nu 11:17, 25-29; Nu 27:18, De 34:9, I Sa 10:6, 10, I Sa 16:13-14, </a:t>
            </a:r>
            <a:r>
              <a:rPr lang="en-US" sz="3200" dirty="0" err="1"/>
              <a:t>Ju</a:t>
            </a:r>
            <a:r>
              <a:rPr lang="en-US" sz="3200" dirty="0"/>
              <a:t> 3:10, Nu 24:2)</a:t>
            </a:r>
            <a:r>
              <a:rPr lang="en-US" sz="3200" b="1" dirty="0"/>
              <a:t>.</a:t>
            </a:r>
          </a:p>
          <a:p>
            <a:pPr marL="0" indent="0">
              <a:buNone/>
            </a:pPr>
            <a:endParaRPr lang="en-US" dirty="0"/>
          </a:p>
        </p:txBody>
      </p:sp>
    </p:spTree>
    <p:extLst>
      <p:ext uri="{BB962C8B-B14F-4D97-AF65-F5344CB8AC3E}">
        <p14:creationId xmlns:p14="http://schemas.microsoft.com/office/powerpoint/2010/main" val="3874422624"/>
      </p:ext>
    </p:extLst>
  </p:cSld>
  <p:clrMapOvr>
    <a:masterClrMapping/>
  </p:clrMapOvr>
  <mc:AlternateContent xmlns:mc="http://schemas.openxmlformats.org/markup-compatibility/2006" xmlns:p14="http://schemas.microsoft.com/office/powerpoint/2010/main">
    <mc:Choice Requires="p14">
      <p:transition spd="slow" p14:dur="2000" advTm="16240"/>
    </mc:Choice>
    <mc:Fallback xmlns="">
      <p:transition spd="slow" advTm="1624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IV.</a:t>
            </a:r>
          </a:p>
        </p:txBody>
      </p:sp>
      <p:sp>
        <p:nvSpPr>
          <p:cNvPr id="3" name="Content Placeholder 2"/>
          <p:cNvSpPr>
            <a:spLocks noGrp="1"/>
          </p:cNvSpPr>
          <p:nvPr>
            <p:ph idx="1"/>
          </p:nvPr>
        </p:nvSpPr>
        <p:spPr/>
        <p:txBody>
          <a:bodyPr/>
          <a:lstStyle/>
          <a:p>
            <a:pPr marL="457200" lvl="0" indent="-457200">
              <a:buAutoNum type="alphaUcPeriod" startAt="3"/>
            </a:pPr>
            <a:r>
              <a:rPr lang="en-US" sz="3200" dirty="0">
                <a:solidFill>
                  <a:schemeClr val="bg1"/>
                </a:solidFill>
              </a:rPr>
              <a:t>As the Third Member of the Trinity, the Holy Spirit is a Person, with personal names </a:t>
            </a:r>
          </a:p>
          <a:p>
            <a:pPr marL="457200" lvl="1" indent="0">
              <a:buNone/>
            </a:pPr>
            <a:r>
              <a:rPr lang="en-US" sz="3200" i="1" dirty="0"/>
              <a:t>(Comforter, Counselor, Helper – </a:t>
            </a:r>
            <a:r>
              <a:rPr lang="en-US" sz="3200" i="1" dirty="0" err="1"/>
              <a:t>Jn</a:t>
            </a:r>
            <a:r>
              <a:rPr lang="en-US" sz="3200" i="1" dirty="0"/>
              <a:t> 14:16 and 16:7)</a:t>
            </a:r>
            <a:r>
              <a:rPr lang="en-US" sz="3200" b="1" i="1" dirty="0"/>
              <a:t> </a:t>
            </a:r>
            <a:r>
              <a:rPr lang="en-US" sz="3200" dirty="0">
                <a:solidFill>
                  <a:schemeClr val="bg1"/>
                </a:solidFill>
              </a:rPr>
              <a:t>and</a:t>
            </a:r>
            <a:r>
              <a:rPr lang="en-US" sz="3200" b="1" dirty="0">
                <a:solidFill>
                  <a:schemeClr val="bg1"/>
                </a:solidFill>
              </a:rPr>
              <a:t> </a:t>
            </a:r>
            <a:r>
              <a:rPr lang="en-US" sz="3200" dirty="0">
                <a:solidFill>
                  <a:schemeClr val="bg1"/>
                </a:solidFill>
              </a:rPr>
              <a:t>characteristics </a:t>
            </a:r>
            <a:r>
              <a:rPr lang="en-US" sz="3200" i="1" dirty="0"/>
              <a:t>(He can be grieved, resisted, lied to and has His own desires and will. Acts 7:51, He 10:29, Ep 4:30-31, Acts 5:3-4, and I </a:t>
            </a:r>
            <a:r>
              <a:rPr lang="en-US" sz="3200" i="1" dirty="0" err="1"/>
              <a:t>Cor</a:t>
            </a:r>
            <a:r>
              <a:rPr lang="en-US" sz="3200" i="1" dirty="0"/>
              <a:t> 12:11)</a:t>
            </a:r>
            <a:r>
              <a:rPr lang="en-US" sz="3200" b="1" i="1" dirty="0"/>
              <a:t>.</a:t>
            </a:r>
          </a:p>
          <a:p>
            <a:pPr marL="0" lvl="0" indent="0">
              <a:buNone/>
            </a:pPr>
            <a:endParaRPr lang="en-US" sz="3200" b="1" dirty="0"/>
          </a:p>
          <a:p>
            <a:pPr marL="0" lvl="0" indent="0">
              <a:buNone/>
            </a:pPr>
            <a:endParaRPr lang="en-US" dirty="0"/>
          </a:p>
        </p:txBody>
      </p:sp>
    </p:spTree>
    <p:extLst>
      <p:ext uri="{BB962C8B-B14F-4D97-AF65-F5344CB8AC3E}">
        <p14:creationId xmlns:p14="http://schemas.microsoft.com/office/powerpoint/2010/main" val="2221760058"/>
      </p:ext>
    </p:extLst>
  </p:cSld>
  <p:clrMapOvr>
    <a:masterClrMapping/>
  </p:clrMapOvr>
  <mc:AlternateContent xmlns:mc="http://schemas.openxmlformats.org/markup-compatibility/2006" xmlns:p14="http://schemas.microsoft.com/office/powerpoint/2010/main">
    <mc:Choice Requires="p14">
      <p:transition spd="slow" p14:dur="2000" advTm="47140"/>
    </mc:Choice>
    <mc:Fallback xmlns="">
      <p:transition spd="slow" advTm="4714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IV.</a:t>
            </a:r>
          </a:p>
        </p:txBody>
      </p:sp>
      <p:sp>
        <p:nvSpPr>
          <p:cNvPr id="3" name="Content Placeholder 2"/>
          <p:cNvSpPr>
            <a:spLocks noGrp="1"/>
          </p:cNvSpPr>
          <p:nvPr>
            <p:ph idx="1"/>
          </p:nvPr>
        </p:nvSpPr>
        <p:spPr/>
        <p:txBody>
          <a:bodyPr>
            <a:normAutofit/>
          </a:bodyPr>
          <a:lstStyle/>
          <a:p>
            <a:pPr marL="0" lvl="0" indent="0">
              <a:buNone/>
            </a:pPr>
            <a:r>
              <a:rPr lang="en-US" sz="3200" b="1" dirty="0">
                <a:solidFill>
                  <a:schemeClr val="bg1"/>
                </a:solidFill>
              </a:rPr>
              <a:t>D. He teaches, convicts, and empowers</a:t>
            </a:r>
            <a:r>
              <a:rPr lang="en-US" sz="3200" b="1" dirty="0"/>
              <a:t> </a:t>
            </a:r>
            <a:r>
              <a:rPr lang="en-US" sz="3200" dirty="0"/>
              <a:t>(</a:t>
            </a:r>
            <a:r>
              <a:rPr lang="en-US" sz="3200" dirty="0" err="1"/>
              <a:t>Jn</a:t>
            </a:r>
            <a:r>
              <a:rPr lang="en-US" sz="3200" dirty="0"/>
              <a:t> 14:26, 16:8, 13; </a:t>
            </a:r>
            <a:r>
              <a:rPr lang="en-US" sz="3200" dirty="0" err="1"/>
              <a:t>Lk</a:t>
            </a:r>
            <a:r>
              <a:rPr lang="en-US" sz="3200" dirty="0"/>
              <a:t> 24:49; Acts 1:8; Ro 8:2, 10-11; and 1 </a:t>
            </a:r>
            <a:r>
              <a:rPr lang="en-US" sz="3200" dirty="0" err="1"/>
              <a:t>Jn</a:t>
            </a:r>
            <a:r>
              <a:rPr lang="en-US" sz="3200" dirty="0"/>
              <a:t> 4:4)</a:t>
            </a:r>
            <a:r>
              <a:rPr lang="en-US" sz="3200" b="1" dirty="0"/>
              <a:t>.</a:t>
            </a:r>
          </a:p>
          <a:p>
            <a:pPr marL="0" lvl="0" indent="0">
              <a:buNone/>
            </a:pPr>
            <a:endParaRPr lang="en-US" sz="3200" dirty="0"/>
          </a:p>
          <a:p>
            <a:pPr marL="0" lvl="0" indent="0">
              <a:buNone/>
            </a:pPr>
            <a:r>
              <a:rPr lang="en-US" sz="3200" b="1" dirty="0">
                <a:solidFill>
                  <a:schemeClr val="bg1"/>
                </a:solidFill>
              </a:rPr>
              <a:t>E. He is the Agent of Salvation, bears FRUIT in our lives and gives GIFTS </a:t>
            </a:r>
            <a:r>
              <a:rPr lang="en-US" sz="3200" dirty="0"/>
              <a:t>(Ro 8:9, 1 </a:t>
            </a:r>
            <a:r>
              <a:rPr lang="en-US" sz="3200" dirty="0" err="1"/>
              <a:t>Cor</a:t>
            </a:r>
            <a:r>
              <a:rPr lang="en-US" sz="3200" dirty="0"/>
              <a:t> 12:13, 2 </a:t>
            </a:r>
            <a:r>
              <a:rPr lang="en-US" sz="3200" dirty="0" err="1"/>
              <a:t>Cor</a:t>
            </a:r>
            <a:r>
              <a:rPr lang="en-US" sz="3200" dirty="0"/>
              <a:t> 3:18, Ga 5:22-24)</a:t>
            </a:r>
            <a:r>
              <a:rPr lang="en-US" sz="3200" b="1" dirty="0"/>
              <a:t>. </a:t>
            </a:r>
            <a:endParaRPr lang="en-US" sz="3200" dirty="0"/>
          </a:p>
        </p:txBody>
      </p:sp>
    </p:spTree>
    <p:extLst>
      <p:ext uri="{BB962C8B-B14F-4D97-AF65-F5344CB8AC3E}">
        <p14:creationId xmlns:p14="http://schemas.microsoft.com/office/powerpoint/2010/main" val="1082338021"/>
      </p:ext>
    </p:extLst>
  </p:cSld>
  <p:clrMapOvr>
    <a:masterClrMapping/>
  </p:clrMapOvr>
  <mc:AlternateContent xmlns:mc="http://schemas.openxmlformats.org/markup-compatibility/2006" xmlns:p14="http://schemas.microsoft.com/office/powerpoint/2010/main">
    <mc:Choice Requires="p14">
      <p:transition spd="slow" p14:dur="2000" advTm="12693"/>
    </mc:Choice>
    <mc:Fallback xmlns="">
      <p:transition spd="slow" advTm="12693"/>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Baptism in the Holy Spirit</a:t>
            </a:r>
          </a:p>
        </p:txBody>
      </p:sp>
      <p:sp>
        <p:nvSpPr>
          <p:cNvPr id="3" name="Content Placeholder 2"/>
          <p:cNvSpPr>
            <a:spLocks noGrp="1"/>
          </p:cNvSpPr>
          <p:nvPr>
            <p:ph idx="1"/>
          </p:nvPr>
        </p:nvSpPr>
        <p:spPr/>
        <p:txBody>
          <a:bodyPr/>
          <a:lstStyle/>
          <a:p>
            <a:pPr marL="0" lvl="0" indent="0">
              <a:buNone/>
            </a:pPr>
            <a:endParaRPr lang="en-US" sz="3200" dirty="0"/>
          </a:p>
          <a:p>
            <a:pPr marL="0" lvl="0" indent="0">
              <a:buNone/>
            </a:pPr>
            <a:r>
              <a:rPr lang="en-US" sz="3200" dirty="0">
                <a:solidFill>
                  <a:schemeClr val="bg1"/>
                </a:solidFill>
              </a:rPr>
              <a:t>Before Jesus ascending to the Father and sending the Holy Spirit, the spirit had descended but never remained.</a:t>
            </a:r>
            <a:endParaRPr lang="en-US" dirty="0">
              <a:solidFill>
                <a:schemeClr val="bg1"/>
              </a:solidFill>
            </a:endParaRPr>
          </a:p>
        </p:txBody>
      </p:sp>
    </p:spTree>
    <p:extLst>
      <p:ext uri="{BB962C8B-B14F-4D97-AF65-F5344CB8AC3E}">
        <p14:creationId xmlns:p14="http://schemas.microsoft.com/office/powerpoint/2010/main" val="2527919441"/>
      </p:ext>
    </p:extLst>
  </p:cSld>
  <p:clrMapOvr>
    <a:masterClrMapping/>
  </p:clrMapOvr>
  <mc:AlternateContent xmlns:mc="http://schemas.openxmlformats.org/markup-compatibility/2006" xmlns:p14="http://schemas.microsoft.com/office/powerpoint/2010/main">
    <mc:Choice Requires="p14">
      <p:transition spd="slow" p14:dur="2000" advTm="20451"/>
    </mc:Choice>
    <mc:Fallback xmlns="">
      <p:transition spd="slow" advTm="20451"/>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Jesus’ Promise</a:t>
            </a:r>
          </a:p>
        </p:txBody>
      </p:sp>
      <p:sp>
        <p:nvSpPr>
          <p:cNvPr id="3" name="Content Placeholder 2"/>
          <p:cNvSpPr>
            <a:spLocks noGrp="1"/>
          </p:cNvSpPr>
          <p:nvPr>
            <p:ph idx="1"/>
          </p:nvPr>
        </p:nvSpPr>
        <p:spPr/>
        <p:txBody>
          <a:bodyPr>
            <a:normAutofit lnSpcReduction="10000"/>
          </a:bodyPr>
          <a:lstStyle/>
          <a:p>
            <a:r>
              <a:rPr lang="en-US" sz="3200" b="1" dirty="0"/>
              <a:t>Luke 24:49 -</a:t>
            </a:r>
            <a:r>
              <a:rPr lang="en-US" sz="3200" dirty="0"/>
              <a:t> </a:t>
            </a:r>
            <a:r>
              <a:rPr lang="en-US" sz="3200" i="1" dirty="0"/>
              <a:t>I am going to send you what my Father has promised; but </a:t>
            </a:r>
            <a:r>
              <a:rPr lang="en-US" sz="3200" b="1" i="1" u="sng" dirty="0"/>
              <a:t>stay in the city until</a:t>
            </a:r>
            <a:r>
              <a:rPr lang="en-US" sz="3200" i="1" dirty="0"/>
              <a:t> you have been clothed with power from on high.“</a:t>
            </a:r>
          </a:p>
          <a:p>
            <a:pPr marL="0" indent="0">
              <a:buNone/>
            </a:pPr>
            <a:endParaRPr lang="en-US" sz="3200" dirty="0"/>
          </a:p>
          <a:p>
            <a:r>
              <a:rPr lang="en-US" sz="3200" b="1" dirty="0"/>
              <a:t>Acts 1:4 </a:t>
            </a:r>
            <a:r>
              <a:rPr lang="en-US" sz="3200" dirty="0"/>
              <a:t>- </a:t>
            </a:r>
            <a:r>
              <a:rPr lang="en-US" sz="3200" i="1" dirty="0"/>
              <a:t>On one occasion, while he was eating with them, he gave them this command: "Do not leave Jerusalem, but </a:t>
            </a:r>
            <a:r>
              <a:rPr lang="en-US" sz="3200" b="1" i="1" u="sng" dirty="0"/>
              <a:t>wait</a:t>
            </a:r>
            <a:r>
              <a:rPr lang="en-US" sz="3200" i="1" dirty="0"/>
              <a:t> for the gift my Father promised, which you have heard me speak about.</a:t>
            </a:r>
            <a:endParaRPr lang="en-US" sz="3200" dirty="0"/>
          </a:p>
          <a:p>
            <a:pPr marL="0" indent="0">
              <a:buNone/>
            </a:pPr>
            <a:endParaRPr lang="en-US" dirty="0"/>
          </a:p>
        </p:txBody>
      </p:sp>
    </p:spTree>
    <p:extLst>
      <p:ext uri="{BB962C8B-B14F-4D97-AF65-F5344CB8AC3E}">
        <p14:creationId xmlns:p14="http://schemas.microsoft.com/office/powerpoint/2010/main" val="1578821250"/>
      </p:ext>
    </p:extLst>
  </p:cSld>
  <p:clrMapOvr>
    <a:masterClrMapping/>
  </p:clrMapOvr>
  <mc:AlternateContent xmlns:mc="http://schemas.openxmlformats.org/markup-compatibility/2006" xmlns:p14="http://schemas.microsoft.com/office/powerpoint/2010/main">
    <mc:Choice Requires="p14">
      <p:transition spd="slow" p14:dur="2000" advTm="21398"/>
    </mc:Choice>
    <mc:Fallback xmlns="">
      <p:transition spd="slow" advTm="21398"/>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753228"/>
            <a:ext cx="9613861" cy="717226"/>
          </a:xfrm>
        </p:spPr>
        <p:txBody>
          <a:bodyPr/>
          <a:lstStyle/>
          <a:p>
            <a:pPr algn="ctr"/>
            <a:r>
              <a:rPr lang="en-US" dirty="0"/>
              <a:t>COURSE GUIDELINES</a:t>
            </a:r>
          </a:p>
        </p:txBody>
      </p:sp>
      <p:sp>
        <p:nvSpPr>
          <p:cNvPr id="3" name="Content Placeholder 2"/>
          <p:cNvSpPr>
            <a:spLocks noGrp="1"/>
          </p:cNvSpPr>
          <p:nvPr>
            <p:ph idx="1"/>
          </p:nvPr>
        </p:nvSpPr>
        <p:spPr>
          <a:xfrm>
            <a:off x="680321" y="2001795"/>
            <a:ext cx="9613861" cy="3934394"/>
          </a:xfrm>
        </p:spPr>
        <p:txBody>
          <a:bodyPr/>
          <a:lstStyle/>
          <a:p>
            <a:pPr marL="0" indent="0">
              <a:buNone/>
            </a:pPr>
            <a:r>
              <a:rPr lang="en-US" sz="2800" dirty="0"/>
              <a:t>This is one power point from a 7-session course on </a:t>
            </a:r>
            <a:r>
              <a:rPr lang="en-US" sz="2800" dirty="0">
                <a:solidFill>
                  <a:srgbClr val="FFC000"/>
                </a:solidFill>
              </a:rPr>
              <a:t>“Walking in the Power of the Word and Spirit.”</a:t>
            </a:r>
            <a:r>
              <a:rPr lang="en-US" sz="2800" dirty="0"/>
              <a:t> You will find handouts and power points for all 7 sessions at </a:t>
            </a:r>
            <a:r>
              <a:rPr lang="en-US" sz="2800" dirty="0">
                <a:hlinkClick r:id="rId2"/>
              </a:rPr>
              <a:t>www.upwardlivingpublications.com</a:t>
            </a:r>
            <a:r>
              <a:rPr lang="en-US" sz="2800" dirty="0"/>
              <a:t>. You have permission/are encouraged to use, teach, duplicate and share these materials for the edification of the Body of Christ, so that all Believers may walk in the power of the Word and Spirit.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071083941"/>
      </p:ext>
    </p:extLst>
  </p:cSld>
  <p:clrMapOvr>
    <a:masterClrMapping/>
  </p:clrMapOvr>
  <mc:AlternateContent xmlns:mc="http://schemas.openxmlformats.org/markup-compatibility/2006" xmlns:p14="http://schemas.microsoft.com/office/powerpoint/2010/main">
    <mc:Choice Requires="p14">
      <p:transition spd="slow" p14:dur="2000" advTm="24174"/>
    </mc:Choice>
    <mc:Fallback xmlns="">
      <p:transition spd="slow" advTm="24174"/>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US" b="1" dirty="0"/>
            </a:br>
            <a:r>
              <a:rPr lang="en-US" b="1" dirty="0"/>
              <a:t>V. THE HOLY SPIRIT KNOWS, SPEAKS, DOES MIRACLES AND EMPOWERS</a:t>
            </a:r>
            <a:br>
              <a:rPr lang="en-US" dirty="0"/>
            </a:b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800" b="1" dirty="0" err="1"/>
              <a:t>Cor</a:t>
            </a:r>
            <a:r>
              <a:rPr lang="en-US" sz="2800" b="1" dirty="0"/>
              <a:t> 12:1 - </a:t>
            </a:r>
            <a:r>
              <a:rPr lang="en-US" sz="2800" i="1" dirty="0"/>
              <a:t>Now about </a:t>
            </a:r>
            <a:r>
              <a:rPr lang="en-US" sz="2800" i="1" u="sng" dirty="0"/>
              <a:t>spiritual gifts</a:t>
            </a:r>
            <a:r>
              <a:rPr lang="en-US" sz="2800" i="1" dirty="0"/>
              <a:t>, brothers, I do not want you to be ignorant.</a:t>
            </a:r>
          </a:p>
          <a:p>
            <a:pPr marL="0" indent="0">
              <a:buNone/>
            </a:pPr>
            <a:r>
              <a:rPr lang="en-US" sz="2800" i="1" dirty="0"/>
              <a:t> </a:t>
            </a:r>
            <a:endParaRPr lang="en-US" sz="2800" dirty="0"/>
          </a:p>
          <a:p>
            <a:pPr marL="0" indent="0">
              <a:buNone/>
            </a:pPr>
            <a:r>
              <a:rPr lang="en-US" sz="2800" b="1" dirty="0"/>
              <a:t>12:</a:t>
            </a:r>
            <a:r>
              <a:rPr lang="en-US" sz="2800" dirty="0"/>
              <a:t>4 -</a:t>
            </a:r>
            <a:r>
              <a:rPr lang="en-US" sz="2800" i="1" dirty="0"/>
              <a:t> Now there are different kinds of </a:t>
            </a:r>
            <a:r>
              <a:rPr lang="en-US" sz="2800" i="1" u="sng" dirty="0"/>
              <a:t>gifts</a:t>
            </a:r>
            <a:r>
              <a:rPr lang="en-US" sz="2800" i="1" dirty="0"/>
              <a:t>, but the same Spirit.</a:t>
            </a:r>
          </a:p>
          <a:p>
            <a:endParaRPr lang="en-US" sz="2800" dirty="0"/>
          </a:p>
          <a:p>
            <a:pPr marL="0" indent="0">
              <a:buNone/>
            </a:pPr>
            <a:r>
              <a:rPr lang="en-US" sz="2800" b="1" dirty="0"/>
              <a:t>12:7-11 - </a:t>
            </a:r>
            <a:r>
              <a:rPr lang="en-US" sz="2800" i="1" dirty="0"/>
              <a:t>There are different kinds of service, but the same </a:t>
            </a:r>
            <a:r>
              <a:rPr lang="en-US" sz="2800" i="1" u="sng" dirty="0"/>
              <a:t>Lord</a:t>
            </a:r>
            <a:r>
              <a:rPr lang="en-US" sz="2800" i="1" dirty="0"/>
              <a:t>. </a:t>
            </a:r>
            <a:endParaRPr lang="en-US" sz="2800" dirty="0"/>
          </a:p>
          <a:p>
            <a:pPr marL="0" indent="0">
              <a:buNone/>
            </a:pPr>
            <a:endParaRPr lang="en-US" dirty="0"/>
          </a:p>
        </p:txBody>
      </p:sp>
    </p:spTree>
    <p:extLst>
      <p:ext uri="{BB962C8B-B14F-4D97-AF65-F5344CB8AC3E}">
        <p14:creationId xmlns:p14="http://schemas.microsoft.com/office/powerpoint/2010/main" val="3342385945"/>
      </p:ext>
    </p:extLst>
  </p:cSld>
  <p:clrMapOvr>
    <a:masterClrMapping/>
  </p:clrMapOvr>
  <mc:AlternateContent xmlns:mc="http://schemas.openxmlformats.org/markup-compatibility/2006" xmlns:p14="http://schemas.microsoft.com/office/powerpoint/2010/main">
    <mc:Choice Requires="p14">
      <p:transition spd="slow" p14:dur="2000" advTm="21729"/>
    </mc:Choice>
    <mc:Fallback xmlns="">
      <p:transition spd="slow" advTm="21729"/>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  A. GENERAL</a:t>
            </a:r>
          </a:p>
        </p:txBody>
      </p:sp>
      <p:sp>
        <p:nvSpPr>
          <p:cNvPr id="3" name="Content Placeholder 2"/>
          <p:cNvSpPr>
            <a:spLocks noGrp="1"/>
          </p:cNvSpPr>
          <p:nvPr>
            <p:ph idx="1"/>
          </p:nvPr>
        </p:nvSpPr>
        <p:spPr>
          <a:xfrm>
            <a:off x="680321" y="2014150"/>
            <a:ext cx="9613861" cy="4164227"/>
          </a:xfrm>
        </p:spPr>
        <p:txBody>
          <a:bodyPr>
            <a:noAutofit/>
          </a:bodyPr>
          <a:lstStyle/>
          <a:p>
            <a:pPr marL="0" lvl="0" indent="0">
              <a:buNone/>
            </a:pPr>
            <a:r>
              <a:rPr lang="en-US" sz="2800" dirty="0">
                <a:solidFill>
                  <a:schemeClr val="bg1"/>
                </a:solidFill>
              </a:rPr>
              <a:t>The Holy Spirit owns all the gifts all the time. They are gifts, not earned or deserved but given, granted, by the grace of God. The SPIRITUAL GIFTS are not a sign of spirituality</a:t>
            </a:r>
          </a:p>
          <a:p>
            <a:pPr marL="457200" lvl="1" indent="0">
              <a:buNone/>
            </a:pPr>
            <a:r>
              <a:rPr lang="en-US" sz="2800" dirty="0"/>
              <a:t>1 Cor. 14:1- </a:t>
            </a:r>
            <a:r>
              <a:rPr lang="en-US" sz="2800" i="1" dirty="0"/>
              <a:t>“Follow the way of love and eagerly desire spiritual gifts…”</a:t>
            </a:r>
          </a:p>
          <a:p>
            <a:pPr marL="457200" lvl="1" indent="0">
              <a:buNone/>
            </a:pPr>
            <a:endParaRPr lang="en-US" sz="2800" dirty="0"/>
          </a:p>
          <a:p>
            <a:pPr marL="457200" lvl="1" indent="0">
              <a:buNone/>
            </a:pPr>
            <a:r>
              <a:rPr lang="en-US" sz="2800" dirty="0"/>
              <a:t>In Chapter 13 Paul is saying </a:t>
            </a:r>
            <a:r>
              <a:rPr lang="en-US" sz="2800" i="1" dirty="0">
                <a:solidFill>
                  <a:schemeClr val="bg1"/>
                </a:solidFill>
              </a:rPr>
              <a:t>"I don't care how gifted you are, if you don't have love, keep your mouth shut." </a:t>
            </a:r>
            <a:r>
              <a:rPr lang="en-US" sz="2800" b="1" dirty="0">
                <a:solidFill>
                  <a:schemeClr val="bg1"/>
                </a:solidFill>
              </a:rPr>
              <a:t>Then he says we are to DESIRE spiritual gifts…</a:t>
            </a:r>
            <a:endParaRPr lang="en-US" sz="2800" dirty="0">
              <a:solidFill>
                <a:schemeClr val="bg1"/>
              </a:solidFill>
            </a:endParaRPr>
          </a:p>
          <a:p>
            <a:pPr marL="0" indent="0">
              <a:buNone/>
            </a:pPr>
            <a:endParaRPr lang="en-US" sz="2800" dirty="0"/>
          </a:p>
        </p:txBody>
      </p:sp>
    </p:spTree>
    <p:extLst>
      <p:ext uri="{BB962C8B-B14F-4D97-AF65-F5344CB8AC3E}">
        <p14:creationId xmlns:p14="http://schemas.microsoft.com/office/powerpoint/2010/main" val="82006765"/>
      </p:ext>
    </p:extLst>
  </p:cSld>
  <p:clrMapOvr>
    <a:masterClrMapping/>
  </p:clrMapOvr>
  <mc:AlternateContent xmlns:mc="http://schemas.openxmlformats.org/markup-compatibility/2006" xmlns:p14="http://schemas.microsoft.com/office/powerpoint/2010/main">
    <mc:Choice Requires="p14">
      <p:transition spd="slow" p14:dur="2000" advTm="22289"/>
    </mc:Choice>
    <mc:Fallback xmlns="">
      <p:transition spd="slow" advTm="22289"/>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US" dirty="0"/>
            </a:br>
            <a:r>
              <a:rPr lang="en-US" sz="4000" dirty="0"/>
              <a:t>(V)  B. </a:t>
            </a:r>
            <a:r>
              <a:rPr lang="en-US" sz="4000" b="1" dirty="0"/>
              <a:t>Most of the gifts are for the edification (building up) of the Body.</a:t>
            </a:r>
            <a:br>
              <a:rPr lang="en-US" sz="4000" dirty="0"/>
            </a:br>
            <a:endParaRPr lang="en-US" sz="4000" dirty="0"/>
          </a:p>
        </p:txBody>
      </p:sp>
      <p:sp>
        <p:nvSpPr>
          <p:cNvPr id="3" name="Content Placeholder 2"/>
          <p:cNvSpPr>
            <a:spLocks noGrp="1"/>
          </p:cNvSpPr>
          <p:nvPr>
            <p:ph idx="1"/>
          </p:nvPr>
        </p:nvSpPr>
        <p:spPr/>
        <p:txBody>
          <a:bodyPr/>
          <a:lstStyle/>
          <a:p>
            <a:pPr marL="0" indent="0">
              <a:buNone/>
            </a:pPr>
            <a:endParaRPr lang="en-US" sz="3600" b="1" dirty="0"/>
          </a:p>
          <a:p>
            <a:pPr marL="0" indent="0">
              <a:buNone/>
            </a:pPr>
            <a:r>
              <a:rPr lang="en-US" sz="3600" b="1" dirty="0"/>
              <a:t>1 Corinthians 14:12 (KJV) - </a:t>
            </a:r>
            <a:r>
              <a:rPr lang="en-US" sz="3600" i="1" dirty="0"/>
              <a:t>Even so ye, forasmuch as ye are zealous of spiritual gifts, seek that ye may excel to the edifying of the church.</a:t>
            </a:r>
            <a:endParaRPr lang="en-US" sz="3600" dirty="0"/>
          </a:p>
          <a:p>
            <a:pPr marL="0" indent="0">
              <a:buNone/>
            </a:pPr>
            <a:endParaRPr lang="en-US" dirty="0"/>
          </a:p>
        </p:txBody>
      </p:sp>
    </p:spTree>
    <p:extLst>
      <p:ext uri="{BB962C8B-B14F-4D97-AF65-F5344CB8AC3E}">
        <p14:creationId xmlns:p14="http://schemas.microsoft.com/office/powerpoint/2010/main" val="3491344688"/>
      </p:ext>
    </p:extLst>
  </p:cSld>
  <p:clrMapOvr>
    <a:masterClrMapping/>
  </p:clrMapOvr>
  <mc:AlternateContent xmlns:mc="http://schemas.openxmlformats.org/markup-compatibility/2006" xmlns:p14="http://schemas.microsoft.com/office/powerpoint/2010/main">
    <mc:Choice Requires="p14">
      <p:transition spd="slow" p14:dur="2000" advTm="15418"/>
    </mc:Choice>
    <mc:Fallback xmlns="">
      <p:transition spd="slow" advTm="15418"/>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753228"/>
            <a:ext cx="9613861" cy="593658"/>
          </a:xfrm>
        </p:spPr>
        <p:txBody>
          <a:bodyPr/>
          <a:lstStyle/>
          <a:p>
            <a:r>
              <a:rPr lang="en-US" dirty="0"/>
              <a:t>(V) B</a:t>
            </a:r>
          </a:p>
        </p:txBody>
      </p:sp>
      <p:sp>
        <p:nvSpPr>
          <p:cNvPr id="3" name="Content Placeholder 2"/>
          <p:cNvSpPr>
            <a:spLocks noGrp="1"/>
          </p:cNvSpPr>
          <p:nvPr>
            <p:ph idx="1"/>
          </p:nvPr>
        </p:nvSpPr>
        <p:spPr>
          <a:xfrm>
            <a:off x="680321" y="1445741"/>
            <a:ext cx="9613861" cy="4794421"/>
          </a:xfrm>
        </p:spPr>
        <p:txBody>
          <a:bodyPr>
            <a:noAutofit/>
          </a:bodyPr>
          <a:lstStyle/>
          <a:p>
            <a:pPr marL="457200" lvl="0" indent="-457200">
              <a:buAutoNum type="arabicPeriod"/>
            </a:pPr>
            <a:r>
              <a:rPr lang="en-US" sz="2800" b="1" dirty="0"/>
              <a:t>Christ’s gifts to the Church - Eph. 4:11-13</a:t>
            </a:r>
          </a:p>
          <a:p>
            <a:pPr marL="0" lvl="0" indent="0">
              <a:buNone/>
            </a:pPr>
            <a:endParaRPr lang="en-US" sz="2800" dirty="0"/>
          </a:p>
          <a:p>
            <a:pPr marL="457200" lvl="1" indent="0">
              <a:buNone/>
            </a:pPr>
            <a:endParaRPr lang="en-US" sz="2800" i="1" dirty="0"/>
          </a:p>
          <a:p>
            <a:pPr marL="457200" lvl="1" indent="0">
              <a:buNone/>
            </a:pPr>
            <a:r>
              <a:rPr lang="en-US" sz="2800" i="1" dirty="0"/>
              <a:t>And he gave some, apostles; and some, prophets; and some, evangelists; and some, pastors and teachers; For the perfecting of the saints, for the work of the ministry, for the edifying of the body of Christ:</a:t>
            </a:r>
            <a:endParaRPr lang="en-US" sz="2800" dirty="0"/>
          </a:p>
        </p:txBody>
      </p:sp>
    </p:spTree>
    <p:extLst>
      <p:ext uri="{BB962C8B-B14F-4D97-AF65-F5344CB8AC3E}">
        <p14:creationId xmlns:p14="http://schemas.microsoft.com/office/powerpoint/2010/main" val="3515289164"/>
      </p:ext>
    </p:extLst>
  </p:cSld>
  <p:clrMapOvr>
    <a:masterClrMapping/>
  </p:clrMapOvr>
  <mc:AlternateContent xmlns:mc="http://schemas.openxmlformats.org/markup-compatibility/2006" xmlns:p14="http://schemas.microsoft.com/office/powerpoint/2010/main">
    <mc:Choice Requires="p14">
      <p:transition spd="slow" p14:dur="2000" advTm="34501"/>
    </mc:Choice>
    <mc:Fallback xmlns="">
      <p:transition spd="slow" advTm="34501"/>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753228"/>
            <a:ext cx="9613861" cy="606015"/>
          </a:xfrm>
        </p:spPr>
        <p:txBody>
          <a:bodyPr/>
          <a:lstStyle/>
          <a:p>
            <a:r>
              <a:rPr lang="en-US" dirty="0"/>
              <a:t>(V) B.</a:t>
            </a:r>
          </a:p>
        </p:txBody>
      </p:sp>
      <p:sp>
        <p:nvSpPr>
          <p:cNvPr id="3" name="Content Placeholder 2"/>
          <p:cNvSpPr>
            <a:spLocks noGrp="1"/>
          </p:cNvSpPr>
          <p:nvPr>
            <p:ph idx="1"/>
          </p:nvPr>
        </p:nvSpPr>
        <p:spPr>
          <a:xfrm>
            <a:off x="680321" y="1445741"/>
            <a:ext cx="9613861" cy="4744994"/>
          </a:xfrm>
        </p:spPr>
        <p:txBody>
          <a:bodyPr>
            <a:normAutofit lnSpcReduction="10000"/>
          </a:bodyPr>
          <a:lstStyle/>
          <a:p>
            <a:pPr marL="0" lvl="0" indent="0">
              <a:buNone/>
            </a:pPr>
            <a:r>
              <a:rPr lang="en-US" sz="3200" b="1" dirty="0"/>
              <a:t>2. The Father’s gifts to mankind - Rom. 12:6-8</a:t>
            </a:r>
            <a:endParaRPr lang="en-US" sz="3200" dirty="0"/>
          </a:p>
          <a:p>
            <a:pPr marL="0" indent="0">
              <a:buNone/>
            </a:pPr>
            <a:endParaRPr lang="en-US" sz="2600" i="1" dirty="0"/>
          </a:p>
          <a:p>
            <a:pPr marL="0" indent="0">
              <a:buNone/>
            </a:pPr>
            <a:r>
              <a:rPr lang="en-US" sz="3200" i="1" dirty="0"/>
              <a:t>We have different gifts, according to the grace given us. If a man's gift is </a:t>
            </a:r>
            <a:r>
              <a:rPr lang="en-US" sz="3200" i="1" u="sng" dirty="0"/>
              <a:t>prophesying</a:t>
            </a:r>
            <a:r>
              <a:rPr lang="en-US" sz="3200" i="1" dirty="0"/>
              <a:t>, let him use it in proportion to his faith.  If it is </a:t>
            </a:r>
            <a:r>
              <a:rPr lang="en-US" sz="3200" i="1" u="sng" dirty="0"/>
              <a:t>serving</a:t>
            </a:r>
            <a:r>
              <a:rPr lang="en-US" sz="3200" i="1" dirty="0"/>
              <a:t>, let him serve; if it is </a:t>
            </a:r>
            <a:r>
              <a:rPr lang="en-US" sz="3200" i="1" u="sng" dirty="0"/>
              <a:t>teaching</a:t>
            </a:r>
            <a:r>
              <a:rPr lang="en-US" sz="3200" i="1" dirty="0"/>
              <a:t>, let him teach;  if it is </a:t>
            </a:r>
            <a:r>
              <a:rPr lang="en-US" sz="3200" i="1" u="sng" dirty="0"/>
              <a:t>encouraging</a:t>
            </a:r>
            <a:r>
              <a:rPr lang="en-US" sz="3200" i="1" dirty="0"/>
              <a:t>, let him encourage; if it is </a:t>
            </a:r>
            <a:r>
              <a:rPr lang="en-US" sz="3200" i="1" u="sng" dirty="0"/>
              <a:t>contributing</a:t>
            </a:r>
            <a:r>
              <a:rPr lang="en-US" sz="3200" i="1" dirty="0"/>
              <a:t> to the needs of others, let him give generously; if it is </a:t>
            </a:r>
            <a:r>
              <a:rPr lang="en-US" sz="3200" i="1" u="sng" dirty="0"/>
              <a:t>leadership</a:t>
            </a:r>
            <a:r>
              <a:rPr lang="en-US" sz="3200" i="1" dirty="0"/>
              <a:t>, let him govern diligently; if it is </a:t>
            </a:r>
            <a:r>
              <a:rPr lang="en-US" sz="3200" i="1" u="sng" dirty="0"/>
              <a:t>showing mercy</a:t>
            </a:r>
            <a:r>
              <a:rPr lang="en-US" sz="3200" i="1" dirty="0"/>
              <a:t>, let him do it cheerfully. </a:t>
            </a:r>
            <a:endParaRPr lang="en-US" sz="3200" dirty="0"/>
          </a:p>
        </p:txBody>
      </p:sp>
    </p:spTree>
    <p:extLst>
      <p:ext uri="{BB962C8B-B14F-4D97-AF65-F5344CB8AC3E}">
        <p14:creationId xmlns:p14="http://schemas.microsoft.com/office/powerpoint/2010/main" val="3944953385"/>
      </p:ext>
    </p:extLst>
  </p:cSld>
  <p:clrMapOvr>
    <a:masterClrMapping/>
  </p:clrMapOvr>
  <mc:AlternateContent xmlns:mc="http://schemas.openxmlformats.org/markup-compatibility/2006" xmlns:p14="http://schemas.microsoft.com/office/powerpoint/2010/main">
    <mc:Choice Requires="p14">
      <p:transition spd="slow" p14:dur="2000" advTm="29472"/>
    </mc:Choice>
    <mc:Fallback xmlns="">
      <p:transition spd="slow" advTm="29472"/>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r>
              <a:rPr lang="en-US" b="1" dirty="0"/>
              <a:t>Rom. 12:6-8 </a:t>
            </a:r>
            <a:r>
              <a:rPr lang="en-US" b="1" dirty="0" err="1"/>
              <a:t>cont</a:t>
            </a:r>
            <a:endParaRPr lang="en-US" dirty="0"/>
          </a:p>
        </p:txBody>
      </p:sp>
      <p:sp>
        <p:nvSpPr>
          <p:cNvPr id="3" name="Content Placeholder 2"/>
          <p:cNvSpPr>
            <a:spLocks noGrp="1"/>
          </p:cNvSpPr>
          <p:nvPr>
            <p:ph idx="1"/>
          </p:nvPr>
        </p:nvSpPr>
        <p:spPr>
          <a:xfrm>
            <a:off x="680321" y="1964723"/>
            <a:ext cx="9613861" cy="4744995"/>
          </a:xfrm>
        </p:spPr>
        <p:txBody>
          <a:bodyPr>
            <a:normAutofit fontScale="70000" lnSpcReduction="20000"/>
          </a:bodyPr>
          <a:lstStyle/>
          <a:p>
            <a:pPr marL="0" indent="0">
              <a:buNone/>
            </a:pPr>
            <a:r>
              <a:rPr lang="en-US" sz="4100" i="1" dirty="0"/>
              <a:t>Now to each one the manifestation of the Spirit is given for the common good. To one there is given through the Spirit the </a:t>
            </a:r>
            <a:r>
              <a:rPr lang="en-US" sz="4100" i="1" u="sng" dirty="0"/>
              <a:t>message of wisdom</a:t>
            </a:r>
            <a:r>
              <a:rPr lang="en-US" sz="4100" i="1" dirty="0"/>
              <a:t>, to another the </a:t>
            </a:r>
            <a:r>
              <a:rPr lang="en-US" sz="4100" i="1" u="sng" dirty="0"/>
              <a:t>message of knowledge</a:t>
            </a:r>
            <a:r>
              <a:rPr lang="en-US" sz="4100" i="1" dirty="0"/>
              <a:t> by means of the same Spirit, to another </a:t>
            </a:r>
            <a:r>
              <a:rPr lang="en-US" sz="4100" i="1" u="sng" dirty="0"/>
              <a:t>faith</a:t>
            </a:r>
            <a:r>
              <a:rPr lang="en-US" sz="4100" i="1" dirty="0"/>
              <a:t> by the same Spirit, to another </a:t>
            </a:r>
            <a:r>
              <a:rPr lang="en-US" sz="4100" i="1" u="sng" dirty="0"/>
              <a:t>gifts of healing</a:t>
            </a:r>
            <a:r>
              <a:rPr lang="en-US" sz="4100" i="1" dirty="0"/>
              <a:t> by that one Spirit, to another </a:t>
            </a:r>
            <a:r>
              <a:rPr lang="en-US" sz="4100" i="1" u="sng" dirty="0"/>
              <a:t>miraculous powers</a:t>
            </a:r>
            <a:r>
              <a:rPr lang="en-US" sz="4100" i="1" dirty="0"/>
              <a:t>, to another </a:t>
            </a:r>
            <a:r>
              <a:rPr lang="en-US" sz="4100" i="1" u="sng" dirty="0"/>
              <a:t>prophecy</a:t>
            </a:r>
            <a:r>
              <a:rPr lang="en-US" sz="4100" i="1" dirty="0"/>
              <a:t>, to another </a:t>
            </a:r>
            <a:r>
              <a:rPr lang="en-US" sz="4100" i="1" u="sng" dirty="0"/>
              <a:t>distinguishing between spirits</a:t>
            </a:r>
            <a:r>
              <a:rPr lang="en-US" sz="4100" i="1" dirty="0"/>
              <a:t>, to another </a:t>
            </a:r>
            <a:r>
              <a:rPr lang="en-US" sz="4100" i="1" u="sng" dirty="0"/>
              <a:t>speaking in different kinds of tongues</a:t>
            </a:r>
            <a:r>
              <a:rPr lang="en-US" sz="4100" i="1" dirty="0"/>
              <a:t>, and to still another the </a:t>
            </a:r>
            <a:r>
              <a:rPr lang="en-US" sz="4100" i="1" u="sng" dirty="0"/>
              <a:t>interpretation of tongues</a:t>
            </a:r>
            <a:r>
              <a:rPr lang="en-US" sz="4100" i="1" dirty="0"/>
              <a:t>. All these are the work of one and the same Spirit, and he gives them to each one, just as he determines. </a:t>
            </a:r>
            <a:endParaRPr lang="en-US" sz="4100" dirty="0"/>
          </a:p>
          <a:p>
            <a:pPr marL="0" indent="0">
              <a:buNone/>
            </a:pPr>
            <a:endParaRPr lang="en-US" sz="3600" dirty="0"/>
          </a:p>
          <a:p>
            <a:pPr marL="0" indent="0">
              <a:buNone/>
            </a:pPr>
            <a:r>
              <a:rPr lang="en-US" sz="3600" b="1" dirty="0">
                <a:solidFill>
                  <a:schemeClr val="bg1"/>
                </a:solidFill>
              </a:rPr>
              <a:t>“Tongues” is the only gift that has both public and private use.</a:t>
            </a:r>
          </a:p>
          <a:p>
            <a:pPr marL="0" indent="0">
              <a:buNone/>
            </a:pPr>
            <a:endParaRPr lang="en-US" sz="2800" b="1" dirty="0">
              <a:solidFill>
                <a:schemeClr val="bg1"/>
              </a:solidFill>
            </a:endParaRPr>
          </a:p>
        </p:txBody>
      </p:sp>
    </p:spTree>
    <p:extLst>
      <p:ext uri="{BB962C8B-B14F-4D97-AF65-F5344CB8AC3E}">
        <p14:creationId xmlns:p14="http://schemas.microsoft.com/office/powerpoint/2010/main" val="2527147714"/>
      </p:ext>
    </p:extLst>
  </p:cSld>
  <p:clrMapOvr>
    <a:masterClrMapping/>
  </p:clrMapOvr>
  <mc:AlternateContent xmlns:mc="http://schemas.openxmlformats.org/markup-compatibility/2006" xmlns:p14="http://schemas.microsoft.com/office/powerpoint/2010/main">
    <mc:Choice Requires="p14">
      <p:transition spd="slow" p14:dur="2000" advTm="28080"/>
    </mc:Choice>
    <mc:Fallback xmlns="">
      <p:transition spd="slow" advTm="2808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t>(V) The Holy Spirit Empowers</a:t>
            </a:r>
            <a:br>
              <a:rPr lang="en-US" b="1" dirty="0"/>
            </a:br>
            <a:endParaRPr lang="en-US" b="1" dirty="0"/>
          </a:p>
        </p:txBody>
      </p:sp>
      <p:sp>
        <p:nvSpPr>
          <p:cNvPr id="5" name="Content Placeholder 4">
            <a:extLst>
              <a:ext uri="{FF2B5EF4-FFF2-40B4-BE49-F238E27FC236}">
                <a16:creationId xmlns:a16="http://schemas.microsoft.com/office/drawing/2014/main" id="{5A9C4698-5DBA-409D-9A26-0C96BAF15990}"/>
              </a:ext>
            </a:extLst>
          </p:cNvPr>
          <p:cNvSpPr>
            <a:spLocks noGrp="1"/>
          </p:cNvSpPr>
          <p:nvPr>
            <p:ph idx="1"/>
          </p:nvPr>
        </p:nvSpPr>
        <p:spPr/>
        <p:txBody>
          <a:bodyPr>
            <a:normAutofit/>
          </a:bodyPr>
          <a:lstStyle/>
          <a:p>
            <a:r>
              <a:rPr lang="en-US" sz="3600" dirty="0">
                <a:solidFill>
                  <a:schemeClr val="bg1"/>
                </a:solidFill>
              </a:rPr>
              <a:t>Acts 1:8 – “But you will receive power when the Holy Spirit has come upon you; and you shall be My witnesses both in Jerusalem, and in all Judea and Samaria, and even to the remotest part of the earth."</a:t>
            </a:r>
          </a:p>
        </p:txBody>
      </p:sp>
    </p:spTree>
    <p:extLst>
      <p:ext uri="{BB962C8B-B14F-4D97-AF65-F5344CB8AC3E}">
        <p14:creationId xmlns:p14="http://schemas.microsoft.com/office/powerpoint/2010/main" val="2208797465"/>
      </p:ext>
    </p:extLst>
  </p:cSld>
  <p:clrMapOvr>
    <a:masterClrMapping/>
  </p:clrMapOvr>
  <mc:AlternateContent xmlns:mc="http://schemas.openxmlformats.org/markup-compatibility/2006" xmlns:p14="http://schemas.microsoft.com/office/powerpoint/2010/main">
    <mc:Choice Requires="p14">
      <p:transition spd="slow" p14:dur="2000" advTm="17970"/>
    </mc:Choice>
    <mc:Fallback xmlns="">
      <p:transition spd="slow" advTm="17970"/>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US" b="1" dirty="0"/>
            </a:br>
            <a:r>
              <a:rPr lang="en-US" sz="4000" b="1" dirty="0"/>
              <a:t>VI THE GIFTS OF THE HOLY SPIRIT: TONGUES</a:t>
            </a:r>
            <a:br>
              <a:rPr lang="en-US" sz="4000" b="1" dirty="0"/>
            </a:br>
            <a:endParaRPr lang="en-US" sz="4000" b="1" dirty="0"/>
          </a:p>
        </p:txBody>
      </p:sp>
      <p:sp>
        <p:nvSpPr>
          <p:cNvPr id="3" name="Content Placeholder 2"/>
          <p:cNvSpPr>
            <a:spLocks noGrp="1"/>
          </p:cNvSpPr>
          <p:nvPr>
            <p:ph idx="1"/>
          </p:nvPr>
        </p:nvSpPr>
        <p:spPr/>
        <p:txBody>
          <a:bodyPr/>
          <a:lstStyle/>
          <a:p>
            <a:pPr marL="0" lvl="0" indent="0">
              <a:buNone/>
            </a:pPr>
            <a:r>
              <a:rPr lang="en-US" sz="3200" b="1" dirty="0"/>
              <a:t>A. The Promise</a:t>
            </a:r>
            <a:endParaRPr lang="en-US" sz="3200" dirty="0"/>
          </a:p>
          <a:p>
            <a:pPr marL="457200" lvl="1" indent="0">
              <a:buNone/>
            </a:pPr>
            <a:r>
              <a:rPr lang="en-US" sz="3200" dirty="0"/>
              <a:t>In Luke 24:49, Jesus tells his disciples, </a:t>
            </a:r>
            <a:r>
              <a:rPr lang="en-US" sz="3200" i="1" dirty="0"/>
              <a:t>“I am going to send you what my Father has promised; but stay in the city until you have been clothed with power from on high.” </a:t>
            </a:r>
            <a:r>
              <a:rPr lang="en-US" sz="3200" dirty="0">
                <a:solidFill>
                  <a:schemeClr val="bg1"/>
                </a:solidFill>
              </a:rPr>
              <a:t>Again, this followed the events of John 20:22, when He breathed on them and said, </a:t>
            </a:r>
            <a:r>
              <a:rPr lang="en-US" sz="3200" i="1" dirty="0">
                <a:solidFill>
                  <a:schemeClr val="bg1"/>
                </a:solidFill>
              </a:rPr>
              <a:t>“Receive the Spirit.”</a:t>
            </a:r>
          </a:p>
          <a:p>
            <a:pPr marL="0" indent="0">
              <a:buNone/>
            </a:pPr>
            <a:endParaRPr lang="en-US" dirty="0"/>
          </a:p>
        </p:txBody>
      </p:sp>
    </p:spTree>
    <p:extLst>
      <p:ext uri="{BB962C8B-B14F-4D97-AF65-F5344CB8AC3E}">
        <p14:creationId xmlns:p14="http://schemas.microsoft.com/office/powerpoint/2010/main" val="121708798"/>
      </p:ext>
    </p:extLst>
  </p:cSld>
  <p:clrMapOvr>
    <a:masterClrMapping/>
  </p:clrMapOvr>
  <mc:AlternateContent xmlns:mc="http://schemas.openxmlformats.org/markup-compatibility/2006" xmlns:p14="http://schemas.microsoft.com/office/powerpoint/2010/main">
    <mc:Choice Requires="p14">
      <p:transition spd="slow" p14:dur="2000" advTm="17849"/>
    </mc:Choice>
    <mc:Fallback xmlns="">
      <p:transition spd="slow" advTm="17849"/>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A. The Promise </a:t>
            </a:r>
            <a:r>
              <a:rPr lang="en-US" dirty="0" err="1"/>
              <a:t>cont</a:t>
            </a:r>
            <a:endParaRPr lang="en-US" dirty="0"/>
          </a:p>
        </p:txBody>
      </p:sp>
      <p:sp>
        <p:nvSpPr>
          <p:cNvPr id="3" name="Content Placeholder 2"/>
          <p:cNvSpPr>
            <a:spLocks noGrp="1"/>
          </p:cNvSpPr>
          <p:nvPr>
            <p:ph idx="1"/>
          </p:nvPr>
        </p:nvSpPr>
        <p:spPr>
          <a:xfrm>
            <a:off x="680321" y="2001794"/>
            <a:ext cx="9613861" cy="4201297"/>
          </a:xfrm>
        </p:spPr>
        <p:txBody>
          <a:bodyPr>
            <a:normAutofit/>
          </a:bodyPr>
          <a:lstStyle/>
          <a:p>
            <a:pPr marL="0" indent="0">
              <a:buNone/>
            </a:pPr>
            <a:r>
              <a:rPr lang="en-US" sz="3200" dirty="0"/>
              <a:t>Acts 1:4 and 5 report Jesus as saying, </a:t>
            </a:r>
            <a:r>
              <a:rPr lang="en-US" sz="3200" i="1" dirty="0"/>
              <a:t>“Do not leave Jerusalem, but wait for the gift my Father promised which you have heard me speak about. For John baptized with water, but in a few days you will be baptized into the Holy Spirit.”</a:t>
            </a:r>
            <a:endParaRPr lang="en-US" sz="3200" dirty="0"/>
          </a:p>
          <a:p>
            <a:pPr marL="0" indent="0">
              <a:buNone/>
            </a:pPr>
            <a:endParaRPr lang="en-US" sz="3200" dirty="0"/>
          </a:p>
          <a:p>
            <a:pPr marL="0" indent="0">
              <a:buNone/>
            </a:pPr>
            <a:r>
              <a:rPr lang="en-US" sz="3200" dirty="0"/>
              <a:t>The Great Commission</a:t>
            </a:r>
            <a:r>
              <a:rPr lang="en-US" sz="3200" i="1" dirty="0"/>
              <a:t>, </a:t>
            </a:r>
            <a:r>
              <a:rPr lang="en-US" sz="3200" dirty="0"/>
              <a:t>Jesus said</a:t>
            </a:r>
            <a:r>
              <a:rPr lang="en-US" sz="3200" i="1" dirty="0"/>
              <a:t> “they will speak in new tongues” (Mk. 16:17).</a:t>
            </a:r>
            <a:endParaRPr lang="en-US" sz="3200" dirty="0"/>
          </a:p>
          <a:p>
            <a:pPr marL="0" indent="0">
              <a:buNone/>
            </a:pPr>
            <a:endParaRPr lang="en-US" sz="2800" dirty="0"/>
          </a:p>
        </p:txBody>
      </p:sp>
    </p:spTree>
    <p:extLst>
      <p:ext uri="{BB962C8B-B14F-4D97-AF65-F5344CB8AC3E}">
        <p14:creationId xmlns:p14="http://schemas.microsoft.com/office/powerpoint/2010/main" val="930020246"/>
      </p:ext>
    </p:extLst>
  </p:cSld>
  <p:clrMapOvr>
    <a:masterClrMapping/>
  </p:clrMapOvr>
  <mc:AlternateContent xmlns:mc="http://schemas.openxmlformats.org/markup-compatibility/2006" xmlns:p14="http://schemas.microsoft.com/office/powerpoint/2010/main">
    <mc:Choice Requires="p14">
      <p:transition spd="slow" p14:dur="2000" advTm="24221"/>
    </mc:Choice>
    <mc:Fallback xmlns="">
      <p:transition spd="slow" advTm="24221"/>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US" dirty="0"/>
            </a:br>
            <a:r>
              <a:rPr lang="en-US" sz="4000" dirty="0"/>
              <a:t>(VI)  B. </a:t>
            </a:r>
            <a:r>
              <a:rPr lang="en-US" sz="4000" b="1" dirty="0"/>
              <a:t>The Immersion</a:t>
            </a:r>
            <a:br>
              <a:rPr lang="en-US" sz="4000" dirty="0"/>
            </a:br>
            <a:endParaRPr lang="en-US" sz="4000" dirty="0"/>
          </a:p>
        </p:txBody>
      </p:sp>
      <p:sp>
        <p:nvSpPr>
          <p:cNvPr id="3" name="Content Placeholder 2"/>
          <p:cNvSpPr>
            <a:spLocks noGrp="1"/>
          </p:cNvSpPr>
          <p:nvPr>
            <p:ph idx="1"/>
          </p:nvPr>
        </p:nvSpPr>
        <p:spPr/>
        <p:txBody>
          <a:bodyPr>
            <a:normAutofit lnSpcReduction="10000"/>
          </a:bodyPr>
          <a:lstStyle/>
          <a:p>
            <a:pPr marL="0" indent="0">
              <a:buNone/>
            </a:pPr>
            <a:r>
              <a:rPr lang="en-US" sz="3200" dirty="0"/>
              <a:t>In Acts 2:1-4 we read the account of how this promise came to pass. On the Day of Pentecost, the believers were baptized by and immersed in the Spirit. </a:t>
            </a:r>
          </a:p>
          <a:p>
            <a:pPr marL="0" indent="0">
              <a:buNone/>
            </a:pPr>
            <a:endParaRPr lang="en-US" sz="3200" i="1" dirty="0"/>
          </a:p>
          <a:p>
            <a:pPr marL="0" indent="0">
              <a:buNone/>
            </a:pPr>
            <a:r>
              <a:rPr lang="en-US" sz="3200" i="1" dirty="0"/>
              <a:t>All of them were filled with the Holy Spirit and began to speak in other tongues as the Spirit enabled them.</a:t>
            </a:r>
            <a:r>
              <a:rPr lang="en-US" sz="3200" dirty="0"/>
              <a:t> (NIV, Acts 2:4)</a:t>
            </a:r>
          </a:p>
          <a:p>
            <a:pPr marL="0" indent="0">
              <a:buNone/>
            </a:pPr>
            <a:endParaRPr lang="en-US" dirty="0"/>
          </a:p>
        </p:txBody>
      </p:sp>
    </p:spTree>
    <p:extLst>
      <p:ext uri="{BB962C8B-B14F-4D97-AF65-F5344CB8AC3E}">
        <p14:creationId xmlns:p14="http://schemas.microsoft.com/office/powerpoint/2010/main" val="2119677500"/>
      </p:ext>
    </p:extLst>
  </p:cSld>
  <p:clrMapOvr>
    <a:masterClrMapping/>
  </p:clrMapOvr>
  <mc:AlternateContent xmlns:mc="http://schemas.openxmlformats.org/markup-compatibility/2006" xmlns:p14="http://schemas.microsoft.com/office/powerpoint/2010/main">
    <mc:Choice Requires="p14">
      <p:transition spd="slow" p14:dur="2000" advTm="23364"/>
    </mc:Choice>
    <mc:Fallback xmlns="">
      <p:transition spd="slow" advTm="23364"/>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753227"/>
            <a:ext cx="9613861" cy="865507"/>
          </a:xfrm>
        </p:spPr>
        <p:txBody>
          <a:bodyPr>
            <a:normAutofit fontScale="90000"/>
          </a:bodyPr>
          <a:lstStyle/>
          <a:p>
            <a:pPr lvl="0"/>
            <a:br>
              <a:rPr lang="en-US" dirty="0"/>
            </a:br>
            <a:r>
              <a:rPr lang="en-US" sz="4000" dirty="0"/>
              <a:t>I. </a:t>
            </a:r>
            <a:r>
              <a:rPr lang="en-US" sz="4000" b="1" dirty="0"/>
              <a:t>SOUND DOCTRINE </a:t>
            </a:r>
            <a:r>
              <a:rPr lang="en-US" sz="4000" dirty="0"/>
              <a:t>(Review) </a:t>
            </a:r>
            <a:br>
              <a:rPr lang="en-US" dirty="0"/>
            </a:br>
            <a:endParaRPr lang="en-US" dirty="0"/>
          </a:p>
        </p:txBody>
      </p:sp>
      <p:sp>
        <p:nvSpPr>
          <p:cNvPr id="3" name="Content Placeholder 2"/>
          <p:cNvSpPr>
            <a:spLocks noGrp="1"/>
          </p:cNvSpPr>
          <p:nvPr>
            <p:ph idx="1"/>
          </p:nvPr>
        </p:nvSpPr>
        <p:spPr>
          <a:xfrm>
            <a:off x="680321" y="1964723"/>
            <a:ext cx="9613861" cy="4800061"/>
          </a:xfrm>
        </p:spPr>
        <p:txBody>
          <a:bodyPr>
            <a:normAutofit fontScale="92500" lnSpcReduction="20000"/>
          </a:bodyPr>
          <a:lstStyle/>
          <a:p>
            <a:pPr marL="0" indent="0">
              <a:buNone/>
            </a:pPr>
            <a:r>
              <a:rPr lang="en-US" sz="3200" b="1" dirty="0"/>
              <a:t>From the Bible must come sound Doctrine</a:t>
            </a:r>
            <a:endParaRPr lang="en-US" sz="3200" dirty="0"/>
          </a:p>
          <a:p>
            <a:pPr marL="0" indent="0">
              <a:buNone/>
            </a:pPr>
            <a:endParaRPr lang="en-US" dirty="0"/>
          </a:p>
          <a:p>
            <a:r>
              <a:rPr lang="en-US" sz="3000" dirty="0"/>
              <a:t>The </a:t>
            </a:r>
            <a:r>
              <a:rPr lang="en-US" sz="3000" dirty="0">
                <a:solidFill>
                  <a:schemeClr val="bg1"/>
                </a:solidFill>
              </a:rPr>
              <a:t>biblical canon </a:t>
            </a:r>
            <a:r>
              <a:rPr lang="en-US" sz="3000" dirty="0"/>
              <a:t>is made up of the books Christian regard as divinely inspired/meeting specific criteria. The current Protestant canon was generally accepted by the second century and formally decided by the Catholic (universal) church by the 5</a:t>
            </a:r>
            <a:r>
              <a:rPr lang="en-US" sz="3000" baseline="30000" dirty="0"/>
              <a:t>th</a:t>
            </a:r>
            <a:r>
              <a:rPr lang="en-US" sz="3000" dirty="0"/>
              <a:t> century. </a:t>
            </a:r>
          </a:p>
          <a:p>
            <a:r>
              <a:rPr lang="en-US" sz="3000" dirty="0"/>
              <a:t>The books of the </a:t>
            </a:r>
            <a:r>
              <a:rPr lang="en-US" sz="3000" dirty="0">
                <a:solidFill>
                  <a:schemeClr val="bg1"/>
                </a:solidFill>
              </a:rPr>
              <a:t>Apocrypha</a:t>
            </a:r>
            <a:r>
              <a:rPr lang="en-US" sz="3000" dirty="0"/>
              <a:t> were included by the Roman Catholic church in 1547, at the Council of Trent in reaction to the Protestant Reformation.</a:t>
            </a:r>
          </a:p>
          <a:p>
            <a:r>
              <a:rPr lang="en-US" sz="3000" dirty="0"/>
              <a:t>The Reformation sought to correct the biblical ignorance, the teaching of salvation by works and grace, and the corruption in the church. (Translated Bible into common language.)</a:t>
            </a:r>
          </a:p>
          <a:p>
            <a:pPr marL="0" indent="0">
              <a:buNone/>
            </a:pPr>
            <a:endParaRPr lang="en-US" dirty="0"/>
          </a:p>
        </p:txBody>
      </p:sp>
    </p:spTree>
    <p:extLst>
      <p:ext uri="{BB962C8B-B14F-4D97-AF65-F5344CB8AC3E}">
        <p14:creationId xmlns:p14="http://schemas.microsoft.com/office/powerpoint/2010/main" val="1264741076"/>
      </p:ext>
    </p:extLst>
  </p:cSld>
  <p:clrMapOvr>
    <a:masterClrMapping/>
  </p:clrMapOvr>
  <mc:AlternateContent xmlns:mc="http://schemas.openxmlformats.org/markup-compatibility/2006" xmlns:p14="http://schemas.microsoft.com/office/powerpoint/2010/main">
    <mc:Choice Requires="p14">
      <p:transition spd="slow" p14:dur="2000" advTm="32176"/>
    </mc:Choice>
    <mc:Fallback xmlns="">
      <p:transition spd="slow" advTm="32176"/>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The Result of the Immersion:</a:t>
            </a:r>
            <a:br>
              <a:rPr lang="en-US" dirty="0"/>
            </a:br>
            <a:endParaRPr lang="en-US" dirty="0"/>
          </a:p>
        </p:txBody>
      </p:sp>
      <p:sp>
        <p:nvSpPr>
          <p:cNvPr id="3" name="Content Placeholder 2"/>
          <p:cNvSpPr>
            <a:spLocks noGrp="1"/>
          </p:cNvSpPr>
          <p:nvPr>
            <p:ph idx="1"/>
          </p:nvPr>
        </p:nvSpPr>
        <p:spPr>
          <a:xfrm>
            <a:off x="680321" y="2026508"/>
            <a:ext cx="9613861" cy="4263081"/>
          </a:xfrm>
        </p:spPr>
        <p:txBody>
          <a:bodyPr>
            <a:normAutofit/>
          </a:bodyPr>
          <a:lstStyle/>
          <a:p>
            <a:pPr marL="457200" lvl="0" indent="-457200">
              <a:buAutoNum type="arabicPeriod"/>
            </a:pPr>
            <a:r>
              <a:rPr lang="en-US" sz="2800" b="1" dirty="0"/>
              <a:t>Worship - </a:t>
            </a:r>
            <a:r>
              <a:rPr lang="en-US" sz="2800" dirty="0"/>
              <a:t>The crowds saw and heard a group of 120 people worshipping God in languages they had never learned, but which the observers recognized!</a:t>
            </a:r>
          </a:p>
          <a:p>
            <a:pPr marL="457200" lvl="0" indent="-457200">
              <a:buAutoNum type="arabicPeriod"/>
            </a:pPr>
            <a:endParaRPr lang="en-US" sz="2800" b="1" dirty="0"/>
          </a:p>
          <a:p>
            <a:pPr marL="457200" lvl="0" indent="-457200">
              <a:buAutoNum type="arabicPeriod"/>
            </a:pPr>
            <a:r>
              <a:rPr lang="en-US" sz="2800" b="1" dirty="0"/>
              <a:t>The Word was Proclaimed with Power - </a:t>
            </a:r>
            <a:r>
              <a:rPr lang="en-US" sz="2800" dirty="0"/>
              <a:t>The purpose went beyond the launching of the church, but it was to proclaim His message to the lost.</a:t>
            </a:r>
          </a:p>
          <a:p>
            <a:pPr marL="457200" lvl="0" indent="-457200">
              <a:buAutoNum type="arabicPeriod"/>
            </a:pPr>
            <a:endParaRPr lang="en-US" sz="2800" dirty="0"/>
          </a:p>
          <a:p>
            <a:pPr marL="457200" lvl="0" indent="-457200">
              <a:buAutoNum type="arabicPeriod"/>
            </a:pPr>
            <a:r>
              <a:rPr lang="en-US" sz="2800" b="1" dirty="0"/>
              <a:t>People Repented and Many Were Saved </a:t>
            </a:r>
            <a:r>
              <a:rPr lang="en-US" sz="2800" dirty="0"/>
              <a:t>(Acts 2:37-39)</a:t>
            </a:r>
          </a:p>
          <a:p>
            <a:pPr marL="0" indent="0">
              <a:buNone/>
            </a:pPr>
            <a:endParaRPr lang="en-US" sz="2800" dirty="0"/>
          </a:p>
        </p:txBody>
      </p:sp>
    </p:spTree>
    <p:extLst>
      <p:ext uri="{BB962C8B-B14F-4D97-AF65-F5344CB8AC3E}">
        <p14:creationId xmlns:p14="http://schemas.microsoft.com/office/powerpoint/2010/main" val="4197652487"/>
      </p:ext>
    </p:extLst>
  </p:cSld>
  <p:clrMapOvr>
    <a:masterClrMapping/>
  </p:clrMapOvr>
  <mc:AlternateContent xmlns:mc="http://schemas.openxmlformats.org/markup-compatibility/2006" xmlns:p14="http://schemas.microsoft.com/office/powerpoint/2010/main">
    <mc:Choice Requires="p14">
      <p:transition spd="slow" p14:dur="2000" advTm="23963"/>
    </mc:Choice>
    <mc:Fallback xmlns="">
      <p:transition spd="slow" advTm="23963"/>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US" dirty="0"/>
            </a:br>
            <a:r>
              <a:rPr lang="en-US" sz="4000" dirty="0"/>
              <a:t>(VI) C. </a:t>
            </a:r>
            <a:r>
              <a:rPr lang="en-US" sz="4000" b="1" dirty="0"/>
              <a:t>General</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marL="457200" lvl="0" indent="-457200">
              <a:buAutoNum type="arabicPeriod"/>
            </a:pPr>
            <a:r>
              <a:rPr lang="en-US" sz="3200" b="1" dirty="0"/>
              <a:t>In the New Testament “Tongues” Seemed to be the Biblical Norm.  </a:t>
            </a:r>
          </a:p>
          <a:p>
            <a:pPr marL="457200" lvl="0" indent="-457200">
              <a:buAutoNum type="arabicPeriod"/>
            </a:pPr>
            <a:endParaRPr lang="en-US" sz="3200" b="1" dirty="0"/>
          </a:p>
          <a:p>
            <a:pPr marL="457200" lvl="0" indent="-457200">
              <a:buAutoNum type="arabicPeriod"/>
            </a:pPr>
            <a:r>
              <a:rPr lang="en-US" sz="3200" b="1" dirty="0"/>
              <a:t>Examples</a:t>
            </a:r>
            <a:r>
              <a:rPr lang="en-US" sz="3200" dirty="0"/>
              <a:t>: </a:t>
            </a:r>
            <a:r>
              <a:rPr lang="en-US" sz="3200" dirty="0">
                <a:solidFill>
                  <a:schemeClr val="bg1"/>
                </a:solidFill>
              </a:rPr>
              <a:t>PENTECOST</a:t>
            </a:r>
            <a:r>
              <a:rPr lang="en-US" sz="3200" dirty="0"/>
              <a:t> (Acts 2:4), </a:t>
            </a:r>
            <a:r>
              <a:rPr lang="en-US" sz="3200" dirty="0">
                <a:solidFill>
                  <a:schemeClr val="bg1"/>
                </a:solidFill>
              </a:rPr>
              <a:t>SAMARIA</a:t>
            </a:r>
            <a:r>
              <a:rPr lang="en-US" sz="3200" dirty="0"/>
              <a:t> (Acts 8:5, 12) </a:t>
            </a:r>
            <a:r>
              <a:rPr lang="en-US" sz="3200" i="1" dirty="0"/>
              <a:t>Acts 8:14-17, </a:t>
            </a:r>
            <a:r>
              <a:rPr lang="en-US" sz="3200" dirty="0">
                <a:solidFill>
                  <a:schemeClr val="bg1"/>
                </a:solidFill>
              </a:rPr>
              <a:t>SIMON THE SORCERER </a:t>
            </a:r>
            <a:r>
              <a:rPr lang="en-US" sz="3200" dirty="0"/>
              <a:t>(8:18),</a:t>
            </a:r>
            <a:r>
              <a:rPr lang="en-US" sz="3200" i="1" dirty="0"/>
              <a:t> </a:t>
            </a:r>
            <a:r>
              <a:rPr lang="en-US" sz="3200" dirty="0">
                <a:solidFill>
                  <a:schemeClr val="bg1"/>
                </a:solidFill>
              </a:rPr>
              <a:t>SAUL</a:t>
            </a:r>
            <a:r>
              <a:rPr lang="en-US" sz="3200" dirty="0"/>
              <a:t> (Acts 9:17) 1 </a:t>
            </a:r>
            <a:r>
              <a:rPr lang="en-US" sz="3200" dirty="0" err="1"/>
              <a:t>Cor</a:t>
            </a:r>
            <a:r>
              <a:rPr lang="en-US" sz="3200" dirty="0"/>
              <a:t> 14 - tongues were a regular part of Paul’s prayer life, </a:t>
            </a:r>
            <a:r>
              <a:rPr lang="en-US" sz="3200" dirty="0">
                <a:solidFill>
                  <a:schemeClr val="bg1"/>
                </a:solidFill>
              </a:rPr>
              <a:t>CORNELIUS</a:t>
            </a:r>
            <a:r>
              <a:rPr lang="en-US" sz="3200" dirty="0"/>
              <a:t> (Acts 10 and 11) Acts 10:43-48 (NIV), Acts 19:1-5 -</a:t>
            </a:r>
            <a:r>
              <a:rPr lang="en-US" sz="3200" b="1" dirty="0"/>
              <a:t> </a:t>
            </a:r>
            <a:r>
              <a:rPr lang="en-US" sz="3200" dirty="0">
                <a:solidFill>
                  <a:schemeClr val="bg1"/>
                </a:solidFill>
              </a:rPr>
              <a:t>EPHESUS</a:t>
            </a:r>
            <a:r>
              <a:rPr lang="en-US" sz="3200" dirty="0"/>
              <a:t>. </a:t>
            </a:r>
          </a:p>
          <a:p>
            <a:pPr marL="0" indent="0">
              <a:buNone/>
            </a:pPr>
            <a:endParaRPr lang="en-US" dirty="0"/>
          </a:p>
        </p:txBody>
      </p:sp>
    </p:spTree>
    <p:extLst>
      <p:ext uri="{BB962C8B-B14F-4D97-AF65-F5344CB8AC3E}">
        <p14:creationId xmlns:p14="http://schemas.microsoft.com/office/powerpoint/2010/main" val="3669625867"/>
      </p:ext>
    </p:extLst>
  </p:cSld>
  <p:clrMapOvr>
    <a:masterClrMapping/>
  </p:clrMapOvr>
  <mc:AlternateContent xmlns:mc="http://schemas.openxmlformats.org/markup-compatibility/2006" xmlns:p14="http://schemas.microsoft.com/office/powerpoint/2010/main">
    <mc:Choice Requires="p14">
      <p:transition spd="slow" p14:dur="2000" advTm="24249"/>
    </mc:Choice>
    <mc:Fallback xmlns="">
      <p:transition spd="slow" advTm="24249"/>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 GENERAL </a:t>
            </a:r>
            <a:r>
              <a:rPr lang="en-US" dirty="0" err="1"/>
              <a:t>cont</a:t>
            </a:r>
            <a:endParaRPr lang="en-US" dirty="0"/>
          </a:p>
        </p:txBody>
      </p:sp>
      <p:sp>
        <p:nvSpPr>
          <p:cNvPr id="3" name="Content Placeholder 2"/>
          <p:cNvSpPr>
            <a:spLocks noGrp="1"/>
          </p:cNvSpPr>
          <p:nvPr>
            <p:ph idx="1"/>
          </p:nvPr>
        </p:nvSpPr>
        <p:spPr/>
        <p:txBody>
          <a:bodyPr>
            <a:normAutofit lnSpcReduction="10000"/>
          </a:bodyPr>
          <a:lstStyle/>
          <a:p>
            <a:pPr marL="0" lvl="0" indent="0">
              <a:buNone/>
            </a:pPr>
            <a:r>
              <a:rPr lang="en-US" sz="3200" b="1" dirty="0"/>
              <a:t>2. The Purpose of Tongues</a:t>
            </a:r>
          </a:p>
          <a:p>
            <a:pPr marL="0" indent="0">
              <a:buNone/>
            </a:pPr>
            <a:r>
              <a:rPr lang="en-US" sz="3200" b="1" dirty="0"/>
              <a:t>	</a:t>
            </a:r>
          </a:p>
          <a:p>
            <a:pPr marL="0" indent="0" algn="ctr">
              <a:buNone/>
            </a:pPr>
            <a:r>
              <a:rPr lang="en-US" sz="3200" dirty="0">
                <a:solidFill>
                  <a:schemeClr val="bg1"/>
                </a:solidFill>
              </a:rPr>
              <a:t>Tongues are the only gift that has both a             </a:t>
            </a:r>
            <a:r>
              <a:rPr lang="en-US" sz="3200" u="sng" dirty="0">
                <a:solidFill>
                  <a:schemeClr val="bg1"/>
                </a:solidFill>
              </a:rPr>
              <a:t>personal</a:t>
            </a:r>
            <a:r>
              <a:rPr lang="en-US" sz="3200" dirty="0">
                <a:solidFill>
                  <a:schemeClr val="bg1"/>
                </a:solidFill>
              </a:rPr>
              <a:t> and p</a:t>
            </a:r>
            <a:r>
              <a:rPr lang="en-US" sz="3200" u="sng" dirty="0">
                <a:solidFill>
                  <a:schemeClr val="bg1"/>
                </a:solidFill>
              </a:rPr>
              <a:t>ublic</a:t>
            </a:r>
            <a:r>
              <a:rPr lang="en-US" sz="3200" dirty="0">
                <a:solidFill>
                  <a:schemeClr val="bg1"/>
                </a:solidFill>
              </a:rPr>
              <a:t> dimension. </a:t>
            </a:r>
          </a:p>
          <a:p>
            <a:pPr marL="0" indent="0">
              <a:buNone/>
            </a:pPr>
            <a:endParaRPr lang="en-US" sz="3200" dirty="0"/>
          </a:p>
          <a:p>
            <a:pPr marL="0" lvl="0" indent="0">
              <a:buNone/>
            </a:pPr>
            <a:r>
              <a:rPr lang="en-US" sz="3200" b="1" dirty="0"/>
              <a:t>	a. Public, during a Service (</a:t>
            </a:r>
            <a:r>
              <a:rPr lang="en-US" sz="3200" b="1" u="sng" dirty="0"/>
              <a:t>1 Corinthians </a:t>
            </a:r>
            <a:r>
              <a:rPr lang="en-US" sz="3200" b="1" dirty="0"/>
              <a:t>	  	    </a:t>
            </a:r>
            <a:r>
              <a:rPr lang="en-US" sz="3200" b="1" u="sng" dirty="0"/>
              <a:t>14:23-28, NIV) </a:t>
            </a:r>
            <a:r>
              <a:rPr lang="en-US" sz="3200" b="1" dirty="0"/>
              <a:t>- </a:t>
            </a:r>
            <a:r>
              <a:rPr lang="en-US" sz="3200" dirty="0"/>
              <a:t>Only With Interpretation</a:t>
            </a:r>
          </a:p>
          <a:p>
            <a:pPr marL="0" indent="0">
              <a:buNone/>
            </a:pPr>
            <a:endParaRPr lang="en-US" dirty="0"/>
          </a:p>
        </p:txBody>
      </p:sp>
    </p:spTree>
    <p:extLst>
      <p:ext uri="{BB962C8B-B14F-4D97-AF65-F5344CB8AC3E}">
        <p14:creationId xmlns:p14="http://schemas.microsoft.com/office/powerpoint/2010/main" val="729698811"/>
      </p:ext>
    </p:extLst>
  </p:cSld>
  <p:clrMapOvr>
    <a:masterClrMapping/>
  </p:clrMapOvr>
  <mc:AlternateContent xmlns:mc="http://schemas.openxmlformats.org/markup-compatibility/2006" xmlns:p14="http://schemas.microsoft.com/office/powerpoint/2010/main">
    <mc:Choice Requires="p14">
      <p:transition spd="slow" p14:dur="2000" advTm="12798"/>
    </mc:Choice>
    <mc:Fallback xmlns="">
      <p:transition spd="slow" advTm="12798"/>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 GENERAL </a:t>
            </a:r>
          </a:p>
        </p:txBody>
      </p:sp>
      <p:sp>
        <p:nvSpPr>
          <p:cNvPr id="3" name="Content Placeholder 2"/>
          <p:cNvSpPr>
            <a:spLocks noGrp="1"/>
          </p:cNvSpPr>
          <p:nvPr>
            <p:ph idx="1"/>
          </p:nvPr>
        </p:nvSpPr>
        <p:spPr/>
        <p:txBody>
          <a:bodyPr>
            <a:normAutofit fontScale="92500" lnSpcReduction="10000"/>
          </a:bodyPr>
          <a:lstStyle/>
          <a:p>
            <a:pPr marL="0" indent="0">
              <a:buNone/>
            </a:pPr>
            <a:r>
              <a:rPr lang="en-US" sz="3200" dirty="0"/>
              <a:t>Purpose </a:t>
            </a:r>
            <a:r>
              <a:rPr lang="en-US" sz="3200" dirty="0" err="1"/>
              <a:t>cont</a:t>
            </a:r>
            <a:endParaRPr lang="en-US" sz="3200" dirty="0"/>
          </a:p>
          <a:p>
            <a:pPr marL="0" lvl="0" indent="0">
              <a:buNone/>
            </a:pPr>
            <a:r>
              <a:rPr lang="en-US" sz="3200" b="1" dirty="0"/>
              <a:t>b. Private Use – </a:t>
            </a:r>
            <a:r>
              <a:rPr lang="en-US" sz="3200" dirty="0"/>
              <a:t>Praying in the Holy Spirit </a:t>
            </a:r>
          </a:p>
          <a:p>
            <a:pPr marL="457200" lvl="1" indent="0">
              <a:buNone/>
            </a:pPr>
            <a:endParaRPr lang="en-US" sz="3200" b="1" dirty="0"/>
          </a:p>
          <a:p>
            <a:pPr marL="457200" lvl="1" indent="0">
              <a:buNone/>
            </a:pPr>
            <a:r>
              <a:rPr lang="en-US" sz="3200" b="1" dirty="0"/>
              <a:t>1 Corinthians 14:2-6</a:t>
            </a:r>
            <a:r>
              <a:rPr lang="en-US" sz="3200" dirty="0"/>
              <a:t> - </a:t>
            </a:r>
            <a:r>
              <a:rPr lang="en-US" sz="3200" i="1" dirty="0"/>
              <a:t>For he who </a:t>
            </a:r>
            <a:r>
              <a:rPr lang="en-US" sz="3200" b="1" i="1" u="sng" dirty="0"/>
              <a:t>speaks in a tongue</a:t>
            </a:r>
            <a:r>
              <a:rPr lang="en-US" sz="3200" i="1" dirty="0"/>
              <a:t> </a:t>
            </a:r>
            <a:r>
              <a:rPr lang="en-US" sz="3200" b="1" i="1" u="sng" dirty="0"/>
              <a:t>does not speak to men but to God</a:t>
            </a:r>
            <a:r>
              <a:rPr lang="en-US" sz="3200" i="1" dirty="0"/>
              <a:t>…</a:t>
            </a:r>
          </a:p>
          <a:p>
            <a:endParaRPr lang="en-US" sz="3200" dirty="0"/>
          </a:p>
          <a:p>
            <a:pPr marL="0" lvl="0" indent="0">
              <a:buNone/>
            </a:pPr>
            <a:r>
              <a:rPr lang="en-US" sz="3200" b="1" dirty="0"/>
              <a:t>c. The Power of Praying in the Spirit - </a:t>
            </a:r>
            <a:r>
              <a:rPr lang="en-US" sz="3200" dirty="0"/>
              <a:t>Romans 8:26-  	28 </a:t>
            </a:r>
          </a:p>
          <a:p>
            <a:pPr marL="0" indent="0">
              <a:buNone/>
            </a:pPr>
            <a:endParaRPr lang="en-US" dirty="0"/>
          </a:p>
        </p:txBody>
      </p:sp>
    </p:spTree>
    <p:extLst>
      <p:ext uri="{BB962C8B-B14F-4D97-AF65-F5344CB8AC3E}">
        <p14:creationId xmlns:p14="http://schemas.microsoft.com/office/powerpoint/2010/main" val="1557324492"/>
      </p:ext>
    </p:extLst>
  </p:cSld>
  <p:clrMapOvr>
    <a:masterClrMapping/>
  </p:clrMapOvr>
  <mc:AlternateContent xmlns:mc="http://schemas.openxmlformats.org/markup-compatibility/2006" xmlns:p14="http://schemas.microsoft.com/office/powerpoint/2010/main">
    <mc:Choice Requires="p14">
      <p:transition spd="slow" p14:dur="2000" advTm="13144"/>
    </mc:Choice>
    <mc:Fallback xmlns="">
      <p:transition spd="slow" advTm="13144"/>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US" b="1" dirty="0"/>
            </a:br>
            <a:r>
              <a:rPr lang="en-US" b="1" dirty="0"/>
              <a:t>VII. THE FRUIT OF THE HOLY SPIRIT (Gal 5:16-25)</a:t>
            </a:r>
            <a:br>
              <a:rPr lang="en-US" dirty="0"/>
            </a:br>
            <a:endParaRPr lang="en-US" dirty="0"/>
          </a:p>
        </p:txBody>
      </p:sp>
      <p:sp>
        <p:nvSpPr>
          <p:cNvPr id="3" name="Content Placeholder 2"/>
          <p:cNvSpPr>
            <a:spLocks noGrp="1"/>
          </p:cNvSpPr>
          <p:nvPr>
            <p:ph idx="1"/>
          </p:nvPr>
        </p:nvSpPr>
        <p:spPr>
          <a:xfrm>
            <a:off x="680321" y="1977080"/>
            <a:ext cx="9613861" cy="4188941"/>
          </a:xfrm>
        </p:spPr>
        <p:txBody>
          <a:bodyPr>
            <a:normAutofit fontScale="92500" lnSpcReduction="10000"/>
          </a:bodyPr>
          <a:lstStyle/>
          <a:p>
            <a:pPr marL="457200" lvl="0" indent="-457200">
              <a:buAutoNum type="alphaUcPeriod"/>
            </a:pPr>
            <a:r>
              <a:rPr lang="en-US" sz="3200" b="1" dirty="0"/>
              <a:t>Being filled/baptized with the Spirit calls us to CHARACTER as much as it does to CHARISMATIC activity. </a:t>
            </a:r>
          </a:p>
          <a:p>
            <a:pPr marL="0" lvl="0" indent="0">
              <a:buNone/>
            </a:pPr>
            <a:endParaRPr lang="en-US" sz="3200" dirty="0"/>
          </a:p>
          <a:p>
            <a:pPr marL="457200" lvl="1" indent="0">
              <a:buNone/>
            </a:pPr>
            <a:r>
              <a:rPr lang="en-US" sz="3200" b="1" dirty="0">
                <a:solidFill>
                  <a:schemeClr val="bg1"/>
                </a:solidFill>
              </a:rPr>
              <a:t>The SPIRITUAL GIFTS are not a sign of spirituality</a:t>
            </a:r>
            <a:endParaRPr lang="en-US" sz="3200" dirty="0">
              <a:solidFill>
                <a:schemeClr val="bg1"/>
              </a:solidFill>
            </a:endParaRPr>
          </a:p>
          <a:p>
            <a:pPr marL="457200" lvl="1" indent="0">
              <a:buNone/>
            </a:pPr>
            <a:r>
              <a:rPr lang="en-US" sz="3200" dirty="0"/>
              <a:t>1 </a:t>
            </a:r>
            <a:r>
              <a:rPr lang="en-US" sz="3200" dirty="0" err="1"/>
              <a:t>Cor</a:t>
            </a:r>
            <a:r>
              <a:rPr lang="en-US" sz="3200" dirty="0"/>
              <a:t> 14:1- “</a:t>
            </a:r>
            <a:r>
              <a:rPr lang="en-US" sz="3200" i="1" dirty="0"/>
              <a:t>Follow the way of love and eagerly desire spiritual gifts…”</a:t>
            </a:r>
            <a:endParaRPr lang="en-US" sz="3200" dirty="0"/>
          </a:p>
          <a:p>
            <a:pPr marL="457200" lvl="1" indent="0">
              <a:buNone/>
            </a:pPr>
            <a:r>
              <a:rPr lang="en-US" sz="3200" dirty="0">
                <a:solidFill>
                  <a:schemeClr val="bg1"/>
                </a:solidFill>
              </a:rPr>
              <a:t>In Chapter 13 Paul is saying </a:t>
            </a:r>
            <a:r>
              <a:rPr lang="en-US" sz="3200" i="1" dirty="0">
                <a:solidFill>
                  <a:schemeClr val="bg1"/>
                </a:solidFill>
              </a:rPr>
              <a:t>"I don't care how gifted you are, if you don't have love, keep your mouth shut."</a:t>
            </a:r>
            <a:endParaRPr lang="en-US" sz="3200" dirty="0">
              <a:solidFill>
                <a:schemeClr val="bg1"/>
              </a:solidFill>
            </a:endParaRPr>
          </a:p>
          <a:p>
            <a:pPr marL="0" indent="0">
              <a:buNone/>
            </a:pPr>
            <a:endParaRPr lang="en-US" dirty="0"/>
          </a:p>
        </p:txBody>
      </p:sp>
    </p:spTree>
    <p:extLst>
      <p:ext uri="{BB962C8B-B14F-4D97-AF65-F5344CB8AC3E}">
        <p14:creationId xmlns:p14="http://schemas.microsoft.com/office/powerpoint/2010/main" val="1853512011"/>
      </p:ext>
    </p:extLst>
  </p:cSld>
  <p:clrMapOvr>
    <a:masterClrMapping/>
  </p:clrMapOvr>
  <mc:AlternateContent xmlns:mc="http://schemas.openxmlformats.org/markup-compatibility/2006" xmlns:p14="http://schemas.microsoft.com/office/powerpoint/2010/main">
    <mc:Choice Requires="p14">
      <p:transition spd="slow" p14:dur="2000" advTm="25401"/>
    </mc:Choice>
    <mc:Fallback xmlns="">
      <p:transition spd="slow" advTm="25401"/>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VII. FRUIT </a:t>
            </a:r>
            <a:r>
              <a:rPr lang="en-US" dirty="0" err="1"/>
              <a:t>cont</a:t>
            </a:r>
            <a:endParaRPr lang="en-US" dirty="0"/>
          </a:p>
        </p:txBody>
      </p:sp>
      <p:sp>
        <p:nvSpPr>
          <p:cNvPr id="3" name="Content Placeholder 2"/>
          <p:cNvSpPr>
            <a:spLocks noGrp="1"/>
          </p:cNvSpPr>
          <p:nvPr>
            <p:ph idx="1"/>
          </p:nvPr>
        </p:nvSpPr>
        <p:spPr>
          <a:xfrm>
            <a:off x="680321" y="1977080"/>
            <a:ext cx="9613861" cy="4263081"/>
          </a:xfrm>
        </p:spPr>
        <p:txBody>
          <a:bodyPr>
            <a:normAutofit lnSpcReduction="10000"/>
          </a:bodyPr>
          <a:lstStyle/>
          <a:p>
            <a:pPr marL="0" lvl="0" indent="0">
              <a:buNone/>
            </a:pPr>
            <a:r>
              <a:rPr lang="en-US" sz="2800" b="1" dirty="0">
                <a:solidFill>
                  <a:schemeClr val="bg1"/>
                </a:solidFill>
              </a:rPr>
              <a:t>B. GIFTS are deposited into our lives by the Holy Spirit. FRUIT is produced from our lives from the Holy Spirit in us.</a:t>
            </a:r>
          </a:p>
          <a:p>
            <a:pPr marL="0" indent="0">
              <a:buNone/>
            </a:pPr>
            <a:r>
              <a:rPr lang="en-US" sz="2800" dirty="0">
                <a:solidFill>
                  <a:schemeClr val="bg1"/>
                </a:solidFill>
              </a:rPr>
              <a:t> </a:t>
            </a:r>
          </a:p>
          <a:p>
            <a:pPr marL="0" indent="0" algn="ctr">
              <a:buNone/>
            </a:pPr>
            <a:r>
              <a:rPr lang="en-US" sz="2800" b="1" dirty="0">
                <a:solidFill>
                  <a:schemeClr val="bg1"/>
                </a:solidFill>
              </a:rPr>
              <a:t>Galatians 5:16-25 (NIV)</a:t>
            </a:r>
          </a:p>
          <a:p>
            <a:pPr marL="0" indent="0" algn="ctr">
              <a:buNone/>
            </a:pPr>
            <a:r>
              <a:rPr lang="en-US" sz="2800" b="1" i="1" baseline="30000" dirty="0">
                <a:solidFill>
                  <a:schemeClr val="bg1"/>
                </a:solidFill>
              </a:rPr>
              <a:t>16 </a:t>
            </a:r>
            <a:r>
              <a:rPr lang="en-US" sz="2800" i="1" dirty="0">
                <a:solidFill>
                  <a:schemeClr val="bg1"/>
                </a:solidFill>
              </a:rPr>
              <a:t>So I say, walk by the Spirit, and you will not gratify the desires of the flesh. </a:t>
            </a:r>
            <a:r>
              <a:rPr lang="en-US" sz="2800" b="1" i="1" baseline="30000" dirty="0">
                <a:solidFill>
                  <a:schemeClr val="bg1"/>
                </a:solidFill>
              </a:rPr>
              <a:t>17 </a:t>
            </a:r>
            <a:r>
              <a:rPr lang="en-US" sz="2800" i="1" dirty="0">
                <a:solidFill>
                  <a:schemeClr val="bg1"/>
                </a:solidFill>
              </a:rPr>
              <a:t>For the flesh desires what is contrary to the Spirit, and the Spirit what is contrary to the flesh. They are in conflict with each other, so that you are not to do whatever</a:t>
            </a:r>
            <a:r>
              <a:rPr lang="en-US" sz="2800" i="1" baseline="30000" dirty="0">
                <a:solidFill>
                  <a:schemeClr val="bg1"/>
                </a:solidFill>
              </a:rPr>
              <a:t>[</a:t>
            </a:r>
            <a:r>
              <a:rPr lang="en-US" sz="2800" i="1" baseline="30000" dirty="0">
                <a:solidFill>
                  <a:schemeClr val="bg1"/>
                </a:solidFill>
                <a:hlinkClick r:id="rId2" tooltip="See footnote a">
                  <a:extLst>
                    <a:ext uri="{A12FA001-AC4F-418D-AE19-62706E023703}">
                      <ahyp:hlinkClr xmlns:ahyp="http://schemas.microsoft.com/office/drawing/2018/hyperlinkcolor" val="tx"/>
                    </a:ext>
                  </a:extLst>
                </a:hlinkClick>
              </a:rPr>
              <a:t>a</a:t>
            </a:r>
            <a:r>
              <a:rPr lang="en-US" sz="2800" i="1" baseline="30000" dirty="0">
                <a:solidFill>
                  <a:schemeClr val="bg1"/>
                </a:solidFill>
              </a:rPr>
              <a:t>]</a:t>
            </a:r>
            <a:r>
              <a:rPr lang="en-US" sz="2800" i="1" dirty="0">
                <a:solidFill>
                  <a:schemeClr val="bg1"/>
                </a:solidFill>
              </a:rPr>
              <a:t> you want. </a:t>
            </a:r>
            <a:r>
              <a:rPr lang="en-US" sz="2800" b="1" i="1" baseline="30000" dirty="0">
                <a:solidFill>
                  <a:schemeClr val="bg1"/>
                </a:solidFill>
              </a:rPr>
              <a:t>18 </a:t>
            </a:r>
            <a:r>
              <a:rPr lang="en-US" sz="2800" i="1" dirty="0">
                <a:solidFill>
                  <a:schemeClr val="bg1"/>
                </a:solidFill>
              </a:rPr>
              <a:t>But if you are led by the Spirit, you are not under the law.</a:t>
            </a:r>
            <a:endParaRPr lang="en-US" sz="2800" dirty="0">
              <a:solidFill>
                <a:schemeClr val="bg1"/>
              </a:solidFill>
            </a:endParaRPr>
          </a:p>
          <a:p>
            <a:pPr marL="0" indent="0">
              <a:buNone/>
            </a:pPr>
            <a:endParaRPr lang="en-US" dirty="0"/>
          </a:p>
        </p:txBody>
      </p:sp>
    </p:spTree>
    <p:extLst>
      <p:ext uri="{BB962C8B-B14F-4D97-AF65-F5344CB8AC3E}">
        <p14:creationId xmlns:p14="http://schemas.microsoft.com/office/powerpoint/2010/main" val="200350344"/>
      </p:ext>
    </p:extLst>
  </p:cSld>
  <p:clrMapOvr>
    <a:masterClrMapping/>
  </p:clrMapOvr>
  <mc:AlternateContent xmlns:mc="http://schemas.openxmlformats.org/markup-compatibility/2006" xmlns:p14="http://schemas.microsoft.com/office/powerpoint/2010/main">
    <mc:Choice Requires="p14">
      <p:transition spd="slow" p14:dur="2000" advTm="21756"/>
    </mc:Choice>
    <mc:Fallback xmlns="">
      <p:transition spd="slow" advTm="21756"/>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753228"/>
            <a:ext cx="9613861" cy="489646"/>
          </a:xfrm>
        </p:spPr>
        <p:txBody>
          <a:bodyPr>
            <a:normAutofit fontScale="90000"/>
          </a:bodyPr>
          <a:lstStyle/>
          <a:p>
            <a:pPr algn="ctr"/>
            <a:r>
              <a:rPr lang="en-US" dirty="0"/>
              <a:t>Galatians 5</a:t>
            </a:r>
          </a:p>
        </p:txBody>
      </p:sp>
      <p:sp>
        <p:nvSpPr>
          <p:cNvPr id="3" name="Content Placeholder 2"/>
          <p:cNvSpPr>
            <a:spLocks noGrp="1"/>
          </p:cNvSpPr>
          <p:nvPr>
            <p:ph idx="1"/>
          </p:nvPr>
        </p:nvSpPr>
        <p:spPr>
          <a:xfrm>
            <a:off x="680321" y="2095130"/>
            <a:ext cx="9613861" cy="4492102"/>
          </a:xfrm>
        </p:spPr>
        <p:txBody>
          <a:bodyPr>
            <a:normAutofit/>
          </a:bodyPr>
          <a:lstStyle/>
          <a:p>
            <a:pPr marL="0" indent="0" algn="ctr">
              <a:buNone/>
            </a:pPr>
            <a:r>
              <a:rPr lang="en-US" b="1" i="1" baseline="30000" dirty="0"/>
              <a:t>19 </a:t>
            </a:r>
            <a:r>
              <a:rPr lang="en-US" i="1" dirty="0"/>
              <a:t>The acts of the flesh are obvious: sexual immorality, impurity and debauchery; </a:t>
            </a:r>
            <a:r>
              <a:rPr lang="en-US" b="1" i="1" baseline="30000" dirty="0"/>
              <a:t>20</a:t>
            </a:r>
            <a:r>
              <a:rPr lang="en-US" i="1" dirty="0"/>
              <a:t>idolatry and witchcraft; hatred, discord, jealousy, fits of rage, selfish ambition, dissensions, factions  </a:t>
            </a:r>
            <a:r>
              <a:rPr lang="en-US" b="1" i="1" baseline="30000" dirty="0"/>
              <a:t>21</a:t>
            </a:r>
            <a:r>
              <a:rPr lang="en-US" i="1" dirty="0"/>
              <a:t>and envy; drunkenness, orgies, and the like. I warn you, as I did before, that those who live like this will not inherit the kingdom of God.</a:t>
            </a:r>
            <a:endParaRPr lang="en-US" dirty="0"/>
          </a:p>
          <a:p>
            <a:pPr marL="0" indent="0" algn="ctr">
              <a:buNone/>
            </a:pPr>
            <a:r>
              <a:rPr lang="en-US" b="1" i="1" baseline="30000" dirty="0"/>
              <a:t>22 </a:t>
            </a:r>
            <a:r>
              <a:rPr lang="en-US" i="1" dirty="0"/>
              <a:t>But the fruit of the Spirit is love, joy, peace, forbearance, kindness, goodness, faithfulness, </a:t>
            </a:r>
            <a:r>
              <a:rPr lang="en-US" b="1" i="1" baseline="30000" dirty="0"/>
              <a:t>23 </a:t>
            </a:r>
            <a:r>
              <a:rPr lang="en-US" i="1" dirty="0"/>
              <a:t>gentleness and self-control. Against such things there is no law. </a:t>
            </a:r>
            <a:r>
              <a:rPr lang="en-US" b="1" i="1" baseline="30000" dirty="0"/>
              <a:t>24 </a:t>
            </a:r>
            <a:r>
              <a:rPr lang="en-US" i="1" dirty="0"/>
              <a:t>Those who belong to Christ Jesus have crucified the flesh with its passions and desires. </a:t>
            </a:r>
            <a:r>
              <a:rPr lang="en-US" b="1" i="1" baseline="30000" dirty="0"/>
              <a:t>25 </a:t>
            </a:r>
            <a:r>
              <a:rPr lang="en-US" i="1" dirty="0"/>
              <a:t>Since we live by the Spirit, let us keep in step with the Spirit.</a:t>
            </a:r>
            <a:endParaRPr lang="en-US" dirty="0"/>
          </a:p>
          <a:p>
            <a:pPr marL="0" indent="0">
              <a:buNone/>
            </a:pPr>
            <a:endParaRPr lang="en-US" dirty="0"/>
          </a:p>
        </p:txBody>
      </p:sp>
    </p:spTree>
    <p:extLst>
      <p:ext uri="{BB962C8B-B14F-4D97-AF65-F5344CB8AC3E}">
        <p14:creationId xmlns:p14="http://schemas.microsoft.com/office/powerpoint/2010/main" val="772367559"/>
      </p:ext>
    </p:extLst>
  </p:cSld>
  <p:clrMapOvr>
    <a:masterClrMapping/>
  </p:clrMapOvr>
  <mc:AlternateContent xmlns:mc="http://schemas.openxmlformats.org/markup-compatibility/2006" xmlns:p14="http://schemas.microsoft.com/office/powerpoint/2010/main">
    <mc:Choice Requires="p14">
      <p:transition spd="slow" p14:dur="2000" advTm="31385"/>
    </mc:Choice>
    <mc:Fallback xmlns="">
      <p:transition spd="slow" advTm="31385"/>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(VII) D. Love</a:t>
            </a:r>
          </a:p>
        </p:txBody>
      </p:sp>
      <p:sp>
        <p:nvSpPr>
          <p:cNvPr id="3" name="Content Placeholder 2"/>
          <p:cNvSpPr>
            <a:spLocks noGrp="1"/>
          </p:cNvSpPr>
          <p:nvPr>
            <p:ph idx="1"/>
          </p:nvPr>
        </p:nvSpPr>
        <p:spPr>
          <a:xfrm>
            <a:off x="680321" y="2026508"/>
            <a:ext cx="9613861" cy="4139514"/>
          </a:xfrm>
        </p:spPr>
        <p:txBody>
          <a:bodyPr>
            <a:normAutofit/>
          </a:bodyPr>
          <a:lstStyle/>
          <a:p>
            <a:pPr marL="0" indent="0">
              <a:buNone/>
            </a:pPr>
            <a:endParaRPr lang="en-US" sz="3200" dirty="0">
              <a:solidFill>
                <a:schemeClr val="bg1"/>
              </a:solidFill>
            </a:endParaRPr>
          </a:p>
          <a:p>
            <a:pPr marL="0" indent="0">
              <a:buNone/>
            </a:pPr>
            <a:r>
              <a:rPr lang="en-US" sz="3200" dirty="0">
                <a:solidFill>
                  <a:schemeClr val="bg1"/>
                </a:solidFill>
              </a:rPr>
              <a:t>Love is the blossom that produces the fruit. In other words all the manifestations of the fruit of the spirit flow out of love. </a:t>
            </a:r>
            <a:r>
              <a:rPr lang="en-US" sz="3200" i="1" dirty="0">
                <a:solidFill>
                  <a:schemeClr val="bg1"/>
                </a:solidFill>
              </a:rPr>
              <a:t>Agape</a:t>
            </a:r>
            <a:r>
              <a:rPr lang="en-US" sz="3200" dirty="0">
                <a:solidFill>
                  <a:schemeClr val="bg1"/>
                </a:solidFill>
              </a:rPr>
              <a:t> – Godlike love, self-sacrificing love, not requiring something back in return.  </a:t>
            </a:r>
            <a:r>
              <a:rPr lang="en-US" sz="3200" dirty="0"/>
              <a:t>(</a:t>
            </a:r>
            <a:r>
              <a:rPr lang="en-US" sz="3200" b="1" dirty="0">
                <a:solidFill>
                  <a:schemeClr val="bg1"/>
                </a:solidFill>
              </a:rPr>
              <a:t>I Cor 13:1-13)</a:t>
            </a:r>
            <a:endParaRPr lang="en-US" dirty="0"/>
          </a:p>
        </p:txBody>
      </p:sp>
    </p:spTree>
    <p:extLst>
      <p:ext uri="{BB962C8B-B14F-4D97-AF65-F5344CB8AC3E}">
        <p14:creationId xmlns:p14="http://schemas.microsoft.com/office/powerpoint/2010/main" val="194753075"/>
      </p:ext>
    </p:extLst>
  </p:cSld>
  <p:clrMapOvr>
    <a:masterClrMapping/>
  </p:clrMapOvr>
  <mc:AlternateContent xmlns:mc="http://schemas.openxmlformats.org/markup-compatibility/2006" xmlns:p14="http://schemas.microsoft.com/office/powerpoint/2010/main">
    <mc:Choice Requires="p14">
      <p:transition spd="slow" p14:dur="2000" advTm="21362"/>
    </mc:Choice>
    <mc:Fallback xmlns="">
      <p:transition spd="slow" advTm="21362"/>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CONCLUSION – 2 Peter 1:3-9</a:t>
            </a:r>
          </a:p>
        </p:txBody>
      </p:sp>
      <p:sp>
        <p:nvSpPr>
          <p:cNvPr id="3" name="Content Placeholder 2"/>
          <p:cNvSpPr>
            <a:spLocks noGrp="1"/>
          </p:cNvSpPr>
          <p:nvPr>
            <p:ph idx="1"/>
          </p:nvPr>
        </p:nvSpPr>
        <p:spPr/>
        <p:txBody>
          <a:bodyPr>
            <a:normAutofit/>
          </a:bodyPr>
          <a:lstStyle/>
          <a:p>
            <a:pPr marL="0" indent="0">
              <a:buNone/>
            </a:pPr>
            <a:r>
              <a:rPr lang="en-US" sz="3200" i="1" dirty="0">
                <a:solidFill>
                  <a:schemeClr val="bg1"/>
                </a:solidFill>
              </a:rPr>
              <a:t>His divine power has given us everything we need for life and godliness through our knowledge of him who called us by his own glory and goodness. </a:t>
            </a:r>
            <a:endParaRPr lang="en-US" sz="3200" dirty="0">
              <a:solidFill>
                <a:schemeClr val="bg1"/>
              </a:solidFill>
            </a:endParaRPr>
          </a:p>
          <a:p>
            <a:pPr marL="0" indent="0">
              <a:buNone/>
            </a:pPr>
            <a:r>
              <a:rPr lang="en-US" sz="3200" i="1" dirty="0">
                <a:solidFill>
                  <a:schemeClr val="bg1"/>
                </a:solidFill>
              </a:rPr>
              <a:t>Through these he has given us his very great and precious promises, so that through them you may participate in the divine nature and escape the corruption in the world caused by evil desires. </a:t>
            </a:r>
            <a:endParaRPr lang="en-US" sz="3200" dirty="0">
              <a:solidFill>
                <a:schemeClr val="bg1"/>
              </a:solidFill>
            </a:endParaRPr>
          </a:p>
          <a:p>
            <a:pPr marL="0" indent="0">
              <a:buNone/>
            </a:pPr>
            <a:endParaRPr lang="en-US" sz="3200" dirty="0"/>
          </a:p>
        </p:txBody>
      </p:sp>
    </p:spTree>
    <p:extLst>
      <p:ext uri="{BB962C8B-B14F-4D97-AF65-F5344CB8AC3E}">
        <p14:creationId xmlns:p14="http://schemas.microsoft.com/office/powerpoint/2010/main" val="2035709106"/>
      </p:ext>
    </p:extLst>
  </p:cSld>
  <p:clrMapOvr>
    <a:masterClrMapping/>
  </p:clrMapOvr>
  <mc:AlternateContent xmlns:mc="http://schemas.openxmlformats.org/markup-compatibility/2006" xmlns:p14="http://schemas.microsoft.com/office/powerpoint/2010/main">
    <mc:Choice Requires="p14">
      <p:transition spd="slow" p14:dur="2000" advTm="29413"/>
    </mc:Choice>
    <mc:Fallback xmlns="">
      <p:transition spd="slow" advTm="29413"/>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2 Peter 1:3-9 </a:t>
            </a:r>
            <a:r>
              <a:rPr lang="en-US" dirty="0" err="1"/>
              <a:t>cont</a:t>
            </a:r>
            <a:endParaRPr lang="en-US" dirty="0"/>
          </a:p>
        </p:txBody>
      </p:sp>
      <p:sp>
        <p:nvSpPr>
          <p:cNvPr id="3" name="Content Placeholder 2"/>
          <p:cNvSpPr>
            <a:spLocks noGrp="1"/>
          </p:cNvSpPr>
          <p:nvPr>
            <p:ph idx="1"/>
          </p:nvPr>
        </p:nvSpPr>
        <p:spPr>
          <a:xfrm>
            <a:off x="680321" y="1940010"/>
            <a:ext cx="9613861" cy="4238367"/>
          </a:xfrm>
        </p:spPr>
        <p:txBody>
          <a:bodyPr>
            <a:noAutofit/>
          </a:bodyPr>
          <a:lstStyle/>
          <a:p>
            <a:pPr marL="0" indent="0">
              <a:buNone/>
            </a:pPr>
            <a:endParaRPr lang="en-US" sz="3200" i="1" dirty="0"/>
          </a:p>
          <a:p>
            <a:pPr marL="0" indent="0">
              <a:buNone/>
            </a:pPr>
            <a:r>
              <a:rPr lang="en-US" sz="3200" i="1" dirty="0">
                <a:solidFill>
                  <a:schemeClr val="bg1"/>
                </a:solidFill>
              </a:rPr>
              <a:t>For this very reason, make every effort to add to your faith goodness; and to goodness, knowledge; and to knowledge, self-control; and to self-control, perseverance; and to perseverance, godliness; and to godliness, brotherly kindness; and to brotherly kindness, love. </a:t>
            </a:r>
            <a:endParaRPr lang="en-US" sz="3200" dirty="0">
              <a:solidFill>
                <a:schemeClr val="bg1"/>
              </a:solidFill>
            </a:endParaRPr>
          </a:p>
          <a:p>
            <a:pPr marL="0" indent="0">
              <a:buNone/>
            </a:pPr>
            <a:endParaRPr lang="en-US" sz="2800" dirty="0"/>
          </a:p>
        </p:txBody>
      </p:sp>
    </p:spTree>
    <p:extLst>
      <p:ext uri="{BB962C8B-B14F-4D97-AF65-F5344CB8AC3E}">
        <p14:creationId xmlns:p14="http://schemas.microsoft.com/office/powerpoint/2010/main" val="4035783147"/>
      </p:ext>
    </p:extLst>
  </p:cSld>
  <p:clrMapOvr>
    <a:masterClrMapping/>
  </p:clrMapOvr>
  <mc:AlternateContent xmlns:mc="http://schemas.openxmlformats.org/markup-compatibility/2006" xmlns:p14="http://schemas.microsoft.com/office/powerpoint/2010/main">
    <mc:Choice Requires="p14">
      <p:transition spd="slow" p14:dur="2000" advTm="29895"/>
    </mc:Choice>
    <mc:Fallback xmlns="">
      <p:transition spd="slow" advTm="29895"/>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Apostles Creed and Nicene Creed</a:t>
            </a:r>
          </a:p>
        </p:txBody>
      </p:sp>
      <p:sp>
        <p:nvSpPr>
          <p:cNvPr id="3" name="Content Placeholder 2"/>
          <p:cNvSpPr>
            <a:spLocks noGrp="1"/>
          </p:cNvSpPr>
          <p:nvPr>
            <p:ph idx="1"/>
          </p:nvPr>
        </p:nvSpPr>
        <p:spPr>
          <a:xfrm>
            <a:off x="680321" y="1977081"/>
            <a:ext cx="9613861" cy="4556884"/>
          </a:xfrm>
        </p:spPr>
        <p:txBody>
          <a:bodyPr>
            <a:normAutofit lnSpcReduction="10000"/>
          </a:bodyPr>
          <a:lstStyle/>
          <a:p>
            <a:r>
              <a:rPr lang="en-US" sz="3200" dirty="0"/>
              <a:t>Pentecostal and Charismatic </a:t>
            </a:r>
            <a:r>
              <a:rPr lang="en-US" sz="3200" dirty="0">
                <a:solidFill>
                  <a:schemeClr val="bg1"/>
                </a:solidFill>
              </a:rPr>
              <a:t>beliefs</a:t>
            </a:r>
            <a:r>
              <a:rPr lang="en-US" sz="3200" dirty="0"/>
              <a:t> are harmonious with the Apostles Creed and Nicene Creed (</a:t>
            </a:r>
            <a:r>
              <a:rPr lang="en-US" sz="3200" i="1" dirty="0"/>
              <a:t>universally accepted statements of Christian faith</a:t>
            </a:r>
            <a:r>
              <a:rPr lang="en-US" sz="3200" dirty="0"/>
              <a:t>), but also include doctrinal statements relating to the continued operation of the Spirit in giving spiritual gifts such as, miracles, prophecy, healing and tongues.</a:t>
            </a:r>
          </a:p>
          <a:p>
            <a:r>
              <a:rPr lang="en-US" sz="3200" dirty="0">
                <a:solidFill>
                  <a:schemeClr val="bg1"/>
                </a:solidFill>
              </a:rPr>
              <a:t>Sound doctrine includes </a:t>
            </a:r>
            <a:r>
              <a:rPr lang="en-US" sz="3200" dirty="0"/>
              <a:t>the Holy Spirit spiritual gifts, </a:t>
            </a:r>
            <a:r>
              <a:rPr lang="en-US" sz="3200" u="sng" dirty="0"/>
              <a:t>but does not include any group’s teachings that do not apply sound principles of biblical interpretation.</a:t>
            </a:r>
          </a:p>
          <a:p>
            <a:pPr marL="0" indent="0">
              <a:buNone/>
            </a:pPr>
            <a:endParaRPr lang="en-US" dirty="0"/>
          </a:p>
        </p:txBody>
      </p:sp>
    </p:spTree>
    <p:extLst>
      <p:ext uri="{BB962C8B-B14F-4D97-AF65-F5344CB8AC3E}">
        <p14:creationId xmlns:p14="http://schemas.microsoft.com/office/powerpoint/2010/main" val="558426026"/>
      </p:ext>
    </p:extLst>
  </p:cSld>
  <p:clrMapOvr>
    <a:masterClrMapping/>
  </p:clrMapOvr>
  <mc:AlternateContent xmlns:mc="http://schemas.openxmlformats.org/markup-compatibility/2006" xmlns:p14="http://schemas.microsoft.com/office/powerpoint/2010/main">
    <mc:Choice Requires="p14">
      <p:transition spd="slow" p14:dur="2000" advTm="36757"/>
    </mc:Choice>
    <mc:Fallback xmlns="">
      <p:transition spd="slow" advTm="36757"/>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 Peter 1:3-9 </a:t>
            </a:r>
            <a:r>
              <a:rPr lang="en-US" dirty="0" err="1"/>
              <a:t>cont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3200" i="1" dirty="0">
                <a:solidFill>
                  <a:schemeClr val="bg1"/>
                </a:solidFill>
              </a:rPr>
              <a:t>For if you possess these qualities in increasing measure, they will keep you from being ineffective and unproductive in your knowledge of our Lord Jesus Christ. </a:t>
            </a:r>
          </a:p>
          <a:p>
            <a:pPr marL="0" indent="0">
              <a:buNone/>
            </a:pPr>
            <a:endParaRPr lang="en-US" sz="3200" dirty="0">
              <a:solidFill>
                <a:schemeClr val="bg1"/>
              </a:solidFill>
            </a:endParaRPr>
          </a:p>
          <a:p>
            <a:pPr marL="0" indent="0">
              <a:buNone/>
            </a:pPr>
            <a:r>
              <a:rPr lang="en-US" sz="3200" i="1" dirty="0">
                <a:solidFill>
                  <a:schemeClr val="bg1"/>
                </a:solidFill>
              </a:rPr>
              <a:t>But if anyone does not have them, he is nearsighted and blind, and has forgotten that he has been cleansed from his past sins. </a:t>
            </a:r>
            <a:endParaRPr lang="en-US" sz="3200" dirty="0">
              <a:solidFill>
                <a:schemeClr val="bg1"/>
              </a:solidFill>
            </a:endParaRPr>
          </a:p>
          <a:p>
            <a:pPr marL="0" indent="0">
              <a:buNone/>
            </a:pPr>
            <a:endParaRPr lang="en-US" dirty="0"/>
          </a:p>
        </p:txBody>
      </p:sp>
    </p:spTree>
    <p:extLst>
      <p:ext uri="{BB962C8B-B14F-4D97-AF65-F5344CB8AC3E}">
        <p14:creationId xmlns:p14="http://schemas.microsoft.com/office/powerpoint/2010/main" val="4041803701"/>
      </p:ext>
    </p:extLst>
  </p:cSld>
  <p:clrMapOvr>
    <a:masterClrMapping/>
  </p:clrMapOvr>
  <mc:AlternateContent xmlns:mc="http://schemas.openxmlformats.org/markup-compatibility/2006" xmlns:p14="http://schemas.microsoft.com/office/powerpoint/2010/main">
    <mc:Choice Requires="p14">
      <p:transition spd="slow" p14:dur="2000" advTm="20991"/>
    </mc:Choice>
    <mc:Fallback xmlns="">
      <p:transition spd="slow" advTm="20991"/>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753228"/>
            <a:ext cx="9613861" cy="87031"/>
          </a:xfrm>
        </p:spPr>
        <p:txBody>
          <a:bodyPr>
            <a:normAutofit fontScale="90000"/>
          </a:bodyPr>
          <a:lstStyle/>
          <a:p>
            <a:pPr algn="ctr"/>
            <a:endParaRPr lang="en-US" dirty="0"/>
          </a:p>
        </p:txBody>
      </p:sp>
      <p:sp>
        <p:nvSpPr>
          <p:cNvPr id="3" name="Content Placeholder 2"/>
          <p:cNvSpPr>
            <a:spLocks noGrp="1"/>
          </p:cNvSpPr>
          <p:nvPr>
            <p:ph idx="1"/>
          </p:nvPr>
        </p:nvSpPr>
        <p:spPr>
          <a:xfrm>
            <a:off x="680321" y="840259"/>
            <a:ext cx="9613861" cy="5375190"/>
          </a:xfrm>
        </p:spPr>
        <p:txBody>
          <a:bodyPr>
            <a:normAutofit fontScale="25000" lnSpcReduction="20000"/>
          </a:bodyPr>
          <a:lstStyle/>
          <a:p>
            <a:pPr marL="0" indent="0" algn="ctr">
              <a:buNone/>
            </a:pPr>
            <a:r>
              <a:rPr lang="en-US" sz="11200" b="1" dirty="0">
                <a:solidFill>
                  <a:srgbClr val="FFC000"/>
                </a:solidFill>
              </a:rPr>
              <a:t>THIS IS LESSON 7 IN A 7 SESSION SERIES THAT YOU MAY DOWNLOAD (SEE BELOW) FOR YOUR OWN USE.</a:t>
            </a:r>
          </a:p>
          <a:p>
            <a:pPr marL="0" indent="0">
              <a:buNone/>
            </a:pPr>
            <a:endParaRPr lang="en-US" sz="9600" dirty="0"/>
          </a:p>
          <a:p>
            <a:pPr marL="0" indent="0">
              <a:buNone/>
            </a:pPr>
            <a:r>
              <a:rPr lang="en-US" sz="8000" dirty="0"/>
              <a:t>The Bible is the source for the Holy Spirit material. See power points classes 1-6 for other source information.</a:t>
            </a:r>
          </a:p>
          <a:p>
            <a:pPr marL="0" indent="0">
              <a:buNone/>
            </a:pPr>
            <a:endParaRPr lang="en-US" sz="8000" b="1" dirty="0"/>
          </a:p>
          <a:p>
            <a:pPr marL="0" indent="0">
              <a:buNone/>
            </a:pPr>
            <a:r>
              <a:rPr lang="en-US" sz="8000" dirty="0"/>
              <a:t>Ask your students to review the extensive notes (</a:t>
            </a:r>
            <a:r>
              <a:rPr lang="en-US" sz="8000" u="sng" dirty="0"/>
              <a:t>available free on my website</a:t>
            </a:r>
            <a:r>
              <a:rPr lang="en-US" sz="8000" dirty="0"/>
              <a:t>), and read the book at home, so the material has time to “sink in.” (With testimonies, this lesson takes 90 minutes.)  At the conclusion of your series, p</a:t>
            </a:r>
            <a:r>
              <a:rPr lang="en-US" sz="8000" u="sng" dirty="0"/>
              <a:t>lease forward </a:t>
            </a:r>
            <a:r>
              <a:rPr lang="en-US" sz="8000" u="sng" dirty="0" err="1"/>
              <a:t>powerpoints</a:t>
            </a:r>
            <a:r>
              <a:rPr lang="en-US" sz="8000" u="sng" dirty="0"/>
              <a:t> &amp; handouts to them by email so they can forward to others.</a:t>
            </a:r>
          </a:p>
          <a:p>
            <a:pPr marL="0" indent="0">
              <a:buNone/>
            </a:pPr>
            <a:endParaRPr lang="en-US" sz="8000" dirty="0">
              <a:solidFill>
                <a:schemeClr val="bg1"/>
              </a:solidFill>
            </a:endParaRPr>
          </a:p>
          <a:p>
            <a:pPr marL="0" indent="0">
              <a:buNone/>
            </a:pPr>
            <a:r>
              <a:rPr lang="en-US" sz="8000" dirty="0">
                <a:solidFill>
                  <a:schemeClr val="bg1"/>
                </a:solidFill>
              </a:rPr>
              <a:t>I invite you to visit my website, </a:t>
            </a:r>
            <a:r>
              <a:rPr lang="en-US" sz="8000" dirty="0">
                <a:solidFill>
                  <a:schemeClr val="bg1"/>
                </a:solidFill>
                <a:hlinkClick r:id="rId2"/>
              </a:rPr>
              <a:t>www.upwardlivingpublications.com</a:t>
            </a:r>
            <a:r>
              <a:rPr lang="en-US" sz="8000" dirty="0">
                <a:solidFill>
                  <a:schemeClr val="bg1"/>
                </a:solidFill>
              </a:rPr>
              <a:t>, periodically to see what additional free teaching materials I have posted for your use. If you are interested in my ponderings, visit my </a:t>
            </a:r>
            <a:r>
              <a:rPr lang="en-US" sz="8000" dirty="0" err="1">
                <a:solidFill>
                  <a:schemeClr val="bg1"/>
                </a:solidFill>
              </a:rPr>
              <a:t>blog,</a:t>
            </a:r>
            <a:r>
              <a:rPr lang="en-US" sz="8000" dirty="0" err="1">
                <a:solidFill>
                  <a:srgbClr val="FFC000"/>
                </a:solidFill>
              </a:rPr>
              <a:t>www.upwardlivingpublicationsblog.net</a:t>
            </a:r>
            <a:r>
              <a:rPr lang="en-US" sz="8000" dirty="0">
                <a:solidFill>
                  <a:schemeClr val="bg1"/>
                </a:solidFill>
              </a:rPr>
              <a:t>.</a:t>
            </a:r>
          </a:p>
          <a:p>
            <a:pPr marL="0" indent="0" algn="ctr">
              <a:buNone/>
            </a:pPr>
            <a:r>
              <a:rPr lang="en-US" sz="8000" dirty="0"/>
              <a:t>Blessings to you,</a:t>
            </a:r>
          </a:p>
          <a:p>
            <a:pPr marL="0" indent="0" algn="ctr">
              <a:buNone/>
            </a:pPr>
            <a:r>
              <a:rPr lang="en-US" sz="8000" dirty="0"/>
              <a:t>Marcia L. Gillis, MA</a:t>
            </a:r>
          </a:p>
          <a:p>
            <a:pPr marL="0" indent="0">
              <a:buNone/>
            </a:pPr>
            <a:endParaRPr lang="en-US" sz="9600" dirty="0"/>
          </a:p>
        </p:txBody>
      </p:sp>
    </p:spTree>
    <p:extLst>
      <p:ext uri="{BB962C8B-B14F-4D97-AF65-F5344CB8AC3E}">
        <p14:creationId xmlns:p14="http://schemas.microsoft.com/office/powerpoint/2010/main" val="1599836941"/>
      </p:ext>
    </p:extLst>
  </p:cSld>
  <p:clrMapOvr>
    <a:masterClrMapping/>
  </p:clrMapOvr>
  <mc:AlternateContent xmlns:mc="http://schemas.openxmlformats.org/markup-compatibility/2006" xmlns:p14="http://schemas.microsoft.com/office/powerpoint/2010/main">
    <mc:Choice Requires="p14">
      <p:transition spd="slow" p14:dur="2000" advTm="52856"/>
    </mc:Choice>
    <mc:Fallback xmlns="">
      <p:transition spd="slow" advTm="52856"/>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3266767-2377-47C1-96E1-3CBE87F0B70E}"/>
              </a:ext>
            </a:extLst>
          </p:cNvPr>
          <p:cNvSpPr/>
          <p:nvPr/>
        </p:nvSpPr>
        <p:spPr>
          <a:xfrm>
            <a:off x="2024109" y="1626807"/>
            <a:ext cx="8336132" cy="2554545"/>
          </a:xfrm>
          <a:prstGeom prst="rect">
            <a:avLst/>
          </a:prstGeom>
        </p:spPr>
        <p:txBody>
          <a:bodyPr wrap="square">
            <a:spAutoFit/>
          </a:bodyPr>
          <a:lstStyle/>
          <a:p>
            <a:r>
              <a:rPr lang="en-US" sz="4000" b="1" dirty="0">
                <a:solidFill>
                  <a:schemeClr val="bg1"/>
                </a:solidFill>
              </a:rPr>
              <a:t>Sound Doctrine and Teaching can only come through the application of </a:t>
            </a:r>
            <a:r>
              <a:rPr lang="en-US" sz="4000" b="1" u="sng" dirty="0">
                <a:solidFill>
                  <a:schemeClr val="bg1"/>
                </a:solidFill>
              </a:rPr>
              <a:t>sound principles of biblical interpretation.</a:t>
            </a:r>
            <a:endParaRPr lang="en-US" sz="4000" dirty="0">
              <a:solidFill>
                <a:schemeClr val="bg1"/>
              </a:solidFill>
            </a:endParaRPr>
          </a:p>
        </p:txBody>
      </p:sp>
    </p:spTree>
    <p:extLst>
      <p:ext uri="{BB962C8B-B14F-4D97-AF65-F5344CB8AC3E}">
        <p14:creationId xmlns:p14="http://schemas.microsoft.com/office/powerpoint/2010/main" val="718446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321" y="1977079"/>
            <a:ext cx="9613861" cy="4601273"/>
          </a:xfrm>
        </p:spPr>
        <p:txBody>
          <a:bodyPr>
            <a:noAutofit/>
          </a:bodyPr>
          <a:lstStyle/>
          <a:p>
            <a:endParaRPr lang="en-US" sz="2800" b="1" dirty="0"/>
          </a:p>
          <a:p>
            <a:endParaRPr lang="en-US" sz="2800" b="1" dirty="0"/>
          </a:p>
          <a:p>
            <a:r>
              <a:rPr lang="en-US" sz="4000" b="1" dirty="0">
                <a:solidFill>
                  <a:schemeClr val="bg1"/>
                </a:solidFill>
              </a:rPr>
              <a:t>CONTEXT RULES - </a:t>
            </a:r>
            <a:r>
              <a:rPr lang="en-US" sz="4000" dirty="0">
                <a:solidFill>
                  <a:schemeClr val="bg1"/>
                </a:solidFill>
              </a:rPr>
              <a:t>You must consider the historical, geographical, political and cultural context, in regard to the passage/chapter/book. </a:t>
            </a:r>
          </a:p>
          <a:p>
            <a:endParaRPr lang="en-US" sz="2800" dirty="0"/>
          </a:p>
          <a:p>
            <a:pPr marL="0" indent="0">
              <a:buNone/>
            </a:pPr>
            <a:endParaRPr lang="en-US" sz="2800" dirty="0"/>
          </a:p>
        </p:txBody>
      </p:sp>
      <p:sp>
        <p:nvSpPr>
          <p:cNvPr id="4" name="TextBox 3">
            <a:extLst>
              <a:ext uri="{FF2B5EF4-FFF2-40B4-BE49-F238E27FC236}">
                <a16:creationId xmlns:a16="http://schemas.microsoft.com/office/drawing/2014/main" id="{47312380-555A-45B5-8DCF-4B5B431014AB}"/>
              </a:ext>
            </a:extLst>
          </p:cNvPr>
          <p:cNvSpPr txBox="1"/>
          <p:nvPr/>
        </p:nvSpPr>
        <p:spPr>
          <a:xfrm>
            <a:off x="1198484" y="1118586"/>
            <a:ext cx="8655729" cy="769441"/>
          </a:xfrm>
          <a:prstGeom prst="rect">
            <a:avLst/>
          </a:prstGeom>
          <a:noFill/>
        </p:spPr>
        <p:txBody>
          <a:bodyPr wrap="square" rtlCol="0">
            <a:spAutoFit/>
          </a:bodyPr>
          <a:lstStyle/>
          <a:p>
            <a:r>
              <a:rPr lang="en-US" sz="4400" dirty="0"/>
              <a:t>Sound Bible Study Principles</a:t>
            </a:r>
          </a:p>
        </p:txBody>
      </p:sp>
    </p:spTree>
    <p:extLst>
      <p:ext uri="{BB962C8B-B14F-4D97-AF65-F5344CB8AC3E}">
        <p14:creationId xmlns:p14="http://schemas.microsoft.com/office/powerpoint/2010/main" val="3011951123"/>
      </p:ext>
    </p:extLst>
  </p:cSld>
  <p:clrMapOvr>
    <a:masterClrMapping/>
  </p:clrMapOvr>
  <mc:AlternateContent xmlns:mc="http://schemas.openxmlformats.org/markup-compatibility/2006" xmlns:p14="http://schemas.microsoft.com/office/powerpoint/2010/main">
    <mc:Choice Requires="p14">
      <p:transition spd="slow" p14:dur="2000" advTm="41738"/>
    </mc:Choice>
    <mc:Fallback xmlns="">
      <p:transition spd="slow" advTm="41738"/>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55B59-4D1E-45B7-ADB7-3C4E277FE28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A26ED34-638A-407D-B124-F4C5FFE81050}"/>
              </a:ext>
            </a:extLst>
          </p:cNvPr>
          <p:cNvSpPr>
            <a:spLocks noGrp="1"/>
          </p:cNvSpPr>
          <p:nvPr>
            <p:ph idx="1"/>
          </p:nvPr>
        </p:nvSpPr>
        <p:spPr>
          <a:xfrm>
            <a:off x="680321" y="2336873"/>
            <a:ext cx="9613861" cy="4090560"/>
          </a:xfrm>
        </p:spPr>
        <p:txBody>
          <a:bodyPr>
            <a:normAutofit/>
          </a:bodyPr>
          <a:lstStyle/>
          <a:p>
            <a:pPr algn="just"/>
            <a:r>
              <a:rPr lang="en-US" sz="3200" b="1" dirty="0">
                <a:solidFill>
                  <a:schemeClr val="bg1"/>
                </a:solidFill>
              </a:rPr>
              <a:t>SCRIPTURE INTERPRETS SCRIPTURE - </a:t>
            </a:r>
            <a:r>
              <a:rPr lang="en-US" sz="3200" dirty="0">
                <a:solidFill>
                  <a:schemeClr val="bg1"/>
                </a:solidFill>
              </a:rPr>
              <a:t>Obscure passages must be understood in the light of clearer ones. Remember that no part of the Bible can contradict any other part.  If one passage seems to contradict another, one of the passages is being misinterpreted, or even both. As God’s Word, the Bible must be consistent with itself. </a:t>
            </a:r>
          </a:p>
          <a:p>
            <a:pPr marL="0" indent="0" algn="just">
              <a:buNone/>
            </a:pPr>
            <a:r>
              <a:rPr lang="en-US" sz="3200" dirty="0">
                <a:solidFill>
                  <a:schemeClr val="bg1"/>
                </a:solidFill>
              </a:rPr>
              <a:t>*</a:t>
            </a:r>
            <a:r>
              <a:rPr lang="en-US" sz="3200" i="1" dirty="0">
                <a:solidFill>
                  <a:schemeClr val="bg1"/>
                </a:solidFill>
              </a:rPr>
              <a:t>Don’t base convictions on an obscure passage.</a:t>
            </a:r>
          </a:p>
          <a:p>
            <a:endParaRPr lang="en-US" dirty="0"/>
          </a:p>
        </p:txBody>
      </p:sp>
    </p:spTree>
    <p:extLst>
      <p:ext uri="{BB962C8B-B14F-4D97-AF65-F5344CB8AC3E}">
        <p14:creationId xmlns:p14="http://schemas.microsoft.com/office/powerpoint/2010/main" val="426502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753228"/>
            <a:ext cx="9613861" cy="74675"/>
          </a:xfrm>
        </p:spPr>
        <p:txBody>
          <a:bodyPr>
            <a:normAutofit fontScale="90000"/>
          </a:bodyPr>
          <a:lstStyle/>
          <a:p>
            <a:endParaRPr lang="en-US"/>
          </a:p>
        </p:txBody>
      </p:sp>
      <p:sp>
        <p:nvSpPr>
          <p:cNvPr id="3" name="Content Placeholder 2"/>
          <p:cNvSpPr>
            <a:spLocks noGrp="1"/>
          </p:cNvSpPr>
          <p:nvPr>
            <p:ph idx="1"/>
          </p:nvPr>
        </p:nvSpPr>
        <p:spPr>
          <a:xfrm>
            <a:off x="680321" y="2423603"/>
            <a:ext cx="9613861" cy="4172505"/>
          </a:xfrm>
        </p:spPr>
        <p:txBody>
          <a:bodyPr>
            <a:normAutofit/>
          </a:bodyPr>
          <a:lstStyle/>
          <a:p>
            <a:r>
              <a:rPr lang="en-US" sz="3200" b="1" dirty="0">
                <a:solidFill>
                  <a:schemeClr val="bg1"/>
                </a:solidFill>
              </a:rPr>
              <a:t>INTERPRET SCRIPTURE LITERALLY - </a:t>
            </a:r>
            <a:r>
              <a:rPr lang="en-US" sz="3200" dirty="0">
                <a:solidFill>
                  <a:schemeClr val="bg1"/>
                </a:solidFill>
              </a:rPr>
              <a:t>Scripture is to be read in its literal sense. Understand God’s words just as you would interpret the language of normal discourse. Look first for the literal meaning, not some mystical, deeper, hidden, secret or spiritualized interpretation. If there is symbolic meaning, use Scripture to interpret Scripture.</a:t>
            </a:r>
          </a:p>
          <a:p>
            <a:endParaRPr lang="en-US" dirty="0"/>
          </a:p>
        </p:txBody>
      </p:sp>
    </p:spTree>
    <p:extLst>
      <p:ext uri="{BB962C8B-B14F-4D97-AF65-F5344CB8AC3E}">
        <p14:creationId xmlns:p14="http://schemas.microsoft.com/office/powerpoint/2010/main" val="1326647180"/>
      </p:ext>
    </p:extLst>
  </p:cSld>
  <p:clrMapOvr>
    <a:masterClrMapping/>
  </p:clrMapOvr>
  <mc:AlternateContent xmlns:mc="http://schemas.openxmlformats.org/markup-compatibility/2006" xmlns:p14="http://schemas.microsoft.com/office/powerpoint/2010/main">
    <mc:Choice Requires="p14">
      <p:transition spd="slow" p14:dur="2000" advTm="34882"/>
    </mc:Choice>
    <mc:Fallback xmlns="">
      <p:transition spd="slow" advTm="34882"/>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A49B9-2DA6-4090-8A27-5E4D31BB451A}"/>
              </a:ext>
            </a:extLst>
          </p:cNvPr>
          <p:cNvSpPr>
            <a:spLocks noGrp="1"/>
          </p:cNvSpPr>
          <p:nvPr>
            <p:ph type="title"/>
          </p:nvPr>
        </p:nvSpPr>
        <p:spPr/>
        <p:txBody>
          <a:bodyPr/>
          <a:lstStyle/>
          <a:p>
            <a:endParaRPr lang="en-US"/>
          </a:p>
        </p:txBody>
      </p:sp>
      <p:sp>
        <p:nvSpPr>
          <p:cNvPr id="3" name="Rectangle 2">
            <a:extLst>
              <a:ext uri="{FF2B5EF4-FFF2-40B4-BE49-F238E27FC236}">
                <a16:creationId xmlns:a16="http://schemas.microsoft.com/office/drawing/2014/main" id="{A6846103-010C-4C8D-891A-E8A4CB2C6CDD}"/>
              </a:ext>
            </a:extLst>
          </p:cNvPr>
          <p:cNvSpPr/>
          <p:nvPr/>
        </p:nvSpPr>
        <p:spPr>
          <a:xfrm>
            <a:off x="680321" y="2136339"/>
            <a:ext cx="9679920" cy="4832092"/>
          </a:xfrm>
          <a:prstGeom prst="rect">
            <a:avLst/>
          </a:prstGeom>
        </p:spPr>
        <p:txBody>
          <a:bodyPr wrap="square">
            <a:spAutoFit/>
          </a:bodyPr>
          <a:lstStyle/>
          <a:p>
            <a:pPr marL="285750" indent="-285750">
              <a:buFont typeface="Arial" panose="020B0604020202020204" pitchFamily="34" charset="0"/>
              <a:buChar char="•"/>
            </a:pPr>
            <a:r>
              <a:rPr lang="en-US" sz="2800" b="1" dirty="0">
                <a:solidFill>
                  <a:schemeClr val="bg1"/>
                </a:solidFill>
              </a:rPr>
              <a:t>CONSIDER GRAMMER/ORIGINAL LANGUAGE TO DETERMINE MEANING - </a:t>
            </a:r>
            <a:r>
              <a:rPr lang="en-US" sz="2800" dirty="0">
                <a:solidFill>
                  <a:schemeClr val="bg1"/>
                </a:solidFill>
              </a:rPr>
              <a:t>Be aware of the sequences of the words and phrases, tenses, and part of speech (verb or noun), to determine meaning. Often it is necessary to consider the original language to fully understand the passage.  </a:t>
            </a:r>
          </a:p>
          <a:p>
            <a:pPr marL="285750" indent="-285750">
              <a:buFont typeface="Arial" panose="020B0604020202020204" pitchFamily="34" charset="0"/>
              <a:buChar char="•"/>
            </a:pPr>
            <a:endParaRPr lang="en-US" sz="2800" dirty="0"/>
          </a:p>
          <a:p>
            <a:r>
              <a:rPr lang="en-US" sz="2800" i="1" dirty="0"/>
              <a:t>(Today, there are Greek/Hebrew lexicons, Bible study software, or free sites like </a:t>
            </a:r>
            <a:r>
              <a:rPr lang="en-US" sz="2800" i="1" u="sng" dirty="0">
                <a:hlinkClick r:id="rId2"/>
              </a:rPr>
              <a:t>www.blueletterbible.org</a:t>
            </a:r>
            <a:r>
              <a:rPr lang="en-US" sz="2800" i="1" dirty="0"/>
              <a:t> , </a:t>
            </a:r>
            <a:r>
              <a:rPr lang="en-US" sz="2800" i="1" u="sng" dirty="0">
                <a:hlinkClick r:id="rId3"/>
              </a:rPr>
              <a:t>www.biblegateway.com</a:t>
            </a:r>
            <a:r>
              <a:rPr lang="en-US" sz="2800" i="1" dirty="0"/>
              <a:t>, etc. that can help you understand.)</a:t>
            </a:r>
          </a:p>
        </p:txBody>
      </p:sp>
    </p:spTree>
    <p:extLst>
      <p:ext uri="{BB962C8B-B14F-4D97-AF65-F5344CB8AC3E}">
        <p14:creationId xmlns:p14="http://schemas.microsoft.com/office/powerpoint/2010/main" val="3405361261"/>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TC104033917[[fn=Berlin]]</Template>
  <TotalTime>557</TotalTime>
  <Words>2354</Words>
  <Application>Microsoft Office PowerPoint</Application>
  <PresentationFormat>Widescreen</PresentationFormat>
  <Paragraphs>156</Paragraphs>
  <Slides>41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41</vt:i4>
      </vt:variant>
    </vt:vector>
  </HeadingPairs>
  <TitlesOfParts>
    <vt:vector size="44" baseType="lpstr">
      <vt:lpstr>Arial</vt:lpstr>
      <vt:lpstr>Trebuchet MS</vt:lpstr>
      <vt:lpstr>Berlin</vt:lpstr>
      <vt:lpstr>CLASS 7 – WALKING IN THE POWER OF THE WORD &amp; SPIRIT</vt:lpstr>
      <vt:lpstr>COURSE GUIDELINES</vt:lpstr>
      <vt:lpstr> I. SOUND DOCTRINE (Review)  </vt:lpstr>
      <vt:lpstr>Apostles Creed and Nicene Creed</vt:lpstr>
      <vt:lpstr>PowerPoint Presentation</vt:lpstr>
      <vt:lpstr>PowerPoint Presentation</vt:lpstr>
      <vt:lpstr>PowerPoint Presentation</vt:lpstr>
      <vt:lpstr>PowerPoint Presentation</vt:lpstr>
      <vt:lpstr>PowerPoint Presentation</vt:lpstr>
      <vt:lpstr> II. THE POWER OF THE WORD (Review) </vt:lpstr>
      <vt:lpstr>PowerPoint Presentation</vt:lpstr>
      <vt:lpstr>PowerPoint Presentation</vt:lpstr>
      <vt:lpstr> III. THE HISTORY OF THE PENTECOSTAL MOVEMENT (Review) </vt:lpstr>
      <vt:lpstr>PowerPoint Presentation</vt:lpstr>
      <vt:lpstr> IV. THE PERSON OF THE HOLY SPIRIT: AN INTRODUCTION (Review) </vt:lpstr>
      <vt:lpstr>IV.</vt:lpstr>
      <vt:lpstr>IV.</vt:lpstr>
      <vt:lpstr>Baptism in the Holy Spirit</vt:lpstr>
      <vt:lpstr>Jesus’ Promise</vt:lpstr>
      <vt:lpstr> V. THE HOLY SPIRIT KNOWS, SPEAKS, DOES MIRACLES AND EMPOWERS </vt:lpstr>
      <vt:lpstr>(V)  A. GENERAL</vt:lpstr>
      <vt:lpstr> (V)  B. Most of the gifts are for the edification (building up) of the Body. </vt:lpstr>
      <vt:lpstr>(V) B</vt:lpstr>
      <vt:lpstr>(V) B.</vt:lpstr>
      <vt:lpstr>Rom. 12:6-8 cont</vt:lpstr>
      <vt:lpstr>(V) The Holy Spirit Empowers </vt:lpstr>
      <vt:lpstr> VI THE GIFTS OF THE HOLY SPIRIT: TONGUES </vt:lpstr>
      <vt:lpstr>(VI) A. The Promise cont</vt:lpstr>
      <vt:lpstr> (VI)  B. The Immersion </vt:lpstr>
      <vt:lpstr> The Result of the Immersion: </vt:lpstr>
      <vt:lpstr> (VI) C. General </vt:lpstr>
      <vt:lpstr>(VI) C. GENERAL cont</vt:lpstr>
      <vt:lpstr>(VI) C. GENERAL </vt:lpstr>
      <vt:lpstr> VII. THE FRUIT OF THE HOLY SPIRIT (Gal 5:16-25) </vt:lpstr>
      <vt:lpstr>VII. FRUIT cont</vt:lpstr>
      <vt:lpstr>Galatians 5</vt:lpstr>
      <vt:lpstr>(VII) D. Love</vt:lpstr>
      <vt:lpstr>CONCLUSION – 2 Peter 1:3-9</vt:lpstr>
      <vt:lpstr>2 Peter 1:3-9 cont</vt:lpstr>
      <vt:lpstr>I Peter 1:3-9 cont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 7 – WALKING IN THE POWER OF THE WORD &amp; SPIRIT</dc:title>
  <dc:creator>Owner</dc:creator>
  <cp:lastModifiedBy>Marcia Gillis</cp:lastModifiedBy>
  <cp:revision>34</cp:revision>
  <dcterms:created xsi:type="dcterms:W3CDTF">2014-10-22T18:24:08Z</dcterms:created>
  <dcterms:modified xsi:type="dcterms:W3CDTF">2019-03-28T00:41:44Z</dcterms:modified>
</cp:coreProperties>
</file>