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6"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11/9/2017</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11/9/2017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11/9/2017</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11/9/2017</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11/9/2017</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11/9/2017</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11/9/2017</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upwardlivingpublications.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upwardlivingpublications.com/" TargetMode="External"/><Relationship Id="rId2" Type="http://schemas.openxmlformats.org/officeDocument/2006/relationships/hyperlink" Target="http://www.lifechurchdfw.com/" TargetMode="External"/><Relationship Id="rId1" Type="http://schemas.openxmlformats.org/officeDocument/2006/relationships/slideLayout" Target="../slideLayouts/slideLayout2.xml"/><Relationship Id="rId4" Type="http://schemas.openxmlformats.org/officeDocument/2006/relationships/hyperlink" Target="http://www.upwardlivingpublicationsblog.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Class 4 – walking in the power of the word &amp; spirit</a:t>
            </a:r>
          </a:p>
        </p:txBody>
      </p:sp>
      <p:sp>
        <p:nvSpPr>
          <p:cNvPr id="3" name="Subtitle 2"/>
          <p:cNvSpPr>
            <a:spLocks noGrp="1"/>
          </p:cNvSpPr>
          <p:nvPr>
            <p:ph type="subTitle" idx="1"/>
          </p:nvPr>
        </p:nvSpPr>
        <p:spPr/>
        <p:txBody>
          <a:bodyPr>
            <a:normAutofit/>
          </a:bodyPr>
          <a:lstStyle/>
          <a:p>
            <a:r>
              <a:rPr lang="en-US" sz="3200" b="1" dirty="0"/>
              <a:t>The Person of the Holy Spirit: An Introduction</a:t>
            </a:r>
            <a:endParaRPr lang="en-US" sz="3200" dirty="0"/>
          </a:p>
          <a:p>
            <a:endParaRPr lang="en-US" sz="3200" dirty="0"/>
          </a:p>
        </p:txBody>
      </p:sp>
    </p:spTree>
    <p:extLst>
      <p:ext uri="{BB962C8B-B14F-4D97-AF65-F5344CB8AC3E}">
        <p14:creationId xmlns:p14="http://schemas.microsoft.com/office/powerpoint/2010/main" val="2155989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normAutofit fontScale="90000"/>
          </a:bodyPr>
          <a:lstStyle/>
          <a:p>
            <a:pPr lvl="0" algn="l"/>
            <a:br>
              <a:rPr lang="en-US" b="1" dirty="0"/>
            </a:br>
            <a:r>
              <a:rPr lang="en-US" b="1" dirty="0"/>
              <a:t>III. I have Jesus…Why do I need the Holy Spirit?</a:t>
            </a:r>
            <a:br>
              <a:rPr lang="en-US" dirty="0"/>
            </a:br>
            <a:endParaRPr lang="en-US" dirty="0"/>
          </a:p>
        </p:txBody>
      </p:sp>
      <p:sp>
        <p:nvSpPr>
          <p:cNvPr id="3" name="Content Placeholder 2"/>
          <p:cNvSpPr>
            <a:spLocks noGrp="1"/>
          </p:cNvSpPr>
          <p:nvPr>
            <p:ph idx="1"/>
          </p:nvPr>
        </p:nvSpPr>
        <p:spPr>
          <a:xfrm>
            <a:off x="685800" y="2057402"/>
            <a:ext cx="10820400" cy="4553464"/>
          </a:xfrm>
        </p:spPr>
        <p:txBody>
          <a:bodyPr>
            <a:normAutofit fontScale="92500"/>
          </a:bodyPr>
          <a:lstStyle/>
          <a:p>
            <a:r>
              <a:rPr lang="en-US" sz="2800" b="1" dirty="0"/>
              <a:t>A.  He is a TEACHER and Helps us Remember</a:t>
            </a:r>
            <a:r>
              <a:rPr lang="en-US" sz="2800" dirty="0"/>
              <a:t>. </a:t>
            </a:r>
          </a:p>
          <a:p>
            <a:endParaRPr lang="en-US" sz="2800" dirty="0"/>
          </a:p>
          <a:p>
            <a:pPr lvl="2"/>
            <a:r>
              <a:rPr lang="en-US" sz="2800" b="1" dirty="0"/>
              <a:t>John 14:26 - </a:t>
            </a:r>
            <a:r>
              <a:rPr lang="en-US" sz="2800" i="1" dirty="0"/>
              <a:t>But the Counselor, the Holy Spirit, whom the Father will send in my name, will </a:t>
            </a:r>
            <a:r>
              <a:rPr lang="en-US" sz="2800" i="1" u="sng" dirty="0"/>
              <a:t>teach you all things</a:t>
            </a:r>
            <a:r>
              <a:rPr lang="en-US" sz="2800" i="1" dirty="0"/>
              <a:t> …”</a:t>
            </a:r>
            <a:endParaRPr lang="en-US" sz="2800" dirty="0"/>
          </a:p>
          <a:p>
            <a:pPr lvl="2"/>
            <a:r>
              <a:rPr lang="en-US" sz="2800" b="1" dirty="0"/>
              <a:t>John 16:13 - </a:t>
            </a:r>
            <a:r>
              <a:rPr lang="en-US" sz="2800" i="1" dirty="0"/>
              <a:t>But when he, the Spirit of truth, comes, he will </a:t>
            </a:r>
            <a:r>
              <a:rPr lang="en-US" sz="2800" i="1" u="sng" dirty="0"/>
              <a:t>guide you into all truth</a:t>
            </a:r>
            <a:r>
              <a:rPr lang="en-US" sz="2800" i="1" dirty="0"/>
              <a:t>. He will not speak on his own; he will speak only what he hears, and he will tell you what is yet to come.</a:t>
            </a:r>
          </a:p>
          <a:p>
            <a:pPr lvl="2"/>
            <a:r>
              <a:rPr lang="en-US" sz="2800" b="1" dirty="0"/>
              <a:t>John 14:26 </a:t>
            </a:r>
            <a:r>
              <a:rPr lang="en-US" sz="2800" dirty="0"/>
              <a:t> - </a:t>
            </a:r>
            <a:r>
              <a:rPr lang="en-US" sz="2800" i="1" dirty="0"/>
              <a:t>But the Counselor, the Holy Spirit, whom the Father will send in my name, will teach you all things and will remind you of everything I have said to you.</a:t>
            </a:r>
            <a:endParaRPr lang="en-US" sz="2800" dirty="0"/>
          </a:p>
          <a:p>
            <a:pPr lvl="2"/>
            <a:endParaRPr lang="en-US" sz="2800" i="1" dirty="0"/>
          </a:p>
          <a:p>
            <a:pPr lvl="2"/>
            <a:endParaRPr lang="en-US" sz="2800" dirty="0"/>
          </a:p>
          <a:p>
            <a:endParaRPr lang="en-US" sz="2800" dirty="0"/>
          </a:p>
        </p:txBody>
      </p:sp>
    </p:spTree>
    <p:extLst>
      <p:ext uri="{BB962C8B-B14F-4D97-AF65-F5344CB8AC3E}">
        <p14:creationId xmlns:p14="http://schemas.microsoft.com/office/powerpoint/2010/main" val="991582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0832" y="616092"/>
            <a:ext cx="10530016" cy="1293028"/>
          </a:xfrm>
        </p:spPr>
        <p:txBody>
          <a:bodyPr/>
          <a:lstStyle/>
          <a:p>
            <a:pPr algn="l"/>
            <a:r>
              <a:rPr lang="en-US" b="1" dirty="0"/>
              <a:t>III. I have Jesus…Why do I need the Holy Spirit?</a:t>
            </a:r>
            <a:endParaRPr lang="en-US" dirty="0"/>
          </a:p>
        </p:txBody>
      </p:sp>
      <p:sp>
        <p:nvSpPr>
          <p:cNvPr id="3" name="Content Placeholder 2"/>
          <p:cNvSpPr>
            <a:spLocks noGrp="1"/>
          </p:cNvSpPr>
          <p:nvPr>
            <p:ph idx="1"/>
          </p:nvPr>
        </p:nvSpPr>
        <p:spPr/>
        <p:txBody>
          <a:bodyPr/>
          <a:lstStyle/>
          <a:p>
            <a:pPr marL="0" indent="0">
              <a:buNone/>
            </a:pPr>
            <a:r>
              <a:rPr lang="en-US" b="1" dirty="0"/>
              <a:t> </a:t>
            </a:r>
            <a:r>
              <a:rPr lang="en-US" sz="3200" b="1" dirty="0"/>
              <a:t>B.  He CONVICTS us.</a:t>
            </a:r>
          </a:p>
          <a:p>
            <a:pPr marL="0" indent="0">
              <a:buNone/>
            </a:pPr>
            <a:endParaRPr lang="en-US" sz="3200" b="1" dirty="0"/>
          </a:p>
          <a:p>
            <a:pPr marL="457200" lvl="1" indent="0">
              <a:buNone/>
            </a:pPr>
            <a:r>
              <a:rPr lang="en-US" sz="3200" b="1" dirty="0"/>
              <a:t>John 16:8 </a:t>
            </a:r>
            <a:r>
              <a:rPr lang="en-US" sz="3200" i="1" dirty="0"/>
              <a:t>- When he comes, he will convict the world of guilt in regard to sin and righteousness and judgment:</a:t>
            </a:r>
            <a:endParaRPr lang="en-US" sz="3200" dirty="0"/>
          </a:p>
          <a:p>
            <a:pPr marL="0" indent="0">
              <a:buNone/>
            </a:pPr>
            <a:endParaRPr lang="en-US" b="1" dirty="0"/>
          </a:p>
        </p:txBody>
      </p:sp>
    </p:spTree>
    <p:extLst>
      <p:ext uri="{BB962C8B-B14F-4D97-AF65-F5344CB8AC3E}">
        <p14:creationId xmlns:p14="http://schemas.microsoft.com/office/powerpoint/2010/main" val="3948729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lstStyle/>
          <a:p>
            <a:pPr algn="l"/>
            <a:r>
              <a:rPr lang="en-US" b="1" dirty="0"/>
              <a:t>III. I have Jesus…Why do I need the Holy Spirit?</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C. </a:t>
            </a:r>
            <a:r>
              <a:rPr lang="en-US" sz="2800" b="1" dirty="0"/>
              <a:t>He EMPOWERS us</a:t>
            </a:r>
          </a:p>
          <a:p>
            <a:pPr marL="457200" lvl="1" indent="0">
              <a:buNone/>
            </a:pPr>
            <a:endParaRPr lang="en-US" sz="2800" b="1" dirty="0"/>
          </a:p>
          <a:p>
            <a:pPr marL="457200" lvl="1" indent="0">
              <a:buNone/>
            </a:pPr>
            <a:r>
              <a:rPr lang="en-US" sz="2800" b="1" dirty="0"/>
              <a:t>Luke 24:49 - </a:t>
            </a:r>
            <a:r>
              <a:rPr lang="en-US" sz="2800" i="1" dirty="0"/>
              <a:t>I am going to send you what my Father has promised; but stay in the city until you have been </a:t>
            </a:r>
            <a:r>
              <a:rPr lang="en-US" sz="2800" i="1" u="sng" dirty="0"/>
              <a:t>clothed with power</a:t>
            </a:r>
            <a:r>
              <a:rPr lang="en-US" sz="2800" i="1" dirty="0"/>
              <a:t> from on high."</a:t>
            </a:r>
            <a:r>
              <a:rPr lang="en-US" sz="2800" b="1" dirty="0"/>
              <a:t> </a:t>
            </a:r>
          </a:p>
          <a:p>
            <a:pPr marL="457200" lvl="1" indent="0">
              <a:buNone/>
            </a:pPr>
            <a:endParaRPr lang="en-US" sz="2800" dirty="0"/>
          </a:p>
          <a:p>
            <a:pPr marL="0" lvl="0" indent="0">
              <a:buNone/>
            </a:pPr>
            <a:r>
              <a:rPr lang="en-US" sz="2800" b="1" dirty="0"/>
              <a:t>	1. Power to witness – </a:t>
            </a:r>
            <a:endParaRPr lang="en-US" sz="2800" dirty="0"/>
          </a:p>
          <a:p>
            <a:pPr marL="1371600" lvl="3" indent="0">
              <a:buNone/>
            </a:pPr>
            <a:r>
              <a:rPr lang="en-US" sz="2800" b="1" dirty="0"/>
              <a:t>Acts 1:8 - </a:t>
            </a:r>
            <a:r>
              <a:rPr lang="en-US" sz="2800" i="1" dirty="0"/>
              <a:t>But </a:t>
            </a:r>
            <a:r>
              <a:rPr lang="en-US" sz="2800" i="1" u="sng" dirty="0"/>
              <a:t>you will receive power</a:t>
            </a:r>
            <a:r>
              <a:rPr lang="en-US" sz="2800" i="1" dirty="0"/>
              <a:t> when the Holy Spirit comes on you; and you will be my witnesses in Jerusalem, and in all Judea and Samaria, and to the ends of the earth."</a:t>
            </a:r>
            <a:r>
              <a:rPr lang="en-US" sz="2800" dirty="0"/>
              <a:t> </a:t>
            </a:r>
          </a:p>
          <a:p>
            <a:pPr marL="0" indent="0">
              <a:buNone/>
            </a:pPr>
            <a:r>
              <a:rPr lang="en-US" sz="2800" b="1" dirty="0"/>
              <a:t> </a:t>
            </a:r>
            <a:endParaRPr lang="en-US" sz="2800" dirty="0"/>
          </a:p>
          <a:p>
            <a:pPr marL="0" indent="0">
              <a:buNone/>
            </a:pPr>
            <a:endParaRPr lang="en-US" sz="2800" dirty="0"/>
          </a:p>
        </p:txBody>
      </p:sp>
    </p:spTree>
    <p:extLst>
      <p:ext uri="{BB962C8B-B14F-4D97-AF65-F5344CB8AC3E}">
        <p14:creationId xmlns:p14="http://schemas.microsoft.com/office/powerpoint/2010/main" val="3206242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189" y="764373"/>
            <a:ext cx="10703011" cy="879076"/>
          </a:xfrm>
        </p:spPr>
        <p:txBody>
          <a:bodyPr>
            <a:normAutofit fontScale="90000"/>
          </a:bodyPr>
          <a:lstStyle/>
          <a:p>
            <a:pPr algn="l"/>
            <a:br>
              <a:rPr lang="en-US" b="1" dirty="0"/>
            </a:br>
            <a:r>
              <a:rPr lang="en-US" b="1" dirty="0"/>
              <a:t>C. He EMPOWERS us. </a:t>
            </a:r>
            <a:br>
              <a:rPr lang="en-US" dirty="0"/>
            </a:br>
            <a:endParaRPr lang="en-US" dirty="0"/>
          </a:p>
        </p:txBody>
      </p:sp>
      <p:sp>
        <p:nvSpPr>
          <p:cNvPr id="3" name="Content Placeholder 2"/>
          <p:cNvSpPr>
            <a:spLocks noGrp="1"/>
          </p:cNvSpPr>
          <p:nvPr>
            <p:ph idx="1"/>
          </p:nvPr>
        </p:nvSpPr>
        <p:spPr>
          <a:xfrm>
            <a:off x="685800" y="1643449"/>
            <a:ext cx="10820400" cy="4806778"/>
          </a:xfrm>
        </p:spPr>
        <p:txBody>
          <a:bodyPr>
            <a:normAutofit fontScale="47500" lnSpcReduction="20000"/>
          </a:bodyPr>
          <a:lstStyle/>
          <a:p>
            <a:r>
              <a:rPr lang="en-US" dirty="0"/>
              <a:t> </a:t>
            </a:r>
            <a:endParaRPr lang="en-US" sz="4500" dirty="0"/>
          </a:p>
          <a:p>
            <a:pPr marL="0" lvl="0" indent="0">
              <a:buNone/>
            </a:pPr>
            <a:r>
              <a:rPr lang="en-US" sz="5900" b="1" dirty="0"/>
              <a:t>2. Power to overcome sin and </a:t>
            </a:r>
            <a:r>
              <a:rPr lang="en-US" sz="5900" b="1" dirty="0" err="1"/>
              <a:t>satan</a:t>
            </a:r>
            <a:r>
              <a:rPr lang="en-US" sz="5900" b="1" dirty="0"/>
              <a:t> –</a:t>
            </a:r>
          </a:p>
          <a:p>
            <a:pPr marL="0" lvl="0" indent="0">
              <a:buNone/>
            </a:pPr>
            <a:endParaRPr lang="en-US" sz="4500" b="1" dirty="0"/>
          </a:p>
          <a:p>
            <a:pPr lvl="1"/>
            <a:r>
              <a:rPr lang="en-US" sz="5900" b="1" dirty="0"/>
              <a:t>Romans 8:2 – </a:t>
            </a:r>
            <a:r>
              <a:rPr lang="en-US" sz="5900" b="1" i="1" dirty="0"/>
              <a:t>…</a:t>
            </a:r>
            <a:r>
              <a:rPr lang="en-US" sz="5900" i="1" dirty="0"/>
              <a:t>because through Christ Jesus the law of the Spirit of life set me free from the law of sin and death. </a:t>
            </a:r>
            <a:r>
              <a:rPr lang="en-US" sz="5900" b="1" dirty="0"/>
              <a:t>Romans 8:10-11 - </a:t>
            </a:r>
            <a:r>
              <a:rPr lang="en-US" sz="5900" i="1" dirty="0"/>
              <a:t>But, if Christ is in you, your body is dead because of sin, yet your spirit is alive because of righteousness.  And if the Spirit of him who raised Jesus from the dead is living in you, he who raised Christ from the dead will also give life to your mortal bodies through his Spirit, who lives in you.</a:t>
            </a:r>
            <a:endParaRPr lang="en-US" sz="5900" dirty="0"/>
          </a:p>
          <a:p>
            <a:pPr lvl="1"/>
            <a:r>
              <a:rPr lang="en-US" sz="5900" b="1" dirty="0"/>
              <a:t>1 John 4:4</a:t>
            </a:r>
            <a:r>
              <a:rPr lang="en-US" sz="5900" dirty="0"/>
              <a:t> - </a:t>
            </a:r>
            <a:r>
              <a:rPr lang="en-US" sz="5900" i="1" dirty="0"/>
              <a:t>You, dear children, are from God and have overcome them, because </a:t>
            </a:r>
            <a:r>
              <a:rPr lang="en-US" sz="5900" b="1" i="1" dirty="0"/>
              <a:t>the one who is in you is greater than the one who is in the world</a:t>
            </a:r>
            <a:r>
              <a:rPr lang="en-US" sz="5900" i="1" dirty="0"/>
              <a:t>. </a:t>
            </a:r>
            <a:endParaRPr lang="en-US" sz="5900" dirty="0"/>
          </a:p>
          <a:p>
            <a:pPr marL="0" lvl="0" indent="0">
              <a:buNone/>
            </a:pPr>
            <a:r>
              <a:rPr lang="en-US" sz="3600" dirty="0"/>
              <a:t> </a:t>
            </a:r>
          </a:p>
          <a:p>
            <a:endParaRPr lang="en-US" dirty="0"/>
          </a:p>
        </p:txBody>
      </p:sp>
    </p:spTree>
    <p:extLst>
      <p:ext uri="{BB962C8B-B14F-4D97-AF65-F5344CB8AC3E}">
        <p14:creationId xmlns:p14="http://schemas.microsoft.com/office/powerpoint/2010/main" val="304279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656654"/>
          </a:xfrm>
        </p:spPr>
        <p:txBody>
          <a:bodyPr>
            <a:normAutofit fontScale="90000"/>
          </a:bodyPr>
          <a:lstStyle/>
          <a:p>
            <a:pPr lvl="0"/>
            <a:br>
              <a:rPr lang="en-US" b="1" dirty="0"/>
            </a:br>
            <a:r>
              <a:rPr lang="en-US" b="1" dirty="0"/>
              <a:t>D. He bears FRUIT in our lives and gives GIFTS</a:t>
            </a:r>
            <a:br>
              <a:rPr lang="en-US" dirty="0"/>
            </a:br>
            <a:endParaRPr lang="en-US" dirty="0"/>
          </a:p>
        </p:txBody>
      </p:sp>
      <p:sp>
        <p:nvSpPr>
          <p:cNvPr id="3" name="Content Placeholder 2"/>
          <p:cNvSpPr>
            <a:spLocks noGrp="1"/>
          </p:cNvSpPr>
          <p:nvPr>
            <p:ph idx="1"/>
          </p:nvPr>
        </p:nvSpPr>
        <p:spPr>
          <a:xfrm>
            <a:off x="685800" y="1581666"/>
            <a:ext cx="10820400" cy="4637020"/>
          </a:xfrm>
        </p:spPr>
        <p:txBody>
          <a:bodyPr>
            <a:noAutofit/>
          </a:bodyPr>
          <a:lstStyle/>
          <a:p>
            <a:pPr marL="457200" lvl="0" indent="-457200">
              <a:buAutoNum type="arabicPeriod"/>
            </a:pPr>
            <a:r>
              <a:rPr lang="en-US" sz="2800" b="1" dirty="0"/>
              <a:t>FRUIT</a:t>
            </a:r>
          </a:p>
          <a:p>
            <a:pPr marL="457200" lvl="0" indent="-457200">
              <a:buAutoNum type="arabicPeriod"/>
            </a:pPr>
            <a:endParaRPr lang="en-US" sz="1800" dirty="0"/>
          </a:p>
          <a:p>
            <a:pPr lvl="1"/>
            <a:r>
              <a:rPr lang="en-US" sz="2800" b="1" dirty="0"/>
              <a:t>2 Corinthians 3:18 -</a:t>
            </a:r>
            <a:r>
              <a:rPr lang="en-US" sz="2800" dirty="0"/>
              <a:t> </a:t>
            </a:r>
            <a:r>
              <a:rPr lang="en-US" sz="2800" i="1" dirty="0"/>
              <a:t>And we, who with unveiled faces all reflect the Lord's glory, are being transformed into his likeness with ever-increasing glory, which comes from the Lord, who is the Spirit.</a:t>
            </a:r>
            <a:endParaRPr lang="en-US" sz="2800" dirty="0"/>
          </a:p>
          <a:p>
            <a:pPr lvl="1"/>
            <a:r>
              <a:rPr lang="en-US" sz="2800" b="1" dirty="0"/>
              <a:t>Galatians 5:22-24 -</a:t>
            </a:r>
            <a:r>
              <a:rPr lang="en-US" sz="2800" dirty="0"/>
              <a:t> </a:t>
            </a:r>
            <a:r>
              <a:rPr lang="en-US" sz="2800" i="1" dirty="0"/>
              <a:t>But the fruit of the Spirit is love, joy, peace, patience, kindness, goodness, faithfulness, gentleness and self-control. Against such things there is no law. Those who belong to Christ Jesus have crucified the sinful nature with its passions and desires.</a:t>
            </a:r>
            <a:endParaRPr lang="en-US" sz="2800" dirty="0"/>
          </a:p>
          <a:p>
            <a:pPr marL="0" indent="0">
              <a:buNone/>
            </a:pPr>
            <a:endParaRPr lang="en-US" sz="2800" dirty="0"/>
          </a:p>
        </p:txBody>
      </p:sp>
    </p:spTree>
    <p:extLst>
      <p:ext uri="{BB962C8B-B14F-4D97-AF65-F5344CB8AC3E}">
        <p14:creationId xmlns:p14="http://schemas.microsoft.com/office/powerpoint/2010/main" val="1594423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50323"/>
            <a:ext cx="10820400" cy="642553"/>
          </a:xfrm>
        </p:spPr>
        <p:txBody>
          <a:bodyPr>
            <a:normAutofit fontScale="90000"/>
          </a:bodyPr>
          <a:lstStyle/>
          <a:p>
            <a:r>
              <a:rPr lang="en-US" b="1" dirty="0"/>
              <a:t>D. He bears FRUIT in our lives and gives GIFTS</a:t>
            </a:r>
            <a:endParaRPr lang="en-US" dirty="0"/>
          </a:p>
        </p:txBody>
      </p:sp>
      <p:sp>
        <p:nvSpPr>
          <p:cNvPr id="3" name="Content Placeholder 2"/>
          <p:cNvSpPr>
            <a:spLocks noGrp="1"/>
          </p:cNvSpPr>
          <p:nvPr>
            <p:ph idx="1"/>
          </p:nvPr>
        </p:nvSpPr>
        <p:spPr>
          <a:xfrm>
            <a:off x="685800" y="1692876"/>
            <a:ext cx="10820400" cy="4525809"/>
          </a:xfrm>
        </p:spPr>
        <p:txBody>
          <a:bodyPr>
            <a:normAutofit fontScale="92500" lnSpcReduction="10000"/>
          </a:bodyPr>
          <a:lstStyle/>
          <a:p>
            <a:pPr marL="0" lvl="0" indent="0">
              <a:buNone/>
            </a:pPr>
            <a:r>
              <a:rPr lang="en-US" sz="2800" b="1" dirty="0"/>
              <a:t>2. He is the agent of SALVATION</a:t>
            </a:r>
          </a:p>
          <a:p>
            <a:pPr marL="0" lvl="0" indent="0">
              <a:buNone/>
            </a:pPr>
            <a:endParaRPr lang="en-US" sz="2800" b="1" dirty="0"/>
          </a:p>
          <a:p>
            <a:pPr lvl="1"/>
            <a:r>
              <a:rPr lang="en-US" sz="2800" b="1" dirty="0"/>
              <a:t>Romans 8:9 -</a:t>
            </a:r>
            <a:r>
              <a:rPr lang="en-US" sz="2800" dirty="0"/>
              <a:t> </a:t>
            </a:r>
            <a:r>
              <a:rPr lang="en-US" sz="2800" i="1" dirty="0"/>
              <a:t>You, however, are controlled not by the sinful nature but by the Spirit, if the Spirit of God lives in you. And if anyone does not have the Spirit of Christ, he does not belong to Christ.</a:t>
            </a:r>
            <a:endParaRPr lang="en-US" sz="2800" dirty="0"/>
          </a:p>
          <a:p>
            <a:pPr lvl="1"/>
            <a:r>
              <a:rPr lang="en-US" sz="2800" b="1" dirty="0"/>
              <a:t>1 Corinthians 12:13 -</a:t>
            </a:r>
            <a:r>
              <a:rPr lang="en-US" sz="2800" dirty="0"/>
              <a:t> </a:t>
            </a:r>
            <a:r>
              <a:rPr lang="en-US" sz="2800" i="1" dirty="0"/>
              <a:t>For we were all baptized by one Spirit into one body--whether Jews or Greeks, slave or free--and we were all given the one Spirit to drink.</a:t>
            </a:r>
            <a:endParaRPr lang="en-US" sz="2800" dirty="0"/>
          </a:p>
          <a:p>
            <a:r>
              <a:rPr lang="en-US" sz="2800" dirty="0"/>
              <a:t> </a:t>
            </a:r>
          </a:p>
          <a:p>
            <a:pPr marL="0" indent="0" algn="ctr">
              <a:buNone/>
            </a:pPr>
            <a:r>
              <a:rPr lang="en-US" sz="2800" dirty="0"/>
              <a:t>DOES THIS MEAN THAT PEOPLE ARE ONLY SAVED AFTER THEY HAVE HAD A “PENTECOSTAL” HOLY SPIRIT BAPTISM EXPERIENCE?   </a:t>
            </a:r>
            <a:r>
              <a:rPr lang="en-US" sz="2800" b="1" dirty="0"/>
              <a:t>NO!</a:t>
            </a:r>
            <a:endParaRPr lang="en-US" sz="2800" dirty="0"/>
          </a:p>
          <a:p>
            <a:pPr marL="0" lvl="0" indent="0">
              <a:buNone/>
            </a:pPr>
            <a:endParaRPr lang="en-US" dirty="0"/>
          </a:p>
          <a:p>
            <a:pPr marL="0" indent="0">
              <a:buNone/>
            </a:pPr>
            <a:endParaRPr lang="en-US" dirty="0"/>
          </a:p>
        </p:txBody>
      </p:sp>
    </p:spTree>
    <p:extLst>
      <p:ext uri="{BB962C8B-B14F-4D97-AF65-F5344CB8AC3E}">
        <p14:creationId xmlns:p14="http://schemas.microsoft.com/office/powerpoint/2010/main" val="1374633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normAutofit fontScale="90000"/>
          </a:bodyPr>
          <a:lstStyle/>
          <a:p>
            <a:pPr lvl="0" algn="l"/>
            <a:br>
              <a:rPr lang="en-US" sz="3600" b="1" dirty="0"/>
            </a:br>
            <a:r>
              <a:rPr lang="en-US" b="1" dirty="0"/>
              <a:t>IV. The Baptism in/with/by the Holy Spirit </a:t>
            </a:r>
            <a:br>
              <a:rPr lang="en-US" sz="3600" b="1" dirty="0"/>
            </a:br>
            <a:endParaRPr lang="en-US" sz="3100" dirty="0"/>
          </a:p>
        </p:txBody>
      </p:sp>
      <p:sp>
        <p:nvSpPr>
          <p:cNvPr id="3" name="Content Placeholder 2"/>
          <p:cNvSpPr>
            <a:spLocks noGrp="1"/>
          </p:cNvSpPr>
          <p:nvPr>
            <p:ph idx="1"/>
          </p:nvPr>
        </p:nvSpPr>
        <p:spPr/>
        <p:txBody>
          <a:bodyPr/>
          <a:lstStyle/>
          <a:p>
            <a:endParaRPr lang="en-US" dirty="0"/>
          </a:p>
          <a:p>
            <a:endParaRPr lang="en-US" dirty="0"/>
          </a:p>
          <a:p>
            <a:pPr algn="ctr"/>
            <a:r>
              <a:rPr lang="en-US" sz="3600" b="1" dirty="0"/>
              <a:t>Read pages 51-56</a:t>
            </a:r>
          </a:p>
          <a:p>
            <a:pPr algn="ctr"/>
            <a:r>
              <a:rPr lang="en-US" sz="3600" dirty="0"/>
              <a:t>(From the book, “Living in the Spirit” </a:t>
            </a:r>
          </a:p>
          <a:p>
            <a:pPr algn="ctr"/>
            <a:r>
              <a:rPr lang="en-US" sz="3600" dirty="0"/>
              <a:t>by George Wood)</a:t>
            </a:r>
            <a:br>
              <a:rPr lang="en-US" sz="3600" dirty="0"/>
            </a:br>
            <a:endParaRPr lang="en-US" sz="3600" dirty="0"/>
          </a:p>
          <a:p>
            <a:pPr algn="ctr"/>
            <a:endParaRPr lang="en-US" dirty="0"/>
          </a:p>
        </p:txBody>
      </p:sp>
    </p:spTree>
    <p:extLst>
      <p:ext uri="{BB962C8B-B14F-4D97-AF65-F5344CB8AC3E}">
        <p14:creationId xmlns:p14="http://schemas.microsoft.com/office/powerpoint/2010/main" val="82143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631941"/>
          </a:xfrm>
        </p:spPr>
        <p:txBody>
          <a:bodyPr>
            <a:normAutofit fontScale="90000"/>
          </a:bodyPr>
          <a:lstStyle/>
          <a:p>
            <a:pPr algn="l"/>
            <a:br>
              <a:rPr lang="en-US" b="1" dirty="0"/>
            </a:br>
            <a:r>
              <a:rPr lang="en-US" b="1" dirty="0"/>
              <a:t>IV. The Baptism in/with/by the Holy Spirit </a:t>
            </a:r>
            <a:br>
              <a:rPr lang="en-US" sz="3600" b="1" dirty="0"/>
            </a:br>
            <a:endParaRPr lang="en-US" dirty="0"/>
          </a:p>
        </p:txBody>
      </p:sp>
      <p:sp>
        <p:nvSpPr>
          <p:cNvPr id="3" name="Content Placeholder 2"/>
          <p:cNvSpPr>
            <a:spLocks noGrp="1"/>
          </p:cNvSpPr>
          <p:nvPr>
            <p:ph idx="1"/>
          </p:nvPr>
        </p:nvSpPr>
        <p:spPr>
          <a:xfrm>
            <a:off x="685800" y="1626149"/>
            <a:ext cx="10820400" cy="4725224"/>
          </a:xfrm>
        </p:spPr>
        <p:txBody>
          <a:bodyPr>
            <a:normAutofit fontScale="92500" lnSpcReduction="10000"/>
          </a:bodyPr>
          <a:lstStyle/>
          <a:p>
            <a:pPr algn="ctr"/>
            <a:r>
              <a:rPr lang="en-US" sz="2800" b="1" dirty="0"/>
              <a:t>The Third Baptism</a:t>
            </a:r>
            <a:endParaRPr lang="en-US" sz="2800" dirty="0"/>
          </a:p>
          <a:p>
            <a:r>
              <a:rPr lang="en-US" sz="2800" b="1" dirty="0"/>
              <a:t>Introduction: </a:t>
            </a:r>
            <a:endParaRPr lang="en-US" sz="2800" dirty="0"/>
          </a:p>
          <a:p>
            <a:r>
              <a:rPr lang="en-US" sz="2800" dirty="0"/>
              <a:t>We have been talking about the Holy Spirit for a few weeks now. What I want for you in this series is to understand and believe that you are on solid Biblical ground to believe in the reality of the Holy Spirit, His Gifts, His Fruit, His Expressions, and the 3</a:t>
            </a:r>
            <a:r>
              <a:rPr lang="en-US" sz="2800" baseline="30000" dirty="0"/>
              <a:t>rd</a:t>
            </a:r>
            <a:r>
              <a:rPr lang="en-US" sz="2800" dirty="0"/>
              <a:t> baptism which is the baptism in the Holy Spirit.</a:t>
            </a:r>
          </a:p>
          <a:p>
            <a:r>
              <a:rPr lang="en-US" sz="2800" b="1" dirty="0"/>
              <a:t>Hebrews 6:1-2</a:t>
            </a:r>
            <a:r>
              <a:rPr lang="en-US" sz="2800" dirty="0"/>
              <a:t> </a:t>
            </a:r>
            <a:r>
              <a:rPr lang="en-US" sz="2800" i="1" dirty="0"/>
              <a:t>Therefore leaving the principles of the doctrine of Christ, let us go on unto perfection; not laying again the foundation of repentance from dead works, and of faith toward God,</a:t>
            </a:r>
            <a:r>
              <a:rPr lang="en-US" sz="2800" dirty="0"/>
              <a:t> </a:t>
            </a:r>
            <a:r>
              <a:rPr lang="en-US" sz="2800" i="1" dirty="0"/>
              <a:t>of the </a:t>
            </a:r>
            <a:r>
              <a:rPr lang="en-US" sz="2800" b="1" i="1" u="sng" dirty="0"/>
              <a:t>doctrine of baptisms</a:t>
            </a:r>
            <a:r>
              <a:rPr lang="en-US" sz="2800" i="1" dirty="0"/>
              <a:t>, and of laying on of hands, and of resurrection of the dead, and of eternal judgment.</a:t>
            </a:r>
            <a:endParaRPr lang="en-US" sz="2800" dirty="0"/>
          </a:p>
          <a:p>
            <a:pPr marL="0" indent="0">
              <a:buNone/>
            </a:pPr>
            <a:endParaRPr lang="en-US" dirty="0"/>
          </a:p>
        </p:txBody>
      </p:sp>
    </p:spTree>
    <p:extLst>
      <p:ext uri="{BB962C8B-B14F-4D97-AF65-F5344CB8AC3E}">
        <p14:creationId xmlns:p14="http://schemas.microsoft.com/office/powerpoint/2010/main" val="12319554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792578"/>
          </a:xfrm>
        </p:spPr>
        <p:txBody>
          <a:bodyPr/>
          <a:lstStyle/>
          <a:p>
            <a:pPr algn="l"/>
            <a:r>
              <a:rPr lang="en-US" b="1" dirty="0"/>
              <a:t>IV. The Baptism in/with/by the Holy Spirit</a:t>
            </a:r>
            <a:endParaRPr lang="en-US" dirty="0"/>
          </a:p>
        </p:txBody>
      </p:sp>
      <p:sp>
        <p:nvSpPr>
          <p:cNvPr id="3" name="Content Placeholder 2"/>
          <p:cNvSpPr>
            <a:spLocks noGrp="1"/>
          </p:cNvSpPr>
          <p:nvPr>
            <p:ph idx="1"/>
          </p:nvPr>
        </p:nvSpPr>
        <p:spPr>
          <a:xfrm>
            <a:off x="685800" y="1556951"/>
            <a:ext cx="10820400" cy="4930345"/>
          </a:xfrm>
        </p:spPr>
        <p:txBody>
          <a:bodyPr>
            <a:normAutofit fontScale="77500" lnSpcReduction="20000"/>
          </a:bodyPr>
          <a:lstStyle/>
          <a:p>
            <a:r>
              <a:rPr lang="en-US" sz="3300" b="1" dirty="0"/>
              <a:t>A. The First Baptism – Salvation</a:t>
            </a:r>
          </a:p>
          <a:p>
            <a:endParaRPr lang="en-US" sz="2800" dirty="0"/>
          </a:p>
          <a:p>
            <a:pPr lvl="1"/>
            <a:r>
              <a:rPr lang="en-US" sz="3300" b="1" dirty="0"/>
              <a:t>1 Corinthians 12:13 - </a:t>
            </a:r>
            <a:r>
              <a:rPr lang="en-US" sz="3300" i="1" dirty="0"/>
              <a:t>For by one Spirit are we all baptized into one body, whether we be Jews or Gentiles, whether we be bond or free; and have been all made to drink into one Spirit.</a:t>
            </a:r>
          </a:p>
          <a:p>
            <a:pPr lvl="1"/>
            <a:endParaRPr lang="en-US" sz="3300" dirty="0"/>
          </a:p>
          <a:p>
            <a:pPr lvl="1"/>
            <a:r>
              <a:rPr lang="en-US" sz="3300" dirty="0"/>
              <a:t>This is baptism INTO the body of Christ.</a:t>
            </a:r>
          </a:p>
          <a:p>
            <a:pPr lvl="1"/>
            <a:r>
              <a:rPr lang="en-US" sz="3300" dirty="0"/>
              <a:t>The Holy Spirit is the one who performs it.</a:t>
            </a:r>
          </a:p>
          <a:p>
            <a:pPr lvl="1"/>
            <a:r>
              <a:rPr lang="en-US" sz="3300" dirty="0"/>
              <a:t>The body of Christ is the element.</a:t>
            </a:r>
          </a:p>
          <a:p>
            <a:pPr lvl="1"/>
            <a:endParaRPr lang="en-US" sz="3300" dirty="0"/>
          </a:p>
          <a:p>
            <a:pPr lvl="1"/>
            <a:r>
              <a:rPr lang="en-US" sz="3300" b="1" dirty="0"/>
              <a:t>Question: </a:t>
            </a:r>
            <a:r>
              <a:rPr lang="en-US" sz="3300" dirty="0"/>
              <a:t>If this baptism is salvation and gets my name in the Lamb’s Book of Life and a place in heaven, do I need a 2</a:t>
            </a:r>
            <a:r>
              <a:rPr lang="en-US" sz="3300" baseline="30000" dirty="0"/>
              <a:t>nd</a:t>
            </a:r>
            <a:r>
              <a:rPr lang="en-US" sz="3300" dirty="0"/>
              <a:t> and 3</a:t>
            </a:r>
            <a:r>
              <a:rPr lang="en-US" sz="3300" baseline="30000" dirty="0"/>
              <a:t>rd</a:t>
            </a:r>
            <a:r>
              <a:rPr lang="en-US" sz="3300" dirty="0"/>
              <a:t> baptism?</a:t>
            </a:r>
          </a:p>
          <a:p>
            <a:pPr lvl="1"/>
            <a:endParaRPr lang="en-US" sz="3300" dirty="0"/>
          </a:p>
          <a:p>
            <a:pPr lvl="1"/>
            <a:r>
              <a:rPr lang="en-US" sz="3300" b="1" dirty="0"/>
              <a:t>Who performs this baptism? The HOLY SPIRIT!</a:t>
            </a:r>
            <a:endParaRPr lang="en-US" sz="3300" dirty="0"/>
          </a:p>
          <a:p>
            <a:pPr marL="0" indent="0">
              <a:buNone/>
            </a:pPr>
            <a:endParaRPr lang="en-US" dirty="0"/>
          </a:p>
        </p:txBody>
      </p:sp>
    </p:spTree>
    <p:extLst>
      <p:ext uri="{BB962C8B-B14F-4D97-AF65-F5344CB8AC3E}">
        <p14:creationId xmlns:p14="http://schemas.microsoft.com/office/powerpoint/2010/main" val="2138074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743151"/>
          </a:xfrm>
        </p:spPr>
        <p:txBody>
          <a:bodyPr/>
          <a:lstStyle/>
          <a:p>
            <a:pPr algn="l"/>
            <a:r>
              <a:rPr lang="en-US" b="1" dirty="0"/>
              <a:t>IV. The Baptism in/with/by the Holy Spirit</a:t>
            </a:r>
            <a:endParaRPr lang="en-US" dirty="0"/>
          </a:p>
        </p:txBody>
      </p:sp>
      <p:sp>
        <p:nvSpPr>
          <p:cNvPr id="3" name="Content Placeholder 2"/>
          <p:cNvSpPr>
            <a:spLocks noGrp="1"/>
          </p:cNvSpPr>
          <p:nvPr>
            <p:ph idx="1"/>
          </p:nvPr>
        </p:nvSpPr>
        <p:spPr>
          <a:xfrm>
            <a:off x="685800" y="1507524"/>
            <a:ext cx="10820400" cy="4711161"/>
          </a:xfrm>
        </p:spPr>
        <p:txBody>
          <a:bodyPr>
            <a:normAutofit/>
          </a:bodyPr>
          <a:lstStyle/>
          <a:p>
            <a:r>
              <a:rPr lang="en-US" sz="2800" b="1" dirty="0"/>
              <a:t>B. The Second Baptism – Water Baptism</a:t>
            </a:r>
          </a:p>
          <a:p>
            <a:endParaRPr lang="en-US" sz="2800" dirty="0"/>
          </a:p>
          <a:p>
            <a:r>
              <a:rPr lang="en-US" sz="2800" b="1" dirty="0"/>
              <a:t>Matthew 28:19-20 - </a:t>
            </a:r>
            <a:r>
              <a:rPr lang="en-US" sz="2800" i="1" dirty="0"/>
              <a:t>Therefore go and make disciples of all nations, </a:t>
            </a:r>
            <a:r>
              <a:rPr lang="en-US" sz="2800" i="1" u="sng" dirty="0"/>
              <a:t>baptizing them in the name of the Father and of the Son and of the Holy Spirit</a:t>
            </a:r>
            <a:r>
              <a:rPr lang="en-US" sz="2800" i="1" dirty="0"/>
              <a:t>, and teaching them to obey everything I have commanded you. And surely I am with you always, to the very end of the age."</a:t>
            </a:r>
            <a:endParaRPr lang="en-US" sz="2800" dirty="0"/>
          </a:p>
        </p:txBody>
      </p:sp>
    </p:spTree>
    <p:extLst>
      <p:ext uri="{BB962C8B-B14F-4D97-AF65-F5344CB8AC3E}">
        <p14:creationId xmlns:p14="http://schemas.microsoft.com/office/powerpoint/2010/main" val="3682952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0" y="764373"/>
            <a:ext cx="8610600" cy="755508"/>
          </a:xfrm>
        </p:spPr>
        <p:txBody>
          <a:bodyPr/>
          <a:lstStyle/>
          <a:p>
            <a:r>
              <a:rPr lang="en-US" b="1" dirty="0"/>
              <a:t>Course guidelines</a:t>
            </a:r>
          </a:p>
        </p:txBody>
      </p:sp>
      <p:sp>
        <p:nvSpPr>
          <p:cNvPr id="3" name="Content Placeholder 2"/>
          <p:cNvSpPr>
            <a:spLocks noGrp="1"/>
          </p:cNvSpPr>
          <p:nvPr>
            <p:ph idx="1"/>
          </p:nvPr>
        </p:nvSpPr>
        <p:spPr>
          <a:xfrm>
            <a:off x="685800" y="1606378"/>
            <a:ext cx="10820400" cy="4612307"/>
          </a:xfrm>
        </p:spPr>
        <p:txBody>
          <a:bodyPr/>
          <a:lstStyle/>
          <a:p>
            <a:pPr marL="0" indent="0">
              <a:buNone/>
            </a:pPr>
            <a:r>
              <a:rPr lang="en-US" sz="3200" dirty="0"/>
              <a:t>This is one power point from a 7-session course on </a:t>
            </a:r>
            <a:r>
              <a:rPr lang="en-US" sz="3200" dirty="0">
                <a:solidFill>
                  <a:srgbClr val="FFC000"/>
                </a:solidFill>
              </a:rPr>
              <a:t>“Walking in the Power of the Word and Spirit.”</a:t>
            </a:r>
            <a:r>
              <a:rPr lang="en-US" sz="3200" dirty="0"/>
              <a:t> You will find handouts and power points for all 7 sessions at </a:t>
            </a:r>
            <a:r>
              <a:rPr lang="en-US" sz="3200" dirty="0">
                <a:hlinkClick r:id="rId2"/>
              </a:rPr>
              <a:t>www.upwardlivingpublications.com</a:t>
            </a:r>
            <a:r>
              <a:rPr lang="en-US" sz="3200" dirty="0"/>
              <a:t>. You have permission/are encouraged to use, teach, duplicate and share these materials for the edification of the Body of Christ, so that all Believers may walk in the power of the Word and Spirit.</a:t>
            </a:r>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42940309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7459" y="764373"/>
            <a:ext cx="10208741" cy="730795"/>
          </a:xfrm>
        </p:spPr>
        <p:txBody>
          <a:bodyPr/>
          <a:lstStyle/>
          <a:p>
            <a:r>
              <a:rPr lang="en-US" dirty="0"/>
              <a:t>Water baptism (cont.)</a:t>
            </a:r>
          </a:p>
        </p:txBody>
      </p:sp>
      <p:sp>
        <p:nvSpPr>
          <p:cNvPr id="3" name="Content Placeholder 2"/>
          <p:cNvSpPr>
            <a:spLocks noGrp="1"/>
          </p:cNvSpPr>
          <p:nvPr>
            <p:ph idx="1"/>
          </p:nvPr>
        </p:nvSpPr>
        <p:spPr>
          <a:xfrm>
            <a:off x="685800" y="1495168"/>
            <a:ext cx="10820400" cy="5041556"/>
          </a:xfrm>
        </p:spPr>
        <p:txBody>
          <a:bodyPr>
            <a:normAutofit fontScale="92500"/>
          </a:bodyPr>
          <a:lstStyle/>
          <a:p>
            <a:pPr marL="457200" lvl="1" indent="0">
              <a:buNone/>
            </a:pPr>
            <a:endParaRPr lang="en-US" b="1" dirty="0"/>
          </a:p>
          <a:p>
            <a:pPr marL="457200" lvl="1" indent="0">
              <a:buNone/>
            </a:pPr>
            <a:r>
              <a:rPr lang="en-US" sz="2800" b="1" dirty="0"/>
              <a:t>Acts 2:38-41 - </a:t>
            </a:r>
            <a:r>
              <a:rPr lang="en-US" sz="2800" i="1" dirty="0"/>
              <a:t>Peter replied, "</a:t>
            </a:r>
            <a:r>
              <a:rPr lang="en-US" sz="2800" i="1" u="sng" dirty="0"/>
              <a:t>Repent and be baptized, every one of you, in the name of Jesus Christ for the forgiveness of your sins. And you will receive the gift of the Holy Spirit</a:t>
            </a:r>
            <a:r>
              <a:rPr lang="en-US" sz="2800" i="1" dirty="0"/>
              <a:t>. The promise is for you and your children and for all who are far off--for all whom the Lord our God will call."  With many other words he warned them; and he pleaded with them, "Save yourselves from this corrupt generation." Those who accepted his message were baptized, and about three thousand were added to their number that day. </a:t>
            </a:r>
          </a:p>
          <a:p>
            <a:pPr marL="457200" lvl="1" indent="0">
              <a:buNone/>
            </a:pPr>
            <a:endParaRPr lang="en-US" sz="2800" dirty="0"/>
          </a:p>
          <a:p>
            <a:pPr marL="0" indent="0" algn="ctr">
              <a:buNone/>
            </a:pPr>
            <a:r>
              <a:rPr lang="en-US" sz="2800" b="1" dirty="0"/>
              <a:t>Who is performing the baptism?</a:t>
            </a:r>
          </a:p>
          <a:p>
            <a:pPr marL="0" indent="0" algn="ctr">
              <a:buNone/>
            </a:pPr>
            <a:r>
              <a:rPr lang="en-US" sz="2800" b="1" dirty="0"/>
              <a:t>The DISCIPLES as instructed by Jesus! </a:t>
            </a:r>
          </a:p>
          <a:p>
            <a:pPr marL="0" indent="0" algn="ctr">
              <a:buNone/>
            </a:pPr>
            <a:endParaRPr lang="en-US" sz="2800" b="1" dirty="0"/>
          </a:p>
          <a:p>
            <a:pPr marL="0" indent="0" algn="ctr">
              <a:buNone/>
            </a:pPr>
            <a:endParaRPr lang="en-US" sz="2800" dirty="0"/>
          </a:p>
          <a:p>
            <a:pPr marL="0" indent="0">
              <a:buNone/>
            </a:pPr>
            <a:endParaRPr lang="en-US" sz="2800" dirty="0"/>
          </a:p>
          <a:p>
            <a:pPr marL="0" indent="0">
              <a:buNone/>
            </a:pPr>
            <a:endParaRPr lang="en-US" dirty="0"/>
          </a:p>
        </p:txBody>
      </p:sp>
    </p:spTree>
    <p:extLst>
      <p:ext uri="{BB962C8B-B14F-4D97-AF65-F5344CB8AC3E}">
        <p14:creationId xmlns:p14="http://schemas.microsoft.com/office/powerpoint/2010/main" val="2994559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88243"/>
          </a:xfrm>
        </p:spPr>
        <p:txBody>
          <a:bodyPr>
            <a:normAutofit fontScale="90000"/>
          </a:bodyPr>
          <a:lstStyle/>
          <a:p>
            <a:endParaRPr lang="en-US" dirty="0"/>
          </a:p>
        </p:txBody>
      </p:sp>
      <p:sp>
        <p:nvSpPr>
          <p:cNvPr id="3" name="Content Placeholder 2"/>
          <p:cNvSpPr>
            <a:spLocks noGrp="1"/>
          </p:cNvSpPr>
          <p:nvPr>
            <p:ph idx="1"/>
          </p:nvPr>
        </p:nvSpPr>
        <p:spPr>
          <a:xfrm>
            <a:off x="685800" y="852617"/>
            <a:ext cx="10820400" cy="5696464"/>
          </a:xfrm>
        </p:spPr>
        <p:txBody>
          <a:bodyPr>
            <a:noAutofit/>
          </a:bodyPr>
          <a:lstStyle/>
          <a:p>
            <a:pPr marL="0" indent="0">
              <a:buNone/>
            </a:pPr>
            <a:r>
              <a:rPr lang="en-US" sz="2400" b="1" dirty="0"/>
              <a:t>Colossians 2:9-15 </a:t>
            </a:r>
            <a:r>
              <a:rPr lang="en-US" sz="2400" i="1" dirty="0"/>
              <a:t>– For in Christ all the fullness of the Deity lives in bodily form,  and you have been given fullness in Christ, who is the head over every power and authority. </a:t>
            </a:r>
          </a:p>
          <a:p>
            <a:pPr marL="0" indent="0">
              <a:buNone/>
            </a:pPr>
            <a:r>
              <a:rPr lang="en-US" sz="2400" i="1" dirty="0"/>
              <a:t>In him you were also circumcised, in the putting off of the sinful nature, not with a circumcision done by the hands of men but with the circumcision done by Christ, </a:t>
            </a:r>
            <a:r>
              <a:rPr lang="en-US" sz="2400" i="1" u="sng" dirty="0"/>
              <a:t>having been buried with him in baptism and raised with him through your faith in the power of God, who raised him from the dead.</a:t>
            </a:r>
            <a:r>
              <a:rPr lang="en-US" sz="2400" i="1" dirty="0"/>
              <a:t> </a:t>
            </a:r>
          </a:p>
          <a:p>
            <a:pPr marL="0" indent="0">
              <a:buNone/>
            </a:pPr>
            <a:endParaRPr lang="en-US" sz="2400" dirty="0"/>
          </a:p>
          <a:p>
            <a:pPr marL="0" indent="0">
              <a:buNone/>
            </a:pPr>
            <a:r>
              <a:rPr lang="en-US" sz="2400" i="1" dirty="0"/>
              <a:t>When you were dead in your sins and in the </a:t>
            </a:r>
            <a:r>
              <a:rPr lang="en-US" sz="2400" i="1" dirty="0" err="1"/>
              <a:t>uncircumcision</a:t>
            </a:r>
            <a:r>
              <a:rPr lang="en-US" sz="2400" i="1" dirty="0"/>
              <a:t> of your sinful nature, God made you alive with Christ. He forgave us all our sins, having canceled the written code, with its regulations, that was against us and that stood opposed to us; he took it away, nailing it to the cross. And having disarmed the powers and authorities, he made a public spectacle of them, triumphing over them by the cross. </a:t>
            </a:r>
            <a:endParaRPr lang="en-US" sz="2400" dirty="0"/>
          </a:p>
          <a:p>
            <a:r>
              <a:rPr lang="en-US" sz="2400" dirty="0"/>
              <a:t> </a:t>
            </a:r>
          </a:p>
          <a:p>
            <a:pPr marL="0" indent="0">
              <a:buNone/>
            </a:pPr>
            <a:endParaRPr lang="en-US" sz="2400" dirty="0"/>
          </a:p>
        </p:txBody>
      </p:sp>
    </p:spTree>
    <p:extLst>
      <p:ext uri="{BB962C8B-B14F-4D97-AF65-F5344CB8AC3E}">
        <p14:creationId xmlns:p14="http://schemas.microsoft.com/office/powerpoint/2010/main" val="34844959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8476" y="764373"/>
            <a:ext cx="10727724" cy="693724"/>
          </a:xfrm>
        </p:spPr>
        <p:txBody>
          <a:bodyPr>
            <a:normAutofit fontScale="90000"/>
          </a:bodyPr>
          <a:lstStyle/>
          <a:p>
            <a:pPr algn="l"/>
            <a:r>
              <a:rPr lang="en-US" b="1" dirty="0"/>
              <a:t>IV. The Baptism in/with/by the Holy Spirit</a:t>
            </a:r>
            <a:endParaRPr lang="en-US" dirty="0"/>
          </a:p>
        </p:txBody>
      </p:sp>
      <p:sp>
        <p:nvSpPr>
          <p:cNvPr id="3" name="Content Placeholder 2"/>
          <p:cNvSpPr>
            <a:spLocks noGrp="1"/>
          </p:cNvSpPr>
          <p:nvPr>
            <p:ph idx="1"/>
          </p:nvPr>
        </p:nvSpPr>
        <p:spPr>
          <a:xfrm>
            <a:off x="685800" y="1458098"/>
            <a:ext cx="10820400" cy="4760588"/>
          </a:xfrm>
        </p:spPr>
        <p:txBody>
          <a:bodyPr>
            <a:normAutofit lnSpcReduction="10000"/>
          </a:bodyPr>
          <a:lstStyle/>
          <a:p>
            <a:pPr marL="0" indent="0">
              <a:buNone/>
            </a:pPr>
            <a:r>
              <a:rPr lang="en-US" sz="3200" b="1" dirty="0"/>
              <a:t>C. The Third Baptism – Baptism in the Holy Spirit</a:t>
            </a:r>
          </a:p>
          <a:p>
            <a:pPr marL="0" indent="0">
              <a:buNone/>
            </a:pPr>
            <a:endParaRPr lang="en-US" sz="3200" dirty="0"/>
          </a:p>
          <a:p>
            <a:pPr lvl="1"/>
            <a:r>
              <a:rPr lang="en-US" sz="3200" dirty="0"/>
              <a:t>John’s Gospel chronicles the first 2 years of Jesus’ ministry. </a:t>
            </a:r>
          </a:p>
          <a:p>
            <a:pPr lvl="1"/>
            <a:endParaRPr lang="en-US" sz="3200" dirty="0"/>
          </a:p>
          <a:p>
            <a:pPr lvl="1"/>
            <a:r>
              <a:rPr lang="en-US" sz="3200" dirty="0"/>
              <a:t>Matthew, Mark, and Luke chronicle the last year. They are known as the synoptic Gospels (similar gospels) Very few things are in all 4 Gospels. Jesus birth, death, resurrection and…The promise of the Baptism in the Holy Spirit.</a:t>
            </a:r>
          </a:p>
          <a:p>
            <a:pPr marL="0" indent="0">
              <a:buNone/>
            </a:pPr>
            <a:endParaRPr lang="en-US" dirty="0"/>
          </a:p>
        </p:txBody>
      </p:sp>
    </p:spTree>
    <p:extLst>
      <p:ext uri="{BB962C8B-B14F-4D97-AF65-F5344CB8AC3E}">
        <p14:creationId xmlns:p14="http://schemas.microsoft.com/office/powerpoint/2010/main" val="852226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817292"/>
          </a:xfrm>
        </p:spPr>
        <p:txBody>
          <a:bodyPr/>
          <a:lstStyle/>
          <a:p>
            <a:r>
              <a:rPr lang="en-US" dirty="0"/>
              <a:t>baptism in the holy spirit (</a:t>
            </a:r>
            <a:r>
              <a:rPr lang="en-US" dirty="0" err="1"/>
              <a:t>cont</a:t>
            </a:r>
            <a:r>
              <a:rPr lang="en-US" dirty="0"/>
              <a:t>)</a:t>
            </a:r>
          </a:p>
        </p:txBody>
      </p:sp>
      <p:sp>
        <p:nvSpPr>
          <p:cNvPr id="3" name="Content Placeholder 2"/>
          <p:cNvSpPr>
            <a:spLocks noGrp="1"/>
          </p:cNvSpPr>
          <p:nvPr>
            <p:ph idx="1"/>
          </p:nvPr>
        </p:nvSpPr>
        <p:spPr>
          <a:xfrm>
            <a:off x="685800" y="1581665"/>
            <a:ext cx="10820400" cy="4637020"/>
          </a:xfrm>
        </p:spPr>
        <p:txBody>
          <a:bodyPr/>
          <a:lstStyle/>
          <a:p>
            <a:pPr marL="0" indent="0" algn="ctr">
              <a:buNone/>
            </a:pPr>
            <a:r>
              <a:rPr lang="en-US" sz="3200" b="1" dirty="0"/>
              <a:t>John the Baptist speaking…</a:t>
            </a:r>
          </a:p>
          <a:p>
            <a:pPr marL="0" indent="0">
              <a:buNone/>
            </a:pPr>
            <a:r>
              <a:rPr lang="en-US" sz="3200" b="1" dirty="0"/>
              <a:t>Matthew 3:11 -</a:t>
            </a:r>
            <a:r>
              <a:rPr lang="en-US" sz="3200" dirty="0"/>
              <a:t> "</a:t>
            </a:r>
            <a:r>
              <a:rPr lang="en-US" sz="3200" i="1" dirty="0"/>
              <a:t>I baptize you with water for repentance. But after me will come one who is more powerful than I, whose sandals I am not fit to carry. </a:t>
            </a:r>
            <a:r>
              <a:rPr lang="en-US" sz="3200" b="1" i="1" u="sng" dirty="0"/>
              <a:t>He</a:t>
            </a:r>
            <a:r>
              <a:rPr lang="en-US" sz="3200" i="1" u="sng" dirty="0"/>
              <a:t> (Jesus) will baptize you with the Holy Spirit and with fire</a:t>
            </a:r>
            <a:r>
              <a:rPr lang="en-US" sz="3200" i="1" dirty="0"/>
              <a:t>.”</a:t>
            </a:r>
          </a:p>
          <a:p>
            <a:endParaRPr lang="en-US" sz="3200" dirty="0"/>
          </a:p>
          <a:p>
            <a:pPr marL="0" indent="0">
              <a:buNone/>
            </a:pPr>
            <a:r>
              <a:rPr lang="en-US" sz="3200" b="1" dirty="0"/>
              <a:t>Mark 1:8 -</a:t>
            </a:r>
            <a:r>
              <a:rPr lang="en-US" sz="3200" dirty="0"/>
              <a:t> ”</a:t>
            </a:r>
            <a:r>
              <a:rPr lang="en-US" sz="3200" i="1" dirty="0"/>
              <a:t>I baptize you with water, but</a:t>
            </a:r>
            <a:r>
              <a:rPr lang="en-US" sz="3200" dirty="0"/>
              <a:t> </a:t>
            </a:r>
            <a:r>
              <a:rPr lang="en-US" sz="3200" i="1" u="sng" dirty="0"/>
              <a:t>he (Jesus) will baptize</a:t>
            </a:r>
            <a:r>
              <a:rPr lang="en-US" sz="3200" dirty="0"/>
              <a:t> </a:t>
            </a:r>
            <a:r>
              <a:rPr lang="en-US" sz="3200" i="1" u="sng" dirty="0"/>
              <a:t>you with the Holy Spirit</a:t>
            </a:r>
            <a:r>
              <a:rPr lang="en-US" sz="3200" dirty="0"/>
              <a:t>."</a:t>
            </a:r>
          </a:p>
          <a:p>
            <a:pPr marL="0" indent="0">
              <a:buNone/>
            </a:pPr>
            <a:endParaRPr lang="en-US" dirty="0"/>
          </a:p>
        </p:txBody>
      </p:sp>
    </p:spTree>
    <p:extLst>
      <p:ext uri="{BB962C8B-B14F-4D97-AF65-F5344CB8AC3E}">
        <p14:creationId xmlns:p14="http://schemas.microsoft.com/office/powerpoint/2010/main" val="32290196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lstStyle/>
          <a:p>
            <a:r>
              <a:rPr lang="en-US" dirty="0"/>
              <a:t>Baptism in the holy spirit (</a:t>
            </a:r>
            <a:r>
              <a:rPr lang="en-US" dirty="0" err="1"/>
              <a:t>cont</a:t>
            </a:r>
            <a:r>
              <a:rPr lang="en-US" dirty="0"/>
              <a:t>)</a:t>
            </a:r>
          </a:p>
        </p:txBody>
      </p:sp>
      <p:sp>
        <p:nvSpPr>
          <p:cNvPr id="3" name="Content Placeholder 2"/>
          <p:cNvSpPr>
            <a:spLocks noGrp="1"/>
          </p:cNvSpPr>
          <p:nvPr>
            <p:ph idx="1"/>
          </p:nvPr>
        </p:nvSpPr>
        <p:spPr/>
        <p:txBody>
          <a:bodyPr>
            <a:normAutofit fontScale="92500" lnSpcReduction="20000"/>
          </a:bodyPr>
          <a:lstStyle/>
          <a:p>
            <a:pPr marL="0" indent="0" algn="ctr">
              <a:buNone/>
            </a:pPr>
            <a:r>
              <a:rPr lang="en-US" sz="2800" b="1" dirty="0"/>
              <a:t>John the Baptist is speaking…</a:t>
            </a:r>
          </a:p>
          <a:p>
            <a:pPr marL="0" indent="0">
              <a:buNone/>
            </a:pPr>
            <a:r>
              <a:rPr lang="en-US" sz="2800" b="1" dirty="0"/>
              <a:t>Luke 3:16 -</a:t>
            </a:r>
            <a:r>
              <a:rPr lang="en-US" sz="2800" dirty="0"/>
              <a:t> </a:t>
            </a:r>
            <a:r>
              <a:rPr lang="en-US" sz="2800" i="1" dirty="0"/>
              <a:t>John answered them all, "I baptize you with water. But one more powerful than I will come, the thongs of whose sandals I am not worthy to untie.</a:t>
            </a:r>
            <a:r>
              <a:rPr lang="en-US" sz="2800" dirty="0"/>
              <a:t> </a:t>
            </a:r>
            <a:r>
              <a:rPr lang="en-US" sz="2800" i="1" u="sng" dirty="0"/>
              <a:t>He will baptize you with the Holy Spirit and with fire</a:t>
            </a:r>
            <a:r>
              <a:rPr lang="en-US" sz="2800" dirty="0"/>
              <a:t>.</a:t>
            </a:r>
          </a:p>
          <a:p>
            <a:endParaRPr lang="en-US" sz="2800" dirty="0"/>
          </a:p>
          <a:p>
            <a:pPr marL="0" indent="0">
              <a:buNone/>
            </a:pPr>
            <a:r>
              <a:rPr lang="en-US" sz="2800" b="1" dirty="0"/>
              <a:t>John 1:33 -</a:t>
            </a:r>
            <a:r>
              <a:rPr lang="en-US" sz="2800" dirty="0"/>
              <a:t> </a:t>
            </a:r>
            <a:r>
              <a:rPr lang="en-US" sz="2800" i="1" dirty="0"/>
              <a:t>I would not have known him, except that the one who sent me to baptize with water told me, 'The man on whom you see the Spirit</a:t>
            </a:r>
            <a:r>
              <a:rPr lang="en-US" sz="2800" dirty="0"/>
              <a:t> </a:t>
            </a:r>
            <a:r>
              <a:rPr lang="en-US" sz="2800" i="1" dirty="0"/>
              <a:t>come down</a:t>
            </a:r>
            <a:r>
              <a:rPr lang="en-US" sz="2800" dirty="0"/>
              <a:t> and </a:t>
            </a:r>
            <a:r>
              <a:rPr lang="en-US" sz="2800" i="1" dirty="0"/>
              <a:t>remain</a:t>
            </a:r>
            <a:r>
              <a:rPr lang="en-US" sz="2800" dirty="0"/>
              <a:t> is </a:t>
            </a:r>
            <a:r>
              <a:rPr lang="en-US" sz="2800" i="1" u="sng" dirty="0"/>
              <a:t>he who will baptize with the Holy Spirit.</a:t>
            </a:r>
            <a:r>
              <a:rPr lang="en-US" sz="2800" dirty="0"/>
              <a:t>'</a:t>
            </a:r>
          </a:p>
          <a:p>
            <a:pPr marL="0" indent="0" algn="ctr">
              <a:buNone/>
            </a:pPr>
            <a:r>
              <a:rPr lang="en-US" sz="2800" b="1" dirty="0"/>
              <a:t>Who performs this baptism?  JESUS is doing the baptism here.</a:t>
            </a:r>
            <a:endParaRPr lang="en-US" sz="2800" dirty="0"/>
          </a:p>
          <a:p>
            <a:pPr marL="0" indent="0">
              <a:buNone/>
            </a:pPr>
            <a:endParaRPr lang="en-US" dirty="0"/>
          </a:p>
        </p:txBody>
      </p:sp>
    </p:spTree>
    <p:extLst>
      <p:ext uri="{BB962C8B-B14F-4D97-AF65-F5344CB8AC3E}">
        <p14:creationId xmlns:p14="http://schemas.microsoft.com/office/powerpoint/2010/main" val="2655761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13800"/>
            <a:ext cx="10820400" cy="730795"/>
          </a:xfrm>
        </p:spPr>
        <p:txBody>
          <a:bodyPr/>
          <a:lstStyle/>
          <a:p>
            <a:r>
              <a:rPr lang="en-US" dirty="0"/>
              <a:t>Baptism in the Holy spirit (</a:t>
            </a:r>
            <a:r>
              <a:rPr lang="en-US" dirty="0" err="1"/>
              <a:t>cont</a:t>
            </a:r>
            <a:r>
              <a:rPr lang="en-US" dirty="0"/>
              <a:t>)</a:t>
            </a:r>
          </a:p>
        </p:txBody>
      </p:sp>
      <p:sp>
        <p:nvSpPr>
          <p:cNvPr id="3" name="Content Placeholder 2"/>
          <p:cNvSpPr>
            <a:spLocks noGrp="1"/>
          </p:cNvSpPr>
          <p:nvPr>
            <p:ph idx="1"/>
          </p:nvPr>
        </p:nvSpPr>
        <p:spPr>
          <a:xfrm>
            <a:off x="685800" y="1668162"/>
            <a:ext cx="10820400" cy="4732638"/>
          </a:xfrm>
        </p:spPr>
        <p:txBody>
          <a:bodyPr>
            <a:normAutofit fontScale="85000" lnSpcReduction="20000"/>
          </a:bodyPr>
          <a:lstStyle/>
          <a:p>
            <a:pPr marL="0" lvl="0" indent="0">
              <a:buNone/>
            </a:pPr>
            <a:r>
              <a:rPr lang="en-US" sz="3500" b="1" dirty="0"/>
              <a:t>2. The Words of Jesus…</a:t>
            </a:r>
          </a:p>
          <a:p>
            <a:pPr marL="0" lvl="0" indent="0">
              <a:buNone/>
            </a:pPr>
            <a:endParaRPr lang="en-US" sz="3500" dirty="0"/>
          </a:p>
          <a:p>
            <a:r>
              <a:rPr lang="en-US" sz="3500" b="1" dirty="0"/>
              <a:t>Luke 24:49 -</a:t>
            </a:r>
            <a:r>
              <a:rPr lang="en-US" sz="3500" dirty="0"/>
              <a:t> </a:t>
            </a:r>
            <a:r>
              <a:rPr lang="en-US" sz="3500" i="1" dirty="0"/>
              <a:t>I am going to send you what my Father has promised; but </a:t>
            </a:r>
            <a:r>
              <a:rPr lang="en-US" sz="3500" b="1" i="1" u="sng" dirty="0"/>
              <a:t>stay in the city until</a:t>
            </a:r>
            <a:r>
              <a:rPr lang="en-US" sz="3500" i="1" dirty="0"/>
              <a:t> you have been clothed with power from on high.“</a:t>
            </a:r>
          </a:p>
          <a:p>
            <a:endParaRPr lang="en-US" sz="3500" dirty="0"/>
          </a:p>
          <a:p>
            <a:r>
              <a:rPr lang="en-US" sz="3500" b="1" dirty="0"/>
              <a:t>Acts 1:4 </a:t>
            </a:r>
            <a:r>
              <a:rPr lang="en-US" sz="3500" dirty="0"/>
              <a:t> - </a:t>
            </a:r>
            <a:r>
              <a:rPr lang="en-US" sz="3500" i="1" dirty="0"/>
              <a:t>On one occasion, while he was eating with them, he gave them this command: "Do not leave Jerusalem, but </a:t>
            </a:r>
            <a:r>
              <a:rPr lang="en-US" sz="3500" b="1" i="1" u="sng" dirty="0"/>
              <a:t>wait</a:t>
            </a:r>
            <a:r>
              <a:rPr lang="en-US" sz="3500" i="1" dirty="0"/>
              <a:t> for the gift my Father promised, which you have heard me speak about.</a:t>
            </a:r>
            <a:endParaRPr lang="en-US" sz="3500" dirty="0"/>
          </a:p>
          <a:p>
            <a:r>
              <a:rPr lang="en-US" sz="3500" dirty="0"/>
              <a:t> </a:t>
            </a:r>
          </a:p>
          <a:p>
            <a:r>
              <a:rPr lang="en-US" dirty="0"/>
              <a:t> </a:t>
            </a:r>
          </a:p>
          <a:p>
            <a:pPr marL="0" indent="0">
              <a:buNone/>
            </a:pPr>
            <a:endParaRPr lang="en-US" dirty="0"/>
          </a:p>
        </p:txBody>
      </p:sp>
    </p:spTree>
    <p:extLst>
      <p:ext uri="{BB962C8B-B14F-4D97-AF65-F5344CB8AC3E}">
        <p14:creationId xmlns:p14="http://schemas.microsoft.com/office/powerpoint/2010/main" val="1788648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767865"/>
          </a:xfrm>
        </p:spPr>
        <p:txBody>
          <a:bodyPr/>
          <a:lstStyle/>
          <a:p>
            <a:pPr algn="ctr"/>
            <a:r>
              <a:rPr lang="en-US" b="1" dirty="0"/>
              <a:t>Many thanks</a:t>
            </a:r>
          </a:p>
        </p:txBody>
      </p:sp>
      <p:sp>
        <p:nvSpPr>
          <p:cNvPr id="3" name="Content Placeholder 2"/>
          <p:cNvSpPr>
            <a:spLocks noGrp="1"/>
          </p:cNvSpPr>
          <p:nvPr>
            <p:ph idx="1"/>
          </p:nvPr>
        </p:nvSpPr>
        <p:spPr>
          <a:xfrm>
            <a:off x="685800" y="1532238"/>
            <a:ext cx="10820400" cy="5053913"/>
          </a:xfrm>
        </p:spPr>
        <p:txBody>
          <a:bodyPr>
            <a:normAutofit fontScale="92500" lnSpcReduction="10000"/>
          </a:bodyPr>
          <a:lstStyle/>
          <a:p>
            <a:pPr marL="0" indent="0">
              <a:buNone/>
            </a:pPr>
            <a:r>
              <a:rPr lang="en-US" dirty="0"/>
              <a:t>Many thanks to Senior Pastor Roger Lewis (</a:t>
            </a:r>
            <a:r>
              <a:rPr lang="en-US" dirty="0">
                <a:hlinkClick r:id="rId2"/>
              </a:rPr>
              <a:t>lifechurchdfw.com</a:t>
            </a:r>
            <a:r>
              <a:rPr lang="en-US" dirty="0"/>
              <a:t>) for providing his sermons on the Person, Work, Baptism in the Holy Spirit for use in this segment.  The wonderful organization in those sermons made it much easier to compile this material. An additional resource used was “Life in the Spirit” by Dr. George Wood.</a:t>
            </a:r>
          </a:p>
          <a:p>
            <a:pPr marL="0" indent="0">
              <a:buNone/>
            </a:pPr>
            <a:r>
              <a:rPr lang="en-US" b="1" dirty="0"/>
              <a:t>If you have time, it is best to take at least two weeks to cover this material, so you have time for in-class discussion.  Regardless of the time you have available, though, you will need to require your students to review the extensive notes (</a:t>
            </a:r>
            <a:r>
              <a:rPr lang="en-US" b="1" u="sng" dirty="0"/>
              <a:t>available free on my website</a:t>
            </a:r>
            <a:r>
              <a:rPr lang="en-US" b="1" dirty="0"/>
              <a:t>), and read the book at home, so they will get it. (As it is, this lesson takes 90 minutes.) At the conclusion of your series, p</a:t>
            </a:r>
            <a:r>
              <a:rPr lang="en-US" b="1" u="sng" dirty="0"/>
              <a:t>lease forward </a:t>
            </a:r>
            <a:r>
              <a:rPr lang="en-US" b="1" u="sng" dirty="0" err="1"/>
              <a:t>powerpoints</a:t>
            </a:r>
            <a:r>
              <a:rPr lang="en-US" b="1" u="sng"/>
              <a:t> &amp; handouts to them by email so they can forward to others.</a:t>
            </a:r>
          </a:p>
          <a:p>
            <a:pPr marL="0" indent="0">
              <a:buNone/>
            </a:pPr>
            <a:r>
              <a:rPr lang="en-US" b="1"/>
              <a:t> </a:t>
            </a:r>
            <a:endParaRPr lang="en-US" b="1" dirty="0"/>
          </a:p>
          <a:p>
            <a:pPr marL="0" indent="0">
              <a:buNone/>
            </a:pPr>
            <a:r>
              <a:rPr lang="en-US" dirty="0"/>
              <a:t>I invite you to visit my website, </a:t>
            </a:r>
            <a:r>
              <a:rPr lang="en-US" dirty="0">
                <a:hlinkClick r:id="rId3"/>
              </a:rPr>
              <a:t>www.upwardlivingpublications.com</a:t>
            </a:r>
            <a:r>
              <a:rPr lang="en-US" dirty="0"/>
              <a:t>, periodically to see what additional free teaching materials I have posted for your use. If you are interested in my ponderings, visit my blog, </a:t>
            </a:r>
            <a:r>
              <a:rPr lang="en-US" dirty="0">
                <a:hlinkClick r:id="rId4"/>
              </a:rPr>
              <a:t>www.upwardlivingpublicationsblog.</a:t>
            </a:r>
            <a:r>
              <a:rPr lang="en-US" u="sng" dirty="0"/>
              <a:t>net</a:t>
            </a:r>
            <a:r>
              <a:rPr lang="en-US" dirty="0"/>
              <a:t>.</a:t>
            </a:r>
          </a:p>
          <a:p>
            <a:pPr marL="0" indent="0" algn="ctr">
              <a:buNone/>
            </a:pPr>
            <a:r>
              <a:rPr lang="en-US" dirty="0"/>
              <a:t>Blessings to you.</a:t>
            </a:r>
          </a:p>
          <a:p>
            <a:pPr marL="0" indent="0" algn="ctr">
              <a:buNone/>
            </a:pPr>
            <a:r>
              <a:rPr lang="en-US" dirty="0"/>
              <a:t>Marcia L. Gillis, MA</a:t>
            </a:r>
          </a:p>
          <a:p>
            <a:pPr marL="0" indent="0">
              <a:buNone/>
            </a:pPr>
            <a:endParaRPr lang="en-US" dirty="0"/>
          </a:p>
        </p:txBody>
      </p:sp>
    </p:spTree>
    <p:extLst>
      <p:ext uri="{BB962C8B-B14F-4D97-AF65-F5344CB8AC3E}">
        <p14:creationId xmlns:p14="http://schemas.microsoft.com/office/powerpoint/2010/main" val="3806119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b="1" dirty="0"/>
            </a:br>
            <a:r>
              <a:rPr lang="en-US" b="1" dirty="0"/>
              <a:t>We need a basic understanding of the Holy Spirit.</a:t>
            </a:r>
            <a:br>
              <a:rPr lang="en-US" dirty="0"/>
            </a:br>
            <a:endParaRPr lang="en-US" dirty="0"/>
          </a:p>
        </p:txBody>
      </p:sp>
      <p:sp>
        <p:nvSpPr>
          <p:cNvPr id="3" name="Content Placeholder 2"/>
          <p:cNvSpPr>
            <a:spLocks noGrp="1"/>
          </p:cNvSpPr>
          <p:nvPr>
            <p:ph idx="1"/>
          </p:nvPr>
        </p:nvSpPr>
        <p:spPr>
          <a:xfrm>
            <a:off x="685800" y="2194560"/>
            <a:ext cx="10820400" cy="4403948"/>
          </a:xfrm>
        </p:spPr>
        <p:txBody>
          <a:bodyPr>
            <a:normAutofit lnSpcReduction="10000"/>
          </a:bodyPr>
          <a:lstStyle/>
          <a:p>
            <a:pPr marL="0" lvl="0" indent="0">
              <a:buNone/>
            </a:pPr>
            <a:r>
              <a:rPr lang="en-US" sz="3200" b="1" dirty="0"/>
              <a:t>I. The Holy Spirit is the Third Member of the Trinity, the Godhead (Father, Son and Spirit)</a:t>
            </a:r>
            <a:endParaRPr lang="en-US" sz="3200" dirty="0"/>
          </a:p>
          <a:p>
            <a:pPr marL="0" indent="0">
              <a:buNone/>
            </a:pPr>
            <a:r>
              <a:rPr lang="en-US" sz="3200" b="1" dirty="0"/>
              <a:t> </a:t>
            </a:r>
            <a:endParaRPr lang="en-US" sz="3200" dirty="0"/>
          </a:p>
          <a:p>
            <a:pPr marL="0" lvl="0" indent="0">
              <a:buNone/>
            </a:pPr>
            <a:r>
              <a:rPr lang="en-US" sz="3200" b="1" dirty="0"/>
              <a:t>    A. He is God</a:t>
            </a:r>
            <a:endParaRPr lang="en-US" sz="3200" dirty="0"/>
          </a:p>
          <a:p>
            <a:pPr marL="0" lvl="0" indent="0">
              <a:buNone/>
            </a:pPr>
            <a:r>
              <a:rPr lang="en-US" sz="2800" b="1" dirty="0"/>
              <a:t>	1. He was there at the Creation of the World</a:t>
            </a:r>
            <a:endParaRPr lang="en-US" sz="2800" dirty="0"/>
          </a:p>
          <a:p>
            <a:pPr lvl="3"/>
            <a:r>
              <a:rPr lang="en-US" sz="2800" b="1" dirty="0"/>
              <a:t>Genesis 1:2 -</a:t>
            </a:r>
            <a:r>
              <a:rPr lang="en-US" sz="2800" dirty="0"/>
              <a:t> </a:t>
            </a:r>
            <a:r>
              <a:rPr lang="en-US" sz="2800" i="1" dirty="0"/>
              <a:t>Now the earth was formless and empty, darkness was over the surface of the deep, and the Spirit of God was hovering over the waters.</a:t>
            </a:r>
            <a:r>
              <a:rPr lang="en-US" sz="2800" dirty="0"/>
              <a:t> </a:t>
            </a:r>
          </a:p>
          <a:p>
            <a:pPr lvl="3"/>
            <a:r>
              <a:rPr lang="en-US" sz="2800" b="1" dirty="0"/>
              <a:t>Psalm 104:30 -</a:t>
            </a:r>
            <a:r>
              <a:rPr lang="en-US" sz="2800" dirty="0"/>
              <a:t> </a:t>
            </a:r>
            <a:r>
              <a:rPr lang="en-US" sz="2800" i="1" dirty="0"/>
              <a:t>When you send your Spirit, they are created, and you renew the face of the earth. </a:t>
            </a:r>
            <a:endParaRPr lang="en-US" sz="2800" dirty="0"/>
          </a:p>
          <a:p>
            <a:pPr marL="0" indent="0">
              <a:buNone/>
            </a:pPr>
            <a:endParaRPr lang="en-US" sz="2800" dirty="0"/>
          </a:p>
        </p:txBody>
      </p:sp>
    </p:spTree>
    <p:extLst>
      <p:ext uri="{BB962C8B-B14F-4D97-AF65-F5344CB8AC3E}">
        <p14:creationId xmlns:p14="http://schemas.microsoft.com/office/powerpoint/2010/main" val="3485303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normAutofit/>
          </a:bodyPr>
          <a:lstStyle/>
          <a:p>
            <a:pPr algn="l"/>
            <a:r>
              <a:rPr lang="en-US" sz="3600" b="1" dirty="0"/>
              <a:t>A. H</a:t>
            </a:r>
            <a:r>
              <a:rPr lang="en-US" sz="3600" b="1" dirty="0">
                <a:latin typeface="+mn-lt"/>
              </a:rPr>
              <a:t>E IS God</a:t>
            </a:r>
            <a:br>
              <a:rPr lang="en-US" sz="3600" b="1" dirty="0">
                <a:latin typeface="+mn-lt"/>
              </a:rPr>
            </a:br>
            <a:r>
              <a:rPr lang="en-US" sz="3600" b="1" dirty="0">
                <a:latin typeface="+mn-lt"/>
              </a:rPr>
              <a:t>     2. He has divine attributes</a:t>
            </a:r>
            <a:endParaRPr lang="en-US" sz="3600" b="1" dirty="0"/>
          </a:p>
        </p:txBody>
      </p:sp>
      <p:sp>
        <p:nvSpPr>
          <p:cNvPr id="3" name="Content Placeholder 2"/>
          <p:cNvSpPr>
            <a:spLocks noGrp="1"/>
          </p:cNvSpPr>
          <p:nvPr>
            <p:ph idx="1"/>
          </p:nvPr>
        </p:nvSpPr>
        <p:spPr/>
        <p:txBody>
          <a:bodyPr>
            <a:normAutofit lnSpcReduction="10000"/>
          </a:bodyPr>
          <a:lstStyle/>
          <a:p>
            <a:r>
              <a:rPr lang="en-US" sz="2800" b="1" dirty="0"/>
              <a:t>ETERNAL</a:t>
            </a:r>
            <a:r>
              <a:rPr lang="en-US" sz="2800" dirty="0"/>
              <a:t> - </a:t>
            </a:r>
            <a:r>
              <a:rPr lang="en-US" sz="2800" b="1" dirty="0"/>
              <a:t>Hebrews 9:14 -</a:t>
            </a:r>
            <a:r>
              <a:rPr lang="en-US" sz="2800" dirty="0"/>
              <a:t> </a:t>
            </a:r>
            <a:r>
              <a:rPr lang="en-US" sz="2800" i="1" dirty="0"/>
              <a:t>How much more, then, will the blood of Christ, who through the eternal Spirit offered himself unblemished to God, cleanse our consciences from acts that lead to death, so that we may serve the living God! </a:t>
            </a:r>
            <a:endParaRPr lang="en-US" sz="2800" dirty="0"/>
          </a:p>
          <a:p>
            <a:r>
              <a:rPr lang="en-US" sz="2800" b="1" dirty="0"/>
              <a:t>OMNIPRESENT </a:t>
            </a:r>
            <a:r>
              <a:rPr lang="en-US" sz="2800" dirty="0"/>
              <a:t>- </a:t>
            </a:r>
            <a:r>
              <a:rPr lang="en-US" sz="2800" b="1" dirty="0"/>
              <a:t>Psalm 139:7-10 </a:t>
            </a:r>
            <a:r>
              <a:rPr lang="en-US" sz="2800" dirty="0"/>
              <a:t>- </a:t>
            </a:r>
            <a:r>
              <a:rPr lang="en-US" sz="2800" i="1" dirty="0"/>
              <a:t>Where can I go from your Spirit? Where can I flee from your presence?  If I go up to the heavens, you are there; if I make my bed in the depths, you are there. If I rise on the wings of the dawn, if I settle on the far side of the sea, even there your hand will guide me, your right hand will hold me fast.</a:t>
            </a:r>
            <a:r>
              <a:rPr lang="en-US" sz="2800" dirty="0"/>
              <a:t> </a:t>
            </a:r>
          </a:p>
          <a:p>
            <a:pPr marL="0" indent="0">
              <a:buNone/>
            </a:pPr>
            <a:endParaRPr lang="en-US" dirty="0"/>
          </a:p>
        </p:txBody>
      </p:sp>
    </p:spTree>
    <p:extLst>
      <p:ext uri="{BB962C8B-B14F-4D97-AF65-F5344CB8AC3E}">
        <p14:creationId xmlns:p14="http://schemas.microsoft.com/office/powerpoint/2010/main" val="3845077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lstStyle/>
          <a:p>
            <a:pPr algn="l"/>
            <a:r>
              <a:rPr lang="en-US" b="1" dirty="0"/>
              <a:t>A. HE IS God</a:t>
            </a:r>
            <a:br>
              <a:rPr lang="en-US" b="1" dirty="0"/>
            </a:br>
            <a:r>
              <a:rPr lang="en-US" b="1" dirty="0"/>
              <a:t>     2. He has divine attributes</a:t>
            </a:r>
            <a:endParaRPr lang="en-US" dirty="0"/>
          </a:p>
        </p:txBody>
      </p:sp>
      <p:sp>
        <p:nvSpPr>
          <p:cNvPr id="3" name="Content Placeholder 2"/>
          <p:cNvSpPr>
            <a:spLocks noGrp="1"/>
          </p:cNvSpPr>
          <p:nvPr>
            <p:ph idx="1"/>
          </p:nvPr>
        </p:nvSpPr>
        <p:spPr/>
        <p:txBody>
          <a:bodyPr>
            <a:noAutofit/>
          </a:bodyPr>
          <a:lstStyle/>
          <a:p>
            <a:r>
              <a:rPr lang="en-US" sz="2800" b="1" dirty="0"/>
              <a:t>OMNIPOTENT</a:t>
            </a:r>
            <a:r>
              <a:rPr lang="en-US" sz="2800" dirty="0"/>
              <a:t> - </a:t>
            </a:r>
            <a:r>
              <a:rPr lang="en-US" sz="2800" b="1" dirty="0"/>
              <a:t>Luke 1:35 -</a:t>
            </a:r>
            <a:r>
              <a:rPr lang="en-US" sz="2800" dirty="0"/>
              <a:t> </a:t>
            </a:r>
            <a:r>
              <a:rPr lang="en-US" sz="2800" i="1" dirty="0"/>
              <a:t>The angel answered, "The Holy Spirit will come upon you, and the power of the Most High will overshadow you. So the holy one to be born will be called the Son of God.</a:t>
            </a:r>
            <a:r>
              <a:rPr lang="en-US" sz="2800" dirty="0"/>
              <a:t>  </a:t>
            </a:r>
          </a:p>
          <a:p>
            <a:r>
              <a:rPr lang="en-US" sz="2800" b="1" dirty="0"/>
              <a:t>OMNISCIENT</a:t>
            </a:r>
            <a:r>
              <a:rPr lang="en-US" sz="2800" dirty="0"/>
              <a:t> - </a:t>
            </a:r>
            <a:r>
              <a:rPr lang="en-US" sz="2800" b="1" dirty="0"/>
              <a:t>1 Corinthians 2:10-11 -</a:t>
            </a:r>
            <a:r>
              <a:rPr lang="en-US" sz="2800" dirty="0"/>
              <a:t> </a:t>
            </a:r>
            <a:r>
              <a:rPr lang="en-US" sz="2800" i="1" dirty="0"/>
              <a:t>but God has revealed it to us by his Spirit. The Spirit searches all things, even the deep things of God.  For who among men knows the thoughts of a man except the man's spirit within him? In the same way no one knows the thoughts of God except the Spirit of God.</a:t>
            </a:r>
            <a:endParaRPr lang="en-US" sz="2800" dirty="0"/>
          </a:p>
          <a:p>
            <a:endParaRPr lang="en-US" sz="2800" dirty="0"/>
          </a:p>
        </p:txBody>
      </p:sp>
    </p:spTree>
    <p:extLst>
      <p:ext uri="{BB962C8B-B14F-4D97-AF65-F5344CB8AC3E}">
        <p14:creationId xmlns:p14="http://schemas.microsoft.com/office/powerpoint/2010/main" val="2385406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8984"/>
            <a:ext cx="10820400" cy="1538417"/>
          </a:xfrm>
        </p:spPr>
        <p:txBody>
          <a:bodyPr>
            <a:normAutofit fontScale="90000"/>
          </a:bodyPr>
          <a:lstStyle/>
          <a:p>
            <a:pPr algn="l"/>
            <a:r>
              <a:rPr lang="en-US" b="1" dirty="0"/>
              <a:t>I.  The Holy Spirit is the Third Member of the  Trinity, the Godhead (Father, Son and Spirit)</a:t>
            </a:r>
            <a:endParaRPr lang="en-US" dirty="0"/>
          </a:p>
        </p:txBody>
      </p:sp>
      <p:sp>
        <p:nvSpPr>
          <p:cNvPr id="3" name="Content Placeholder 2"/>
          <p:cNvSpPr>
            <a:spLocks noGrp="1"/>
          </p:cNvSpPr>
          <p:nvPr>
            <p:ph idx="1"/>
          </p:nvPr>
        </p:nvSpPr>
        <p:spPr/>
        <p:txBody>
          <a:bodyPr>
            <a:normAutofit/>
          </a:bodyPr>
          <a:lstStyle/>
          <a:p>
            <a:pPr marL="0" lvl="0" indent="0">
              <a:buNone/>
            </a:pPr>
            <a:r>
              <a:rPr lang="en-US" sz="3200" b="1" dirty="0"/>
              <a:t>A. He is God</a:t>
            </a:r>
          </a:p>
          <a:p>
            <a:pPr marL="514350" lvl="0" indent="-514350">
              <a:buAutoNum type="alphaUcPeriod" startAt="2"/>
            </a:pPr>
            <a:r>
              <a:rPr lang="en-US" sz="3200" b="1" dirty="0"/>
              <a:t>He has been at work in people’s lives throughout</a:t>
            </a:r>
          </a:p>
          <a:p>
            <a:pPr marL="0" lvl="0" indent="0">
              <a:buNone/>
            </a:pPr>
            <a:r>
              <a:rPr lang="en-US" sz="3200" b="1" dirty="0"/>
              <a:t>     biblical history (see notes)</a:t>
            </a:r>
          </a:p>
          <a:p>
            <a:pPr lvl="2"/>
            <a:r>
              <a:rPr lang="en-US" sz="2800" b="1" dirty="0" err="1"/>
              <a:t>Bezalel</a:t>
            </a:r>
            <a:r>
              <a:rPr lang="en-US" sz="2800" b="1" dirty="0"/>
              <a:t> (A </a:t>
            </a:r>
            <a:r>
              <a:rPr lang="en-US" sz="2800" b="1" dirty="0" err="1"/>
              <a:t>craftman</a:t>
            </a:r>
            <a:r>
              <a:rPr lang="en-US" sz="2800" b="1" dirty="0"/>
              <a:t>) </a:t>
            </a:r>
          </a:p>
          <a:p>
            <a:pPr lvl="2"/>
            <a:r>
              <a:rPr lang="en-US" sz="2800" b="1" dirty="0"/>
              <a:t>Moses and the 70 Elders who help him</a:t>
            </a:r>
          </a:p>
          <a:p>
            <a:pPr lvl="2"/>
            <a:r>
              <a:rPr lang="en-US" sz="2800" b="1" dirty="0"/>
              <a:t>Joshua</a:t>
            </a:r>
          </a:p>
          <a:p>
            <a:pPr lvl="2"/>
            <a:r>
              <a:rPr lang="en-US" sz="2800" b="1" dirty="0" err="1"/>
              <a:t>Othniel</a:t>
            </a:r>
            <a:r>
              <a:rPr lang="en-US" sz="2800" b="1" dirty="0"/>
              <a:t>, Gideon, </a:t>
            </a:r>
            <a:r>
              <a:rPr lang="en-US" sz="2800" b="1" dirty="0" err="1"/>
              <a:t>Jephthah</a:t>
            </a:r>
            <a:r>
              <a:rPr lang="en-US" sz="2800" b="1" dirty="0"/>
              <a:t>, Balaam</a:t>
            </a:r>
            <a:endParaRPr lang="en-US" sz="2800" dirty="0"/>
          </a:p>
          <a:p>
            <a:pPr lvl="2"/>
            <a:r>
              <a:rPr lang="en-US" sz="2800" b="1" dirty="0"/>
              <a:t>Saul,</a:t>
            </a:r>
            <a:r>
              <a:rPr lang="en-US" sz="2800" b="1" i="1" dirty="0"/>
              <a:t> David</a:t>
            </a:r>
            <a:r>
              <a:rPr lang="en-US" sz="2800" b="1" dirty="0"/>
              <a:t> </a:t>
            </a:r>
            <a:endParaRPr lang="en-US" sz="2800" dirty="0"/>
          </a:p>
        </p:txBody>
      </p:sp>
    </p:spTree>
    <p:extLst>
      <p:ext uri="{BB962C8B-B14F-4D97-AF65-F5344CB8AC3E}">
        <p14:creationId xmlns:p14="http://schemas.microsoft.com/office/powerpoint/2010/main" val="2399844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normAutofit fontScale="90000"/>
          </a:bodyPr>
          <a:lstStyle/>
          <a:p>
            <a:pPr lvl="0" algn="l"/>
            <a:br>
              <a:rPr lang="en-US" b="1" dirty="0"/>
            </a:br>
            <a:r>
              <a:rPr lang="en-US" b="1" dirty="0"/>
              <a:t>II. As the Third Member of the Trinity, the Holy Spirit is a Person.</a:t>
            </a:r>
            <a:br>
              <a:rPr lang="en-US" dirty="0"/>
            </a:br>
            <a:endParaRPr lang="en-US" dirty="0"/>
          </a:p>
        </p:txBody>
      </p:sp>
      <p:sp>
        <p:nvSpPr>
          <p:cNvPr id="3" name="Content Placeholder 2"/>
          <p:cNvSpPr>
            <a:spLocks noGrp="1"/>
          </p:cNvSpPr>
          <p:nvPr>
            <p:ph idx="1"/>
          </p:nvPr>
        </p:nvSpPr>
        <p:spPr/>
        <p:txBody>
          <a:bodyPr/>
          <a:lstStyle/>
          <a:p>
            <a:pPr marL="457200" indent="-457200">
              <a:buAutoNum type="alphaUcPeriod"/>
            </a:pPr>
            <a:r>
              <a:rPr lang="en-US" sz="3200" b="1" dirty="0"/>
              <a:t>The Names Used to Describe Him are Personal (Comforter, Counselor, Helper)</a:t>
            </a:r>
          </a:p>
          <a:p>
            <a:pPr marL="457200" indent="-457200">
              <a:buAutoNum type="alphaUcPeriod"/>
            </a:pPr>
            <a:endParaRPr lang="en-US" b="1" dirty="0"/>
          </a:p>
          <a:p>
            <a:pPr lvl="1"/>
            <a:r>
              <a:rPr lang="en-US" sz="2800" b="1" dirty="0"/>
              <a:t>John 14:16 </a:t>
            </a:r>
            <a:r>
              <a:rPr lang="en-US" sz="2800" dirty="0"/>
              <a:t>- </a:t>
            </a:r>
            <a:r>
              <a:rPr lang="en-US" sz="2800" i="1" dirty="0"/>
              <a:t>And I will ask the Father, and he will give you another Counselor to be with you forever—</a:t>
            </a:r>
            <a:endParaRPr lang="en-US" sz="2800" dirty="0"/>
          </a:p>
          <a:p>
            <a:pPr lvl="1"/>
            <a:r>
              <a:rPr lang="en-US" sz="2800" b="1" dirty="0"/>
              <a:t>John 16:7 - </a:t>
            </a:r>
            <a:r>
              <a:rPr lang="en-US" sz="2800" i="1" dirty="0"/>
              <a:t>But I tell you the truth: It is for your good that I am going away. Unless I go away, the Counselor will not come to you; but if I go, I will send him to you.</a:t>
            </a:r>
            <a:endParaRPr lang="en-US" sz="2800" dirty="0"/>
          </a:p>
          <a:p>
            <a:pPr marL="0" indent="0">
              <a:buNone/>
            </a:pPr>
            <a:r>
              <a:rPr lang="en-US" b="1" dirty="0"/>
              <a:t> </a:t>
            </a:r>
            <a:r>
              <a:rPr lang="en-US" dirty="0"/>
              <a:t> </a:t>
            </a:r>
          </a:p>
          <a:p>
            <a:pPr marL="0" indent="0">
              <a:buNone/>
            </a:pPr>
            <a:endParaRPr lang="en-US" dirty="0"/>
          </a:p>
        </p:txBody>
      </p:sp>
    </p:spTree>
    <p:extLst>
      <p:ext uri="{BB962C8B-B14F-4D97-AF65-F5344CB8AC3E}">
        <p14:creationId xmlns:p14="http://schemas.microsoft.com/office/powerpoint/2010/main" val="4201378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4373"/>
            <a:ext cx="10820400" cy="1293028"/>
          </a:xfrm>
        </p:spPr>
        <p:txBody>
          <a:bodyPr>
            <a:normAutofit fontScale="90000"/>
          </a:bodyPr>
          <a:lstStyle/>
          <a:p>
            <a:pPr algn="l"/>
            <a:br>
              <a:rPr lang="en-US" b="1" dirty="0"/>
            </a:br>
            <a:r>
              <a:rPr lang="en-US" b="1" dirty="0"/>
              <a:t>II. As the Third Member of the Trinity, the Holy Spirit is a Person.</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marL="0" lvl="0" indent="0">
              <a:buNone/>
            </a:pPr>
            <a:r>
              <a:rPr lang="en-US" sz="2800" b="1" dirty="0"/>
              <a:t>A. Personal Characteristics</a:t>
            </a:r>
            <a:endParaRPr lang="en-US" sz="2800" dirty="0"/>
          </a:p>
          <a:p>
            <a:pPr lvl="1"/>
            <a:r>
              <a:rPr lang="en-US" sz="2800" b="1" dirty="0"/>
              <a:t>He can be resisted</a:t>
            </a:r>
            <a:r>
              <a:rPr lang="en-US" sz="2800" dirty="0"/>
              <a:t> – </a:t>
            </a:r>
            <a:r>
              <a:rPr lang="en-US" sz="2800" b="1" dirty="0"/>
              <a:t>Acts 7:51 </a:t>
            </a:r>
            <a:r>
              <a:rPr lang="en-US" sz="2800" dirty="0"/>
              <a:t>- </a:t>
            </a:r>
            <a:r>
              <a:rPr lang="en-US" sz="2800" i="1" dirty="0"/>
              <a:t>"You stiff-necked people, with uncircumcised hearts and ears! You are just like your fathers: You always resist the Holy Spirit!</a:t>
            </a:r>
            <a:endParaRPr lang="en-US" sz="2800" dirty="0"/>
          </a:p>
          <a:p>
            <a:pPr lvl="1"/>
            <a:r>
              <a:rPr lang="en-US" sz="2800" b="1" dirty="0"/>
              <a:t>He can be insulted - Hebrews 10:29 - </a:t>
            </a:r>
            <a:r>
              <a:rPr lang="en-US" sz="2800" i="1" dirty="0"/>
              <a:t>How much more severely do you think a man deserves to be punished who has trampled the Son of God under foot, who has treated as an unholy thing the blood of the covenant that sanctified him, and who has insulted the Spirit of grace?</a:t>
            </a:r>
            <a:endParaRPr lang="en-US" sz="2800" dirty="0"/>
          </a:p>
          <a:p>
            <a:pPr lvl="1"/>
            <a:r>
              <a:rPr lang="en-US" sz="2800" b="1" dirty="0"/>
              <a:t>He can be grieved - Ephesians 4:30-31 </a:t>
            </a:r>
            <a:r>
              <a:rPr lang="en-US" sz="2800" b="1" i="1" dirty="0"/>
              <a:t>-</a:t>
            </a:r>
            <a:r>
              <a:rPr lang="en-US" sz="2800" i="1" dirty="0"/>
              <a:t> And do not grieve the Holy Spirit of God, with whom you were sealed for the day of redemption.  Get rid of all bitterness, rage and anger, brawling and slander, along with every form of malice.</a:t>
            </a:r>
            <a:endParaRPr lang="en-US" sz="2800" dirty="0"/>
          </a:p>
          <a:p>
            <a:pPr marL="0" indent="0">
              <a:buNone/>
            </a:pPr>
            <a:endParaRPr lang="en-US" dirty="0"/>
          </a:p>
        </p:txBody>
      </p:sp>
    </p:spTree>
    <p:extLst>
      <p:ext uri="{BB962C8B-B14F-4D97-AF65-F5344CB8AC3E}">
        <p14:creationId xmlns:p14="http://schemas.microsoft.com/office/powerpoint/2010/main" val="1849538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8140" y="467811"/>
            <a:ext cx="8610600" cy="112957"/>
          </a:xfrm>
        </p:spPr>
        <p:txBody>
          <a:bodyPr>
            <a:normAutofit fontScale="90000"/>
          </a:bodyPr>
          <a:lstStyle/>
          <a:p>
            <a:endParaRPr lang="en-US" dirty="0"/>
          </a:p>
        </p:txBody>
      </p:sp>
      <p:sp>
        <p:nvSpPr>
          <p:cNvPr id="3" name="Content Placeholder 2"/>
          <p:cNvSpPr>
            <a:spLocks noGrp="1"/>
          </p:cNvSpPr>
          <p:nvPr>
            <p:ph idx="1"/>
          </p:nvPr>
        </p:nvSpPr>
        <p:spPr>
          <a:xfrm>
            <a:off x="685800" y="729050"/>
            <a:ext cx="10820400" cy="5696464"/>
          </a:xfrm>
        </p:spPr>
        <p:txBody>
          <a:bodyPr>
            <a:normAutofit lnSpcReduction="10000"/>
          </a:bodyPr>
          <a:lstStyle/>
          <a:p>
            <a:pPr marL="457200" lvl="0" indent="-457200">
              <a:buAutoNum type="alphaUcPeriod"/>
            </a:pPr>
            <a:r>
              <a:rPr lang="en-US" sz="2800" b="1" dirty="0"/>
              <a:t>Personal Characteristics</a:t>
            </a:r>
          </a:p>
          <a:p>
            <a:pPr lvl="0"/>
            <a:r>
              <a:rPr lang="en-US" sz="2800" b="1" dirty="0"/>
              <a:t>You can lie to the Holy Spirit - Acts 5:3-4 -</a:t>
            </a:r>
            <a:r>
              <a:rPr lang="en-US" sz="2800" dirty="0"/>
              <a:t> </a:t>
            </a:r>
            <a:r>
              <a:rPr lang="en-US" sz="2800" i="1" dirty="0"/>
              <a:t>Then Peter said, "Ananias, how is it that Satan has so filled your heart that you have lied to the Holy Spirit and have kept for yourself some of the money you received for the land?  Didn't it belong to you before it was sold? And after it was sold, wasn't the money at your disposal? What made you think of doing such a thing? You have not lied to men but to God."</a:t>
            </a:r>
            <a:endParaRPr lang="en-US" sz="2800" dirty="0"/>
          </a:p>
          <a:p>
            <a:pPr lvl="0"/>
            <a:r>
              <a:rPr lang="en-US" sz="2800" b="1" dirty="0"/>
              <a:t>The Bible uses personal pronouns to refer to the Holy Spirit - Romans 8:27 -</a:t>
            </a:r>
            <a:r>
              <a:rPr lang="en-US" sz="2800" dirty="0"/>
              <a:t> </a:t>
            </a:r>
            <a:r>
              <a:rPr lang="en-US" sz="2800" i="1" dirty="0"/>
              <a:t>And </a:t>
            </a:r>
            <a:r>
              <a:rPr lang="en-US" sz="2800" b="1" i="1" u="sng" dirty="0"/>
              <a:t>he</a:t>
            </a:r>
            <a:r>
              <a:rPr lang="en-US" sz="2800" i="1" dirty="0"/>
              <a:t> who searches our hearts knows the mind of the Spirit, because </a:t>
            </a:r>
            <a:r>
              <a:rPr lang="en-US" sz="2800" b="1" i="1" u="sng" dirty="0"/>
              <a:t>the Spirit intercedes</a:t>
            </a:r>
            <a:r>
              <a:rPr lang="en-US" sz="2800" i="1" dirty="0"/>
              <a:t> for the saints in accordance with God's will.</a:t>
            </a:r>
            <a:endParaRPr lang="en-US" sz="2800" dirty="0"/>
          </a:p>
          <a:p>
            <a:pPr lvl="0"/>
            <a:r>
              <a:rPr lang="en-US" sz="2800" b="1" dirty="0"/>
              <a:t>The Holy Spirit has His own desires and will - 1 Corinthians 12:11 -</a:t>
            </a:r>
            <a:r>
              <a:rPr lang="en-US" sz="2800" dirty="0"/>
              <a:t> </a:t>
            </a:r>
            <a:r>
              <a:rPr lang="en-US" sz="2800" i="1" dirty="0"/>
              <a:t>All these are the work of one and the same Spirit, and </a:t>
            </a:r>
            <a:r>
              <a:rPr lang="en-US" sz="2800" b="1" i="1" u="sng" dirty="0"/>
              <a:t>he gives them to each one, just as he determines</a:t>
            </a:r>
            <a:r>
              <a:rPr lang="en-US" sz="2800" i="1" dirty="0"/>
              <a:t>.</a:t>
            </a:r>
            <a:endParaRPr lang="en-US" sz="2800" dirty="0"/>
          </a:p>
          <a:p>
            <a:pPr marL="457200" lvl="0" indent="-457200">
              <a:buAutoNum type="alphaUcPeriod"/>
            </a:pPr>
            <a:endParaRPr lang="en-US" sz="2400" dirty="0"/>
          </a:p>
          <a:p>
            <a:pPr marL="0" indent="0">
              <a:buNone/>
            </a:pPr>
            <a:endParaRPr lang="en-US" dirty="0"/>
          </a:p>
        </p:txBody>
      </p:sp>
    </p:spTree>
    <p:extLst>
      <p:ext uri="{BB962C8B-B14F-4D97-AF65-F5344CB8AC3E}">
        <p14:creationId xmlns:p14="http://schemas.microsoft.com/office/powerpoint/2010/main" val="3417797485"/>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TC104033937[[fn=Vapor]]</Template>
  <TotalTime>850</TotalTime>
  <Words>1337</Words>
  <Application>Microsoft Office PowerPoint</Application>
  <PresentationFormat>Widescreen</PresentationFormat>
  <Paragraphs>151</Paragraphs>
  <Slides>26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Century Gothic</vt:lpstr>
      <vt:lpstr>Vapor Trail</vt:lpstr>
      <vt:lpstr>Class 4 – walking in the power of the word &amp; spirit</vt:lpstr>
      <vt:lpstr>Course guidelines</vt:lpstr>
      <vt:lpstr> We need a basic understanding of the Holy Spirit. </vt:lpstr>
      <vt:lpstr>A. HE IS God      2. He has divine attributes</vt:lpstr>
      <vt:lpstr>A. HE IS God      2. He has divine attributes</vt:lpstr>
      <vt:lpstr>I.  The Holy Spirit is the Third Member of the  Trinity, the Godhead (Father, Son and Spirit)</vt:lpstr>
      <vt:lpstr> II. As the Third Member of the Trinity, the Holy Spirit is a Person. </vt:lpstr>
      <vt:lpstr> II. As the Third Member of the Trinity, the Holy Spirit is a Person. </vt:lpstr>
      <vt:lpstr>PowerPoint Presentation</vt:lpstr>
      <vt:lpstr> III. I have Jesus…Why do I need the Holy Spirit? </vt:lpstr>
      <vt:lpstr>III. I have Jesus…Why do I need the Holy Spirit?</vt:lpstr>
      <vt:lpstr>III. I have Jesus…Why do I need the Holy Spirit?</vt:lpstr>
      <vt:lpstr> C. He EMPOWERS us.  </vt:lpstr>
      <vt:lpstr> D. He bears FRUIT in our lives and gives GIFTS </vt:lpstr>
      <vt:lpstr>D. He bears FRUIT in our lives and gives GIFTS</vt:lpstr>
      <vt:lpstr> IV. The Baptism in/with/by the Holy Spirit  </vt:lpstr>
      <vt:lpstr> IV. The Baptism in/with/by the Holy Spirit  </vt:lpstr>
      <vt:lpstr>IV. The Baptism in/with/by the Holy Spirit</vt:lpstr>
      <vt:lpstr>IV. The Baptism in/with/by the Holy Spirit</vt:lpstr>
      <vt:lpstr>Water baptism (cont.)</vt:lpstr>
      <vt:lpstr>PowerPoint Presentation</vt:lpstr>
      <vt:lpstr>IV. The Baptism in/with/by the Holy Spirit</vt:lpstr>
      <vt:lpstr>baptism in the holy spirit (cont)</vt:lpstr>
      <vt:lpstr>Baptism in the holy spirit (cont)</vt:lpstr>
      <vt:lpstr>Baptism in the Holy spirit (cont)</vt:lpstr>
      <vt:lpstr>Many 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4 – walking in the power of the word &amp; spirit</dc:title>
  <dc:creator>Owner</dc:creator>
  <cp:lastModifiedBy>Marcia Gillis</cp:lastModifiedBy>
  <cp:revision>30</cp:revision>
  <dcterms:created xsi:type="dcterms:W3CDTF">2014-10-10T21:02:08Z</dcterms:created>
  <dcterms:modified xsi:type="dcterms:W3CDTF">2017-11-09T21:29:59Z</dcterms:modified>
</cp:coreProperties>
</file>