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9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6" r:id="rId22"/>
    <p:sldId id="277" r:id="rId23"/>
    <p:sldId id="278" r:id="rId24"/>
    <p:sldId id="279" r:id="rId25"/>
    <p:sldId id="280" r:id="rId26"/>
    <p:sldId id="281" r:id="rId27"/>
    <p:sldId id="283" r:id="rId28"/>
    <p:sldId id="284" r:id="rId29"/>
    <p:sldId id="285" r:id="rId30"/>
    <p:sldId id="282" r:id="rId31"/>
    <p:sldId id="275" r:id="rId32"/>
    <p:sldId id="287" r:id="rId33"/>
    <p:sldId id="288" r:id="rId34"/>
    <p:sldId id="289" r:id="rId35"/>
    <p:sldId id="290" r:id="rId36"/>
    <p:sldId id="291" r:id="rId37"/>
    <p:sldId id="286"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6" autoAdjust="0"/>
    <p:restoredTop sz="94660"/>
  </p:normalViewPr>
  <p:slideViewPr>
    <p:cSldViewPr snapToGrid="0">
      <p:cViewPr varScale="1">
        <p:scale>
          <a:sx n="72" d="100"/>
          <a:sy n="72" d="100"/>
        </p:scale>
        <p:origin x="61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11/9/2017</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11/9/2017</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11/9/2017</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11/9/2017</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11/9/2017</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11/9/2017</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11/9/2017</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upwardlivingpublications.co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bethesdanet.com/" TargetMode="External"/><Relationship Id="rId2" Type="http://schemas.openxmlformats.org/officeDocument/2006/relationships/hyperlink" Target="http://www.lifechurchdfw.com/" TargetMode="External"/><Relationship Id="rId1" Type="http://schemas.openxmlformats.org/officeDocument/2006/relationships/slideLayout" Target="../slideLayouts/slideLayout2.xml"/><Relationship Id="rId5" Type="http://schemas.openxmlformats.org/officeDocument/2006/relationships/hyperlink" Target="http://www.upwardlivingpublicationsblog.com/" TargetMode="External"/><Relationship Id="rId4" Type="http://schemas.openxmlformats.org/officeDocument/2006/relationships/hyperlink" Target="http://www.upwardlivingpublications.com/"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r"/>
            <a:r>
              <a:rPr lang="en-US" sz="4400" b="1" dirty="0"/>
              <a:t>Class 6 – walking in the power of the word and spirit</a:t>
            </a:r>
          </a:p>
        </p:txBody>
      </p:sp>
      <p:sp>
        <p:nvSpPr>
          <p:cNvPr id="3" name="Subtitle 2"/>
          <p:cNvSpPr>
            <a:spLocks noGrp="1"/>
          </p:cNvSpPr>
          <p:nvPr>
            <p:ph type="subTitle" idx="1"/>
          </p:nvPr>
        </p:nvSpPr>
        <p:spPr/>
        <p:txBody>
          <a:bodyPr>
            <a:normAutofit/>
          </a:bodyPr>
          <a:lstStyle/>
          <a:p>
            <a:pPr algn="r"/>
            <a:r>
              <a:rPr lang="en-US" sz="3600" b="1" dirty="0">
                <a:solidFill>
                  <a:srgbClr val="FFFF00"/>
                </a:solidFill>
              </a:rPr>
              <a:t>TONGUES</a:t>
            </a:r>
          </a:p>
        </p:txBody>
      </p:sp>
    </p:spTree>
    <p:extLst>
      <p:ext uri="{BB962C8B-B14F-4D97-AF65-F5344CB8AC3E}">
        <p14:creationId xmlns:p14="http://schemas.microsoft.com/office/powerpoint/2010/main" val="1394129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730795"/>
          </a:xfrm>
        </p:spPr>
        <p:txBody>
          <a:bodyPr/>
          <a:lstStyle/>
          <a:p>
            <a:r>
              <a:rPr lang="en-US" b="1" dirty="0"/>
              <a:t>Review: </a:t>
            </a:r>
            <a:r>
              <a:rPr lang="en-US" b="1" dirty="0">
                <a:solidFill>
                  <a:srgbClr val="FFFF00"/>
                </a:solidFill>
              </a:rPr>
              <a:t>the promise</a:t>
            </a:r>
          </a:p>
        </p:txBody>
      </p:sp>
      <p:sp>
        <p:nvSpPr>
          <p:cNvPr id="3" name="Content Placeholder 2"/>
          <p:cNvSpPr>
            <a:spLocks noGrp="1"/>
          </p:cNvSpPr>
          <p:nvPr>
            <p:ph idx="1"/>
          </p:nvPr>
        </p:nvSpPr>
        <p:spPr>
          <a:xfrm>
            <a:off x="685800" y="1495168"/>
            <a:ext cx="10820400" cy="4723517"/>
          </a:xfrm>
        </p:spPr>
        <p:txBody>
          <a:bodyPr>
            <a:normAutofit lnSpcReduction="10000"/>
          </a:bodyPr>
          <a:lstStyle/>
          <a:p>
            <a:pPr marL="0" indent="0" algn="ctr">
              <a:buNone/>
            </a:pPr>
            <a:r>
              <a:rPr lang="en-US" sz="2800" b="1" dirty="0"/>
              <a:t>The Promise</a:t>
            </a:r>
            <a:endParaRPr lang="en-US" sz="2800" dirty="0"/>
          </a:p>
          <a:p>
            <a:pPr marL="0" indent="0">
              <a:buNone/>
            </a:pPr>
            <a:r>
              <a:rPr lang="en-US" sz="2800" b="1" dirty="0"/>
              <a:t>In Luke 24:49</a:t>
            </a:r>
            <a:r>
              <a:rPr lang="en-US" sz="2800" dirty="0"/>
              <a:t>, Jesus tells his disciples, </a:t>
            </a:r>
            <a:r>
              <a:rPr lang="en-US" sz="2800" i="1" dirty="0"/>
              <a:t>“I am going to send you what my Father has promised; but stay in the city until you have been clothed with power from on high. Again, this followed the events of John 20:22, when He breathed on them and said, “Receive the Spirit.”</a:t>
            </a:r>
            <a:endParaRPr lang="en-US" sz="2800" dirty="0"/>
          </a:p>
          <a:p>
            <a:pPr marL="0" indent="0">
              <a:buNone/>
            </a:pPr>
            <a:r>
              <a:rPr lang="en-US" sz="2800" b="1" dirty="0"/>
              <a:t>Acts 1:4 and 5 </a:t>
            </a:r>
            <a:r>
              <a:rPr lang="en-US" sz="2800" dirty="0"/>
              <a:t>report Jesus as saying, </a:t>
            </a:r>
            <a:r>
              <a:rPr lang="en-US" sz="2800" i="1" dirty="0"/>
              <a:t>“Do not leave Jerusalem, but wait for the gift my Father promised which you have heard me speak about. For John baptized with water, but in a few days you will be baptized into the Holy Spirit.”</a:t>
            </a:r>
            <a:endParaRPr lang="en-US" sz="2800" dirty="0"/>
          </a:p>
          <a:p>
            <a:pPr marL="0" indent="0">
              <a:buNone/>
            </a:pPr>
            <a:r>
              <a:rPr lang="en-US" sz="2800" b="1" dirty="0"/>
              <a:t>The Great Commission</a:t>
            </a:r>
            <a:r>
              <a:rPr lang="en-US" sz="2800" i="1" dirty="0"/>
              <a:t>, </a:t>
            </a:r>
            <a:r>
              <a:rPr lang="en-US" sz="2800" dirty="0"/>
              <a:t>Jesus said</a:t>
            </a:r>
            <a:r>
              <a:rPr lang="en-US" sz="2800" i="1" dirty="0"/>
              <a:t> “they will speak in new tongues” </a:t>
            </a:r>
            <a:r>
              <a:rPr lang="en-US" sz="2800" b="1" dirty="0"/>
              <a:t>(Mk. 16:17</a:t>
            </a:r>
            <a:r>
              <a:rPr lang="en-US" sz="2800" i="1" dirty="0"/>
              <a:t>).</a:t>
            </a:r>
            <a:endParaRPr lang="en-US" sz="2800" dirty="0"/>
          </a:p>
          <a:p>
            <a:pPr marL="0" indent="0">
              <a:buNone/>
            </a:pPr>
            <a:endParaRPr lang="en-US" dirty="0"/>
          </a:p>
        </p:txBody>
      </p:sp>
    </p:spTree>
    <p:extLst>
      <p:ext uri="{BB962C8B-B14F-4D97-AF65-F5344CB8AC3E}">
        <p14:creationId xmlns:p14="http://schemas.microsoft.com/office/powerpoint/2010/main" val="831591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879076"/>
          </a:xfrm>
        </p:spPr>
        <p:txBody>
          <a:bodyPr/>
          <a:lstStyle/>
          <a:p>
            <a:r>
              <a:rPr lang="en-US" b="1" dirty="0"/>
              <a:t>Review: </a:t>
            </a:r>
            <a:r>
              <a:rPr lang="en-US" b="1" dirty="0">
                <a:solidFill>
                  <a:srgbClr val="FFFF00"/>
                </a:solidFill>
              </a:rPr>
              <a:t>the immersion</a:t>
            </a:r>
          </a:p>
        </p:txBody>
      </p:sp>
      <p:sp>
        <p:nvSpPr>
          <p:cNvPr id="3" name="Content Placeholder 2"/>
          <p:cNvSpPr>
            <a:spLocks noGrp="1"/>
          </p:cNvSpPr>
          <p:nvPr>
            <p:ph idx="1"/>
          </p:nvPr>
        </p:nvSpPr>
        <p:spPr>
          <a:xfrm>
            <a:off x="685800" y="1643450"/>
            <a:ext cx="10820400" cy="4575236"/>
          </a:xfrm>
        </p:spPr>
        <p:txBody>
          <a:bodyPr>
            <a:normAutofit/>
          </a:bodyPr>
          <a:lstStyle/>
          <a:p>
            <a:pPr marL="0" indent="0" algn="ctr">
              <a:buNone/>
            </a:pPr>
            <a:r>
              <a:rPr lang="en-US" sz="3200" b="1" dirty="0"/>
              <a:t>The Immersion</a:t>
            </a:r>
            <a:endParaRPr lang="en-US" sz="3200" dirty="0"/>
          </a:p>
          <a:p>
            <a:r>
              <a:rPr lang="en-US" sz="3200" dirty="0"/>
              <a:t>In </a:t>
            </a:r>
            <a:r>
              <a:rPr lang="en-US" sz="3200" b="1" dirty="0"/>
              <a:t>Acts 2:1-4 </a:t>
            </a:r>
            <a:r>
              <a:rPr lang="en-US" sz="3200" dirty="0"/>
              <a:t>we read the account of how this promise came to pass. On the Day of Pentecost, the believers were baptized by and immersed in the Spirit. </a:t>
            </a:r>
          </a:p>
          <a:p>
            <a:r>
              <a:rPr lang="en-US" sz="3200" i="1" dirty="0"/>
              <a:t>All of them were filled with the Holy Spirit and began to speak in other tongues as the Spirit enabled them.</a:t>
            </a:r>
            <a:r>
              <a:rPr lang="en-US" sz="3200" dirty="0"/>
              <a:t> (NIV, </a:t>
            </a:r>
            <a:r>
              <a:rPr lang="en-US" sz="3200" b="1" dirty="0"/>
              <a:t>Acts 2:4</a:t>
            </a:r>
            <a:r>
              <a:rPr lang="en-US" sz="3200" dirty="0"/>
              <a:t>)</a:t>
            </a:r>
          </a:p>
          <a:p>
            <a:pPr marL="0" indent="0">
              <a:buNone/>
            </a:pPr>
            <a:endParaRPr lang="en-US" sz="3200" dirty="0"/>
          </a:p>
        </p:txBody>
      </p:sp>
    </p:spTree>
    <p:extLst>
      <p:ext uri="{BB962C8B-B14F-4D97-AF65-F5344CB8AC3E}">
        <p14:creationId xmlns:p14="http://schemas.microsoft.com/office/powerpoint/2010/main" val="252105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743151"/>
          </a:xfrm>
        </p:spPr>
        <p:txBody>
          <a:bodyPr/>
          <a:lstStyle/>
          <a:p>
            <a:r>
              <a:rPr lang="en-US" b="1" dirty="0">
                <a:solidFill>
                  <a:srgbClr val="FFFF00"/>
                </a:solidFill>
              </a:rPr>
              <a:t>the immersion: results</a:t>
            </a:r>
          </a:p>
        </p:txBody>
      </p:sp>
      <p:sp>
        <p:nvSpPr>
          <p:cNvPr id="3" name="Content Placeholder 2"/>
          <p:cNvSpPr>
            <a:spLocks noGrp="1"/>
          </p:cNvSpPr>
          <p:nvPr>
            <p:ph idx="1"/>
          </p:nvPr>
        </p:nvSpPr>
        <p:spPr>
          <a:xfrm>
            <a:off x="685800" y="1655805"/>
            <a:ext cx="10820400" cy="4562881"/>
          </a:xfrm>
        </p:spPr>
        <p:txBody>
          <a:bodyPr/>
          <a:lstStyle/>
          <a:p>
            <a:pPr marL="0" indent="0">
              <a:buNone/>
            </a:pPr>
            <a:r>
              <a:rPr lang="en-US" sz="2800" b="1" dirty="0">
                <a:solidFill>
                  <a:srgbClr val="FFFF00"/>
                </a:solidFill>
              </a:rPr>
              <a:t>The Result of the Immersion</a:t>
            </a:r>
            <a:endParaRPr lang="en-US" sz="2800" dirty="0">
              <a:solidFill>
                <a:srgbClr val="FFFF00"/>
              </a:solidFill>
            </a:endParaRPr>
          </a:p>
          <a:p>
            <a:pPr marL="0" lvl="0" indent="0">
              <a:buNone/>
            </a:pPr>
            <a:r>
              <a:rPr lang="en-US" sz="2800" b="1" dirty="0"/>
              <a:t>1. Worship</a:t>
            </a:r>
            <a:endParaRPr lang="en-US" sz="2800" dirty="0"/>
          </a:p>
          <a:p>
            <a:pPr marL="457200" lvl="1" indent="0">
              <a:buNone/>
            </a:pPr>
            <a:r>
              <a:rPr lang="en-US" sz="2800" dirty="0"/>
              <a:t>The crowds saw and heard a group of 120 people praising God in all the languages spoken in the Near East, as the Spirit gave them utterance/enabled them. According to Acts 2:11, they uttered the wonders of God (magnificent, splendor, grand, great, sublime, beautiful mighty) in tongues they had never learned. Those who observed heard the 120 people worshipping God in languages they had never learned, but which the observers recognized!</a:t>
            </a:r>
          </a:p>
          <a:p>
            <a:pPr marL="0" indent="0">
              <a:buNone/>
            </a:pPr>
            <a:endParaRPr lang="en-US" dirty="0"/>
          </a:p>
        </p:txBody>
      </p:sp>
    </p:spTree>
    <p:extLst>
      <p:ext uri="{BB962C8B-B14F-4D97-AF65-F5344CB8AC3E}">
        <p14:creationId xmlns:p14="http://schemas.microsoft.com/office/powerpoint/2010/main" val="2130384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916146"/>
          </a:xfrm>
        </p:spPr>
        <p:txBody>
          <a:bodyPr/>
          <a:lstStyle/>
          <a:p>
            <a:r>
              <a:rPr lang="en-US" b="1" dirty="0">
                <a:solidFill>
                  <a:srgbClr val="FFFF00"/>
                </a:solidFill>
              </a:rPr>
              <a:t>The immersion: results</a:t>
            </a:r>
          </a:p>
        </p:txBody>
      </p:sp>
      <p:sp>
        <p:nvSpPr>
          <p:cNvPr id="3" name="Content Placeholder 2"/>
          <p:cNvSpPr>
            <a:spLocks noGrp="1"/>
          </p:cNvSpPr>
          <p:nvPr>
            <p:ph idx="1"/>
          </p:nvPr>
        </p:nvSpPr>
        <p:spPr>
          <a:xfrm>
            <a:off x="685800" y="1865870"/>
            <a:ext cx="10820400" cy="4352815"/>
          </a:xfrm>
        </p:spPr>
        <p:txBody>
          <a:bodyPr>
            <a:normAutofit/>
          </a:bodyPr>
          <a:lstStyle/>
          <a:p>
            <a:pPr marL="0" lvl="0" indent="0">
              <a:buNone/>
            </a:pPr>
            <a:r>
              <a:rPr lang="en-US" sz="3200" b="1" dirty="0"/>
              <a:t>2. The Word was Proclaimed with Power</a:t>
            </a:r>
            <a:endParaRPr lang="en-US" sz="3200" dirty="0"/>
          </a:p>
          <a:p>
            <a:pPr marL="0" indent="0">
              <a:buNone/>
            </a:pPr>
            <a:r>
              <a:rPr lang="en-US" sz="3200" b="1" dirty="0"/>
              <a:t> </a:t>
            </a:r>
            <a:endParaRPr lang="en-US" sz="3200" dirty="0"/>
          </a:p>
          <a:p>
            <a:pPr marL="457200" lvl="1" indent="0">
              <a:buNone/>
            </a:pPr>
            <a:r>
              <a:rPr lang="en-US" sz="3200" dirty="0"/>
              <a:t>The word “utter” is also used in </a:t>
            </a:r>
            <a:r>
              <a:rPr lang="en-US" sz="3200" b="1" dirty="0"/>
              <a:t>Acts 2:14 </a:t>
            </a:r>
            <a:r>
              <a:rPr lang="en-US" sz="3200" dirty="0"/>
              <a:t>when Peter began to declare loudly and forcibly the claims of Jesus.  </a:t>
            </a:r>
            <a:r>
              <a:rPr lang="en-US" sz="3200" b="1" dirty="0"/>
              <a:t>Acts 2:17 </a:t>
            </a:r>
            <a:r>
              <a:rPr lang="en-US" sz="3200" dirty="0"/>
              <a:t>says that </a:t>
            </a:r>
            <a:r>
              <a:rPr lang="en-US" sz="3200" u="sng" dirty="0"/>
              <a:t>Joel’s words of the promise were being fulfilled</a:t>
            </a:r>
            <a:r>
              <a:rPr lang="en-US" sz="3200" dirty="0"/>
              <a:t>. The purpose went beyond the launching of the church, but it was to proclaim His message to the lost.</a:t>
            </a:r>
          </a:p>
          <a:p>
            <a:pPr marL="0" indent="0">
              <a:buNone/>
            </a:pPr>
            <a:endParaRPr lang="en-US" sz="2800" dirty="0"/>
          </a:p>
        </p:txBody>
      </p:sp>
    </p:spTree>
    <p:extLst>
      <p:ext uri="{BB962C8B-B14F-4D97-AF65-F5344CB8AC3E}">
        <p14:creationId xmlns:p14="http://schemas.microsoft.com/office/powerpoint/2010/main" val="9669251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854362"/>
          </a:xfrm>
        </p:spPr>
        <p:txBody>
          <a:bodyPr/>
          <a:lstStyle/>
          <a:p>
            <a:r>
              <a:rPr lang="en-US" b="1" dirty="0">
                <a:solidFill>
                  <a:srgbClr val="FFFF00"/>
                </a:solidFill>
              </a:rPr>
              <a:t>The immersion: results</a:t>
            </a:r>
            <a:endParaRPr lang="en-US" dirty="0"/>
          </a:p>
        </p:txBody>
      </p:sp>
      <p:sp>
        <p:nvSpPr>
          <p:cNvPr id="3" name="Content Placeholder 2"/>
          <p:cNvSpPr>
            <a:spLocks noGrp="1"/>
          </p:cNvSpPr>
          <p:nvPr>
            <p:ph idx="1"/>
          </p:nvPr>
        </p:nvSpPr>
        <p:spPr>
          <a:xfrm>
            <a:off x="809368" y="1725003"/>
            <a:ext cx="10820400" cy="4024125"/>
          </a:xfrm>
        </p:spPr>
        <p:txBody>
          <a:bodyPr>
            <a:normAutofit fontScale="92500" lnSpcReduction="20000"/>
          </a:bodyPr>
          <a:lstStyle/>
          <a:p>
            <a:pPr marL="0" indent="0">
              <a:buNone/>
            </a:pPr>
            <a:r>
              <a:rPr lang="en-US" sz="3200" b="1" dirty="0"/>
              <a:t>3.   People Repented and Many Were Saved</a:t>
            </a:r>
            <a:endParaRPr lang="en-US" sz="3200" dirty="0"/>
          </a:p>
          <a:p>
            <a:pPr marL="914400" lvl="2" indent="0">
              <a:buNone/>
            </a:pPr>
            <a:endParaRPr lang="en-US" sz="3200" b="1" dirty="0"/>
          </a:p>
          <a:p>
            <a:pPr marL="914400" lvl="2" indent="0">
              <a:buNone/>
            </a:pPr>
            <a:r>
              <a:rPr lang="en-US" sz="3200" b="1" dirty="0"/>
              <a:t>Acts 2:37-39 -</a:t>
            </a:r>
            <a:r>
              <a:rPr lang="en-US" sz="3200" dirty="0"/>
              <a:t> </a:t>
            </a:r>
            <a:r>
              <a:rPr lang="en-US" sz="3200" i="1" dirty="0"/>
              <a:t>When the people heard this, they were cut to the heart and said to Peter and the other apostles, "Brothers, what shall we do?" </a:t>
            </a:r>
            <a:br>
              <a:rPr lang="en-US" sz="3200" i="1" dirty="0"/>
            </a:br>
            <a:r>
              <a:rPr lang="en-US" sz="3200" i="1" dirty="0"/>
              <a:t> Peter replied, "</a:t>
            </a:r>
            <a:r>
              <a:rPr lang="en-US" sz="3200" b="1" i="1" u="sng" dirty="0"/>
              <a:t>Repent</a:t>
            </a:r>
            <a:r>
              <a:rPr lang="en-US" sz="3200" i="1" dirty="0"/>
              <a:t> and </a:t>
            </a:r>
            <a:r>
              <a:rPr lang="en-US" sz="3200" b="1" i="1" u="sng" dirty="0"/>
              <a:t>be baptized</a:t>
            </a:r>
            <a:r>
              <a:rPr lang="en-US" sz="3200" i="1" dirty="0"/>
              <a:t>, every one of you, in the name of Jesus Christ for the forgiveness of your sins. And you will </a:t>
            </a:r>
            <a:r>
              <a:rPr lang="en-US" sz="3200" b="1" i="1" u="sng" dirty="0"/>
              <a:t>receive the gift of the Holy Spirit</a:t>
            </a:r>
            <a:r>
              <a:rPr lang="en-US" sz="3200" i="1" dirty="0"/>
              <a:t>. The </a:t>
            </a:r>
            <a:r>
              <a:rPr lang="en-US" sz="3200" b="1" i="1" u="sng" dirty="0"/>
              <a:t>promise is for you and your children and for all who are far off</a:t>
            </a:r>
            <a:r>
              <a:rPr lang="en-US" sz="3200" i="1" dirty="0"/>
              <a:t>--for all whom the Lord our God will call."</a:t>
            </a:r>
            <a:r>
              <a:rPr lang="en-US" sz="3200" dirty="0"/>
              <a:t> </a:t>
            </a:r>
          </a:p>
          <a:p>
            <a:pPr marL="914400" lvl="2" indent="0">
              <a:buNone/>
            </a:pPr>
            <a:endParaRPr lang="en-US" dirty="0"/>
          </a:p>
        </p:txBody>
      </p:sp>
    </p:spTree>
    <p:extLst>
      <p:ext uri="{BB962C8B-B14F-4D97-AF65-F5344CB8AC3E}">
        <p14:creationId xmlns:p14="http://schemas.microsoft.com/office/powerpoint/2010/main" val="1695958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879076"/>
          </a:xfrm>
        </p:spPr>
        <p:txBody>
          <a:bodyPr/>
          <a:lstStyle/>
          <a:p>
            <a:r>
              <a:rPr lang="en-US" b="1" dirty="0">
                <a:solidFill>
                  <a:srgbClr val="FFFF00"/>
                </a:solidFill>
              </a:rPr>
              <a:t>Results: tongues</a:t>
            </a:r>
          </a:p>
        </p:txBody>
      </p:sp>
      <p:sp>
        <p:nvSpPr>
          <p:cNvPr id="3" name="Content Placeholder 2"/>
          <p:cNvSpPr>
            <a:spLocks noGrp="1"/>
          </p:cNvSpPr>
          <p:nvPr>
            <p:ph idx="1"/>
          </p:nvPr>
        </p:nvSpPr>
        <p:spPr>
          <a:xfrm>
            <a:off x="685800" y="1754660"/>
            <a:ext cx="10820400" cy="4464026"/>
          </a:xfrm>
        </p:spPr>
        <p:txBody>
          <a:bodyPr>
            <a:normAutofit/>
          </a:bodyPr>
          <a:lstStyle/>
          <a:p>
            <a:pPr marL="0" indent="0">
              <a:buNone/>
            </a:pPr>
            <a:r>
              <a:rPr lang="en-US" sz="2800" b="1" dirty="0"/>
              <a:t>4.   In the New Testament “Tongues” Seemed to be the Biblical Norm.  Examples:</a:t>
            </a:r>
            <a:endParaRPr lang="en-US" sz="2800" dirty="0"/>
          </a:p>
          <a:p>
            <a:pPr marL="0" indent="0">
              <a:buNone/>
            </a:pPr>
            <a:r>
              <a:rPr lang="en-US" sz="2800" b="1" dirty="0"/>
              <a:t>a. </a:t>
            </a:r>
            <a:r>
              <a:rPr lang="en-US" sz="2800" b="1" dirty="0">
                <a:solidFill>
                  <a:srgbClr val="FFFF00"/>
                </a:solidFill>
              </a:rPr>
              <a:t>PENTECOST (Acts 2:4) </a:t>
            </a:r>
            <a:r>
              <a:rPr lang="en-US" sz="2800" b="1" dirty="0"/>
              <a:t>– </a:t>
            </a:r>
            <a:r>
              <a:rPr lang="en-US" sz="2800" dirty="0"/>
              <a:t>All 120, seeking in the upper room, spoke in tongues.</a:t>
            </a:r>
          </a:p>
          <a:p>
            <a:pPr marL="0" indent="0">
              <a:buNone/>
            </a:pPr>
            <a:r>
              <a:rPr lang="en-US" sz="2800" b="1" dirty="0"/>
              <a:t>b. </a:t>
            </a:r>
            <a:r>
              <a:rPr lang="en-US" sz="2800" b="1" dirty="0">
                <a:solidFill>
                  <a:srgbClr val="FFFF00"/>
                </a:solidFill>
              </a:rPr>
              <a:t>SAMARIA (Acts 8:5, 12)</a:t>
            </a:r>
            <a:r>
              <a:rPr lang="en-US" sz="2800" b="1" dirty="0"/>
              <a:t> - </a:t>
            </a:r>
            <a:r>
              <a:rPr lang="en-US" sz="2800" i="1" dirty="0"/>
              <a:t>Philip went down to a city in Samaria and proclaimed the Christ there.  But when </a:t>
            </a:r>
            <a:r>
              <a:rPr lang="en-US" sz="2800" b="1" i="1" u="sng" dirty="0"/>
              <a:t>they believed</a:t>
            </a:r>
            <a:r>
              <a:rPr lang="en-US" sz="2800" i="1" dirty="0"/>
              <a:t> Philip as he preached the good news of the kingdom of God and the name of Jesus Christ, </a:t>
            </a:r>
            <a:r>
              <a:rPr lang="en-US" sz="2800" b="1" i="1" u="sng" dirty="0"/>
              <a:t>they were baptized</a:t>
            </a:r>
            <a:r>
              <a:rPr lang="en-US" sz="2800" i="1" dirty="0"/>
              <a:t>, both men and women. </a:t>
            </a:r>
            <a:endParaRPr lang="en-US" sz="2800" dirty="0"/>
          </a:p>
          <a:p>
            <a:pPr marL="0" indent="0">
              <a:buNone/>
            </a:pPr>
            <a:endParaRPr lang="en-US" dirty="0"/>
          </a:p>
        </p:txBody>
      </p:sp>
    </p:spTree>
    <p:extLst>
      <p:ext uri="{BB962C8B-B14F-4D97-AF65-F5344CB8AC3E}">
        <p14:creationId xmlns:p14="http://schemas.microsoft.com/office/powerpoint/2010/main" val="14830167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866719"/>
          </a:xfrm>
        </p:spPr>
        <p:txBody>
          <a:bodyPr/>
          <a:lstStyle/>
          <a:p>
            <a:r>
              <a:rPr lang="en-US" b="1" dirty="0">
                <a:solidFill>
                  <a:srgbClr val="FFFF00"/>
                </a:solidFill>
              </a:rPr>
              <a:t>Results: tongues</a:t>
            </a:r>
          </a:p>
        </p:txBody>
      </p:sp>
      <p:sp>
        <p:nvSpPr>
          <p:cNvPr id="3" name="Content Placeholder 2"/>
          <p:cNvSpPr>
            <a:spLocks noGrp="1"/>
          </p:cNvSpPr>
          <p:nvPr>
            <p:ph idx="1"/>
          </p:nvPr>
        </p:nvSpPr>
        <p:spPr>
          <a:xfrm>
            <a:off x="685800" y="1631092"/>
            <a:ext cx="10820400" cy="4587593"/>
          </a:xfrm>
        </p:spPr>
        <p:txBody>
          <a:bodyPr>
            <a:noAutofit/>
          </a:bodyPr>
          <a:lstStyle/>
          <a:p>
            <a:pPr marL="0" indent="0">
              <a:buNone/>
            </a:pPr>
            <a:r>
              <a:rPr lang="en-US" sz="2400" b="1" i="1" dirty="0">
                <a:solidFill>
                  <a:srgbClr val="FFFF00"/>
                </a:solidFill>
              </a:rPr>
              <a:t>Acts 8:14-17 </a:t>
            </a:r>
            <a:r>
              <a:rPr lang="en-US" sz="2400" i="1" dirty="0"/>
              <a:t>- When the apostles in Jerusalem heard that Samaria had accepted the word of God, they sent Peter and John to them.  When they arrived, they </a:t>
            </a:r>
            <a:r>
              <a:rPr lang="en-US" sz="2400" b="1" i="1" u="sng" dirty="0"/>
              <a:t>prayed for them that they might receive the Holy Spirit, because the Holy Spirit had not yet come upon any of them</a:t>
            </a:r>
            <a:r>
              <a:rPr lang="en-US" sz="2400" i="1" dirty="0"/>
              <a:t>; they had simply been baptized into the name of the Lord Jesus. Then Peter and John placed their hands on them, and </a:t>
            </a:r>
            <a:r>
              <a:rPr lang="en-US" sz="2400" b="1" i="1" u="sng" dirty="0"/>
              <a:t>they received the Holy Spirit</a:t>
            </a:r>
            <a:r>
              <a:rPr lang="en-US" sz="2400" i="1" dirty="0"/>
              <a:t>.</a:t>
            </a:r>
            <a:endParaRPr lang="en-US" sz="2400" dirty="0"/>
          </a:p>
          <a:p>
            <a:endParaRPr lang="en-US" sz="2400" dirty="0"/>
          </a:p>
          <a:p>
            <a:r>
              <a:rPr lang="en-US" sz="2400" dirty="0"/>
              <a:t>In </a:t>
            </a:r>
            <a:r>
              <a:rPr lang="en-US" sz="2400" b="1" dirty="0"/>
              <a:t>verse 16</a:t>
            </a:r>
            <a:r>
              <a:rPr lang="en-US" sz="2400" dirty="0"/>
              <a:t>, the Greek literally says the Spirit had not yet “fallen upon” the Samaritans, though they were saved.</a:t>
            </a:r>
          </a:p>
          <a:p>
            <a:r>
              <a:rPr lang="en-US" sz="2400" dirty="0"/>
              <a:t>In </a:t>
            </a:r>
            <a:r>
              <a:rPr lang="en-US" sz="2400" b="1" dirty="0"/>
              <a:t>verse 18</a:t>
            </a:r>
            <a:r>
              <a:rPr lang="en-US" sz="2400" dirty="0"/>
              <a:t>, Simon the Sorcerer saw outward evidence that the Spirit was given, he offered the apostles money to be able to do the same thing.</a:t>
            </a:r>
          </a:p>
          <a:p>
            <a:pPr marL="0" indent="0">
              <a:buNone/>
            </a:pPr>
            <a:endParaRPr lang="en-US" sz="2400" dirty="0"/>
          </a:p>
        </p:txBody>
      </p:sp>
    </p:spTree>
    <p:extLst>
      <p:ext uri="{BB962C8B-B14F-4D97-AF65-F5344CB8AC3E}">
        <p14:creationId xmlns:p14="http://schemas.microsoft.com/office/powerpoint/2010/main" val="24597147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780222"/>
          </a:xfrm>
        </p:spPr>
        <p:txBody>
          <a:bodyPr/>
          <a:lstStyle/>
          <a:p>
            <a:r>
              <a:rPr lang="en-US" b="1" dirty="0">
                <a:solidFill>
                  <a:srgbClr val="FFFF00"/>
                </a:solidFill>
              </a:rPr>
              <a:t>Results: tongues</a:t>
            </a:r>
          </a:p>
        </p:txBody>
      </p:sp>
      <p:sp>
        <p:nvSpPr>
          <p:cNvPr id="3" name="Content Placeholder 2"/>
          <p:cNvSpPr>
            <a:spLocks noGrp="1"/>
          </p:cNvSpPr>
          <p:nvPr>
            <p:ph idx="1"/>
          </p:nvPr>
        </p:nvSpPr>
        <p:spPr>
          <a:xfrm>
            <a:off x="685800" y="1655806"/>
            <a:ext cx="10820400" cy="4562880"/>
          </a:xfrm>
        </p:spPr>
        <p:txBody>
          <a:bodyPr/>
          <a:lstStyle/>
          <a:p>
            <a:pPr marL="0" indent="0">
              <a:buNone/>
            </a:pPr>
            <a:r>
              <a:rPr lang="en-US" sz="2800" b="1" dirty="0"/>
              <a:t>c.</a:t>
            </a:r>
            <a:r>
              <a:rPr lang="en-US" sz="2800" dirty="0"/>
              <a:t>   </a:t>
            </a:r>
            <a:r>
              <a:rPr lang="en-US" sz="2800" b="1" dirty="0"/>
              <a:t>SAUL (Acts 9:17)</a:t>
            </a:r>
            <a:r>
              <a:rPr lang="en-US" sz="2800" dirty="0"/>
              <a:t> – After Saul was converted the Lord sent Ananias to lay hands on him that he might receive the Spirit and his sight. We see in 1 Corinthians 14 that tongues were a regular part of Paul’s prayer life.  </a:t>
            </a:r>
          </a:p>
          <a:p>
            <a:pPr marL="0" indent="0">
              <a:buNone/>
            </a:pPr>
            <a:r>
              <a:rPr lang="en-US" sz="2800" b="1" dirty="0"/>
              <a:t>d.  CORNELIUS (Acts 10 and 11) – </a:t>
            </a:r>
            <a:r>
              <a:rPr lang="en-US" sz="2800" dirty="0"/>
              <a:t>When the Spirit came upon Cornelius and his family and they received the Spirit, the Spirit fell on them and they spoke with other tongues. When Peter reported back to the Jerusalem church, he said, </a:t>
            </a:r>
            <a:r>
              <a:rPr lang="en-US" sz="2800" i="1" dirty="0"/>
              <a:t>“The Holy Spirit came on them as he had come on us at the beginning.”</a:t>
            </a:r>
            <a:endParaRPr lang="en-US" sz="2800" dirty="0"/>
          </a:p>
          <a:p>
            <a:pPr marL="0" indent="0">
              <a:buNone/>
            </a:pPr>
            <a:endParaRPr lang="en-US" dirty="0"/>
          </a:p>
        </p:txBody>
      </p:sp>
    </p:spTree>
    <p:extLst>
      <p:ext uri="{BB962C8B-B14F-4D97-AF65-F5344CB8AC3E}">
        <p14:creationId xmlns:p14="http://schemas.microsoft.com/office/powerpoint/2010/main" val="29022110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879076"/>
          </a:xfrm>
        </p:spPr>
        <p:txBody>
          <a:bodyPr>
            <a:normAutofit fontScale="90000"/>
          </a:bodyPr>
          <a:lstStyle/>
          <a:p>
            <a:r>
              <a:rPr lang="en-US" b="1" dirty="0">
                <a:solidFill>
                  <a:srgbClr val="FFFF00"/>
                </a:solidFill>
              </a:rPr>
              <a:t>Results: tongues: </a:t>
            </a:r>
            <a:r>
              <a:rPr lang="en-US" b="1" dirty="0"/>
              <a:t>Cornelius </a:t>
            </a:r>
            <a:r>
              <a:rPr lang="en-US" b="1" dirty="0" err="1"/>
              <a:t>cont</a:t>
            </a:r>
            <a:endParaRPr lang="en-US" b="1" dirty="0"/>
          </a:p>
        </p:txBody>
      </p:sp>
      <p:sp>
        <p:nvSpPr>
          <p:cNvPr id="3" name="Content Placeholder 2"/>
          <p:cNvSpPr>
            <a:spLocks noGrp="1"/>
          </p:cNvSpPr>
          <p:nvPr>
            <p:ph idx="1"/>
          </p:nvPr>
        </p:nvSpPr>
        <p:spPr>
          <a:xfrm>
            <a:off x="685800" y="1742304"/>
            <a:ext cx="10820400" cy="4476382"/>
          </a:xfrm>
        </p:spPr>
        <p:txBody>
          <a:bodyPr>
            <a:normAutofit lnSpcReduction="10000"/>
          </a:bodyPr>
          <a:lstStyle/>
          <a:p>
            <a:pPr marL="0" indent="0">
              <a:buNone/>
            </a:pPr>
            <a:r>
              <a:rPr lang="en-US" b="1" dirty="0"/>
              <a:t>A</a:t>
            </a:r>
            <a:r>
              <a:rPr lang="en-US" sz="2800" b="1" dirty="0"/>
              <a:t>cts 10:43-48 (NIV)</a:t>
            </a:r>
            <a:r>
              <a:rPr lang="en-US" sz="2800" dirty="0"/>
              <a:t> - </a:t>
            </a:r>
            <a:r>
              <a:rPr lang="en-US" sz="2800" i="1" dirty="0"/>
              <a:t>All the prophets testify about him that everyone who </a:t>
            </a:r>
            <a:r>
              <a:rPr lang="en-US" sz="2800" b="1" i="1" u="sng" dirty="0"/>
              <a:t>believes in him receives forgiveness of sins through his name.</a:t>
            </a:r>
            <a:r>
              <a:rPr lang="en-US" sz="2800" i="1" dirty="0"/>
              <a:t>" While Peter was still speaking these words, the </a:t>
            </a:r>
            <a:r>
              <a:rPr lang="en-US" sz="2800" b="1" i="1" u="sng" dirty="0"/>
              <a:t>Holy Spirit came on</a:t>
            </a:r>
            <a:r>
              <a:rPr lang="en-US" sz="2800" i="1" dirty="0"/>
              <a:t> all who heard the message. The circumcised believers who had come with Peter were astonished that </a:t>
            </a:r>
            <a:r>
              <a:rPr lang="en-US" sz="2800" b="1" i="1" u="sng" dirty="0"/>
              <a:t>the gift of the Holy Spirit had been poured</a:t>
            </a:r>
            <a:r>
              <a:rPr lang="en-US" sz="2800" i="1" dirty="0"/>
              <a:t> out even on the Gentiles. For they heard them speaking in tongues and praising God. Then Peter said, "</a:t>
            </a:r>
            <a:r>
              <a:rPr lang="en-US" sz="2800" b="1" i="1" u="sng" dirty="0"/>
              <a:t>Can anyone keep these people from being baptized with water</a:t>
            </a:r>
            <a:r>
              <a:rPr lang="en-US" sz="2800" i="1" dirty="0"/>
              <a:t>? They have received the Holy Spirit just as we have." So he ordered that they be baptized in the name of Jesus Christ. Then they asked Peter to stay with them for a few days.</a:t>
            </a:r>
            <a:endParaRPr lang="en-US" sz="2800" dirty="0"/>
          </a:p>
          <a:p>
            <a:pPr marL="0" indent="0">
              <a:buNone/>
            </a:pPr>
            <a:endParaRPr lang="en-US" dirty="0"/>
          </a:p>
        </p:txBody>
      </p:sp>
    </p:spTree>
    <p:extLst>
      <p:ext uri="{BB962C8B-B14F-4D97-AF65-F5344CB8AC3E}">
        <p14:creationId xmlns:p14="http://schemas.microsoft.com/office/powerpoint/2010/main" val="39915551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842005"/>
          </a:xfrm>
        </p:spPr>
        <p:txBody>
          <a:bodyPr/>
          <a:lstStyle/>
          <a:p>
            <a:r>
              <a:rPr lang="en-US" b="1" dirty="0">
                <a:solidFill>
                  <a:srgbClr val="FFFF00"/>
                </a:solidFill>
              </a:rPr>
              <a:t>Results: tongues</a:t>
            </a:r>
          </a:p>
        </p:txBody>
      </p:sp>
      <p:sp>
        <p:nvSpPr>
          <p:cNvPr id="3" name="Content Placeholder 2"/>
          <p:cNvSpPr>
            <a:spLocks noGrp="1"/>
          </p:cNvSpPr>
          <p:nvPr>
            <p:ph idx="1"/>
          </p:nvPr>
        </p:nvSpPr>
        <p:spPr>
          <a:xfrm>
            <a:off x="685800" y="1606378"/>
            <a:ext cx="10820400" cy="4612307"/>
          </a:xfrm>
        </p:spPr>
        <p:txBody>
          <a:bodyPr>
            <a:normAutofit lnSpcReduction="10000"/>
          </a:bodyPr>
          <a:lstStyle/>
          <a:p>
            <a:pPr marL="0" indent="0">
              <a:buNone/>
            </a:pPr>
            <a:r>
              <a:rPr lang="en-US" sz="2800" b="1" dirty="0"/>
              <a:t>d.    Acts 19:1-5 - </a:t>
            </a:r>
            <a:r>
              <a:rPr lang="en-US" sz="2800" dirty="0"/>
              <a:t>In AD 55, about 25 years after Paul’s conversion experience, Paul found some believers in Ephesus. There he found some disciples of John the Baptist and asked them, </a:t>
            </a:r>
            <a:r>
              <a:rPr lang="en-US" sz="2800" i="1" dirty="0"/>
              <a:t>"Did you receive the Holy Spirit when you believed?" </a:t>
            </a:r>
            <a:r>
              <a:rPr lang="en-US" sz="2800" dirty="0"/>
              <a:t>Once more, believers received the Spirit and spoke in tongues. </a:t>
            </a:r>
            <a:r>
              <a:rPr lang="en-US" sz="2800" i="1" dirty="0"/>
              <a:t>Paul said, "John's baptism was a baptism of repentance. </a:t>
            </a:r>
            <a:r>
              <a:rPr lang="en-US" sz="2800" b="1" i="1" u="sng" dirty="0"/>
              <a:t>He told the people to believe in the one coming after him, that is, in Jesus</a:t>
            </a:r>
            <a:r>
              <a:rPr lang="en-US" sz="2800" i="1" dirty="0"/>
              <a:t>."</a:t>
            </a:r>
            <a:r>
              <a:rPr lang="en-US" sz="2800" dirty="0"/>
              <a:t> (Salvation, baptism into the body of Christ) </a:t>
            </a:r>
            <a:r>
              <a:rPr lang="en-US" sz="2800" i="1" dirty="0"/>
              <a:t>On hearing this, </a:t>
            </a:r>
            <a:r>
              <a:rPr lang="en-US" sz="2800" b="1" i="1" u="sng" dirty="0"/>
              <a:t>they were baptized into the name of the Lord Jesus</a:t>
            </a:r>
            <a:r>
              <a:rPr lang="en-US" sz="2800" i="1" dirty="0"/>
              <a:t>.</a:t>
            </a:r>
            <a:r>
              <a:rPr lang="en-US" sz="2800" dirty="0"/>
              <a:t> (Believer’s baptism) </a:t>
            </a:r>
            <a:r>
              <a:rPr lang="en-US" sz="2800" b="1" dirty="0"/>
              <a:t>Acts 19:6 </a:t>
            </a:r>
            <a:r>
              <a:rPr lang="en-US" sz="2800" dirty="0"/>
              <a:t>- </a:t>
            </a:r>
            <a:r>
              <a:rPr lang="en-US" sz="2800" i="1" dirty="0"/>
              <a:t>When Paul placed his hands on them, </a:t>
            </a:r>
            <a:r>
              <a:rPr lang="en-US" sz="2800" b="1" i="1" u="sng" dirty="0"/>
              <a:t>the Holy Spirit came on them</a:t>
            </a:r>
            <a:r>
              <a:rPr lang="en-US" sz="2800" i="1" dirty="0"/>
              <a:t>, and they spoke in tongues and prophesied.</a:t>
            </a:r>
            <a:r>
              <a:rPr lang="en-US" sz="2800" dirty="0"/>
              <a:t> (Baptism in the Holy Spirit)</a:t>
            </a:r>
          </a:p>
          <a:p>
            <a:pPr marL="0" indent="0">
              <a:buNone/>
            </a:pPr>
            <a:endParaRPr lang="en-US" dirty="0"/>
          </a:p>
        </p:txBody>
      </p:sp>
    </p:spTree>
    <p:extLst>
      <p:ext uri="{BB962C8B-B14F-4D97-AF65-F5344CB8AC3E}">
        <p14:creationId xmlns:p14="http://schemas.microsoft.com/office/powerpoint/2010/main" val="3011142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644297"/>
          </a:xfrm>
        </p:spPr>
        <p:txBody>
          <a:bodyPr/>
          <a:lstStyle/>
          <a:p>
            <a:r>
              <a:rPr lang="en-US" b="1" dirty="0"/>
              <a:t>Course guidelines</a:t>
            </a:r>
          </a:p>
        </p:txBody>
      </p:sp>
      <p:sp>
        <p:nvSpPr>
          <p:cNvPr id="3" name="Content Placeholder 2"/>
          <p:cNvSpPr>
            <a:spLocks noGrp="1"/>
          </p:cNvSpPr>
          <p:nvPr>
            <p:ph idx="1"/>
          </p:nvPr>
        </p:nvSpPr>
        <p:spPr>
          <a:xfrm>
            <a:off x="685800" y="1507524"/>
            <a:ext cx="10820400" cy="4711161"/>
          </a:xfrm>
        </p:spPr>
        <p:txBody>
          <a:bodyPr/>
          <a:lstStyle/>
          <a:p>
            <a:pPr marL="0" indent="0">
              <a:buNone/>
            </a:pPr>
            <a:r>
              <a:rPr lang="en-US" sz="3200" dirty="0"/>
              <a:t>This is one power point from a 7-session course on </a:t>
            </a:r>
            <a:r>
              <a:rPr lang="en-US" sz="3200" dirty="0">
                <a:solidFill>
                  <a:srgbClr val="FFC000"/>
                </a:solidFill>
              </a:rPr>
              <a:t>“Walking in the Power of the Word and Spirit.”</a:t>
            </a:r>
            <a:r>
              <a:rPr lang="en-US" sz="3200" dirty="0"/>
              <a:t> You will find handouts and power points for all 7 sessions at </a:t>
            </a:r>
            <a:r>
              <a:rPr lang="en-US" sz="3200" dirty="0">
                <a:hlinkClick r:id="rId2"/>
              </a:rPr>
              <a:t>www.upwardlivingpublications.com</a:t>
            </a:r>
            <a:r>
              <a:rPr lang="en-US" sz="3200" dirty="0"/>
              <a:t>. You have permission/are encouraged to use, teach, duplicate and share these materials for the edification of the Body of Christ, so that all Believers may walk in the power of the Word and Spirit.</a:t>
            </a:r>
          </a:p>
          <a:p>
            <a:pPr marL="0" indent="0">
              <a:buNone/>
            </a:pPr>
            <a:endParaRPr lang="en-US" sz="2400" dirty="0"/>
          </a:p>
          <a:p>
            <a:pPr marL="0" indent="0">
              <a:buNone/>
            </a:pPr>
            <a:endParaRPr lang="en-US" dirty="0"/>
          </a:p>
        </p:txBody>
      </p:sp>
    </p:spTree>
    <p:extLst>
      <p:ext uri="{BB962C8B-B14F-4D97-AF65-F5344CB8AC3E}">
        <p14:creationId xmlns:p14="http://schemas.microsoft.com/office/powerpoint/2010/main" val="1549880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681368"/>
          </a:xfrm>
        </p:spPr>
        <p:txBody>
          <a:bodyPr>
            <a:normAutofit fontScale="90000"/>
          </a:bodyPr>
          <a:lstStyle/>
          <a:p>
            <a:pPr marL="0" indent="0"/>
            <a:br>
              <a:rPr lang="en-US" b="1" dirty="0"/>
            </a:br>
            <a:br>
              <a:rPr lang="en-US" b="1" dirty="0"/>
            </a:br>
            <a:r>
              <a:rPr lang="en-US" b="1" dirty="0">
                <a:solidFill>
                  <a:srgbClr val="FFFF00"/>
                </a:solidFill>
              </a:rPr>
              <a:t>The Purpose of Tongues</a:t>
            </a:r>
            <a:br>
              <a:rPr lang="en-US" dirty="0"/>
            </a:br>
            <a:r>
              <a:rPr lang="en-US" b="1" dirty="0"/>
              <a:t> </a:t>
            </a:r>
            <a:br>
              <a:rPr lang="en-US" dirty="0"/>
            </a:br>
            <a:endParaRPr lang="en-US" dirty="0"/>
          </a:p>
        </p:txBody>
      </p:sp>
      <p:sp>
        <p:nvSpPr>
          <p:cNvPr id="3" name="Content Placeholder 2"/>
          <p:cNvSpPr>
            <a:spLocks noGrp="1"/>
          </p:cNvSpPr>
          <p:nvPr>
            <p:ph idx="1"/>
          </p:nvPr>
        </p:nvSpPr>
        <p:spPr>
          <a:xfrm>
            <a:off x="685800" y="1544596"/>
            <a:ext cx="10820400" cy="4674090"/>
          </a:xfrm>
        </p:spPr>
        <p:txBody>
          <a:bodyPr>
            <a:noAutofit/>
          </a:bodyPr>
          <a:lstStyle/>
          <a:p>
            <a:pPr marL="0" indent="0">
              <a:buNone/>
            </a:pPr>
            <a:r>
              <a:rPr lang="en-US" sz="2400" b="1" dirty="0"/>
              <a:t> Introduction: </a:t>
            </a:r>
            <a:r>
              <a:rPr lang="en-US" sz="2400" dirty="0"/>
              <a:t>Charismatics or Pentecostals (those who believe in the baptism in the Holy Spirit and all the gifts including tongues) are the second largest Christian group (2nd to the Catholic) and the largest Evangelical Christian group in the world. There are more 600 million of us on the planet.</a:t>
            </a:r>
          </a:p>
          <a:p>
            <a:pPr marL="0" indent="0">
              <a:buNone/>
            </a:pPr>
            <a:endParaRPr lang="en-US" sz="2400" dirty="0"/>
          </a:p>
          <a:p>
            <a:pPr marL="0" indent="0">
              <a:buNone/>
            </a:pPr>
            <a:r>
              <a:rPr lang="en-US" sz="2400" b="1" dirty="0"/>
              <a:t>It is the most controversial gift of the Spirit </a:t>
            </a:r>
            <a:endParaRPr lang="en-US" sz="2400" dirty="0"/>
          </a:p>
          <a:p>
            <a:r>
              <a:rPr lang="en-US" sz="2400" dirty="0"/>
              <a:t>We are okay with the other gifts because they seem to have a purpose that is obvious, but tongues...how can speaking words I don't understand have a real purpose?</a:t>
            </a:r>
          </a:p>
          <a:p>
            <a:r>
              <a:rPr lang="en-US" sz="2400" b="1" dirty="0">
                <a:solidFill>
                  <a:srgbClr val="FFFF00"/>
                </a:solidFill>
              </a:rPr>
              <a:t>Tongues are the only gift that has both a </a:t>
            </a:r>
            <a:r>
              <a:rPr lang="en-US" sz="2400" b="1" u="sng" dirty="0">
                <a:solidFill>
                  <a:srgbClr val="FFFF00"/>
                </a:solidFill>
              </a:rPr>
              <a:t>personal</a:t>
            </a:r>
            <a:r>
              <a:rPr lang="en-US" sz="2400" b="1" dirty="0">
                <a:solidFill>
                  <a:srgbClr val="FFFF00"/>
                </a:solidFill>
              </a:rPr>
              <a:t> and </a:t>
            </a:r>
            <a:r>
              <a:rPr lang="en-US" sz="2400" b="1" u="sng" dirty="0">
                <a:solidFill>
                  <a:srgbClr val="FFFF00"/>
                </a:solidFill>
              </a:rPr>
              <a:t>public</a:t>
            </a:r>
            <a:r>
              <a:rPr lang="en-US" sz="2400" b="1" dirty="0">
                <a:solidFill>
                  <a:srgbClr val="FFFF00"/>
                </a:solidFill>
              </a:rPr>
              <a:t> dimension</a:t>
            </a:r>
            <a:endParaRPr lang="en-US" sz="2400" dirty="0">
              <a:solidFill>
                <a:srgbClr val="FFFF00"/>
              </a:solidFill>
            </a:endParaRPr>
          </a:p>
        </p:txBody>
      </p:sp>
    </p:spTree>
    <p:extLst>
      <p:ext uri="{BB962C8B-B14F-4D97-AF65-F5344CB8AC3E}">
        <p14:creationId xmlns:p14="http://schemas.microsoft.com/office/powerpoint/2010/main" val="29591119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903789"/>
          </a:xfrm>
        </p:spPr>
        <p:txBody>
          <a:bodyPr/>
          <a:lstStyle/>
          <a:p>
            <a:r>
              <a:rPr lang="en-US" b="1" dirty="0">
                <a:solidFill>
                  <a:srgbClr val="FFFF00"/>
                </a:solidFill>
              </a:rPr>
              <a:t>The purpose of tongues</a:t>
            </a:r>
          </a:p>
        </p:txBody>
      </p:sp>
      <p:sp>
        <p:nvSpPr>
          <p:cNvPr id="3" name="Content Placeholder 2"/>
          <p:cNvSpPr>
            <a:spLocks noGrp="1"/>
          </p:cNvSpPr>
          <p:nvPr>
            <p:ph idx="1"/>
          </p:nvPr>
        </p:nvSpPr>
        <p:spPr>
          <a:xfrm>
            <a:off x="685800" y="1668162"/>
            <a:ext cx="10820400" cy="4550523"/>
          </a:xfrm>
        </p:spPr>
        <p:txBody>
          <a:bodyPr>
            <a:noAutofit/>
          </a:bodyPr>
          <a:lstStyle/>
          <a:p>
            <a:pPr marL="0" lvl="0" indent="0">
              <a:buNone/>
            </a:pPr>
            <a:r>
              <a:rPr lang="en-US" sz="2800" b="1" dirty="0"/>
              <a:t>1.  Public, during a Service (</a:t>
            </a:r>
            <a:r>
              <a:rPr lang="en-US" sz="2800" b="1" u="sng" dirty="0"/>
              <a:t>1 Corinthians 14:23-28, NIV) </a:t>
            </a:r>
            <a:r>
              <a:rPr lang="en-US" sz="2800" b="1" dirty="0"/>
              <a:t>- Only With Interpretation</a:t>
            </a:r>
            <a:endParaRPr lang="en-US" sz="2800" dirty="0"/>
          </a:p>
          <a:p>
            <a:pPr lvl="1"/>
            <a:r>
              <a:rPr lang="en-US" sz="2800" i="1" baseline="30000" dirty="0"/>
              <a:t>27 </a:t>
            </a:r>
            <a:r>
              <a:rPr lang="en-US" sz="2800" i="1" dirty="0"/>
              <a:t>If anyone speaks in a tongue, two--or at the most three--should speak, one at a time, and someone must interpret. </a:t>
            </a:r>
            <a:r>
              <a:rPr lang="en-US" sz="2800" i="1" baseline="30000" dirty="0"/>
              <a:t>28 </a:t>
            </a:r>
            <a:r>
              <a:rPr lang="en-US" sz="2800" i="1" dirty="0"/>
              <a:t>If there is no interpreter, the speaker should keep quiet in the church and speak to himself and God.</a:t>
            </a:r>
            <a:endParaRPr lang="en-US" sz="2800" dirty="0"/>
          </a:p>
          <a:p>
            <a:pPr lvl="1"/>
            <a:r>
              <a:rPr lang="en-US" sz="2800" dirty="0"/>
              <a:t>All the other gifts seem to be used in a helping way, encouraging way, and tongues does as well when used in its public way as a message to be interpreted.</a:t>
            </a:r>
          </a:p>
          <a:p>
            <a:pPr marL="0" indent="0" algn="ctr">
              <a:buNone/>
            </a:pPr>
            <a:r>
              <a:rPr lang="en-US" sz="2800" dirty="0">
                <a:solidFill>
                  <a:srgbClr val="FFFF00"/>
                </a:solidFill>
              </a:rPr>
              <a:t>T</a:t>
            </a:r>
            <a:r>
              <a:rPr lang="en-US" sz="2800" b="1" dirty="0">
                <a:solidFill>
                  <a:srgbClr val="FFFF00"/>
                </a:solidFill>
              </a:rPr>
              <a:t>onight we will focus on the personal private use of tongues.</a:t>
            </a:r>
          </a:p>
          <a:p>
            <a:pPr marL="0" indent="0">
              <a:buNone/>
            </a:pPr>
            <a:endParaRPr lang="en-US" sz="2800" b="1" dirty="0"/>
          </a:p>
        </p:txBody>
      </p:sp>
    </p:spTree>
    <p:extLst>
      <p:ext uri="{BB962C8B-B14F-4D97-AF65-F5344CB8AC3E}">
        <p14:creationId xmlns:p14="http://schemas.microsoft.com/office/powerpoint/2010/main" val="16296258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6757" y="764373"/>
            <a:ext cx="10579443" cy="940859"/>
          </a:xfrm>
        </p:spPr>
        <p:txBody>
          <a:bodyPr>
            <a:normAutofit/>
          </a:bodyPr>
          <a:lstStyle/>
          <a:p>
            <a:r>
              <a:rPr lang="en-US" sz="3600" b="1" dirty="0">
                <a:solidFill>
                  <a:srgbClr val="FFFF00"/>
                </a:solidFill>
              </a:rPr>
              <a:t>Purpose of tongues: private use</a:t>
            </a:r>
          </a:p>
        </p:txBody>
      </p:sp>
      <p:sp>
        <p:nvSpPr>
          <p:cNvPr id="3" name="Content Placeholder 2"/>
          <p:cNvSpPr>
            <a:spLocks noGrp="1"/>
          </p:cNvSpPr>
          <p:nvPr>
            <p:ph idx="1"/>
          </p:nvPr>
        </p:nvSpPr>
        <p:spPr/>
        <p:txBody>
          <a:bodyPr>
            <a:normAutofit fontScale="47500" lnSpcReduction="20000"/>
          </a:bodyPr>
          <a:lstStyle/>
          <a:p>
            <a:pPr marL="0" lvl="0" indent="0">
              <a:buNone/>
            </a:pPr>
            <a:r>
              <a:rPr lang="en-US" sz="5100" b="1" dirty="0"/>
              <a:t>2. Private Use – Praying in the Holy Spirit</a:t>
            </a:r>
            <a:endParaRPr lang="en-US" sz="5100" dirty="0"/>
          </a:p>
          <a:p>
            <a:endParaRPr lang="en-US" dirty="0"/>
          </a:p>
          <a:p>
            <a:pPr marL="0" indent="0">
              <a:buNone/>
            </a:pPr>
            <a:r>
              <a:rPr lang="en-US" sz="5100" b="1" dirty="0"/>
              <a:t>1 Corinthians 14:2-6</a:t>
            </a:r>
            <a:r>
              <a:rPr lang="en-US" sz="5100" dirty="0"/>
              <a:t> - </a:t>
            </a:r>
            <a:r>
              <a:rPr lang="en-US" sz="5100" i="1" dirty="0"/>
              <a:t>For he who </a:t>
            </a:r>
            <a:r>
              <a:rPr lang="en-US" sz="5100" b="1" i="1" u="sng" dirty="0"/>
              <a:t>speaks in a tongue</a:t>
            </a:r>
            <a:r>
              <a:rPr lang="en-US" sz="5100" i="1" dirty="0"/>
              <a:t> </a:t>
            </a:r>
            <a:r>
              <a:rPr lang="en-US" sz="5100" b="1" i="1" u="sng" dirty="0"/>
              <a:t>does not speak to men but to God</a:t>
            </a:r>
            <a:r>
              <a:rPr lang="en-US" sz="5100" i="1" dirty="0"/>
              <a:t>, for no one understands him; however, </a:t>
            </a:r>
            <a:r>
              <a:rPr lang="en-US" sz="5100" i="1" u="sng" dirty="0"/>
              <a:t>in the spirit</a:t>
            </a:r>
            <a:r>
              <a:rPr lang="en-US" sz="5100" i="1" dirty="0"/>
              <a:t> he speaks mysteries. </a:t>
            </a:r>
            <a:br>
              <a:rPr lang="en-US" sz="5100" i="1" dirty="0"/>
            </a:br>
            <a:r>
              <a:rPr lang="en-US" sz="5100" i="1" dirty="0"/>
              <a:t> But he who prophesies speaks edification and exhortation and comfort to men.  He who </a:t>
            </a:r>
            <a:r>
              <a:rPr lang="en-US" sz="5100" b="1" i="1" u="sng" dirty="0"/>
              <a:t>speaks in a tongue</a:t>
            </a:r>
            <a:r>
              <a:rPr lang="en-US" sz="5100" i="1" dirty="0"/>
              <a:t> edifies himself, but he who prophesies edifies the church. </a:t>
            </a:r>
            <a:br>
              <a:rPr lang="en-US" sz="5100" i="1" dirty="0"/>
            </a:br>
            <a:r>
              <a:rPr lang="en-US" sz="5100" i="1" dirty="0"/>
              <a:t> I wish you all </a:t>
            </a:r>
            <a:r>
              <a:rPr lang="en-US" sz="5100" b="1" i="1" u="sng" dirty="0"/>
              <a:t>spoke with tongues</a:t>
            </a:r>
            <a:r>
              <a:rPr lang="en-US" sz="5100" i="1" dirty="0"/>
              <a:t>, but even more that you prophesied; for he who prophesies is greater than he who speaks with tongues, unless indeed he interprets, that the church may receive edification. But now, brethren, if I come to you speaking with tongues, what shall I profit you unless I speak to you either by revelation, by knowledge, by prophesying, or by teaching? </a:t>
            </a:r>
            <a:endParaRPr lang="en-US" sz="5100" dirty="0"/>
          </a:p>
          <a:p>
            <a:pPr marL="0" indent="0">
              <a:buNone/>
            </a:pPr>
            <a:endParaRPr lang="en-US" sz="3400" dirty="0"/>
          </a:p>
        </p:txBody>
      </p:sp>
    </p:spTree>
    <p:extLst>
      <p:ext uri="{BB962C8B-B14F-4D97-AF65-F5344CB8AC3E}">
        <p14:creationId xmlns:p14="http://schemas.microsoft.com/office/powerpoint/2010/main" val="19262250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767865"/>
          </a:xfrm>
        </p:spPr>
        <p:txBody>
          <a:bodyPr/>
          <a:lstStyle/>
          <a:p>
            <a:r>
              <a:rPr lang="en-US" b="1" dirty="0">
                <a:solidFill>
                  <a:srgbClr val="FFFF00"/>
                </a:solidFill>
              </a:rPr>
              <a:t>Tongues: private use: general</a:t>
            </a:r>
          </a:p>
        </p:txBody>
      </p:sp>
      <p:sp>
        <p:nvSpPr>
          <p:cNvPr id="3" name="Content Placeholder 2"/>
          <p:cNvSpPr>
            <a:spLocks noGrp="1"/>
          </p:cNvSpPr>
          <p:nvPr>
            <p:ph idx="1"/>
          </p:nvPr>
        </p:nvSpPr>
        <p:spPr>
          <a:xfrm>
            <a:off x="685800" y="1532238"/>
            <a:ext cx="10820400" cy="4686447"/>
          </a:xfrm>
        </p:spPr>
        <p:txBody>
          <a:bodyPr>
            <a:normAutofit lnSpcReduction="10000"/>
          </a:bodyPr>
          <a:lstStyle/>
          <a:p>
            <a:pPr marL="457200" lvl="0" indent="-457200">
              <a:buAutoNum type="arabicParenR"/>
            </a:pPr>
            <a:r>
              <a:rPr lang="en-US" sz="2800" b="1" dirty="0"/>
              <a:t>Praying in the Holy Spirit is not based in the emotions.</a:t>
            </a:r>
          </a:p>
          <a:p>
            <a:pPr marL="457200" lvl="0" indent="-457200">
              <a:buAutoNum type="arabicParenR"/>
            </a:pPr>
            <a:r>
              <a:rPr lang="en-US" sz="2800" b="1" dirty="0"/>
              <a:t>Praying in the Holy Spirit is not gibberish. </a:t>
            </a:r>
            <a:r>
              <a:rPr lang="en-US" sz="2800" dirty="0"/>
              <a:t>The communication is with the Lord, not the senses, the mind, or even other humans. </a:t>
            </a:r>
          </a:p>
          <a:p>
            <a:pPr marL="457200" lvl="1" indent="0">
              <a:buNone/>
            </a:pPr>
            <a:endParaRPr lang="en-US" sz="2800" dirty="0"/>
          </a:p>
          <a:p>
            <a:pPr marL="457200" lvl="1" indent="0">
              <a:buNone/>
            </a:pPr>
            <a:r>
              <a:rPr lang="en-US" sz="2800" b="1" dirty="0"/>
              <a:t>I Corinthians 14:2 </a:t>
            </a:r>
            <a:r>
              <a:rPr lang="en-US" sz="2800" dirty="0"/>
              <a:t>– </a:t>
            </a:r>
            <a:r>
              <a:rPr lang="en-US" sz="2800" i="1" dirty="0"/>
              <a:t>For he who speaks in a tongue does not speak to men but to God, for no one understand him: however, in the spirit he speaks mysteries.</a:t>
            </a:r>
            <a:r>
              <a:rPr lang="en-US" sz="2800" dirty="0"/>
              <a:t> NKJV</a:t>
            </a:r>
          </a:p>
          <a:p>
            <a:pPr marL="0" lvl="0" indent="0">
              <a:buNone/>
            </a:pPr>
            <a:r>
              <a:rPr lang="en-US" sz="2800" b="1" dirty="0"/>
              <a:t>3)  Praying in the Holy Spirit is not psychologically induced, manipulation, fanatical, magical or a technique to be learned. </a:t>
            </a:r>
            <a:r>
              <a:rPr lang="en-US" sz="2800" dirty="0"/>
              <a:t>It is the outflow of the inner Spirit.</a:t>
            </a:r>
          </a:p>
          <a:p>
            <a:pPr marL="0" indent="0">
              <a:buNone/>
            </a:pPr>
            <a:endParaRPr lang="en-US" sz="2800" dirty="0"/>
          </a:p>
          <a:p>
            <a:pPr marL="0" indent="0">
              <a:buNone/>
            </a:pPr>
            <a:endParaRPr lang="en-US" dirty="0"/>
          </a:p>
        </p:txBody>
      </p:sp>
    </p:spTree>
    <p:extLst>
      <p:ext uri="{BB962C8B-B14F-4D97-AF65-F5344CB8AC3E}">
        <p14:creationId xmlns:p14="http://schemas.microsoft.com/office/powerpoint/2010/main" val="15222596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879076"/>
          </a:xfrm>
        </p:spPr>
        <p:txBody>
          <a:bodyPr/>
          <a:lstStyle/>
          <a:p>
            <a:r>
              <a:rPr lang="en-US" b="1" dirty="0">
                <a:solidFill>
                  <a:srgbClr val="FFFF00"/>
                </a:solidFill>
              </a:rPr>
              <a:t>Tongues: private use: general</a:t>
            </a:r>
            <a:endParaRPr lang="en-US" dirty="0"/>
          </a:p>
        </p:txBody>
      </p:sp>
      <p:sp>
        <p:nvSpPr>
          <p:cNvPr id="3" name="Content Placeholder 2"/>
          <p:cNvSpPr>
            <a:spLocks noGrp="1"/>
          </p:cNvSpPr>
          <p:nvPr>
            <p:ph idx="1"/>
          </p:nvPr>
        </p:nvSpPr>
        <p:spPr>
          <a:xfrm>
            <a:off x="685800" y="1643450"/>
            <a:ext cx="10820400" cy="4575236"/>
          </a:xfrm>
        </p:spPr>
        <p:txBody>
          <a:bodyPr>
            <a:noAutofit/>
          </a:bodyPr>
          <a:lstStyle/>
          <a:p>
            <a:pPr marL="0" lvl="0" indent="0">
              <a:buNone/>
            </a:pPr>
            <a:r>
              <a:rPr lang="en-US" sz="2800" b="1" dirty="0"/>
              <a:t>4) Praying in the Holy Spirit is spiritual. </a:t>
            </a:r>
            <a:r>
              <a:rPr lang="en-US" sz="2800" dirty="0"/>
              <a:t>It is understood spiritually. </a:t>
            </a:r>
          </a:p>
          <a:p>
            <a:pPr marL="457200" lvl="1" indent="0">
              <a:buNone/>
            </a:pPr>
            <a:endParaRPr lang="en-US" sz="2800" dirty="0"/>
          </a:p>
          <a:p>
            <a:pPr marL="457200" lvl="1" indent="0">
              <a:buNone/>
            </a:pPr>
            <a:r>
              <a:rPr lang="en-US" sz="2800" b="1" dirty="0"/>
              <a:t>I Corinthians 2:13-16</a:t>
            </a:r>
            <a:r>
              <a:rPr lang="en-US" sz="2800" dirty="0"/>
              <a:t> – </a:t>
            </a:r>
            <a:r>
              <a:rPr lang="en-US" sz="2800" i="1" dirty="0"/>
              <a:t>These things we also speak, not in words which man’s wisdom teaches but which the Holy Spirit teaches, comparing spiritual things with spiritual. But the natural man does not receive the things of the Spirit of God, for they are foolishness to him; nor can he know them, because they are spiritually discerned. But rightly judged by no one. For who has known the mind of the Lord that he may instruct Him? But we have the mind of Christ.</a:t>
            </a:r>
            <a:r>
              <a:rPr lang="en-US" sz="2800" dirty="0"/>
              <a:t> NKJV</a:t>
            </a:r>
          </a:p>
          <a:p>
            <a:pPr marL="0" indent="0">
              <a:buNone/>
            </a:pPr>
            <a:endParaRPr lang="en-US" sz="2800" dirty="0"/>
          </a:p>
        </p:txBody>
      </p:sp>
    </p:spTree>
    <p:extLst>
      <p:ext uri="{BB962C8B-B14F-4D97-AF65-F5344CB8AC3E}">
        <p14:creationId xmlns:p14="http://schemas.microsoft.com/office/powerpoint/2010/main" val="2742307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rPr>
              <a:t>Tongues: private use: nature</a:t>
            </a:r>
            <a:endParaRPr lang="en-US" dirty="0"/>
          </a:p>
        </p:txBody>
      </p:sp>
      <p:sp>
        <p:nvSpPr>
          <p:cNvPr id="3" name="Content Placeholder 2"/>
          <p:cNvSpPr>
            <a:spLocks noGrp="1"/>
          </p:cNvSpPr>
          <p:nvPr>
            <p:ph idx="1"/>
          </p:nvPr>
        </p:nvSpPr>
        <p:spPr/>
        <p:txBody>
          <a:bodyPr>
            <a:normAutofit/>
          </a:bodyPr>
          <a:lstStyle/>
          <a:p>
            <a:pPr marL="0" lvl="0" indent="0">
              <a:buNone/>
            </a:pPr>
            <a:r>
              <a:rPr lang="en-US" sz="3200" b="1" dirty="0"/>
              <a:t>b.  The Nature of Praying in the Spirit</a:t>
            </a:r>
            <a:endParaRPr lang="en-US" sz="3200" dirty="0"/>
          </a:p>
          <a:p>
            <a:endParaRPr lang="en-US" sz="3200" dirty="0"/>
          </a:p>
          <a:p>
            <a:pPr marL="914400" lvl="1" indent="-457200">
              <a:buAutoNum type="arabicParenR"/>
            </a:pPr>
            <a:r>
              <a:rPr lang="en-US" sz="3200" b="1" dirty="0"/>
              <a:t>It is divine communication. </a:t>
            </a:r>
            <a:r>
              <a:rPr lang="en-US" sz="3200" dirty="0"/>
              <a:t>I Corinthians 14:2 – </a:t>
            </a:r>
            <a:r>
              <a:rPr lang="en-US" sz="3200" i="1" dirty="0"/>
              <a:t>For anyone who speaks in a tongue does not speak to men but to God. Indeed, no one understand him; he utters mysteries with his spirit.</a:t>
            </a:r>
            <a:r>
              <a:rPr lang="en-US" sz="3200" dirty="0"/>
              <a:t> NIV</a:t>
            </a:r>
          </a:p>
          <a:p>
            <a:pPr marL="457200" lvl="1" indent="0">
              <a:buNone/>
            </a:pPr>
            <a:endParaRPr lang="en-US" sz="3200" dirty="0"/>
          </a:p>
          <a:p>
            <a:endParaRPr lang="en-US" sz="3200" dirty="0"/>
          </a:p>
        </p:txBody>
      </p:sp>
    </p:spTree>
    <p:extLst>
      <p:ext uri="{BB962C8B-B14F-4D97-AF65-F5344CB8AC3E}">
        <p14:creationId xmlns:p14="http://schemas.microsoft.com/office/powerpoint/2010/main" val="12386723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137670"/>
          </a:xfrm>
        </p:spPr>
        <p:txBody>
          <a:bodyPr>
            <a:normAutofit fontScale="90000"/>
          </a:bodyPr>
          <a:lstStyle/>
          <a:p>
            <a:endParaRPr lang="en-US" dirty="0"/>
          </a:p>
        </p:txBody>
      </p:sp>
      <p:sp>
        <p:nvSpPr>
          <p:cNvPr id="3" name="Content Placeholder 2"/>
          <p:cNvSpPr>
            <a:spLocks noGrp="1"/>
          </p:cNvSpPr>
          <p:nvPr>
            <p:ph idx="1"/>
          </p:nvPr>
        </p:nvSpPr>
        <p:spPr>
          <a:xfrm>
            <a:off x="685800" y="1099752"/>
            <a:ext cx="10820400" cy="5118934"/>
          </a:xfrm>
        </p:spPr>
        <p:txBody>
          <a:bodyPr>
            <a:noAutofit/>
          </a:bodyPr>
          <a:lstStyle/>
          <a:p>
            <a:pPr marL="0" indent="0">
              <a:buNone/>
            </a:pPr>
            <a:r>
              <a:rPr lang="en-US" sz="2800" b="1" dirty="0"/>
              <a:t>b. The Nature of Praying in the Spirit </a:t>
            </a:r>
            <a:r>
              <a:rPr lang="en-US" sz="2800" b="1" dirty="0" err="1"/>
              <a:t>cont</a:t>
            </a:r>
            <a:endParaRPr lang="en-US" sz="2800" b="1" dirty="0"/>
          </a:p>
          <a:p>
            <a:pPr marL="0" lvl="0" indent="0">
              <a:buNone/>
            </a:pPr>
            <a:r>
              <a:rPr lang="en-US" sz="2800" b="1" dirty="0"/>
              <a:t>2) It is divine celebration. </a:t>
            </a:r>
          </a:p>
          <a:p>
            <a:pPr marL="0" lvl="0" indent="0">
              <a:buNone/>
            </a:pPr>
            <a:r>
              <a:rPr lang="en-US" sz="2800" b="1" dirty="0"/>
              <a:t>Acts 2:8 </a:t>
            </a:r>
            <a:r>
              <a:rPr lang="en-US" sz="2800" dirty="0"/>
              <a:t>– </a:t>
            </a:r>
            <a:r>
              <a:rPr lang="en-US" sz="2800" i="1" dirty="0"/>
              <a:t>Then how is it that each of us hears them in his own native language? Parthians, Medes and </a:t>
            </a:r>
            <a:r>
              <a:rPr lang="en-US" sz="2800" i="1" dirty="0" err="1"/>
              <a:t>Elamites</a:t>
            </a:r>
            <a:r>
              <a:rPr lang="en-US" sz="2800" i="1" dirty="0"/>
              <a:t>, residents of Mesopotamia, Judea and Cappadocia, Pontus and Asia, Phrygia and Pamphylia, Egypt and the parts of Libya near Cyrene, visitors from Rom (both Jews and converts to Judaism); Cretans and Arabs – we hear them declaring the wonders of God in our own tongues!</a:t>
            </a:r>
            <a:r>
              <a:rPr lang="en-US" sz="2800" dirty="0"/>
              <a:t> NIV</a:t>
            </a:r>
          </a:p>
          <a:p>
            <a:pPr marL="0" indent="0">
              <a:buNone/>
            </a:pPr>
            <a:r>
              <a:rPr lang="en-US" sz="2800" b="1" dirty="0"/>
              <a:t>Acts 10:46 </a:t>
            </a:r>
            <a:r>
              <a:rPr lang="en-US" sz="2800" dirty="0"/>
              <a:t>– </a:t>
            </a:r>
            <a:r>
              <a:rPr lang="en-US" sz="2800" i="1" dirty="0"/>
              <a:t>For they heard them speaking in tongues and praising God…</a:t>
            </a:r>
            <a:r>
              <a:rPr lang="en-US" sz="2800" dirty="0"/>
              <a:t>NIV</a:t>
            </a:r>
          </a:p>
          <a:p>
            <a:pPr marL="0" lvl="0" indent="0">
              <a:buNone/>
            </a:pPr>
            <a:endParaRPr lang="en-US" sz="2800" dirty="0"/>
          </a:p>
          <a:p>
            <a:pPr marL="0" indent="0">
              <a:buNone/>
            </a:pPr>
            <a:endParaRPr lang="en-US" sz="2800" dirty="0"/>
          </a:p>
        </p:txBody>
      </p:sp>
    </p:spTree>
    <p:extLst>
      <p:ext uri="{BB962C8B-B14F-4D97-AF65-F5344CB8AC3E}">
        <p14:creationId xmlns:p14="http://schemas.microsoft.com/office/powerpoint/2010/main" val="17179131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100600"/>
          </a:xfrm>
        </p:spPr>
        <p:txBody>
          <a:bodyPr>
            <a:normAutofit fontScale="90000"/>
          </a:bodyPr>
          <a:lstStyle/>
          <a:p>
            <a:endParaRPr lang="en-US" dirty="0"/>
          </a:p>
        </p:txBody>
      </p:sp>
      <p:sp>
        <p:nvSpPr>
          <p:cNvPr id="3" name="Content Placeholder 2"/>
          <p:cNvSpPr>
            <a:spLocks noGrp="1"/>
          </p:cNvSpPr>
          <p:nvPr>
            <p:ph idx="1"/>
          </p:nvPr>
        </p:nvSpPr>
        <p:spPr>
          <a:xfrm>
            <a:off x="685800" y="976184"/>
            <a:ext cx="10820400" cy="5242501"/>
          </a:xfrm>
        </p:spPr>
        <p:txBody>
          <a:bodyPr>
            <a:normAutofit lnSpcReduction="10000"/>
          </a:bodyPr>
          <a:lstStyle/>
          <a:p>
            <a:pPr marL="0" indent="0">
              <a:buNone/>
            </a:pPr>
            <a:r>
              <a:rPr lang="en-US" sz="2800" b="1" dirty="0"/>
              <a:t>Acts 2:8 and 10:46</a:t>
            </a:r>
          </a:p>
          <a:p>
            <a:pPr marL="0" indent="0">
              <a:buNone/>
            </a:pPr>
            <a:r>
              <a:rPr lang="en-US" sz="2800" b="1" dirty="0"/>
              <a:t>On both of these initial experiences, the languages were appreciated by the listeners – the miraculous event needed the witness of intelligent observers. </a:t>
            </a:r>
          </a:p>
          <a:p>
            <a:pPr marL="0" indent="0">
              <a:buNone/>
            </a:pPr>
            <a:r>
              <a:rPr lang="en-US" sz="2800" b="1" dirty="0"/>
              <a:t> </a:t>
            </a:r>
          </a:p>
          <a:p>
            <a:pPr marL="0" indent="0">
              <a:buNone/>
            </a:pPr>
            <a:r>
              <a:rPr lang="en-US" sz="2800" dirty="0"/>
              <a:t>The tongues mentioned in Corinth appear to be more of a devotional language (prayer language) than a specific of known language. </a:t>
            </a:r>
            <a:r>
              <a:rPr lang="en-US" sz="2800" u="sng" dirty="0"/>
              <a:t>This, however, may be due to ignorance of the variety of languages in the world. In New Guinea alone, there are over 2000 known languages, each having its own distinctive grammatical format. Thus, any sound may be unknown to those present.</a:t>
            </a:r>
          </a:p>
          <a:p>
            <a:r>
              <a:rPr lang="en-US" dirty="0"/>
              <a:t> </a:t>
            </a:r>
          </a:p>
          <a:p>
            <a:pPr marL="0" indent="0">
              <a:buNone/>
            </a:pPr>
            <a:endParaRPr lang="en-US" dirty="0"/>
          </a:p>
        </p:txBody>
      </p:sp>
    </p:spTree>
    <p:extLst>
      <p:ext uri="{BB962C8B-B14F-4D97-AF65-F5344CB8AC3E}">
        <p14:creationId xmlns:p14="http://schemas.microsoft.com/office/powerpoint/2010/main" val="36938776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767865"/>
          </a:xfrm>
        </p:spPr>
        <p:txBody>
          <a:bodyPr/>
          <a:lstStyle/>
          <a:p>
            <a:r>
              <a:rPr lang="en-US" b="1" dirty="0">
                <a:solidFill>
                  <a:srgbClr val="FFFF00"/>
                </a:solidFill>
              </a:rPr>
              <a:t>Tongues: private use: nature</a:t>
            </a:r>
            <a:endParaRPr lang="en-US" dirty="0"/>
          </a:p>
        </p:txBody>
      </p:sp>
      <p:sp>
        <p:nvSpPr>
          <p:cNvPr id="3" name="Content Placeholder 2"/>
          <p:cNvSpPr>
            <a:spLocks noGrp="1"/>
          </p:cNvSpPr>
          <p:nvPr>
            <p:ph idx="1"/>
          </p:nvPr>
        </p:nvSpPr>
        <p:spPr/>
        <p:txBody>
          <a:bodyPr/>
          <a:lstStyle/>
          <a:p>
            <a:pPr marL="0" indent="0">
              <a:buNone/>
            </a:pPr>
            <a:r>
              <a:rPr lang="en-US" sz="2800" b="1" dirty="0"/>
              <a:t>b. The Nature of Praying in the Spirit </a:t>
            </a:r>
            <a:r>
              <a:rPr lang="en-US" sz="2800" b="1" dirty="0" err="1"/>
              <a:t>cont</a:t>
            </a:r>
            <a:endParaRPr lang="en-US" sz="2800" b="1" dirty="0"/>
          </a:p>
          <a:p>
            <a:pPr marL="0" lvl="0" indent="0">
              <a:buNone/>
            </a:pPr>
            <a:endParaRPr lang="en-US" b="1" dirty="0"/>
          </a:p>
          <a:p>
            <a:pPr marL="0" lvl="0" indent="0">
              <a:buNone/>
            </a:pPr>
            <a:r>
              <a:rPr lang="en-US" sz="3200" b="1" dirty="0"/>
              <a:t>3) Enhances our expression of praise and worship.</a:t>
            </a:r>
            <a:endParaRPr lang="en-US" sz="3200" dirty="0"/>
          </a:p>
          <a:p>
            <a:pPr marL="0" indent="0">
              <a:buNone/>
            </a:pPr>
            <a:endParaRPr lang="en-US" sz="3200" b="1" dirty="0"/>
          </a:p>
          <a:p>
            <a:pPr marL="0" indent="0">
              <a:buNone/>
            </a:pPr>
            <a:r>
              <a:rPr lang="en-US" sz="3200" b="1" dirty="0"/>
              <a:t>1 Cor. 14:16</a:t>
            </a:r>
            <a:r>
              <a:rPr lang="en-US" sz="3200" dirty="0"/>
              <a:t> - Paul said that the person who speaks in an unknown tongue is </a:t>
            </a:r>
            <a:r>
              <a:rPr lang="en-US" sz="3200" i="1" dirty="0"/>
              <a:t>“praising God with [his] spirit” and giving thanks to Him</a:t>
            </a:r>
            <a:r>
              <a:rPr lang="en-US" sz="3200" dirty="0"/>
              <a:t>.</a:t>
            </a:r>
          </a:p>
        </p:txBody>
      </p:sp>
    </p:spTree>
    <p:extLst>
      <p:ext uri="{BB962C8B-B14F-4D97-AF65-F5344CB8AC3E}">
        <p14:creationId xmlns:p14="http://schemas.microsoft.com/office/powerpoint/2010/main" val="15244365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 </a:t>
            </a:r>
            <a:br>
              <a:rPr lang="en-US" b="1" dirty="0"/>
            </a:br>
            <a:r>
              <a:rPr lang="en-US" sz="3600" b="1" dirty="0"/>
              <a:t>Private Use – Praying in the Holy Spirit</a:t>
            </a:r>
            <a:br>
              <a:rPr lang="en-US" sz="3600" dirty="0"/>
            </a:br>
            <a:endParaRPr lang="en-US" sz="3600" dirty="0"/>
          </a:p>
        </p:txBody>
      </p:sp>
      <p:sp>
        <p:nvSpPr>
          <p:cNvPr id="3" name="Content Placeholder 2"/>
          <p:cNvSpPr>
            <a:spLocks noGrp="1"/>
          </p:cNvSpPr>
          <p:nvPr>
            <p:ph idx="1"/>
          </p:nvPr>
        </p:nvSpPr>
        <p:spPr/>
        <p:txBody>
          <a:bodyPr/>
          <a:lstStyle/>
          <a:p>
            <a:pPr marL="0" lvl="0" indent="0">
              <a:buNone/>
            </a:pPr>
            <a:r>
              <a:rPr lang="en-US" b="1" dirty="0"/>
              <a:t>c) The Power of Praying in the Spirit</a:t>
            </a:r>
            <a:endParaRPr lang="en-US" dirty="0"/>
          </a:p>
          <a:p>
            <a:r>
              <a:rPr lang="en-US" b="1" dirty="0"/>
              <a:t> </a:t>
            </a:r>
            <a:endParaRPr lang="en-US" dirty="0"/>
          </a:p>
          <a:p>
            <a:pPr lvl="0"/>
            <a:r>
              <a:rPr lang="en-US" b="1" dirty="0"/>
              <a:t>Enables us to pray. </a:t>
            </a:r>
            <a:endParaRPr lang="en-US" dirty="0"/>
          </a:p>
          <a:p>
            <a:r>
              <a:rPr lang="en-US" b="1" dirty="0"/>
              <a:t> </a:t>
            </a:r>
            <a:endParaRPr lang="en-US" dirty="0"/>
          </a:p>
          <a:p>
            <a:r>
              <a:rPr lang="en-US" dirty="0"/>
              <a:t>Romans 8:26-28 </a:t>
            </a:r>
            <a:r>
              <a:rPr lang="en-US" i="1" dirty="0"/>
              <a:t>– In the same way, the Spirit helps us in our weakness. We do not know what we ought to pray for, but the Spirit himself intercedes for us with groans that words cannot express. And he who searches our hearts knows the mind of the Spirit, because the Spirit intercedes for the saints in accordance with God’s will. And we know that in all things God works for the good of those who love hi , who have been called according to his purpose. </a:t>
            </a:r>
            <a:r>
              <a:rPr lang="en-US" dirty="0"/>
              <a:t>NIV</a:t>
            </a:r>
          </a:p>
          <a:p>
            <a:pPr marL="0" indent="0">
              <a:buNone/>
            </a:pPr>
            <a:endParaRPr lang="en-US" dirty="0"/>
          </a:p>
        </p:txBody>
      </p:sp>
    </p:spTree>
    <p:extLst>
      <p:ext uri="{BB962C8B-B14F-4D97-AF65-F5344CB8AC3E}">
        <p14:creationId xmlns:p14="http://schemas.microsoft.com/office/powerpoint/2010/main" val="1247823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903" y="764373"/>
            <a:ext cx="10678297" cy="854362"/>
          </a:xfrm>
        </p:spPr>
        <p:txBody>
          <a:bodyPr>
            <a:normAutofit fontScale="90000"/>
          </a:bodyPr>
          <a:lstStyle/>
          <a:p>
            <a:br>
              <a:rPr lang="en-US" b="1" dirty="0"/>
            </a:br>
            <a:r>
              <a:rPr lang="en-US" sz="4900" b="1" dirty="0"/>
              <a:t>REVIEW: </a:t>
            </a:r>
            <a:r>
              <a:rPr lang="en-US" sz="4900" b="1" dirty="0">
                <a:solidFill>
                  <a:srgbClr val="FFFF00"/>
                </a:solidFill>
              </a:rPr>
              <a:t>FRUIT</a:t>
            </a:r>
            <a:r>
              <a:rPr lang="en-US" sz="4900" b="1" dirty="0"/>
              <a:t> OF THE SPIRIT</a:t>
            </a:r>
            <a:br>
              <a:rPr lang="en-US" sz="4900" b="1" dirty="0"/>
            </a:br>
            <a:endParaRPr lang="en-US" sz="4900" b="1" dirty="0"/>
          </a:p>
        </p:txBody>
      </p:sp>
      <p:sp>
        <p:nvSpPr>
          <p:cNvPr id="3" name="Content Placeholder 2"/>
          <p:cNvSpPr>
            <a:spLocks noGrp="1"/>
          </p:cNvSpPr>
          <p:nvPr>
            <p:ph idx="1"/>
          </p:nvPr>
        </p:nvSpPr>
        <p:spPr>
          <a:xfrm>
            <a:off x="685800" y="1791730"/>
            <a:ext cx="10820400" cy="4426955"/>
          </a:xfrm>
        </p:spPr>
        <p:txBody>
          <a:bodyPr>
            <a:normAutofit/>
          </a:bodyPr>
          <a:lstStyle/>
          <a:p>
            <a:endParaRPr lang="en-US" dirty="0"/>
          </a:p>
          <a:p>
            <a:pPr marL="0" indent="0" algn="ctr">
              <a:buNone/>
            </a:pPr>
            <a:endParaRPr lang="en-US" sz="3600" dirty="0"/>
          </a:p>
          <a:p>
            <a:pPr marL="0" indent="0" algn="ctr">
              <a:buNone/>
            </a:pPr>
            <a:r>
              <a:rPr lang="en-US" sz="3600" b="1" dirty="0"/>
              <a:t> </a:t>
            </a:r>
            <a:endParaRPr lang="en-US" sz="3600" dirty="0"/>
          </a:p>
          <a:p>
            <a:pPr marL="0" indent="0" algn="ctr">
              <a:buNone/>
            </a:pPr>
            <a:r>
              <a:rPr lang="en-US" sz="3600" b="1" dirty="0"/>
              <a:t>Galatians 5:22-23 (NIV)</a:t>
            </a:r>
            <a:endParaRPr lang="en-US" sz="3600" dirty="0"/>
          </a:p>
          <a:p>
            <a:pPr marL="0" indent="0" algn="ctr">
              <a:buNone/>
            </a:pPr>
            <a:r>
              <a:rPr lang="en-US" sz="3600" baseline="30000" dirty="0"/>
              <a:t>22 </a:t>
            </a:r>
            <a:r>
              <a:rPr lang="en-US" sz="3600" dirty="0"/>
              <a:t>But the fruit of the Spirit is love, joy, peace, forbearance, kindness, goodness, faithfulness, </a:t>
            </a:r>
            <a:r>
              <a:rPr lang="en-US" sz="3600" baseline="30000" dirty="0"/>
              <a:t>23 </a:t>
            </a:r>
            <a:r>
              <a:rPr lang="en-US" sz="3600" dirty="0"/>
              <a:t>gentleness and self-control. Against such things there is no law.</a:t>
            </a:r>
          </a:p>
          <a:p>
            <a:pPr marL="0" indent="0" algn="ctr">
              <a:buNone/>
            </a:pPr>
            <a:endParaRPr lang="en-US" sz="3600" dirty="0"/>
          </a:p>
        </p:txBody>
      </p:sp>
    </p:spTree>
    <p:extLst>
      <p:ext uri="{BB962C8B-B14F-4D97-AF65-F5344CB8AC3E}">
        <p14:creationId xmlns:p14="http://schemas.microsoft.com/office/powerpoint/2010/main" val="9448740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rPr>
              <a:t>Tongues: private use: power</a:t>
            </a:r>
            <a:endParaRPr lang="en-US" dirty="0"/>
          </a:p>
        </p:txBody>
      </p:sp>
      <p:sp>
        <p:nvSpPr>
          <p:cNvPr id="3" name="Content Placeholder 2"/>
          <p:cNvSpPr>
            <a:spLocks noGrp="1"/>
          </p:cNvSpPr>
          <p:nvPr>
            <p:ph idx="1"/>
          </p:nvPr>
        </p:nvSpPr>
        <p:spPr>
          <a:xfrm>
            <a:off x="685800" y="1767016"/>
            <a:ext cx="10820400" cy="4451669"/>
          </a:xfrm>
        </p:spPr>
        <p:txBody>
          <a:bodyPr>
            <a:noAutofit/>
          </a:bodyPr>
          <a:lstStyle/>
          <a:p>
            <a:pPr marL="0" lvl="0" indent="0">
              <a:buNone/>
            </a:pPr>
            <a:r>
              <a:rPr lang="en-US" sz="2800" b="1" dirty="0"/>
              <a:t>c. The Power of Praying in the Spirit</a:t>
            </a:r>
            <a:endParaRPr lang="en-US" sz="2800" dirty="0"/>
          </a:p>
          <a:p>
            <a:pPr marL="0" lvl="0" indent="0">
              <a:buNone/>
            </a:pPr>
            <a:r>
              <a:rPr lang="en-US" sz="2800" b="1" dirty="0"/>
              <a:t>	</a:t>
            </a:r>
            <a:r>
              <a:rPr lang="en-US" sz="2800" b="1" dirty="0">
                <a:solidFill>
                  <a:srgbClr val="FFFF00"/>
                </a:solidFill>
              </a:rPr>
              <a:t>1) Enables us to pray. </a:t>
            </a:r>
            <a:endParaRPr lang="en-US" sz="2800" dirty="0">
              <a:solidFill>
                <a:srgbClr val="FFFF00"/>
              </a:solidFill>
            </a:endParaRPr>
          </a:p>
          <a:p>
            <a:pPr marL="457200" lvl="1" indent="0">
              <a:buNone/>
            </a:pPr>
            <a:r>
              <a:rPr lang="en-US" sz="2600" dirty="0"/>
              <a:t>Romans 8:26-28 </a:t>
            </a:r>
            <a:r>
              <a:rPr lang="en-US" sz="2600" i="1" dirty="0"/>
              <a:t>– In the same way, the Spirit helps us in our weakness. We do not know what we ought to pray for, but the Spirit himself intercedes for us with groans that words cannot express. And he who searches our hearts knows the mind of the Spirit, because the Spirit intercedes for the saints in accordance with God’s will. And we know that in all things God works for the good of those who love hi , who have been called according to his purpose. </a:t>
            </a:r>
            <a:r>
              <a:rPr lang="en-US" sz="2600" dirty="0"/>
              <a:t>NIV</a:t>
            </a:r>
          </a:p>
          <a:p>
            <a:pPr marL="0" indent="0">
              <a:buNone/>
            </a:pPr>
            <a:endParaRPr lang="en-US" sz="2800" dirty="0"/>
          </a:p>
        </p:txBody>
      </p:sp>
    </p:spTree>
    <p:extLst>
      <p:ext uri="{BB962C8B-B14F-4D97-AF65-F5344CB8AC3E}">
        <p14:creationId xmlns:p14="http://schemas.microsoft.com/office/powerpoint/2010/main" val="24175164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706081"/>
          </a:xfrm>
        </p:spPr>
        <p:txBody>
          <a:bodyPr/>
          <a:lstStyle/>
          <a:p>
            <a:r>
              <a:rPr lang="en-US" b="1" dirty="0">
                <a:solidFill>
                  <a:srgbClr val="FFFF00"/>
                </a:solidFill>
              </a:rPr>
              <a:t>Tongues: private use: power</a:t>
            </a:r>
            <a:endParaRPr lang="en-US" dirty="0"/>
          </a:p>
        </p:txBody>
      </p:sp>
      <p:sp>
        <p:nvSpPr>
          <p:cNvPr id="3" name="Content Placeholder 2"/>
          <p:cNvSpPr>
            <a:spLocks noGrp="1"/>
          </p:cNvSpPr>
          <p:nvPr>
            <p:ph idx="1"/>
          </p:nvPr>
        </p:nvSpPr>
        <p:spPr>
          <a:xfrm>
            <a:off x="685800" y="1470454"/>
            <a:ext cx="10820400" cy="4748231"/>
          </a:xfrm>
        </p:spPr>
        <p:txBody>
          <a:bodyPr>
            <a:noAutofit/>
          </a:bodyPr>
          <a:lstStyle/>
          <a:p>
            <a:pPr marL="0" lvl="0" indent="0">
              <a:buNone/>
            </a:pPr>
            <a:r>
              <a:rPr lang="en-US" sz="2800" dirty="0"/>
              <a:t>c. The Power of Praying in the Spirit </a:t>
            </a:r>
            <a:r>
              <a:rPr lang="en-US" sz="2800" dirty="0" err="1"/>
              <a:t>cont</a:t>
            </a:r>
            <a:endParaRPr lang="en-US" sz="2800" dirty="0"/>
          </a:p>
          <a:p>
            <a:pPr marL="0" lvl="0" indent="0">
              <a:buNone/>
            </a:pPr>
            <a:r>
              <a:rPr lang="en-US" sz="2800" b="1" dirty="0"/>
              <a:t>	2) </a:t>
            </a:r>
            <a:r>
              <a:rPr lang="en-US" sz="2800" b="1" dirty="0">
                <a:solidFill>
                  <a:srgbClr val="FFFF00"/>
                </a:solidFill>
              </a:rPr>
              <a:t>Tongues build us up. </a:t>
            </a:r>
          </a:p>
          <a:p>
            <a:pPr marL="1371600" lvl="3" indent="0">
              <a:buNone/>
            </a:pPr>
            <a:r>
              <a:rPr lang="en-US" sz="2400" b="1" dirty="0"/>
              <a:t>Jude 1:20 (NIV) - </a:t>
            </a:r>
            <a:r>
              <a:rPr lang="en-US" sz="2400" i="1" dirty="0"/>
              <a:t>But you, dear friends, by building yourselves up in your most holy faith and </a:t>
            </a:r>
            <a:r>
              <a:rPr lang="en-US" sz="2400" i="1" u="sng" dirty="0"/>
              <a:t>praying in the Holy Spirit</a:t>
            </a:r>
            <a:r>
              <a:rPr lang="en-US" sz="2400" i="1" dirty="0"/>
              <a:t>,</a:t>
            </a:r>
            <a:endParaRPr lang="en-US" sz="2400" dirty="0"/>
          </a:p>
          <a:p>
            <a:pPr marL="1371600" lvl="3" indent="0">
              <a:buNone/>
            </a:pPr>
            <a:r>
              <a:rPr lang="en-US" sz="2400" b="1" dirty="0"/>
              <a:t> </a:t>
            </a:r>
            <a:endParaRPr lang="en-US" sz="2400" dirty="0"/>
          </a:p>
          <a:p>
            <a:pPr marL="1371600" lvl="3" indent="0">
              <a:buNone/>
            </a:pPr>
            <a:r>
              <a:rPr lang="en-US" sz="2400" b="1" dirty="0"/>
              <a:t>1 Cor. 14:2-4 - </a:t>
            </a:r>
            <a:r>
              <a:rPr lang="en-US" sz="2400" i="1" dirty="0"/>
              <a:t>For he who speaks in a tongue </a:t>
            </a:r>
            <a:r>
              <a:rPr lang="en-US" sz="2400" b="1" i="1" u="sng" dirty="0"/>
              <a:t>does not speak to men but to God</a:t>
            </a:r>
            <a:r>
              <a:rPr lang="en-US" sz="2400" i="1" dirty="0"/>
              <a:t>, for no one understands him; however, </a:t>
            </a:r>
            <a:r>
              <a:rPr lang="en-US" sz="2400" i="1" u="sng" dirty="0"/>
              <a:t>in the spirit</a:t>
            </a:r>
            <a:r>
              <a:rPr lang="en-US" sz="2400" i="1" dirty="0"/>
              <a:t> he speaks mysteries.  But he who prophesies speaks edification and exhortation and comfort to men.  He who speaks in a tongue edifies himself, but he who prophesies edifies the church.</a:t>
            </a:r>
            <a:endParaRPr lang="en-US" sz="2400" dirty="0"/>
          </a:p>
          <a:p>
            <a:pPr marL="1371600" lvl="3" indent="0">
              <a:buNone/>
            </a:pPr>
            <a:endParaRPr lang="en-US" sz="2800" dirty="0"/>
          </a:p>
        </p:txBody>
      </p:sp>
    </p:spTree>
    <p:extLst>
      <p:ext uri="{BB962C8B-B14F-4D97-AF65-F5344CB8AC3E}">
        <p14:creationId xmlns:p14="http://schemas.microsoft.com/office/powerpoint/2010/main" val="24097630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rPr>
              <a:t>Tongues: private use: power</a:t>
            </a:r>
            <a:endParaRPr lang="en-US" dirty="0"/>
          </a:p>
        </p:txBody>
      </p:sp>
      <p:sp>
        <p:nvSpPr>
          <p:cNvPr id="3" name="Content Placeholder 2"/>
          <p:cNvSpPr>
            <a:spLocks noGrp="1"/>
          </p:cNvSpPr>
          <p:nvPr>
            <p:ph idx="1"/>
          </p:nvPr>
        </p:nvSpPr>
        <p:spPr/>
        <p:txBody>
          <a:bodyPr>
            <a:normAutofit/>
          </a:bodyPr>
          <a:lstStyle/>
          <a:p>
            <a:pPr marL="0" lvl="0" indent="0">
              <a:buNone/>
            </a:pPr>
            <a:r>
              <a:rPr lang="en-US" sz="2800" dirty="0"/>
              <a:t>c. The Power of Praying in the Spirit </a:t>
            </a:r>
            <a:r>
              <a:rPr lang="en-US" sz="2800" dirty="0" err="1"/>
              <a:t>cont</a:t>
            </a:r>
            <a:endParaRPr lang="en-US" sz="2800" dirty="0"/>
          </a:p>
          <a:p>
            <a:pPr marL="0" lvl="0" indent="0">
              <a:buNone/>
            </a:pPr>
            <a:r>
              <a:rPr lang="en-US" sz="2800" b="1" dirty="0"/>
              <a:t>	</a:t>
            </a:r>
            <a:r>
              <a:rPr lang="en-US" sz="2800" dirty="0"/>
              <a:t>2) </a:t>
            </a:r>
            <a:r>
              <a:rPr lang="en-US" sz="2800" dirty="0">
                <a:solidFill>
                  <a:srgbClr val="FFFF00"/>
                </a:solidFill>
              </a:rPr>
              <a:t>Tongues build us up cont. </a:t>
            </a:r>
          </a:p>
          <a:p>
            <a:endParaRPr lang="en-US" sz="2800" b="1" dirty="0"/>
          </a:p>
          <a:p>
            <a:pPr marL="914400" lvl="2" indent="0">
              <a:buNone/>
            </a:pPr>
            <a:r>
              <a:rPr lang="en-US" sz="2800" b="1" dirty="0"/>
              <a:t>Ephesians 6 (NIV) - The Armor of God</a:t>
            </a:r>
            <a:endParaRPr lang="en-US" sz="2800" dirty="0"/>
          </a:p>
          <a:p>
            <a:pPr marL="914400" lvl="2" indent="0">
              <a:buNone/>
            </a:pPr>
            <a:r>
              <a:rPr lang="en-US" sz="2800" b="1" i="1" baseline="30000" dirty="0"/>
              <a:t>10 </a:t>
            </a:r>
            <a:r>
              <a:rPr lang="en-US" sz="2800" i="1" dirty="0"/>
              <a:t>Finally, be strong in the Lord and in his mighty power. </a:t>
            </a:r>
            <a:endParaRPr lang="en-US" sz="2800" dirty="0"/>
          </a:p>
          <a:p>
            <a:pPr marL="914400" lvl="2" indent="0">
              <a:buNone/>
            </a:pPr>
            <a:r>
              <a:rPr lang="en-US" sz="2800" b="1" i="1" baseline="30000" dirty="0"/>
              <a:t> </a:t>
            </a:r>
            <a:r>
              <a:rPr lang="en-US" sz="2800" i="1" u="sng" dirty="0"/>
              <a:t>And pray in the Spirit on all occasions with all kinds of prayers and requests</a:t>
            </a:r>
            <a:r>
              <a:rPr lang="en-US" sz="2800" i="1" dirty="0"/>
              <a:t>. With this in mind, be alert and always keep on praying for all the Lord’s people. </a:t>
            </a:r>
            <a:endParaRPr lang="en-US" sz="2800" dirty="0"/>
          </a:p>
          <a:p>
            <a:pPr marL="914400" lvl="2" indent="0">
              <a:buNone/>
            </a:pPr>
            <a:endParaRPr lang="en-US" sz="2800" dirty="0"/>
          </a:p>
        </p:txBody>
      </p:sp>
    </p:spTree>
    <p:extLst>
      <p:ext uri="{BB962C8B-B14F-4D97-AF65-F5344CB8AC3E}">
        <p14:creationId xmlns:p14="http://schemas.microsoft.com/office/powerpoint/2010/main" val="35005123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669011"/>
          </a:xfrm>
        </p:spPr>
        <p:txBody>
          <a:bodyPr/>
          <a:lstStyle/>
          <a:p>
            <a:r>
              <a:rPr lang="en-US" b="1" dirty="0">
                <a:solidFill>
                  <a:srgbClr val="FFFF00"/>
                </a:solidFill>
              </a:rPr>
              <a:t>Tongues: private use: power</a:t>
            </a:r>
            <a:endParaRPr lang="en-US" dirty="0"/>
          </a:p>
        </p:txBody>
      </p:sp>
      <p:sp>
        <p:nvSpPr>
          <p:cNvPr id="3" name="Content Placeholder 2"/>
          <p:cNvSpPr>
            <a:spLocks noGrp="1"/>
          </p:cNvSpPr>
          <p:nvPr>
            <p:ph idx="1"/>
          </p:nvPr>
        </p:nvSpPr>
        <p:spPr/>
        <p:txBody>
          <a:bodyPr>
            <a:normAutofit fontScale="92500" lnSpcReduction="10000"/>
          </a:bodyPr>
          <a:lstStyle/>
          <a:p>
            <a:pPr marL="0" lvl="0" indent="0">
              <a:buNone/>
            </a:pPr>
            <a:r>
              <a:rPr lang="en-US" sz="2800" dirty="0"/>
              <a:t>1) Enables us to pray. </a:t>
            </a:r>
          </a:p>
          <a:p>
            <a:pPr marL="0" indent="0">
              <a:buNone/>
            </a:pPr>
            <a:r>
              <a:rPr lang="en-US" sz="2800" dirty="0"/>
              <a:t>2) Tongues build us up.</a:t>
            </a:r>
          </a:p>
          <a:p>
            <a:pPr marL="0" indent="0">
              <a:buNone/>
            </a:pPr>
            <a:r>
              <a:rPr lang="en-US" sz="2800" b="1" dirty="0">
                <a:solidFill>
                  <a:srgbClr val="FFFF00"/>
                </a:solidFill>
              </a:rPr>
              <a:t>3) Eliminates our selfishness and lack of knowledge in prayer. </a:t>
            </a:r>
            <a:endParaRPr lang="en-US" sz="2800" dirty="0">
              <a:solidFill>
                <a:srgbClr val="FFFF00"/>
              </a:solidFill>
            </a:endParaRPr>
          </a:p>
          <a:p>
            <a:endParaRPr lang="en-US" sz="2800" dirty="0"/>
          </a:p>
          <a:p>
            <a:pPr marL="457200" lvl="1" indent="0">
              <a:buNone/>
            </a:pPr>
            <a:r>
              <a:rPr lang="en-US" sz="2800" b="1" dirty="0"/>
              <a:t>Rom. 8:26-27 - </a:t>
            </a:r>
            <a:r>
              <a:rPr lang="en-US" sz="2800" i="1" dirty="0"/>
              <a:t>Likewise the Spirit also helps in our weaknesses. For we do not know what we should pray for as we ought, but the Spirit Himself makes intercession for us with </a:t>
            </a:r>
            <a:r>
              <a:rPr lang="en-US" sz="2800" i="1" dirty="0" err="1"/>
              <a:t>groanings</a:t>
            </a:r>
            <a:r>
              <a:rPr lang="en-US" sz="2800" i="1" dirty="0"/>
              <a:t> which cannot be uttered.  Now He who searches the hearts knows what the mind of the Spirit is, because He makes intercession for the saints according to the </a:t>
            </a:r>
            <a:r>
              <a:rPr lang="en-US" sz="2800" i="1" u="sng" dirty="0"/>
              <a:t>will</a:t>
            </a:r>
            <a:r>
              <a:rPr lang="en-US" sz="2800" i="1" dirty="0"/>
              <a:t> of God.</a:t>
            </a:r>
            <a:endParaRPr lang="en-US" sz="2800" dirty="0"/>
          </a:p>
          <a:p>
            <a:pPr marL="457200" lvl="1" indent="0">
              <a:buNone/>
            </a:pPr>
            <a:endParaRPr lang="en-US" dirty="0"/>
          </a:p>
        </p:txBody>
      </p:sp>
    </p:spTree>
    <p:extLst>
      <p:ext uri="{BB962C8B-B14F-4D97-AF65-F5344CB8AC3E}">
        <p14:creationId xmlns:p14="http://schemas.microsoft.com/office/powerpoint/2010/main" val="11886285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607227"/>
          </a:xfrm>
        </p:spPr>
        <p:txBody>
          <a:bodyPr>
            <a:normAutofit fontScale="90000"/>
          </a:bodyPr>
          <a:lstStyle/>
          <a:p>
            <a:r>
              <a:rPr lang="en-US" b="1" dirty="0">
                <a:solidFill>
                  <a:srgbClr val="FFFF00"/>
                </a:solidFill>
              </a:rPr>
              <a:t>Tongues: private use: power</a:t>
            </a:r>
            <a:endParaRPr lang="en-US" dirty="0"/>
          </a:p>
        </p:txBody>
      </p:sp>
      <p:sp>
        <p:nvSpPr>
          <p:cNvPr id="3" name="Content Placeholder 2"/>
          <p:cNvSpPr>
            <a:spLocks noGrp="1"/>
          </p:cNvSpPr>
          <p:nvPr>
            <p:ph idx="1"/>
          </p:nvPr>
        </p:nvSpPr>
        <p:spPr>
          <a:xfrm>
            <a:off x="685800" y="1458098"/>
            <a:ext cx="10820400" cy="4760588"/>
          </a:xfrm>
        </p:spPr>
        <p:txBody>
          <a:bodyPr>
            <a:normAutofit/>
          </a:bodyPr>
          <a:lstStyle/>
          <a:p>
            <a:pPr marL="0" lvl="0" indent="0">
              <a:buNone/>
            </a:pPr>
            <a:r>
              <a:rPr lang="en-US" sz="2400" dirty="0"/>
              <a:t>1) Enables us to pray. </a:t>
            </a:r>
          </a:p>
          <a:p>
            <a:pPr marL="0" indent="0">
              <a:buNone/>
            </a:pPr>
            <a:r>
              <a:rPr lang="en-US" sz="2400" dirty="0"/>
              <a:t>2) Tongues build us up.</a:t>
            </a:r>
          </a:p>
          <a:p>
            <a:pPr marL="0" indent="0">
              <a:buNone/>
            </a:pPr>
            <a:r>
              <a:rPr lang="en-US" sz="2400" dirty="0"/>
              <a:t>3) Eliminates our selfishness and lack of knowledge in prayer. </a:t>
            </a:r>
          </a:p>
          <a:p>
            <a:pPr marL="0" lvl="0" indent="0">
              <a:buNone/>
            </a:pPr>
            <a:r>
              <a:rPr lang="en-US" sz="2400" b="1" dirty="0">
                <a:solidFill>
                  <a:srgbClr val="FFFF00"/>
                </a:solidFill>
              </a:rPr>
              <a:t>4) Speaking in tongues is a CHOICE.</a:t>
            </a:r>
            <a:endParaRPr lang="en-US" sz="2400" dirty="0">
              <a:solidFill>
                <a:srgbClr val="FFFF00"/>
              </a:solidFill>
            </a:endParaRPr>
          </a:p>
          <a:p>
            <a:pPr marL="0" indent="0">
              <a:buNone/>
            </a:pPr>
            <a:r>
              <a:rPr lang="en-US" sz="2400" dirty="0"/>
              <a:t>I Corinthians 14:15 – </a:t>
            </a:r>
            <a:r>
              <a:rPr lang="en-US" sz="2400" i="1" dirty="0"/>
              <a:t>What is the conclusion then? I will pray with the spirit, and I will also pray with the understanding. I will sing with the spirit, and I will also sing with the understanding</a:t>
            </a:r>
            <a:r>
              <a:rPr lang="en-US" sz="2400" dirty="0"/>
              <a:t>. NKJV</a:t>
            </a:r>
          </a:p>
          <a:p>
            <a:pPr marL="0" indent="0">
              <a:buNone/>
            </a:pPr>
            <a:r>
              <a:rPr lang="en-US" sz="2400" b="1" dirty="0"/>
              <a:t> </a:t>
            </a:r>
            <a:endParaRPr lang="en-US" sz="2400" dirty="0"/>
          </a:p>
          <a:p>
            <a:pPr marL="0" lvl="0" indent="0">
              <a:buNone/>
            </a:pPr>
            <a:r>
              <a:rPr lang="en-US" sz="2400" b="1" dirty="0">
                <a:solidFill>
                  <a:srgbClr val="FFFF00"/>
                </a:solidFill>
              </a:rPr>
              <a:t>5) It is an act of faith...</a:t>
            </a:r>
            <a:endParaRPr lang="en-US" sz="2400" dirty="0">
              <a:solidFill>
                <a:srgbClr val="FFFF00"/>
              </a:solidFill>
            </a:endParaRPr>
          </a:p>
          <a:p>
            <a:r>
              <a:rPr lang="en-US" sz="2400" dirty="0"/>
              <a:t>Prayer in English is an act of faith. We pray believing that God hears us.</a:t>
            </a:r>
          </a:p>
          <a:p>
            <a:pPr marL="0" indent="0">
              <a:buNone/>
            </a:pPr>
            <a:endParaRPr lang="en-US" sz="2400" dirty="0"/>
          </a:p>
        </p:txBody>
      </p:sp>
    </p:spTree>
    <p:extLst>
      <p:ext uri="{BB962C8B-B14F-4D97-AF65-F5344CB8AC3E}">
        <p14:creationId xmlns:p14="http://schemas.microsoft.com/office/powerpoint/2010/main" val="42516665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4973" y="764373"/>
            <a:ext cx="10641227" cy="1293028"/>
          </a:xfrm>
        </p:spPr>
        <p:txBody>
          <a:bodyPr>
            <a:normAutofit fontScale="90000"/>
          </a:bodyPr>
          <a:lstStyle/>
          <a:p>
            <a:pPr algn="ctr"/>
            <a:br>
              <a:rPr lang="en-US" b="1" dirty="0"/>
            </a:br>
            <a:r>
              <a:rPr lang="en-US" b="1" dirty="0"/>
              <a:t>RECEIVING THE BAPTISM IN THE HOLY SPIRIT</a:t>
            </a:r>
            <a:br>
              <a:rPr lang="en-US" dirty="0"/>
            </a:br>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lgn="ctr">
              <a:buNone/>
            </a:pPr>
            <a:r>
              <a:rPr lang="en-US" sz="3200" b="1" dirty="0"/>
              <a:t>Seek Him with your whole heart. </a:t>
            </a:r>
          </a:p>
          <a:p>
            <a:pPr marL="0" indent="0" algn="ctr">
              <a:buNone/>
            </a:pPr>
            <a:r>
              <a:rPr lang="en-US" sz="3200" b="1" dirty="0"/>
              <a:t>Open your mouth and verbally worship.</a:t>
            </a:r>
          </a:p>
          <a:p>
            <a:pPr marL="0" indent="0" algn="ctr">
              <a:buNone/>
            </a:pPr>
            <a:endParaRPr lang="en-US" sz="3200" dirty="0"/>
          </a:p>
          <a:p>
            <a:pPr marL="0" indent="0" algn="ctr">
              <a:buNone/>
            </a:pPr>
            <a:r>
              <a:rPr lang="en-US" sz="2400" dirty="0"/>
              <a:t>(My own experience.)</a:t>
            </a:r>
          </a:p>
        </p:txBody>
      </p:sp>
    </p:spTree>
    <p:extLst>
      <p:ext uri="{BB962C8B-B14F-4D97-AF65-F5344CB8AC3E}">
        <p14:creationId xmlns:p14="http://schemas.microsoft.com/office/powerpoint/2010/main" val="36530326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8476" y="764373"/>
            <a:ext cx="10727724" cy="693724"/>
          </a:xfrm>
        </p:spPr>
        <p:txBody>
          <a:bodyPr/>
          <a:lstStyle/>
          <a:p>
            <a:pPr algn="ctr"/>
            <a:r>
              <a:rPr lang="en-US" b="1" dirty="0"/>
              <a:t>Many thanks</a:t>
            </a:r>
          </a:p>
        </p:txBody>
      </p:sp>
      <p:sp>
        <p:nvSpPr>
          <p:cNvPr id="3" name="Content Placeholder 2"/>
          <p:cNvSpPr>
            <a:spLocks noGrp="1"/>
          </p:cNvSpPr>
          <p:nvPr>
            <p:ph idx="1"/>
          </p:nvPr>
        </p:nvSpPr>
        <p:spPr>
          <a:xfrm>
            <a:off x="685800" y="1458098"/>
            <a:ext cx="10820400" cy="4760588"/>
          </a:xfrm>
        </p:spPr>
        <p:txBody>
          <a:bodyPr>
            <a:normAutofit fontScale="92500" lnSpcReduction="10000"/>
          </a:bodyPr>
          <a:lstStyle/>
          <a:p>
            <a:pPr marL="0" indent="0">
              <a:buNone/>
            </a:pPr>
            <a:r>
              <a:rPr lang="en-US" dirty="0"/>
              <a:t>Many thanks to Senior Pastor Roger Lewis (</a:t>
            </a:r>
            <a:r>
              <a:rPr lang="en-US" dirty="0">
                <a:hlinkClick r:id="rId2"/>
              </a:rPr>
              <a:t>lifechurchdfw.com</a:t>
            </a:r>
            <a:r>
              <a:rPr lang="en-US" dirty="0"/>
              <a:t>) and Dr. Des Evans, Pastor Emeritus (</a:t>
            </a:r>
            <a:r>
              <a:rPr lang="en-US" dirty="0">
                <a:hlinkClick r:id="rId3"/>
              </a:rPr>
              <a:t>www.bethesdanet.com</a:t>
            </a:r>
            <a:r>
              <a:rPr lang="en-US" dirty="0"/>
              <a:t>) for allowing me to use their information on the Person, Work, Baptism in the Holy Spirit for use in this segment.  The wonderful organization in those materials made it much easier to compile this material. An additional resource used was “Life in the Spirit” by Dr. George Wood.</a:t>
            </a:r>
          </a:p>
          <a:p>
            <a:pPr marL="0" indent="0">
              <a:buNone/>
            </a:pPr>
            <a:r>
              <a:rPr lang="en-US" b="1" dirty="0"/>
              <a:t>If you have time, it is best to take at least two weeks to cover this material, so you have time for in-class discussion.  Regardless of the time you have available, though, you will need to require your students to review the extensive notes (</a:t>
            </a:r>
            <a:r>
              <a:rPr lang="en-US" b="1" u="sng" dirty="0"/>
              <a:t>available free on my website</a:t>
            </a:r>
            <a:r>
              <a:rPr lang="en-US" b="1" dirty="0"/>
              <a:t>), and read the book at home, so they will get it. (As it is, this lesson takes 90 minutes.)  At the conclusion of your series, p</a:t>
            </a:r>
            <a:r>
              <a:rPr lang="en-US" b="1" u="sng" dirty="0"/>
              <a:t>lease forward </a:t>
            </a:r>
            <a:r>
              <a:rPr lang="en-US" b="1" u="sng" dirty="0" err="1"/>
              <a:t>powerpoints</a:t>
            </a:r>
            <a:r>
              <a:rPr lang="en-US" b="1" u="sng" dirty="0"/>
              <a:t> &amp; handouts to them by email so they can forward to others.</a:t>
            </a:r>
          </a:p>
          <a:p>
            <a:pPr marL="0" indent="0">
              <a:buNone/>
            </a:pPr>
            <a:r>
              <a:rPr lang="en-US" dirty="0"/>
              <a:t>I invite you to visit my website, </a:t>
            </a:r>
            <a:r>
              <a:rPr lang="en-US" dirty="0">
                <a:hlinkClick r:id="rId4"/>
              </a:rPr>
              <a:t>www.upwardlivingpublications.com</a:t>
            </a:r>
            <a:r>
              <a:rPr lang="en-US" dirty="0"/>
              <a:t>, periodically to see what additional free teaching materials I have posted for your use. If you are interested in my ponderings, visit my blog, </a:t>
            </a:r>
            <a:r>
              <a:rPr lang="en-US" dirty="0">
                <a:hlinkClick r:id="rId5"/>
              </a:rPr>
              <a:t>www.upwardlivingpublicationsblog.</a:t>
            </a:r>
            <a:r>
              <a:rPr lang="en-US" u="sng" dirty="0">
                <a:solidFill>
                  <a:schemeClr val="accent3"/>
                </a:solidFill>
              </a:rPr>
              <a:t>net</a:t>
            </a:r>
            <a:r>
              <a:rPr lang="en-US" dirty="0"/>
              <a:t>.</a:t>
            </a:r>
          </a:p>
          <a:p>
            <a:pPr marL="0" indent="0" algn="ctr">
              <a:buNone/>
            </a:pPr>
            <a:r>
              <a:rPr lang="en-US" dirty="0"/>
              <a:t>Blessings to you.</a:t>
            </a:r>
          </a:p>
          <a:p>
            <a:pPr marL="0" indent="0" algn="ctr">
              <a:buNone/>
            </a:pPr>
            <a:r>
              <a:rPr lang="en-US" dirty="0"/>
              <a:t>Marcia L. Gillis, MA</a:t>
            </a:r>
          </a:p>
          <a:p>
            <a:pPr marL="0" indent="0">
              <a:buNone/>
            </a:pPr>
            <a:endParaRPr lang="en-US" dirty="0"/>
          </a:p>
        </p:txBody>
      </p:sp>
    </p:spTree>
    <p:extLst>
      <p:ext uri="{BB962C8B-B14F-4D97-AF65-F5344CB8AC3E}">
        <p14:creationId xmlns:p14="http://schemas.microsoft.com/office/powerpoint/2010/main" val="4463036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96464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903" y="764373"/>
            <a:ext cx="10678297" cy="743151"/>
          </a:xfrm>
        </p:spPr>
        <p:txBody>
          <a:bodyPr/>
          <a:lstStyle/>
          <a:p>
            <a:r>
              <a:rPr lang="en-US" b="1" dirty="0"/>
              <a:t>REVIEW: </a:t>
            </a:r>
            <a:r>
              <a:rPr lang="en-US" b="1" dirty="0">
                <a:solidFill>
                  <a:srgbClr val="FFFF00"/>
                </a:solidFill>
              </a:rPr>
              <a:t>SERVICE GIFTS</a:t>
            </a:r>
          </a:p>
        </p:txBody>
      </p:sp>
      <p:sp>
        <p:nvSpPr>
          <p:cNvPr id="3" name="Content Placeholder 2"/>
          <p:cNvSpPr>
            <a:spLocks noGrp="1"/>
          </p:cNvSpPr>
          <p:nvPr>
            <p:ph idx="1"/>
          </p:nvPr>
        </p:nvSpPr>
        <p:spPr>
          <a:xfrm>
            <a:off x="685800" y="1507524"/>
            <a:ext cx="10820400" cy="4711161"/>
          </a:xfrm>
        </p:spPr>
        <p:txBody>
          <a:bodyPr>
            <a:noAutofit/>
          </a:bodyPr>
          <a:lstStyle/>
          <a:p>
            <a:pPr marL="0" indent="0" algn="ctr">
              <a:buNone/>
            </a:pPr>
            <a:r>
              <a:rPr lang="en-US" sz="2800" b="1" dirty="0">
                <a:solidFill>
                  <a:srgbClr val="FFFF00"/>
                </a:solidFill>
              </a:rPr>
              <a:t>Service Gifts of the Spirit – 1 Cor. 12:7-11</a:t>
            </a:r>
            <a:endParaRPr lang="en-US" sz="2800" dirty="0">
              <a:solidFill>
                <a:srgbClr val="FFFF00"/>
              </a:solidFill>
            </a:endParaRPr>
          </a:p>
          <a:p>
            <a:pPr marL="0" indent="0" algn="ctr">
              <a:buNone/>
            </a:pPr>
            <a:r>
              <a:rPr lang="en-US" sz="2400" dirty="0"/>
              <a:t> There are different kinds of service, but the same </a:t>
            </a:r>
            <a:r>
              <a:rPr lang="en-US" sz="2400" b="1" i="1" u="sng" dirty="0"/>
              <a:t>Lord</a:t>
            </a:r>
            <a:r>
              <a:rPr lang="en-US" sz="2400" dirty="0"/>
              <a:t>. </a:t>
            </a:r>
          </a:p>
          <a:p>
            <a:pPr marL="0" indent="0">
              <a:buNone/>
            </a:pPr>
            <a:r>
              <a:rPr lang="en-US" sz="2400" dirty="0"/>
              <a:t> </a:t>
            </a:r>
          </a:p>
          <a:p>
            <a:pPr marL="0" indent="0">
              <a:buNone/>
            </a:pPr>
            <a:r>
              <a:rPr lang="en-US" sz="2400" b="1" dirty="0">
                <a:solidFill>
                  <a:srgbClr val="FFFF00"/>
                </a:solidFill>
              </a:rPr>
              <a:t>Christ’s gifts to the Church - Eph. 4:11-13</a:t>
            </a:r>
            <a:endParaRPr lang="en-US" sz="2400" dirty="0">
              <a:solidFill>
                <a:srgbClr val="FFFF00"/>
              </a:solidFill>
            </a:endParaRPr>
          </a:p>
          <a:p>
            <a:pPr marL="0" indent="0" algn="ctr">
              <a:buNone/>
            </a:pPr>
            <a:r>
              <a:rPr lang="en-US" sz="2400" i="1" dirty="0"/>
              <a:t>And he gave some, </a:t>
            </a:r>
            <a:r>
              <a:rPr lang="en-US" sz="2400" b="1" i="1" u="sng" dirty="0"/>
              <a:t>apostles</a:t>
            </a:r>
            <a:r>
              <a:rPr lang="en-US" sz="2400" i="1" dirty="0"/>
              <a:t>; and some, </a:t>
            </a:r>
            <a:r>
              <a:rPr lang="en-US" sz="2400" b="1" i="1" u="sng" dirty="0"/>
              <a:t>prophets</a:t>
            </a:r>
            <a:r>
              <a:rPr lang="en-US" sz="2400" i="1" dirty="0"/>
              <a:t>; and some, </a:t>
            </a:r>
            <a:r>
              <a:rPr lang="en-US" sz="2400" b="1" i="1" u="sng" dirty="0"/>
              <a:t>evangelists</a:t>
            </a:r>
            <a:r>
              <a:rPr lang="en-US" sz="2400" i="1" dirty="0"/>
              <a:t>; and some, </a:t>
            </a:r>
            <a:r>
              <a:rPr lang="en-US" sz="2400" b="1" i="1" u="sng" dirty="0"/>
              <a:t>pastors</a:t>
            </a:r>
            <a:r>
              <a:rPr lang="en-US" sz="2400" i="1" dirty="0"/>
              <a:t> and </a:t>
            </a:r>
            <a:r>
              <a:rPr lang="en-US" sz="2400" b="1" i="1" u="sng" dirty="0"/>
              <a:t>teachers</a:t>
            </a:r>
            <a:r>
              <a:rPr lang="en-US" sz="2400" i="1" dirty="0"/>
              <a:t>; For the perfecting of the saints, for the work of the ministry, for the edifying of the body of Christ: Till we all come in the unity of the faith, and of the knowledge of the Son of God, unto a perfect man, unto the measure of the stature of the fullness of Christ:</a:t>
            </a:r>
            <a:r>
              <a:rPr lang="en-US" sz="2400" dirty="0"/>
              <a:t> There are different </a:t>
            </a:r>
            <a:r>
              <a:rPr lang="en-US" sz="2400" b="1" i="1" u="sng" dirty="0"/>
              <a:t>kinds of working</a:t>
            </a:r>
            <a:r>
              <a:rPr lang="en-US" sz="2400" dirty="0"/>
              <a:t>, but the same God works </a:t>
            </a:r>
            <a:r>
              <a:rPr lang="en-US" sz="2400" b="1" i="1" u="sng" dirty="0"/>
              <a:t>all of them </a:t>
            </a:r>
            <a:r>
              <a:rPr lang="en-US" sz="2800" b="1" i="1" u="sng" dirty="0"/>
              <a:t>in all men</a:t>
            </a:r>
            <a:r>
              <a:rPr lang="en-US" sz="2800" dirty="0"/>
              <a:t>. </a:t>
            </a:r>
          </a:p>
        </p:txBody>
      </p:sp>
    </p:spTree>
    <p:extLst>
      <p:ext uri="{BB962C8B-B14F-4D97-AF65-F5344CB8AC3E}">
        <p14:creationId xmlns:p14="http://schemas.microsoft.com/office/powerpoint/2010/main" val="4292132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4373"/>
            <a:ext cx="10820400" cy="681368"/>
          </a:xfrm>
        </p:spPr>
        <p:txBody>
          <a:bodyPr/>
          <a:lstStyle/>
          <a:p>
            <a:r>
              <a:rPr lang="en-US" b="1" dirty="0"/>
              <a:t>REVIEW: </a:t>
            </a:r>
            <a:r>
              <a:rPr lang="en-US" b="1" dirty="0">
                <a:solidFill>
                  <a:srgbClr val="FFFF00"/>
                </a:solidFill>
              </a:rPr>
              <a:t>SERVICE GIFTS</a:t>
            </a:r>
          </a:p>
        </p:txBody>
      </p:sp>
      <p:sp>
        <p:nvSpPr>
          <p:cNvPr id="3" name="Content Placeholder 2"/>
          <p:cNvSpPr>
            <a:spLocks noGrp="1"/>
          </p:cNvSpPr>
          <p:nvPr>
            <p:ph idx="1"/>
          </p:nvPr>
        </p:nvSpPr>
        <p:spPr>
          <a:xfrm>
            <a:off x="685800" y="1544596"/>
            <a:ext cx="10820400" cy="4674090"/>
          </a:xfrm>
        </p:spPr>
        <p:txBody>
          <a:bodyPr>
            <a:noAutofit/>
          </a:bodyPr>
          <a:lstStyle/>
          <a:p>
            <a:pPr marL="0" indent="0" algn="ctr">
              <a:buNone/>
            </a:pPr>
            <a:r>
              <a:rPr lang="en-US" sz="2400" b="1" dirty="0">
                <a:solidFill>
                  <a:srgbClr val="FFFF00"/>
                </a:solidFill>
              </a:rPr>
              <a:t>Service Gifts of the Spirit – 1 Cor. 12:7-11</a:t>
            </a:r>
            <a:endParaRPr lang="en-US" sz="2400" dirty="0">
              <a:solidFill>
                <a:srgbClr val="FFFF00"/>
              </a:solidFill>
            </a:endParaRPr>
          </a:p>
          <a:p>
            <a:pPr marL="0" indent="0" algn="ctr">
              <a:buNone/>
            </a:pPr>
            <a:r>
              <a:rPr lang="en-US" sz="2400" dirty="0"/>
              <a:t>There are different kinds of service, but the same </a:t>
            </a:r>
            <a:r>
              <a:rPr lang="en-US" sz="2400" b="1" i="1" u="sng" dirty="0"/>
              <a:t>Lord</a:t>
            </a:r>
            <a:r>
              <a:rPr lang="en-US" sz="2400" dirty="0"/>
              <a:t>. </a:t>
            </a:r>
          </a:p>
          <a:p>
            <a:pPr marL="0" indent="0">
              <a:buNone/>
            </a:pPr>
            <a:endParaRPr lang="en-US" sz="2400" b="1" dirty="0"/>
          </a:p>
          <a:p>
            <a:pPr marL="0" indent="0">
              <a:buNone/>
            </a:pPr>
            <a:r>
              <a:rPr lang="en-US" sz="2400" b="1" dirty="0">
                <a:solidFill>
                  <a:srgbClr val="FFFF00"/>
                </a:solidFill>
              </a:rPr>
              <a:t>The Father’s gifts to mankind - Rom. 12:6-8</a:t>
            </a:r>
            <a:endParaRPr lang="en-US" sz="2400" dirty="0">
              <a:solidFill>
                <a:srgbClr val="FFFF00"/>
              </a:solidFill>
            </a:endParaRPr>
          </a:p>
          <a:p>
            <a:pPr marL="0" indent="0" algn="ctr">
              <a:buNone/>
            </a:pPr>
            <a:r>
              <a:rPr lang="en-US" sz="2400" i="1" dirty="0"/>
              <a:t>We have different gifts, according to the grace given us. If a man's gift is </a:t>
            </a:r>
            <a:r>
              <a:rPr lang="en-US" sz="2400" b="1" i="1" u="sng" dirty="0"/>
              <a:t>prophesying</a:t>
            </a:r>
            <a:r>
              <a:rPr lang="en-US" sz="2400" i="1" dirty="0"/>
              <a:t>, let him use it in proportion to his faith.  If it is </a:t>
            </a:r>
            <a:r>
              <a:rPr lang="en-US" sz="2400" b="1" i="1" u="sng" dirty="0"/>
              <a:t>serving</a:t>
            </a:r>
            <a:r>
              <a:rPr lang="en-US" sz="2400" i="1" dirty="0"/>
              <a:t>, let him serve; if it is </a:t>
            </a:r>
            <a:r>
              <a:rPr lang="en-US" sz="2400" b="1" i="1" u="sng" dirty="0"/>
              <a:t>teaching</a:t>
            </a:r>
            <a:r>
              <a:rPr lang="en-US" sz="2400" i="1" dirty="0"/>
              <a:t>, let him teach;  if it is </a:t>
            </a:r>
            <a:r>
              <a:rPr lang="en-US" sz="2400" b="1" i="1" u="sng" dirty="0"/>
              <a:t>encouraging</a:t>
            </a:r>
            <a:r>
              <a:rPr lang="en-US" sz="2400" i="1" dirty="0"/>
              <a:t>, let him encourage; if it is </a:t>
            </a:r>
            <a:r>
              <a:rPr lang="en-US" sz="2400" b="1" i="1" u="sng" dirty="0"/>
              <a:t>contributing</a:t>
            </a:r>
            <a:r>
              <a:rPr lang="en-US" sz="2400" i="1" dirty="0"/>
              <a:t> to the needs of others, let him give generously; if it is </a:t>
            </a:r>
            <a:r>
              <a:rPr lang="en-US" sz="2400" b="1" i="1" u="sng" dirty="0"/>
              <a:t>leadership</a:t>
            </a:r>
            <a:r>
              <a:rPr lang="en-US" sz="2400" i="1" dirty="0"/>
              <a:t>, let him govern diligently; if it is </a:t>
            </a:r>
            <a:r>
              <a:rPr lang="en-US" sz="2400" b="1" i="1" u="sng" dirty="0"/>
              <a:t>showing mercy</a:t>
            </a:r>
            <a:r>
              <a:rPr lang="en-US" sz="2400" i="1" dirty="0"/>
              <a:t>, let him do it cheerfully. </a:t>
            </a:r>
            <a:endParaRPr lang="en-US" sz="2400" dirty="0"/>
          </a:p>
          <a:p>
            <a:pPr marL="0" indent="0">
              <a:buNone/>
            </a:pPr>
            <a:endParaRPr lang="en-US" sz="2400" dirty="0"/>
          </a:p>
        </p:txBody>
      </p:sp>
    </p:spTree>
    <p:extLst>
      <p:ext uri="{BB962C8B-B14F-4D97-AF65-F5344CB8AC3E}">
        <p14:creationId xmlns:p14="http://schemas.microsoft.com/office/powerpoint/2010/main" val="4080501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706081"/>
          </a:xfrm>
        </p:spPr>
        <p:txBody>
          <a:bodyPr/>
          <a:lstStyle/>
          <a:p>
            <a:r>
              <a:rPr lang="en-US" b="1" dirty="0"/>
              <a:t>REVIEW: </a:t>
            </a:r>
            <a:r>
              <a:rPr lang="en-US" b="1" dirty="0">
                <a:solidFill>
                  <a:srgbClr val="FFFF00"/>
                </a:solidFill>
              </a:rPr>
              <a:t>SPIRITUAL GIFTS</a:t>
            </a:r>
          </a:p>
        </p:txBody>
      </p:sp>
      <p:sp>
        <p:nvSpPr>
          <p:cNvPr id="3" name="Content Placeholder 2"/>
          <p:cNvSpPr>
            <a:spLocks noGrp="1"/>
          </p:cNvSpPr>
          <p:nvPr>
            <p:ph idx="1"/>
          </p:nvPr>
        </p:nvSpPr>
        <p:spPr>
          <a:xfrm>
            <a:off x="685800" y="1470454"/>
            <a:ext cx="10820400" cy="4748231"/>
          </a:xfrm>
        </p:spPr>
        <p:txBody>
          <a:bodyPr>
            <a:noAutofit/>
          </a:bodyPr>
          <a:lstStyle/>
          <a:p>
            <a:pPr marL="0" indent="0">
              <a:buNone/>
            </a:pPr>
            <a:r>
              <a:rPr lang="en-US" sz="2800" b="1" dirty="0">
                <a:solidFill>
                  <a:srgbClr val="FFFF00"/>
                </a:solidFill>
              </a:rPr>
              <a:t>1. The Holy Spirit “Knows” </a:t>
            </a:r>
            <a:endParaRPr lang="en-US" sz="2800" dirty="0">
              <a:solidFill>
                <a:srgbClr val="FFFF00"/>
              </a:solidFill>
            </a:endParaRPr>
          </a:p>
          <a:p>
            <a:pPr marL="457200" lvl="1" indent="0">
              <a:buNone/>
            </a:pPr>
            <a:r>
              <a:rPr lang="en-US" sz="2800" b="1" dirty="0"/>
              <a:t>Word of Knowledge – </a:t>
            </a:r>
            <a:r>
              <a:rPr lang="en-US" sz="2800" dirty="0"/>
              <a:t>To know something without learning it or obtaining it by natural or human means (hearing it from someone else, reading it, etc.)</a:t>
            </a:r>
          </a:p>
          <a:p>
            <a:pPr marL="457200" lvl="1" indent="0">
              <a:buNone/>
            </a:pPr>
            <a:r>
              <a:rPr lang="en-US" sz="2800" b="1" dirty="0"/>
              <a:t>Discerning of Spirits – </a:t>
            </a:r>
            <a:r>
              <a:rPr lang="en-US" sz="2800" dirty="0"/>
              <a:t>To know when a spirit is the Holy Spirit, human spirit, or an evil spirit.</a:t>
            </a:r>
          </a:p>
          <a:p>
            <a:pPr marL="457200" lvl="1" indent="0">
              <a:buNone/>
            </a:pPr>
            <a:r>
              <a:rPr lang="en-US" sz="2800" dirty="0"/>
              <a:t>There is no Gift of Discernment. The gift is </a:t>
            </a:r>
            <a:r>
              <a:rPr lang="en-US" sz="2800" i="1" u="sng" dirty="0"/>
              <a:t>discerning of spirits</a:t>
            </a:r>
            <a:r>
              <a:rPr lang="en-US" sz="2800" dirty="0"/>
              <a:t>. Typically people who claim to have the “gift of discernment” really have a gift of criticism.</a:t>
            </a:r>
          </a:p>
          <a:p>
            <a:pPr marL="457200" lvl="1" indent="0">
              <a:buNone/>
            </a:pPr>
            <a:r>
              <a:rPr lang="en-US" sz="2800" b="1" dirty="0"/>
              <a:t>Word of Wisdom – </a:t>
            </a:r>
            <a:r>
              <a:rPr lang="en-US" sz="2800" dirty="0"/>
              <a:t>An answer or solution for a particular need or dilemma that you did not know or would not think of on your own.</a:t>
            </a:r>
            <a:r>
              <a:rPr lang="en-US" sz="2800" b="1" dirty="0"/>
              <a:t> </a:t>
            </a:r>
            <a:endParaRPr lang="en-US" sz="2800" dirty="0"/>
          </a:p>
          <a:p>
            <a:pPr marL="457200" lvl="1" indent="0">
              <a:buNone/>
            </a:pPr>
            <a:endParaRPr lang="en-US" sz="2800" dirty="0"/>
          </a:p>
        </p:txBody>
      </p:sp>
    </p:spTree>
    <p:extLst>
      <p:ext uri="{BB962C8B-B14F-4D97-AF65-F5344CB8AC3E}">
        <p14:creationId xmlns:p14="http://schemas.microsoft.com/office/powerpoint/2010/main" val="1475936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693724"/>
          </a:xfrm>
        </p:spPr>
        <p:txBody>
          <a:bodyPr/>
          <a:lstStyle/>
          <a:p>
            <a:r>
              <a:rPr lang="en-US" b="1" dirty="0"/>
              <a:t>REVIEW: </a:t>
            </a:r>
            <a:r>
              <a:rPr lang="en-US" b="1" dirty="0">
                <a:solidFill>
                  <a:srgbClr val="FFFF00"/>
                </a:solidFill>
              </a:rPr>
              <a:t>SPIRITUAL GIFTS</a:t>
            </a:r>
          </a:p>
        </p:txBody>
      </p:sp>
      <p:sp>
        <p:nvSpPr>
          <p:cNvPr id="3" name="Content Placeholder 2"/>
          <p:cNvSpPr>
            <a:spLocks noGrp="1"/>
          </p:cNvSpPr>
          <p:nvPr>
            <p:ph idx="1"/>
          </p:nvPr>
        </p:nvSpPr>
        <p:spPr>
          <a:xfrm>
            <a:off x="685800" y="1458098"/>
            <a:ext cx="10820400" cy="4760588"/>
          </a:xfrm>
        </p:spPr>
        <p:txBody>
          <a:bodyPr>
            <a:noAutofit/>
          </a:bodyPr>
          <a:lstStyle/>
          <a:p>
            <a:pPr marL="0" indent="0">
              <a:buNone/>
            </a:pPr>
            <a:r>
              <a:rPr lang="en-US" sz="2800" b="1" dirty="0">
                <a:solidFill>
                  <a:srgbClr val="FFFF00"/>
                </a:solidFill>
              </a:rPr>
              <a:t>2. The Holy Spirit “Speaks”. </a:t>
            </a:r>
          </a:p>
          <a:p>
            <a:pPr marL="0" indent="0">
              <a:buNone/>
            </a:pPr>
            <a:r>
              <a:rPr lang="en-US" sz="2800" b="1" dirty="0"/>
              <a:t>Prophecy – </a:t>
            </a:r>
            <a:r>
              <a:rPr lang="en-US" sz="2800" dirty="0"/>
              <a:t>A message of instruction and encouragement from God through a person to a person or persons. </a:t>
            </a:r>
          </a:p>
          <a:p>
            <a:pPr marL="0" indent="0">
              <a:buNone/>
            </a:pPr>
            <a:r>
              <a:rPr lang="en-US" sz="2800" b="1" dirty="0"/>
              <a:t>Tongues – </a:t>
            </a:r>
            <a:r>
              <a:rPr lang="en-US" sz="2800" dirty="0"/>
              <a:t>A message from God in a language unknown to the person through whom the message comes. </a:t>
            </a:r>
          </a:p>
          <a:p>
            <a:pPr marL="0" indent="0">
              <a:buNone/>
            </a:pPr>
            <a:r>
              <a:rPr lang="en-US" sz="2800" b="1" dirty="0"/>
              <a:t>Interpretation of Tongues – </a:t>
            </a:r>
            <a:r>
              <a:rPr lang="en-US" sz="2800" dirty="0"/>
              <a:t>Understanding and expressing the thought or the intent of the message in tongues. </a:t>
            </a:r>
            <a:r>
              <a:rPr lang="en-US" sz="2800" i="1" dirty="0"/>
              <a:t>1 Cor. 14:5</a:t>
            </a:r>
            <a:endParaRPr lang="en-US" sz="2800" dirty="0"/>
          </a:p>
          <a:p>
            <a:pPr marL="0" indent="0">
              <a:buNone/>
            </a:pPr>
            <a:endParaRPr lang="en-US" sz="2800" b="1" dirty="0"/>
          </a:p>
          <a:p>
            <a:pPr marL="0" indent="0">
              <a:buNone/>
            </a:pPr>
            <a:r>
              <a:rPr lang="en-US" sz="2800" b="1" dirty="0">
                <a:solidFill>
                  <a:srgbClr val="FFFF00"/>
                </a:solidFill>
              </a:rPr>
              <a:t>3. The Holy Spirit Heals and Does Miracles.</a:t>
            </a:r>
            <a:endParaRPr lang="en-US" sz="2800" dirty="0">
              <a:solidFill>
                <a:srgbClr val="FFFF00"/>
              </a:solidFill>
            </a:endParaRPr>
          </a:p>
          <a:p>
            <a:pPr marL="0" indent="0">
              <a:buNone/>
            </a:pPr>
            <a:r>
              <a:rPr lang="en-US" sz="2800" b="1" dirty="0">
                <a:solidFill>
                  <a:srgbClr val="FFFF00"/>
                </a:solidFill>
              </a:rPr>
              <a:t>4. The Holy Spirit Empowers.</a:t>
            </a:r>
            <a:endParaRPr lang="en-US" sz="2800" dirty="0">
              <a:solidFill>
                <a:srgbClr val="FFFF00"/>
              </a:solidFill>
            </a:endParaRPr>
          </a:p>
        </p:txBody>
      </p:sp>
    </p:spTree>
    <p:extLst>
      <p:ext uri="{BB962C8B-B14F-4D97-AF65-F5344CB8AC3E}">
        <p14:creationId xmlns:p14="http://schemas.microsoft.com/office/powerpoint/2010/main" val="2247330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817292"/>
          </a:xfrm>
        </p:spPr>
        <p:txBody>
          <a:bodyPr/>
          <a:lstStyle/>
          <a:p>
            <a:r>
              <a:rPr lang="en-US" b="1" dirty="0"/>
              <a:t>REVIEW</a:t>
            </a:r>
          </a:p>
        </p:txBody>
      </p:sp>
      <p:sp>
        <p:nvSpPr>
          <p:cNvPr id="3" name="Content Placeholder 2"/>
          <p:cNvSpPr>
            <a:spLocks noGrp="1"/>
          </p:cNvSpPr>
          <p:nvPr>
            <p:ph idx="1"/>
          </p:nvPr>
        </p:nvSpPr>
        <p:spPr>
          <a:xfrm>
            <a:off x="685800" y="1581666"/>
            <a:ext cx="10820400" cy="4637020"/>
          </a:xfrm>
        </p:spPr>
        <p:txBody>
          <a:bodyPr>
            <a:noAutofit/>
          </a:bodyPr>
          <a:lstStyle/>
          <a:p>
            <a:pPr marL="0" indent="0">
              <a:buNone/>
            </a:pPr>
            <a:r>
              <a:rPr lang="en-US" sz="2800" b="1" dirty="0"/>
              <a:t>Observations…</a:t>
            </a:r>
            <a:endParaRPr lang="en-US" sz="2800" dirty="0"/>
          </a:p>
          <a:p>
            <a:r>
              <a:rPr lang="en-US" sz="2800" dirty="0"/>
              <a:t>The Holy Spirit owns all the gifts all the time.</a:t>
            </a:r>
          </a:p>
          <a:p>
            <a:r>
              <a:rPr lang="en-US" sz="2800" dirty="0"/>
              <a:t>They are gifts, not earned or deserved but given, granted, by the grace of God.</a:t>
            </a:r>
          </a:p>
          <a:p>
            <a:pPr marL="0" indent="0">
              <a:buNone/>
            </a:pPr>
            <a:r>
              <a:rPr lang="en-US" sz="2800" b="1" dirty="0"/>
              <a:t>The SPIRITUAL GIFTS are not a sign of spirituality</a:t>
            </a:r>
            <a:endParaRPr lang="en-US" sz="2800" dirty="0"/>
          </a:p>
          <a:p>
            <a:r>
              <a:rPr lang="en-US" sz="2800" dirty="0"/>
              <a:t>1 Cor. 14:1- “</a:t>
            </a:r>
            <a:r>
              <a:rPr lang="en-US" sz="2800" i="1" dirty="0"/>
              <a:t>Follow the way of love and eagerly desire spiritual gifts…”</a:t>
            </a:r>
            <a:endParaRPr lang="en-US" sz="2800" dirty="0"/>
          </a:p>
          <a:p>
            <a:r>
              <a:rPr lang="en-US" sz="2800" dirty="0"/>
              <a:t>In Chapter 13 Paul is saying </a:t>
            </a:r>
            <a:r>
              <a:rPr lang="en-US" sz="2800" i="1" dirty="0"/>
              <a:t>"</a:t>
            </a:r>
            <a:r>
              <a:rPr lang="en-US" sz="2800" i="1" u="sng" dirty="0"/>
              <a:t>I don't care how gifted you are, if you don't have love, keep your mouth shut</a:t>
            </a:r>
            <a:r>
              <a:rPr lang="en-US" sz="2800" i="1" dirty="0"/>
              <a:t>."</a:t>
            </a:r>
            <a:endParaRPr lang="en-US" sz="2800" dirty="0"/>
          </a:p>
          <a:p>
            <a:r>
              <a:rPr lang="en-US" sz="2800" dirty="0"/>
              <a:t>Most of the gifts are for the edification (building up of the church).</a:t>
            </a:r>
          </a:p>
          <a:p>
            <a:pPr marL="0" indent="0">
              <a:buNone/>
            </a:pPr>
            <a:endParaRPr lang="en-US" sz="2800" dirty="0"/>
          </a:p>
        </p:txBody>
      </p:sp>
    </p:spTree>
    <p:extLst>
      <p:ext uri="{BB962C8B-B14F-4D97-AF65-F5344CB8AC3E}">
        <p14:creationId xmlns:p14="http://schemas.microsoft.com/office/powerpoint/2010/main" val="50207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4373"/>
            <a:ext cx="10820400" cy="1002643"/>
          </a:xfrm>
        </p:spPr>
        <p:txBody>
          <a:bodyPr>
            <a:normAutofit fontScale="90000"/>
          </a:bodyPr>
          <a:lstStyle/>
          <a:p>
            <a:br>
              <a:rPr lang="en-US" b="1" dirty="0"/>
            </a:br>
            <a:r>
              <a:rPr lang="en-US" b="1" dirty="0"/>
              <a:t>Review: </a:t>
            </a:r>
            <a:br>
              <a:rPr lang="en-US" b="1" dirty="0"/>
            </a:br>
            <a:r>
              <a:rPr lang="en-US" b="1" dirty="0">
                <a:solidFill>
                  <a:srgbClr val="FFFF00"/>
                </a:solidFill>
              </a:rPr>
              <a:t>The Three Baptisms </a:t>
            </a:r>
            <a:r>
              <a:rPr lang="en-US" b="1" dirty="0"/>
              <a:t>in Scripture</a:t>
            </a:r>
            <a:br>
              <a:rPr lang="en-US" dirty="0"/>
            </a:br>
            <a:endParaRPr lang="en-US" dirty="0"/>
          </a:p>
        </p:txBody>
      </p:sp>
      <p:sp>
        <p:nvSpPr>
          <p:cNvPr id="3" name="Content Placeholder 2"/>
          <p:cNvSpPr>
            <a:spLocks noGrp="1"/>
          </p:cNvSpPr>
          <p:nvPr>
            <p:ph idx="1"/>
          </p:nvPr>
        </p:nvSpPr>
        <p:spPr>
          <a:xfrm>
            <a:off x="685800" y="1767016"/>
            <a:ext cx="10820400" cy="4451669"/>
          </a:xfrm>
        </p:spPr>
        <p:txBody>
          <a:bodyPr>
            <a:normAutofit/>
          </a:bodyPr>
          <a:lstStyle/>
          <a:p>
            <a:pPr marL="0" indent="0" algn="ctr">
              <a:buNone/>
            </a:pPr>
            <a:r>
              <a:rPr lang="en-US" b="1" dirty="0"/>
              <a:t>In Matthew 3:11</a:t>
            </a:r>
          </a:p>
          <a:p>
            <a:pPr marL="0" indent="0" algn="ctr">
              <a:buNone/>
            </a:pPr>
            <a:r>
              <a:rPr lang="en-US" dirty="0"/>
              <a:t> John the Baptist said, “</a:t>
            </a:r>
            <a:r>
              <a:rPr lang="en-US" u="sng" dirty="0"/>
              <a:t>I indeed baptize you with water…</a:t>
            </a:r>
            <a:r>
              <a:rPr lang="en-US" dirty="0">
                <a:solidFill>
                  <a:srgbClr val="FFFF00"/>
                </a:solidFill>
              </a:rPr>
              <a:t>he shall baptize you with the Holy Spirit</a:t>
            </a:r>
            <a:r>
              <a:rPr lang="en-US" dirty="0"/>
              <a:t>.” </a:t>
            </a:r>
          </a:p>
          <a:p>
            <a:pPr marL="0" indent="0">
              <a:buNone/>
            </a:pPr>
            <a:r>
              <a:rPr lang="en-US" dirty="0"/>
              <a:t>In other words, John the Baptist was saying, “The same way I baptize you in water will be the way He baptizes you in the Spirit.” We know from the text that John didn’t sprinkle water on the outside of the person, but </a:t>
            </a:r>
            <a:r>
              <a:rPr lang="en-US" u="sng" dirty="0"/>
              <a:t>he submerged the person in the water</a:t>
            </a:r>
            <a:r>
              <a:rPr lang="en-US" dirty="0"/>
              <a:t>. </a:t>
            </a:r>
            <a:r>
              <a:rPr lang="en-US" dirty="0">
                <a:solidFill>
                  <a:srgbClr val="FFFF00"/>
                </a:solidFill>
              </a:rPr>
              <a:t>It seems logical, then, that baptism in the Holy Spirit means to be immersed in the environment or the person of the Spirit</a:t>
            </a:r>
            <a:r>
              <a:rPr lang="en-US" dirty="0"/>
              <a:t>. </a:t>
            </a:r>
          </a:p>
          <a:p>
            <a:pPr marL="0" indent="0">
              <a:buNone/>
            </a:pPr>
            <a:r>
              <a:rPr lang="en-US" dirty="0"/>
              <a:t>As we discussed a few weeks ago, there are </a:t>
            </a:r>
            <a:r>
              <a:rPr lang="en-US" b="1" dirty="0">
                <a:solidFill>
                  <a:srgbClr val="FFFF00"/>
                </a:solidFill>
              </a:rPr>
              <a:t>three baptisms </a:t>
            </a:r>
            <a:r>
              <a:rPr lang="en-US" dirty="0"/>
              <a:t>in Scripture: </a:t>
            </a:r>
            <a:r>
              <a:rPr lang="en-US" dirty="0">
                <a:solidFill>
                  <a:srgbClr val="FFFF00"/>
                </a:solidFill>
              </a:rPr>
              <a:t>(1) the baptism into the body of Christ by the Spirit, which is conversion (John 20:22); (2) water baptism; and, (3) the baptism in the Spirit, which is the Pentecost experience.</a:t>
            </a:r>
          </a:p>
          <a:p>
            <a:pPr marL="0" indent="0">
              <a:buNone/>
            </a:pPr>
            <a:endParaRPr lang="en-US" dirty="0"/>
          </a:p>
        </p:txBody>
      </p:sp>
    </p:spTree>
    <p:extLst>
      <p:ext uri="{BB962C8B-B14F-4D97-AF65-F5344CB8AC3E}">
        <p14:creationId xmlns:p14="http://schemas.microsoft.com/office/powerpoint/2010/main" val="3297991037"/>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TC104033937[[fn=Vapor]]</Template>
  <TotalTime>500</TotalTime>
  <Words>2687</Words>
  <Application>Microsoft Office PowerPoint</Application>
  <PresentationFormat>Widescreen</PresentationFormat>
  <Paragraphs>181</Paragraphs>
  <Slides>37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37</vt:i4>
      </vt:variant>
    </vt:vector>
  </HeadingPairs>
  <TitlesOfParts>
    <vt:vector size="40" baseType="lpstr">
      <vt:lpstr>Arial</vt:lpstr>
      <vt:lpstr>Century Gothic</vt:lpstr>
      <vt:lpstr>Vapor Trail</vt:lpstr>
      <vt:lpstr>Class 6 – walking in the power of the word and spirit</vt:lpstr>
      <vt:lpstr>Course guidelines</vt:lpstr>
      <vt:lpstr> REVIEW: FRUIT OF THE SPIRIT </vt:lpstr>
      <vt:lpstr>REVIEW: SERVICE GIFTS</vt:lpstr>
      <vt:lpstr>REVIEW: SERVICE GIFTS</vt:lpstr>
      <vt:lpstr>REVIEW: SPIRITUAL GIFTS</vt:lpstr>
      <vt:lpstr>REVIEW: SPIRITUAL GIFTS</vt:lpstr>
      <vt:lpstr>REVIEW</vt:lpstr>
      <vt:lpstr> Review:  The Three Baptisms in Scripture </vt:lpstr>
      <vt:lpstr>Review: the promise</vt:lpstr>
      <vt:lpstr>Review: the immersion</vt:lpstr>
      <vt:lpstr>the immersion: results</vt:lpstr>
      <vt:lpstr>The immersion: results</vt:lpstr>
      <vt:lpstr>The immersion: results</vt:lpstr>
      <vt:lpstr>Results: tongues</vt:lpstr>
      <vt:lpstr>Results: tongues</vt:lpstr>
      <vt:lpstr>Results: tongues</vt:lpstr>
      <vt:lpstr>Results: tongues: Cornelius cont</vt:lpstr>
      <vt:lpstr>Results: tongues</vt:lpstr>
      <vt:lpstr>  The Purpose of Tongues   </vt:lpstr>
      <vt:lpstr>The purpose of tongues</vt:lpstr>
      <vt:lpstr>Purpose of tongues: private use</vt:lpstr>
      <vt:lpstr>Tongues: private use: general</vt:lpstr>
      <vt:lpstr>Tongues: private use: general</vt:lpstr>
      <vt:lpstr>Tongues: private use: nature</vt:lpstr>
      <vt:lpstr>PowerPoint Presentation</vt:lpstr>
      <vt:lpstr>PowerPoint Presentation</vt:lpstr>
      <vt:lpstr>Tongues: private use: nature</vt:lpstr>
      <vt:lpstr>  Private Use – Praying in the Holy Spirit </vt:lpstr>
      <vt:lpstr>Tongues: private use: power</vt:lpstr>
      <vt:lpstr>Tongues: private use: power</vt:lpstr>
      <vt:lpstr>Tongues: private use: power</vt:lpstr>
      <vt:lpstr>Tongues: private use: power</vt:lpstr>
      <vt:lpstr>Tongues: private use: power</vt:lpstr>
      <vt:lpstr> RECEIVING THE BAPTISM IN THE HOLY SPIRIT </vt:lpstr>
      <vt:lpstr>Many thanks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 6 – walking in the power of the word and spirit</dc:title>
  <dc:creator>Owner</dc:creator>
  <cp:lastModifiedBy>Marcia Gillis</cp:lastModifiedBy>
  <cp:revision>37</cp:revision>
  <dcterms:created xsi:type="dcterms:W3CDTF">2014-10-17T18:41:31Z</dcterms:created>
  <dcterms:modified xsi:type="dcterms:W3CDTF">2017-11-09T21:31:33Z</dcterms:modified>
</cp:coreProperties>
</file>