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6.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7.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8.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9.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10.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8" r:id="rId1"/>
  </p:sldMasterIdLst>
  <p:notesMasterIdLst>
    <p:notesMasterId r:id="rId25"/>
  </p:notesMasterIdLst>
  <p:handoutMasterIdLst>
    <p:handoutMasterId r:id="rId26"/>
  </p:handoutMasterIdLst>
  <p:sldIdLst>
    <p:sldId id="258" r:id="rId2"/>
    <p:sldId id="262" r:id="rId3"/>
    <p:sldId id="265" r:id="rId4"/>
    <p:sldId id="264" r:id="rId5"/>
    <p:sldId id="266" r:id="rId6"/>
    <p:sldId id="267" r:id="rId7"/>
    <p:sldId id="268" r:id="rId8"/>
    <p:sldId id="270" r:id="rId9"/>
    <p:sldId id="271" r:id="rId10"/>
    <p:sldId id="274" r:id="rId11"/>
    <p:sldId id="272" r:id="rId12"/>
    <p:sldId id="276" r:id="rId13"/>
    <p:sldId id="277" r:id="rId14"/>
    <p:sldId id="279" r:id="rId15"/>
    <p:sldId id="280" r:id="rId16"/>
    <p:sldId id="281" r:id="rId17"/>
    <p:sldId id="282" r:id="rId18"/>
    <p:sldId id="291" r:id="rId19"/>
    <p:sldId id="299" r:id="rId20"/>
    <p:sldId id="300" r:id="rId21"/>
    <p:sldId id="301" r:id="rId22"/>
    <p:sldId id="256" r:id="rId23"/>
    <p:sldId id="261"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E8DD"/>
    <a:srgbClr val="F5D4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2362" autoAdjust="0"/>
  </p:normalViewPr>
  <p:slideViewPr>
    <p:cSldViewPr snapToGrid="0" snapToObjects="1">
      <p:cViewPr varScale="1">
        <p:scale>
          <a:sx n="110" d="100"/>
          <a:sy n="110" d="100"/>
        </p:scale>
        <p:origin x="516" y="7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35" d="100"/>
          <a:sy n="135" d="100"/>
        </p:scale>
        <p:origin x="511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0461E04-C9A8-6A4C-9C3A-16E9324D68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a:extLst>
              <a:ext uri="{FF2B5EF4-FFF2-40B4-BE49-F238E27FC236}">
                <a16:creationId xmlns:a16="http://schemas.microsoft.com/office/drawing/2014/main" id="{67BD5374-B86F-C342-9AEB-96A74ACC35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753996-3BD4-DE49-86C0-1DF82F342EFD}" type="datetimeFigureOut">
              <a:rPr lang="fr-FR" smtClean="0"/>
              <a:t>05/10/2021</a:t>
            </a:fld>
            <a:endParaRPr lang="fr-FR" dirty="0"/>
          </a:p>
        </p:txBody>
      </p:sp>
      <p:sp>
        <p:nvSpPr>
          <p:cNvPr id="4" name="Espace réservé du pied de page 3">
            <a:extLst>
              <a:ext uri="{FF2B5EF4-FFF2-40B4-BE49-F238E27FC236}">
                <a16:creationId xmlns:a16="http://schemas.microsoft.com/office/drawing/2014/main" id="{F6EFBA52-9418-1E49-A75D-60F1612921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a:extLst>
              <a:ext uri="{FF2B5EF4-FFF2-40B4-BE49-F238E27FC236}">
                <a16:creationId xmlns:a16="http://schemas.microsoft.com/office/drawing/2014/main" id="{40B295D6-88F5-1A4D-B8AB-5319A440F6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BE4475-377D-154B-B3E6-A14E4848BCFE}" type="slidenum">
              <a:rPr lang="fr-FR" smtClean="0"/>
              <a:t>‹N°›</a:t>
            </a:fld>
            <a:endParaRPr lang="fr-FR" dirty="0"/>
          </a:p>
        </p:txBody>
      </p:sp>
    </p:spTree>
    <p:extLst>
      <p:ext uri="{BB962C8B-B14F-4D97-AF65-F5344CB8AC3E}">
        <p14:creationId xmlns:p14="http://schemas.microsoft.com/office/powerpoint/2010/main" val="3907737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44F248-A89A-4DD2-8436-A59A6EBEA0F5}" type="datetimeFigureOut">
              <a:rPr lang="fr-CA" smtClean="0"/>
              <a:t>2021-10-05</a:t>
            </a:fld>
            <a:endParaRPr lang="fr-CA"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752AED-C81A-4BAE-971E-115F6C89981D}" type="slidenum">
              <a:rPr lang="fr-CA" smtClean="0"/>
              <a:t>‹N°›</a:t>
            </a:fld>
            <a:endParaRPr lang="fr-CA" dirty="0"/>
          </a:p>
        </p:txBody>
      </p:sp>
    </p:spTree>
    <p:extLst>
      <p:ext uri="{BB962C8B-B14F-4D97-AF65-F5344CB8AC3E}">
        <p14:creationId xmlns:p14="http://schemas.microsoft.com/office/powerpoint/2010/main" val="191844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On en entendait parlé d’EC depuis plusieurs mois (audits, comités, etc.), et une résolution à l’AGA en avril dernier. Sondage réalisé, les 2 1res semaines de septembre, auprès de l’ensemble des éleveurs. Un portrait des pratiques avant et après les des lots atteints, et votre perception, qu’est-ce que vous croyez qui fonctionne contre l’EC?</a:t>
            </a:r>
          </a:p>
        </p:txBody>
      </p:sp>
      <p:sp>
        <p:nvSpPr>
          <p:cNvPr id="4" name="Espace réservé du numéro de diapositive 3"/>
          <p:cNvSpPr>
            <a:spLocks noGrp="1"/>
          </p:cNvSpPr>
          <p:nvPr>
            <p:ph type="sldNum" sz="quarter" idx="5"/>
          </p:nvPr>
        </p:nvSpPr>
        <p:spPr/>
        <p:txBody>
          <a:bodyPr/>
          <a:lstStyle/>
          <a:p>
            <a:fld id="{1C752AED-C81A-4BAE-971E-115F6C89981D}" type="slidenum">
              <a:rPr lang="fr-CA" smtClean="0"/>
              <a:t>2</a:t>
            </a:fld>
            <a:endParaRPr lang="fr-CA" dirty="0"/>
          </a:p>
        </p:txBody>
      </p:sp>
    </p:spTree>
    <p:extLst>
      <p:ext uri="{BB962C8B-B14F-4D97-AF65-F5344CB8AC3E}">
        <p14:creationId xmlns:p14="http://schemas.microsoft.com/office/powerpoint/2010/main" val="1486210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1C752AED-C81A-4BAE-971E-115F6C89981D}" type="slidenum">
              <a:rPr lang="fr-CA" smtClean="0"/>
              <a:t>21</a:t>
            </a:fld>
            <a:endParaRPr lang="fr-CA" dirty="0"/>
          </a:p>
        </p:txBody>
      </p:sp>
    </p:spTree>
    <p:extLst>
      <p:ext uri="{BB962C8B-B14F-4D97-AF65-F5344CB8AC3E}">
        <p14:creationId xmlns:p14="http://schemas.microsoft.com/office/powerpoint/2010/main" val="139308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153 répondants sur 446 (34%)</a:t>
            </a:r>
          </a:p>
          <a:p>
            <a:endParaRPr lang="fr-CA" dirty="0"/>
          </a:p>
        </p:txBody>
      </p:sp>
      <p:sp>
        <p:nvSpPr>
          <p:cNvPr id="4" name="Espace réservé du numéro de diapositive 3"/>
          <p:cNvSpPr>
            <a:spLocks noGrp="1"/>
          </p:cNvSpPr>
          <p:nvPr>
            <p:ph type="sldNum" sz="quarter" idx="5"/>
          </p:nvPr>
        </p:nvSpPr>
        <p:spPr/>
        <p:txBody>
          <a:bodyPr/>
          <a:lstStyle/>
          <a:p>
            <a:fld id="{1C752AED-C81A-4BAE-971E-115F6C89981D}" type="slidenum">
              <a:rPr lang="fr-CA" smtClean="0"/>
              <a:t>3</a:t>
            </a:fld>
            <a:endParaRPr lang="fr-CA" dirty="0"/>
          </a:p>
        </p:txBody>
      </p:sp>
    </p:spTree>
    <p:extLst>
      <p:ext uri="{BB962C8B-B14F-4D97-AF65-F5344CB8AC3E}">
        <p14:creationId xmlns:p14="http://schemas.microsoft.com/office/powerpoint/2010/main" val="2804623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1C752AED-C81A-4BAE-971E-115F6C89981D}" type="slidenum">
              <a:rPr lang="fr-CA" smtClean="0"/>
              <a:t>4</a:t>
            </a:fld>
            <a:endParaRPr lang="fr-CA" dirty="0"/>
          </a:p>
        </p:txBody>
      </p:sp>
    </p:spTree>
    <p:extLst>
      <p:ext uri="{BB962C8B-B14F-4D97-AF65-F5344CB8AC3E}">
        <p14:creationId xmlns:p14="http://schemas.microsoft.com/office/powerpoint/2010/main" val="1029524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10 ont abandonné le sondage</a:t>
            </a:r>
          </a:p>
        </p:txBody>
      </p:sp>
      <p:sp>
        <p:nvSpPr>
          <p:cNvPr id="4" name="Espace réservé du numéro de diapositive 3"/>
          <p:cNvSpPr>
            <a:spLocks noGrp="1"/>
          </p:cNvSpPr>
          <p:nvPr>
            <p:ph type="sldNum" sz="quarter" idx="5"/>
          </p:nvPr>
        </p:nvSpPr>
        <p:spPr/>
        <p:txBody>
          <a:bodyPr/>
          <a:lstStyle/>
          <a:p>
            <a:fld id="{1C752AED-C81A-4BAE-971E-115F6C89981D}" type="slidenum">
              <a:rPr lang="fr-CA" smtClean="0"/>
              <a:t>5</a:t>
            </a:fld>
            <a:endParaRPr lang="fr-CA" dirty="0"/>
          </a:p>
        </p:txBody>
      </p:sp>
    </p:spTree>
    <p:extLst>
      <p:ext uri="{BB962C8B-B14F-4D97-AF65-F5344CB8AC3E}">
        <p14:creationId xmlns:p14="http://schemas.microsoft.com/office/powerpoint/2010/main" val="482077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Diminution de la densité: disponibilité des poulaillers, moins payant?</a:t>
            </a:r>
          </a:p>
        </p:txBody>
      </p:sp>
      <p:sp>
        <p:nvSpPr>
          <p:cNvPr id="4" name="Espace réservé du numéro de diapositive 3"/>
          <p:cNvSpPr>
            <a:spLocks noGrp="1"/>
          </p:cNvSpPr>
          <p:nvPr>
            <p:ph type="sldNum" sz="quarter" idx="5"/>
          </p:nvPr>
        </p:nvSpPr>
        <p:spPr/>
        <p:txBody>
          <a:bodyPr/>
          <a:lstStyle/>
          <a:p>
            <a:fld id="{1C752AED-C81A-4BAE-971E-115F6C89981D}" type="slidenum">
              <a:rPr lang="fr-CA" smtClean="0"/>
              <a:t>10</a:t>
            </a:fld>
            <a:endParaRPr lang="fr-CA" dirty="0"/>
          </a:p>
        </p:txBody>
      </p:sp>
    </p:spTree>
    <p:extLst>
      <p:ext uri="{BB962C8B-B14F-4D97-AF65-F5344CB8AC3E}">
        <p14:creationId xmlns:p14="http://schemas.microsoft.com/office/powerpoint/2010/main" val="1902395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Les éleveurs savent en général l’âge des pondeuses, ce qui aide au placement des poussins sur les étages. Ici, les éleveurs n’ont probablement pas remarqué l’âge des pondeuses, spécifiquement pour les lots atteints.</a:t>
            </a:r>
          </a:p>
        </p:txBody>
      </p:sp>
      <p:sp>
        <p:nvSpPr>
          <p:cNvPr id="4" name="Espace réservé du numéro de diapositive 3"/>
          <p:cNvSpPr>
            <a:spLocks noGrp="1"/>
          </p:cNvSpPr>
          <p:nvPr>
            <p:ph type="sldNum" sz="quarter" idx="5"/>
          </p:nvPr>
        </p:nvSpPr>
        <p:spPr/>
        <p:txBody>
          <a:bodyPr/>
          <a:lstStyle/>
          <a:p>
            <a:fld id="{1C752AED-C81A-4BAE-971E-115F6C89981D}" type="slidenum">
              <a:rPr lang="fr-CA" smtClean="0"/>
              <a:t>17</a:t>
            </a:fld>
            <a:endParaRPr lang="fr-CA" dirty="0"/>
          </a:p>
        </p:txBody>
      </p:sp>
    </p:spTree>
    <p:extLst>
      <p:ext uri="{BB962C8B-B14F-4D97-AF65-F5344CB8AC3E}">
        <p14:creationId xmlns:p14="http://schemas.microsoft.com/office/powerpoint/2010/main" val="3996708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59% &gt;31 kg/m2</a:t>
            </a:r>
          </a:p>
          <a:p>
            <a:r>
              <a:rPr lang="fr-CA" dirty="0"/>
              <a:t>Question posée aux éleveurs sans lot atteint, la question n’a pas été posée aux éleveurs avec lots atteints car on a plutôt demandé s’ils avaient diminué leur densité d’élevage pour alléger le sondage…</a:t>
            </a:r>
          </a:p>
          <a:p>
            <a:endParaRPr lang="fr-CA" dirty="0"/>
          </a:p>
        </p:txBody>
      </p:sp>
      <p:sp>
        <p:nvSpPr>
          <p:cNvPr id="4" name="Espace réservé du numéro de diapositive 3"/>
          <p:cNvSpPr>
            <a:spLocks noGrp="1"/>
          </p:cNvSpPr>
          <p:nvPr>
            <p:ph type="sldNum" sz="quarter" idx="5"/>
          </p:nvPr>
        </p:nvSpPr>
        <p:spPr/>
        <p:txBody>
          <a:bodyPr/>
          <a:lstStyle/>
          <a:p>
            <a:fld id="{1C752AED-C81A-4BAE-971E-115F6C89981D}" type="slidenum">
              <a:rPr lang="fr-CA" smtClean="0"/>
              <a:t>18</a:t>
            </a:fld>
            <a:endParaRPr lang="fr-CA" dirty="0"/>
          </a:p>
        </p:txBody>
      </p:sp>
    </p:spTree>
    <p:extLst>
      <p:ext uri="{BB962C8B-B14F-4D97-AF65-F5344CB8AC3E}">
        <p14:creationId xmlns:p14="http://schemas.microsoft.com/office/powerpoint/2010/main" val="3435847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1C752AED-C81A-4BAE-971E-115F6C89981D}" type="slidenum">
              <a:rPr lang="fr-CA" smtClean="0"/>
              <a:t>19</a:t>
            </a:fld>
            <a:endParaRPr lang="fr-CA" dirty="0"/>
          </a:p>
        </p:txBody>
      </p:sp>
    </p:spTree>
    <p:extLst>
      <p:ext uri="{BB962C8B-B14F-4D97-AF65-F5344CB8AC3E}">
        <p14:creationId xmlns:p14="http://schemas.microsoft.com/office/powerpoint/2010/main" val="3725757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1C752AED-C81A-4BAE-971E-115F6C89981D}" type="slidenum">
              <a:rPr lang="fr-CA" smtClean="0"/>
              <a:t>20</a:t>
            </a:fld>
            <a:endParaRPr lang="fr-CA" dirty="0"/>
          </a:p>
        </p:txBody>
      </p:sp>
    </p:spTree>
    <p:extLst>
      <p:ext uri="{BB962C8B-B14F-4D97-AF65-F5344CB8AC3E}">
        <p14:creationId xmlns:p14="http://schemas.microsoft.com/office/powerpoint/2010/main" val="2300734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Diapositive de titr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011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Mise en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8C9D17-1173-634F-861C-808F7036038D}"/>
              </a:ext>
            </a:extLst>
          </p:cNvPr>
          <p:cNvSpPr>
            <a:spLocks noGrp="1"/>
          </p:cNvSpPr>
          <p:nvPr>
            <p:ph type="ctrTitle"/>
          </p:nvPr>
        </p:nvSpPr>
        <p:spPr>
          <a:xfrm>
            <a:off x="754676" y="1189433"/>
            <a:ext cx="5002657" cy="1113499"/>
          </a:xfrm>
        </p:spPr>
        <p:txBody>
          <a:bodyPr anchor="b">
            <a:noAutofit/>
          </a:bodyPr>
          <a:lstStyle>
            <a:lvl1pPr algn="l">
              <a:defRPr sz="3600" b="1"/>
            </a:lvl1pPr>
          </a:lstStyle>
          <a:p>
            <a:r>
              <a:rPr lang="fr-CA" dirty="0"/>
              <a:t>Modifier le style du titre</a:t>
            </a:r>
            <a:endParaRPr lang="fr-FR" dirty="0"/>
          </a:p>
        </p:txBody>
      </p:sp>
    </p:spTree>
    <p:extLst>
      <p:ext uri="{BB962C8B-B14F-4D97-AF65-F5344CB8AC3E}">
        <p14:creationId xmlns:p14="http://schemas.microsoft.com/office/powerpoint/2010/main" val="3715861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Mise en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8C9D17-1173-634F-861C-808F7036038D}"/>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3" name="Sous-titre 2">
            <a:extLst>
              <a:ext uri="{FF2B5EF4-FFF2-40B4-BE49-F238E27FC236}">
                <a16:creationId xmlns:a16="http://schemas.microsoft.com/office/drawing/2014/main" id="{1BB80F60-EE0E-FE45-8583-34CA36BC49DE}"/>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cxnSp>
        <p:nvCxnSpPr>
          <p:cNvPr id="6" name="Connecteur droit 5">
            <a:extLst>
              <a:ext uri="{FF2B5EF4-FFF2-40B4-BE49-F238E27FC236}">
                <a16:creationId xmlns:a16="http://schemas.microsoft.com/office/drawing/2014/main" id="{82A6DCCD-4CD1-8D43-A2EC-0A7B27B927DE}"/>
              </a:ext>
            </a:extLst>
          </p:cNvPr>
          <p:cNvCxnSpPr>
            <a:cxnSpLocks/>
          </p:cNvCxnSpPr>
          <p:nvPr userDrawn="1"/>
        </p:nvCxnSpPr>
        <p:spPr>
          <a:xfrm>
            <a:off x="1618825" y="2605357"/>
            <a:ext cx="2167468" cy="0"/>
          </a:xfrm>
          <a:prstGeom prst="line">
            <a:avLst/>
          </a:prstGeom>
          <a:ln w="31750"/>
        </p:spPr>
        <p:style>
          <a:lnRef idx="1">
            <a:schemeClr val="dk1"/>
          </a:lnRef>
          <a:fillRef idx="0">
            <a:schemeClr val="dk1"/>
          </a:fillRef>
          <a:effectRef idx="0">
            <a:schemeClr val="dk1"/>
          </a:effectRef>
          <a:fontRef idx="minor">
            <a:schemeClr val="tx1"/>
          </a:fontRef>
        </p:style>
      </p:cxnSp>
      <p:sp>
        <p:nvSpPr>
          <p:cNvPr id="8" name="Espace réservé du texte 4">
            <a:extLst>
              <a:ext uri="{FF2B5EF4-FFF2-40B4-BE49-F238E27FC236}">
                <a16:creationId xmlns:a16="http://schemas.microsoft.com/office/drawing/2014/main" id="{E486A9D2-31D9-9047-96A6-DAF01B06C1E5}"/>
              </a:ext>
            </a:extLst>
          </p:cNvPr>
          <p:cNvSpPr>
            <a:spLocks noGrp="1"/>
          </p:cNvSpPr>
          <p:nvPr>
            <p:ph type="body" sz="quarter" idx="10"/>
          </p:nvPr>
        </p:nvSpPr>
        <p:spPr>
          <a:xfrm>
            <a:off x="1524000" y="2830513"/>
            <a:ext cx="9144000"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1924720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ise en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BC9B46FB-36E5-9644-B188-AD8705B10055}"/>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10" name="Sous-titre 2">
            <a:extLst>
              <a:ext uri="{FF2B5EF4-FFF2-40B4-BE49-F238E27FC236}">
                <a16:creationId xmlns:a16="http://schemas.microsoft.com/office/drawing/2014/main" id="{52CD4ADA-BCB6-0047-B50F-001FC37670A9}"/>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sp>
        <p:nvSpPr>
          <p:cNvPr id="12" name="Espace réservé du texte 4">
            <a:extLst>
              <a:ext uri="{FF2B5EF4-FFF2-40B4-BE49-F238E27FC236}">
                <a16:creationId xmlns:a16="http://schemas.microsoft.com/office/drawing/2014/main" id="{F8569122-F825-1149-A7E4-0D9585A37D49}"/>
              </a:ext>
            </a:extLst>
          </p:cNvPr>
          <p:cNvSpPr>
            <a:spLocks noGrp="1"/>
          </p:cNvSpPr>
          <p:nvPr>
            <p:ph type="body" sz="quarter" idx="11"/>
          </p:nvPr>
        </p:nvSpPr>
        <p:spPr>
          <a:xfrm>
            <a:off x="1524000" y="2830513"/>
            <a:ext cx="9135762" cy="2987675"/>
          </a:xfrm>
        </p:spPr>
        <p:txBody>
          <a:bodyPr numCol="1" spcCol="108000">
            <a:normAutofit/>
          </a:bodyPr>
          <a:lstStyle>
            <a:lvl1pPr marL="342900" indent="-342900" algn="just">
              <a:buFontTx/>
              <a:buChar char="-"/>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a:p>
            <a:pPr lvl="0"/>
            <a:r>
              <a:rPr lang="fr-CA" dirty="0" err="1"/>
              <a:t>Klkl</a:t>
            </a:r>
            <a:endParaRPr lang="fr-CA" dirty="0"/>
          </a:p>
          <a:p>
            <a:pPr lvl="0"/>
            <a:r>
              <a:rPr lang="fr-CA" dirty="0" err="1"/>
              <a:t>L;l</a:t>
            </a:r>
            <a:r>
              <a:rPr lang="fr-CA" dirty="0"/>
              <a:t>;</a:t>
            </a:r>
          </a:p>
        </p:txBody>
      </p:sp>
    </p:spTree>
    <p:extLst>
      <p:ext uri="{BB962C8B-B14F-4D97-AF65-F5344CB8AC3E}">
        <p14:creationId xmlns:p14="http://schemas.microsoft.com/office/powerpoint/2010/main" val="3938372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Mise en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ce réservé du graphique 16">
            <a:extLst>
              <a:ext uri="{FF2B5EF4-FFF2-40B4-BE49-F238E27FC236}">
                <a16:creationId xmlns:a16="http://schemas.microsoft.com/office/drawing/2014/main" id="{290379A5-8495-ED4E-87EA-B177DE28B327}"/>
              </a:ext>
            </a:extLst>
          </p:cNvPr>
          <p:cNvSpPr>
            <a:spLocks noGrp="1"/>
          </p:cNvSpPr>
          <p:nvPr>
            <p:ph type="chart" sz="quarter" idx="10"/>
          </p:nvPr>
        </p:nvSpPr>
        <p:spPr>
          <a:xfrm>
            <a:off x="8540750" y="2844800"/>
            <a:ext cx="2933700" cy="2695575"/>
          </a:xfrm>
        </p:spPr>
        <p:txBody>
          <a:bodyPr/>
          <a:lstStyle/>
          <a:p>
            <a:endParaRPr lang="fr-FR" dirty="0"/>
          </a:p>
        </p:txBody>
      </p:sp>
      <p:sp>
        <p:nvSpPr>
          <p:cNvPr id="9" name="Titre 1">
            <a:extLst>
              <a:ext uri="{FF2B5EF4-FFF2-40B4-BE49-F238E27FC236}">
                <a16:creationId xmlns:a16="http://schemas.microsoft.com/office/drawing/2014/main" id="{BC9B46FB-36E5-9644-B188-AD8705B10055}"/>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10" name="Sous-titre 2">
            <a:extLst>
              <a:ext uri="{FF2B5EF4-FFF2-40B4-BE49-F238E27FC236}">
                <a16:creationId xmlns:a16="http://schemas.microsoft.com/office/drawing/2014/main" id="{52CD4ADA-BCB6-0047-B50F-001FC37670A9}"/>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sp>
        <p:nvSpPr>
          <p:cNvPr id="12" name="Espace réservé du texte 4">
            <a:extLst>
              <a:ext uri="{FF2B5EF4-FFF2-40B4-BE49-F238E27FC236}">
                <a16:creationId xmlns:a16="http://schemas.microsoft.com/office/drawing/2014/main" id="{F8569122-F825-1149-A7E4-0D9585A37D49}"/>
              </a:ext>
            </a:extLst>
          </p:cNvPr>
          <p:cNvSpPr>
            <a:spLocks noGrp="1"/>
          </p:cNvSpPr>
          <p:nvPr>
            <p:ph type="body" sz="quarter" idx="11"/>
          </p:nvPr>
        </p:nvSpPr>
        <p:spPr>
          <a:xfrm>
            <a:off x="1524000" y="2830513"/>
            <a:ext cx="6903308"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1430550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Mise en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BC9B46FB-36E5-9644-B188-AD8705B10055}"/>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10" name="Sous-titre 2">
            <a:extLst>
              <a:ext uri="{FF2B5EF4-FFF2-40B4-BE49-F238E27FC236}">
                <a16:creationId xmlns:a16="http://schemas.microsoft.com/office/drawing/2014/main" id="{52CD4ADA-BCB6-0047-B50F-001FC37670A9}"/>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cxnSp>
        <p:nvCxnSpPr>
          <p:cNvPr id="11" name="Connecteur droit 10">
            <a:extLst>
              <a:ext uri="{FF2B5EF4-FFF2-40B4-BE49-F238E27FC236}">
                <a16:creationId xmlns:a16="http://schemas.microsoft.com/office/drawing/2014/main" id="{EE5592FE-B112-F54A-B09F-5F3BF621405D}"/>
              </a:ext>
            </a:extLst>
          </p:cNvPr>
          <p:cNvCxnSpPr>
            <a:cxnSpLocks/>
          </p:cNvCxnSpPr>
          <p:nvPr userDrawn="1"/>
        </p:nvCxnSpPr>
        <p:spPr>
          <a:xfrm>
            <a:off x="1618825" y="2605357"/>
            <a:ext cx="2167468" cy="0"/>
          </a:xfrm>
          <a:prstGeom prst="line">
            <a:avLst/>
          </a:prstGeom>
          <a:ln w="31750"/>
        </p:spPr>
        <p:style>
          <a:lnRef idx="1">
            <a:schemeClr val="dk1"/>
          </a:lnRef>
          <a:fillRef idx="0">
            <a:schemeClr val="dk1"/>
          </a:fillRef>
          <a:effectRef idx="0">
            <a:schemeClr val="dk1"/>
          </a:effectRef>
          <a:fontRef idx="minor">
            <a:schemeClr val="tx1"/>
          </a:fontRef>
        </p:style>
      </p:cxnSp>
      <p:sp>
        <p:nvSpPr>
          <p:cNvPr id="12" name="Espace réservé du texte 4">
            <a:extLst>
              <a:ext uri="{FF2B5EF4-FFF2-40B4-BE49-F238E27FC236}">
                <a16:creationId xmlns:a16="http://schemas.microsoft.com/office/drawing/2014/main" id="{F8569122-F825-1149-A7E4-0D9585A37D49}"/>
              </a:ext>
            </a:extLst>
          </p:cNvPr>
          <p:cNvSpPr>
            <a:spLocks noGrp="1"/>
          </p:cNvSpPr>
          <p:nvPr>
            <p:ph type="body" sz="quarter" idx="11"/>
          </p:nvPr>
        </p:nvSpPr>
        <p:spPr>
          <a:xfrm>
            <a:off x="1524000" y="2830513"/>
            <a:ext cx="9135762"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3529150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Mise en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BC9B46FB-36E5-9644-B188-AD8705B10055}"/>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10" name="Sous-titre 2">
            <a:extLst>
              <a:ext uri="{FF2B5EF4-FFF2-40B4-BE49-F238E27FC236}">
                <a16:creationId xmlns:a16="http://schemas.microsoft.com/office/drawing/2014/main" id="{52CD4ADA-BCB6-0047-B50F-001FC37670A9}"/>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cxnSp>
        <p:nvCxnSpPr>
          <p:cNvPr id="11" name="Connecteur droit 10">
            <a:extLst>
              <a:ext uri="{FF2B5EF4-FFF2-40B4-BE49-F238E27FC236}">
                <a16:creationId xmlns:a16="http://schemas.microsoft.com/office/drawing/2014/main" id="{EE5592FE-B112-F54A-B09F-5F3BF621405D}"/>
              </a:ext>
            </a:extLst>
          </p:cNvPr>
          <p:cNvCxnSpPr>
            <a:cxnSpLocks/>
          </p:cNvCxnSpPr>
          <p:nvPr userDrawn="1"/>
        </p:nvCxnSpPr>
        <p:spPr>
          <a:xfrm>
            <a:off x="1618825" y="2605357"/>
            <a:ext cx="2167468" cy="0"/>
          </a:xfrm>
          <a:prstGeom prst="line">
            <a:avLst/>
          </a:prstGeom>
          <a:ln w="31750"/>
        </p:spPr>
        <p:style>
          <a:lnRef idx="1">
            <a:schemeClr val="dk1"/>
          </a:lnRef>
          <a:fillRef idx="0">
            <a:schemeClr val="dk1"/>
          </a:fillRef>
          <a:effectRef idx="0">
            <a:schemeClr val="dk1"/>
          </a:effectRef>
          <a:fontRef idx="minor">
            <a:schemeClr val="tx1"/>
          </a:fontRef>
        </p:style>
      </p:cxnSp>
      <p:sp>
        <p:nvSpPr>
          <p:cNvPr id="12" name="Espace réservé du texte 4">
            <a:extLst>
              <a:ext uri="{FF2B5EF4-FFF2-40B4-BE49-F238E27FC236}">
                <a16:creationId xmlns:a16="http://schemas.microsoft.com/office/drawing/2014/main" id="{F8569122-F825-1149-A7E4-0D9585A37D49}"/>
              </a:ext>
            </a:extLst>
          </p:cNvPr>
          <p:cNvSpPr>
            <a:spLocks noGrp="1"/>
          </p:cNvSpPr>
          <p:nvPr>
            <p:ph type="body" sz="quarter" idx="11"/>
          </p:nvPr>
        </p:nvSpPr>
        <p:spPr>
          <a:xfrm>
            <a:off x="1524000" y="2830513"/>
            <a:ext cx="9135762"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3759264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Mise en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BC9B46FB-36E5-9644-B188-AD8705B10055}"/>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10" name="Sous-titre 2">
            <a:extLst>
              <a:ext uri="{FF2B5EF4-FFF2-40B4-BE49-F238E27FC236}">
                <a16:creationId xmlns:a16="http://schemas.microsoft.com/office/drawing/2014/main" id="{52CD4ADA-BCB6-0047-B50F-001FC37670A9}"/>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cxnSp>
        <p:nvCxnSpPr>
          <p:cNvPr id="11" name="Connecteur droit 10">
            <a:extLst>
              <a:ext uri="{FF2B5EF4-FFF2-40B4-BE49-F238E27FC236}">
                <a16:creationId xmlns:a16="http://schemas.microsoft.com/office/drawing/2014/main" id="{EE5592FE-B112-F54A-B09F-5F3BF621405D}"/>
              </a:ext>
            </a:extLst>
          </p:cNvPr>
          <p:cNvCxnSpPr>
            <a:cxnSpLocks/>
          </p:cNvCxnSpPr>
          <p:nvPr userDrawn="1"/>
        </p:nvCxnSpPr>
        <p:spPr>
          <a:xfrm>
            <a:off x="1618825" y="2605357"/>
            <a:ext cx="2167468" cy="0"/>
          </a:xfrm>
          <a:prstGeom prst="line">
            <a:avLst/>
          </a:prstGeom>
          <a:ln w="31750"/>
        </p:spPr>
        <p:style>
          <a:lnRef idx="1">
            <a:schemeClr val="dk1"/>
          </a:lnRef>
          <a:fillRef idx="0">
            <a:schemeClr val="dk1"/>
          </a:fillRef>
          <a:effectRef idx="0">
            <a:schemeClr val="dk1"/>
          </a:effectRef>
          <a:fontRef idx="minor">
            <a:schemeClr val="tx1"/>
          </a:fontRef>
        </p:style>
      </p:cxnSp>
      <p:sp>
        <p:nvSpPr>
          <p:cNvPr id="12" name="Espace réservé du texte 4">
            <a:extLst>
              <a:ext uri="{FF2B5EF4-FFF2-40B4-BE49-F238E27FC236}">
                <a16:creationId xmlns:a16="http://schemas.microsoft.com/office/drawing/2014/main" id="{F8569122-F825-1149-A7E4-0D9585A37D49}"/>
              </a:ext>
            </a:extLst>
          </p:cNvPr>
          <p:cNvSpPr>
            <a:spLocks noGrp="1"/>
          </p:cNvSpPr>
          <p:nvPr>
            <p:ph type="body" sz="quarter" idx="11"/>
          </p:nvPr>
        </p:nvSpPr>
        <p:spPr>
          <a:xfrm>
            <a:off x="1524000" y="2830513"/>
            <a:ext cx="9135762"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814788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Mise en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BC9B46FB-36E5-9644-B188-AD8705B10055}"/>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10" name="Sous-titre 2">
            <a:extLst>
              <a:ext uri="{FF2B5EF4-FFF2-40B4-BE49-F238E27FC236}">
                <a16:creationId xmlns:a16="http://schemas.microsoft.com/office/drawing/2014/main" id="{52CD4ADA-BCB6-0047-B50F-001FC37670A9}"/>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cxnSp>
        <p:nvCxnSpPr>
          <p:cNvPr id="11" name="Connecteur droit 10">
            <a:extLst>
              <a:ext uri="{FF2B5EF4-FFF2-40B4-BE49-F238E27FC236}">
                <a16:creationId xmlns:a16="http://schemas.microsoft.com/office/drawing/2014/main" id="{EE5592FE-B112-F54A-B09F-5F3BF621405D}"/>
              </a:ext>
            </a:extLst>
          </p:cNvPr>
          <p:cNvCxnSpPr>
            <a:cxnSpLocks/>
          </p:cNvCxnSpPr>
          <p:nvPr userDrawn="1"/>
        </p:nvCxnSpPr>
        <p:spPr>
          <a:xfrm>
            <a:off x="1618825" y="2605357"/>
            <a:ext cx="2167468" cy="0"/>
          </a:xfrm>
          <a:prstGeom prst="line">
            <a:avLst/>
          </a:prstGeom>
          <a:ln w="31750"/>
        </p:spPr>
        <p:style>
          <a:lnRef idx="1">
            <a:schemeClr val="dk1"/>
          </a:lnRef>
          <a:fillRef idx="0">
            <a:schemeClr val="dk1"/>
          </a:fillRef>
          <a:effectRef idx="0">
            <a:schemeClr val="dk1"/>
          </a:effectRef>
          <a:fontRef idx="minor">
            <a:schemeClr val="tx1"/>
          </a:fontRef>
        </p:style>
      </p:cxnSp>
      <p:sp>
        <p:nvSpPr>
          <p:cNvPr id="12" name="Espace réservé du texte 4">
            <a:extLst>
              <a:ext uri="{FF2B5EF4-FFF2-40B4-BE49-F238E27FC236}">
                <a16:creationId xmlns:a16="http://schemas.microsoft.com/office/drawing/2014/main" id="{F8569122-F825-1149-A7E4-0D9585A37D49}"/>
              </a:ext>
            </a:extLst>
          </p:cNvPr>
          <p:cNvSpPr>
            <a:spLocks noGrp="1"/>
          </p:cNvSpPr>
          <p:nvPr>
            <p:ph type="body" sz="quarter" idx="11"/>
          </p:nvPr>
        </p:nvSpPr>
        <p:spPr>
          <a:xfrm>
            <a:off x="1524000" y="2830513"/>
            <a:ext cx="9135762"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474769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Mise en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BC9B46FB-36E5-9644-B188-AD8705B10055}"/>
              </a:ext>
            </a:extLst>
          </p:cNvPr>
          <p:cNvSpPr>
            <a:spLocks noGrp="1"/>
          </p:cNvSpPr>
          <p:nvPr>
            <p:ph type="ctrTitle"/>
          </p:nvPr>
        </p:nvSpPr>
        <p:spPr>
          <a:xfrm>
            <a:off x="1482810" y="1790566"/>
            <a:ext cx="7508790" cy="303944"/>
          </a:xfrm>
        </p:spPr>
        <p:txBody>
          <a:bodyPr anchor="b">
            <a:noAutofit/>
          </a:bodyPr>
          <a:lstStyle>
            <a:lvl1pPr algn="l">
              <a:defRPr sz="3600" b="1"/>
            </a:lvl1pPr>
          </a:lstStyle>
          <a:p>
            <a:r>
              <a:rPr lang="fr-CA" dirty="0"/>
              <a:t>Modifier le style du titre</a:t>
            </a:r>
            <a:endParaRPr lang="fr-FR" dirty="0"/>
          </a:p>
        </p:txBody>
      </p:sp>
      <p:sp>
        <p:nvSpPr>
          <p:cNvPr id="10" name="Sous-titre 2">
            <a:extLst>
              <a:ext uri="{FF2B5EF4-FFF2-40B4-BE49-F238E27FC236}">
                <a16:creationId xmlns:a16="http://schemas.microsoft.com/office/drawing/2014/main" id="{52CD4ADA-BCB6-0047-B50F-001FC37670A9}"/>
              </a:ext>
            </a:extLst>
          </p:cNvPr>
          <p:cNvSpPr>
            <a:spLocks noGrp="1"/>
          </p:cNvSpPr>
          <p:nvPr>
            <p:ph type="subTitle" idx="1"/>
          </p:nvPr>
        </p:nvSpPr>
        <p:spPr>
          <a:xfrm>
            <a:off x="1499288" y="2069795"/>
            <a:ext cx="749231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sp>
        <p:nvSpPr>
          <p:cNvPr id="12" name="Espace réservé du texte 4">
            <a:extLst>
              <a:ext uri="{FF2B5EF4-FFF2-40B4-BE49-F238E27FC236}">
                <a16:creationId xmlns:a16="http://schemas.microsoft.com/office/drawing/2014/main" id="{F8569122-F825-1149-A7E4-0D9585A37D49}"/>
              </a:ext>
            </a:extLst>
          </p:cNvPr>
          <p:cNvSpPr>
            <a:spLocks noGrp="1"/>
          </p:cNvSpPr>
          <p:nvPr>
            <p:ph type="body" sz="quarter" idx="11"/>
          </p:nvPr>
        </p:nvSpPr>
        <p:spPr>
          <a:xfrm>
            <a:off x="1524000" y="2830513"/>
            <a:ext cx="7467600"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1003686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Mise en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BC9B46FB-36E5-9644-B188-AD8705B10055}"/>
              </a:ext>
            </a:extLst>
          </p:cNvPr>
          <p:cNvSpPr>
            <a:spLocks noGrp="1"/>
          </p:cNvSpPr>
          <p:nvPr>
            <p:ph type="ctrTitle"/>
          </p:nvPr>
        </p:nvSpPr>
        <p:spPr>
          <a:xfrm>
            <a:off x="3328543" y="1790566"/>
            <a:ext cx="7508790" cy="303944"/>
          </a:xfrm>
        </p:spPr>
        <p:txBody>
          <a:bodyPr anchor="b">
            <a:noAutofit/>
          </a:bodyPr>
          <a:lstStyle>
            <a:lvl1pPr algn="l">
              <a:defRPr sz="3600" b="1"/>
            </a:lvl1pPr>
          </a:lstStyle>
          <a:p>
            <a:r>
              <a:rPr lang="fr-CA" dirty="0"/>
              <a:t>Modifier le style du titre</a:t>
            </a:r>
            <a:endParaRPr lang="fr-FR" dirty="0"/>
          </a:p>
        </p:txBody>
      </p:sp>
      <p:sp>
        <p:nvSpPr>
          <p:cNvPr id="10" name="Sous-titre 2">
            <a:extLst>
              <a:ext uri="{FF2B5EF4-FFF2-40B4-BE49-F238E27FC236}">
                <a16:creationId xmlns:a16="http://schemas.microsoft.com/office/drawing/2014/main" id="{52CD4ADA-BCB6-0047-B50F-001FC37670A9}"/>
              </a:ext>
            </a:extLst>
          </p:cNvPr>
          <p:cNvSpPr>
            <a:spLocks noGrp="1"/>
          </p:cNvSpPr>
          <p:nvPr>
            <p:ph type="subTitle" idx="1"/>
          </p:nvPr>
        </p:nvSpPr>
        <p:spPr>
          <a:xfrm>
            <a:off x="3345021" y="2069795"/>
            <a:ext cx="749231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sp>
        <p:nvSpPr>
          <p:cNvPr id="12" name="Espace réservé du texte 4">
            <a:extLst>
              <a:ext uri="{FF2B5EF4-FFF2-40B4-BE49-F238E27FC236}">
                <a16:creationId xmlns:a16="http://schemas.microsoft.com/office/drawing/2014/main" id="{F8569122-F825-1149-A7E4-0D9585A37D49}"/>
              </a:ext>
            </a:extLst>
          </p:cNvPr>
          <p:cNvSpPr>
            <a:spLocks noGrp="1"/>
          </p:cNvSpPr>
          <p:nvPr>
            <p:ph type="body" sz="quarter" idx="11"/>
          </p:nvPr>
        </p:nvSpPr>
        <p:spPr>
          <a:xfrm>
            <a:off x="3369733" y="2830513"/>
            <a:ext cx="7467600"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3739042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799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Mise en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D86266F9-0265-DD4C-ABC2-5D608F79FE75}"/>
              </a:ext>
            </a:extLst>
          </p:cNvPr>
          <p:cNvSpPr>
            <a:spLocks noGrp="1"/>
          </p:cNvSpPr>
          <p:nvPr>
            <p:ph type="ctrTitle"/>
          </p:nvPr>
        </p:nvSpPr>
        <p:spPr>
          <a:xfrm>
            <a:off x="754676" y="1189433"/>
            <a:ext cx="5180457" cy="1113499"/>
          </a:xfrm>
        </p:spPr>
        <p:txBody>
          <a:bodyPr anchor="b">
            <a:noAutofit/>
          </a:bodyPr>
          <a:lstStyle>
            <a:lvl1pPr algn="l">
              <a:defRPr sz="3600" b="1"/>
            </a:lvl1pPr>
          </a:lstStyle>
          <a:p>
            <a:r>
              <a:rPr lang="fr-CA" dirty="0"/>
              <a:t>Modifier le style du titre</a:t>
            </a:r>
            <a:endParaRPr lang="fr-FR" dirty="0"/>
          </a:p>
        </p:txBody>
      </p:sp>
    </p:spTree>
    <p:extLst>
      <p:ext uri="{BB962C8B-B14F-4D97-AF65-F5344CB8AC3E}">
        <p14:creationId xmlns:p14="http://schemas.microsoft.com/office/powerpoint/2010/main" val="4210071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Mise en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F9E979F4-18F8-6749-898E-17E6979A8EF7}"/>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4" name="Sous-titre 2">
            <a:extLst>
              <a:ext uri="{FF2B5EF4-FFF2-40B4-BE49-F238E27FC236}">
                <a16:creationId xmlns:a16="http://schemas.microsoft.com/office/drawing/2014/main" id="{CD10D9C9-5C83-C746-8BE3-C273FDABF05C}"/>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cxnSp>
        <p:nvCxnSpPr>
          <p:cNvPr id="6" name="Connecteur droit 5">
            <a:extLst>
              <a:ext uri="{FF2B5EF4-FFF2-40B4-BE49-F238E27FC236}">
                <a16:creationId xmlns:a16="http://schemas.microsoft.com/office/drawing/2014/main" id="{E55AC02D-C5DF-824C-B641-5356D9B314A9}"/>
              </a:ext>
            </a:extLst>
          </p:cNvPr>
          <p:cNvCxnSpPr>
            <a:cxnSpLocks/>
          </p:cNvCxnSpPr>
          <p:nvPr userDrawn="1"/>
        </p:nvCxnSpPr>
        <p:spPr>
          <a:xfrm>
            <a:off x="1618825" y="2605357"/>
            <a:ext cx="2167468" cy="0"/>
          </a:xfrm>
          <a:prstGeom prst="line">
            <a:avLst/>
          </a:prstGeom>
          <a:ln w="31750"/>
        </p:spPr>
        <p:style>
          <a:lnRef idx="1">
            <a:schemeClr val="dk1"/>
          </a:lnRef>
          <a:fillRef idx="0">
            <a:schemeClr val="dk1"/>
          </a:fillRef>
          <a:effectRef idx="0">
            <a:schemeClr val="dk1"/>
          </a:effectRef>
          <a:fontRef idx="minor">
            <a:schemeClr val="tx1"/>
          </a:fontRef>
        </p:style>
      </p:cxnSp>
      <p:sp>
        <p:nvSpPr>
          <p:cNvPr id="7" name="Espace réservé du texte 4">
            <a:extLst>
              <a:ext uri="{FF2B5EF4-FFF2-40B4-BE49-F238E27FC236}">
                <a16:creationId xmlns:a16="http://schemas.microsoft.com/office/drawing/2014/main" id="{5D2FAB19-9ABC-6940-B298-9D3273110E29}"/>
              </a:ext>
            </a:extLst>
          </p:cNvPr>
          <p:cNvSpPr>
            <a:spLocks noGrp="1"/>
          </p:cNvSpPr>
          <p:nvPr>
            <p:ph type="body" sz="quarter" idx="10"/>
          </p:nvPr>
        </p:nvSpPr>
        <p:spPr>
          <a:xfrm>
            <a:off x="1524000" y="2830513"/>
            <a:ext cx="9144000"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2834205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ise en p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6CF84276-0A05-A142-ABD9-5109C3C248F9}"/>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9" name="Sous-titre 2">
            <a:extLst>
              <a:ext uri="{FF2B5EF4-FFF2-40B4-BE49-F238E27FC236}">
                <a16:creationId xmlns:a16="http://schemas.microsoft.com/office/drawing/2014/main" id="{784F8ECF-5B4D-8B46-B798-B016788D69C6}"/>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cxnSp>
        <p:nvCxnSpPr>
          <p:cNvPr id="10" name="Connecteur droit 9">
            <a:extLst>
              <a:ext uri="{FF2B5EF4-FFF2-40B4-BE49-F238E27FC236}">
                <a16:creationId xmlns:a16="http://schemas.microsoft.com/office/drawing/2014/main" id="{282FA45C-EE42-F149-A75E-D3AA69BB02F3}"/>
              </a:ext>
            </a:extLst>
          </p:cNvPr>
          <p:cNvCxnSpPr>
            <a:cxnSpLocks/>
          </p:cNvCxnSpPr>
          <p:nvPr userDrawn="1"/>
        </p:nvCxnSpPr>
        <p:spPr>
          <a:xfrm>
            <a:off x="1618825" y="2605357"/>
            <a:ext cx="2167468" cy="0"/>
          </a:xfrm>
          <a:prstGeom prst="line">
            <a:avLst/>
          </a:prstGeom>
          <a:ln w="31750"/>
        </p:spPr>
        <p:style>
          <a:lnRef idx="1">
            <a:schemeClr val="dk1"/>
          </a:lnRef>
          <a:fillRef idx="0">
            <a:schemeClr val="dk1"/>
          </a:fillRef>
          <a:effectRef idx="0">
            <a:schemeClr val="dk1"/>
          </a:effectRef>
          <a:fontRef idx="minor">
            <a:schemeClr val="tx1"/>
          </a:fontRef>
        </p:style>
      </p:cxnSp>
      <p:sp>
        <p:nvSpPr>
          <p:cNvPr id="11" name="Espace réservé du texte 4">
            <a:extLst>
              <a:ext uri="{FF2B5EF4-FFF2-40B4-BE49-F238E27FC236}">
                <a16:creationId xmlns:a16="http://schemas.microsoft.com/office/drawing/2014/main" id="{6F867E49-E409-BB44-BE92-7F4B0EC9F208}"/>
              </a:ext>
            </a:extLst>
          </p:cNvPr>
          <p:cNvSpPr>
            <a:spLocks noGrp="1"/>
          </p:cNvSpPr>
          <p:nvPr>
            <p:ph type="body" sz="quarter" idx="11"/>
          </p:nvPr>
        </p:nvSpPr>
        <p:spPr>
          <a:xfrm>
            <a:off x="1524000" y="2830513"/>
            <a:ext cx="9135762"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2473194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Mise en p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6CF84276-0A05-A142-ABD9-5109C3C248F9}"/>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9" name="Sous-titre 2">
            <a:extLst>
              <a:ext uri="{FF2B5EF4-FFF2-40B4-BE49-F238E27FC236}">
                <a16:creationId xmlns:a16="http://schemas.microsoft.com/office/drawing/2014/main" id="{784F8ECF-5B4D-8B46-B798-B016788D69C6}"/>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sp>
        <p:nvSpPr>
          <p:cNvPr id="14" name="Espace réservé du graphique 16">
            <a:extLst>
              <a:ext uri="{FF2B5EF4-FFF2-40B4-BE49-F238E27FC236}">
                <a16:creationId xmlns:a16="http://schemas.microsoft.com/office/drawing/2014/main" id="{8D8D2A69-C4A2-434C-91C8-CCAC93AA1A93}"/>
              </a:ext>
            </a:extLst>
          </p:cNvPr>
          <p:cNvSpPr>
            <a:spLocks noGrp="1"/>
          </p:cNvSpPr>
          <p:nvPr>
            <p:ph type="chart" sz="quarter" idx="10"/>
          </p:nvPr>
        </p:nvSpPr>
        <p:spPr>
          <a:xfrm>
            <a:off x="8540750" y="2844800"/>
            <a:ext cx="2933700" cy="2695575"/>
          </a:xfrm>
        </p:spPr>
        <p:txBody>
          <a:bodyPr/>
          <a:lstStyle/>
          <a:p>
            <a:endParaRPr lang="fr-FR" dirty="0"/>
          </a:p>
        </p:txBody>
      </p:sp>
      <p:sp>
        <p:nvSpPr>
          <p:cNvPr id="15" name="Espace réservé du texte 4">
            <a:extLst>
              <a:ext uri="{FF2B5EF4-FFF2-40B4-BE49-F238E27FC236}">
                <a16:creationId xmlns:a16="http://schemas.microsoft.com/office/drawing/2014/main" id="{98FE984D-7383-004B-A212-E7C53F406778}"/>
              </a:ext>
            </a:extLst>
          </p:cNvPr>
          <p:cNvSpPr>
            <a:spLocks noGrp="1"/>
          </p:cNvSpPr>
          <p:nvPr>
            <p:ph type="body" sz="quarter" idx="11"/>
          </p:nvPr>
        </p:nvSpPr>
        <p:spPr>
          <a:xfrm>
            <a:off x="1524000" y="2830513"/>
            <a:ext cx="6903308"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1776876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Mise en p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6CF84276-0A05-A142-ABD9-5109C3C248F9}"/>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9" name="Sous-titre 2">
            <a:extLst>
              <a:ext uri="{FF2B5EF4-FFF2-40B4-BE49-F238E27FC236}">
                <a16:creationId xmlns:a16="http://schemas.microsoft.com/office/drawing/2014/main" id="{784F8ECF-5B4D-8B46-B798-B016788D69C6}"/>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sp>
        <p:nvSpPr>
          <p:cNvPr id="15" name="Espace réservé du texte 4">
            <a:extLst>
              <a:ext uri="{FF2B5EF4-FFF2-40B4-BE49-F238E27FC236}">
                <a16:creationId xmlns:a16="http://schemas.microsoft.com/office/drawing/2014/main" id="{98FE984D-7383-004B-A212-E7C53F406778}"/>
              </a:ext>
            </a:extLst>
          </p:cNvPr>
          <p:cNvSpPr>
            <a:spLocks noGrp="1"/>
          </p:cNvSpPr>
          <p:nvPr>
            <p:ph type="body" sz="quarter" idx="11"/>
          </p:nvPr>
        </p:nvSpPr>
        <p:spPr>
          <a:xfrm>
            <a:off x="1524000" y="2830513"/>
            <a:ext cx="9135762"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531874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Mise en p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6CF84276-0A05-A142-ABD9-5109C3C248F9}"/>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9" name="Sous-titre 2">
            <a:extLst>
              <a:ext uri="{FF2B5EF4-FFF2-40B4-BE49-F238E27FC236}">
                <a16:creationId xmlns:a16="http://schemas.microsoft.com/office/drawing/2014/main" id="{784F8ECF-5B4D-8B46-B798-B016788D69C6}"/>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sp>
        <p:nvSpPr>
          <p:cNvPr id="15" name="Espace réservé du texte 4">
            <a:extLst>
              <a:ext uri="{FF2B5EF4-FFF2-40B4-BE49-F238E27FC236}">
                <a16:creationId xmlns:a16="http://schemas.microsoft.com/office/drawing/2014/main" id="{98FE984D-7383-004B-A212-E7C53F406778}"/>
              </a:ext>
            </a:extLst>
          </p:cNvPr>
          <p:cNvSpPr>
            <a:spLocks noGrp="1"/>
          </p:cNvSpPr>
          <p:nvPr>
            <p:ph type="body" sz="quarter" idx="11"/>
          </p:nvPr>
        </p:nvSpPr>
        <p:spPr>
          <a:xfrm>
            <a:off x="1524000" y="2830513"/>
            <a:ext cx="9135762"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846118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Mise en p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6CF84276-0A05-A142-ABD9-5109C3C248F9}"/>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9" name="Sous-titre 2">
            <a:extLst>
              <a:ext uri="{FF2B5EF4-FFF2-40B4-BE49-F238E27FC236}">
                <a16:creationId xmlns:a16="http://schemas.microsoft.com/office/drawing/2014/main" id="{784F8ECF-5B4D-8B46-B798-B016788D69C6}"/>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sp>
        <p:nvSpPr>
          <p:cNvPr id="15" name="Espace réservé du texte 4">
            <a:extLst>
              <a:ext uri="{FF2B5EF4-FFF2-40B4-BE49-F238E27FC236}">
                <a16:creationId xmlns:a16="http://schemas.microsoft.com/office/drawing/2014/main" id="{98FE984D-7383-004B-A212-E7C53F406778}"/>
              </a:ext>
            </a:extLst>
          </p:cNvPr>
          <p:cNvSpPr>
            <a:spLocks noGrp="1"/>
          </p:cNvSpPr>
          <p:nvPr>
            <p:ph type="body" sz="quarter" idx="11"/>
          </p:nvPr>
        </p:nvSpPr>
        <p:spPr>
          <a:xfrm>
            <a:off x="1524000" y="2830513"/>
            <a:ext cx="9135762"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3150234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Mise en p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BF4FA48B-AB94-804A-A924-22ED1BA21B01}"/>
              </a:ext>
            </a:extLst>
          </p:cNvPr>
          <p:cNvSpPr>
            <a:spLocks noGrp="1"/>
          </p:cNvSpPr>
          <p:nvPr>
            <p:ph type="ctrTitle"/>
          </p:nvPr>
        </p:nvSpPr>
        <p:spPr>
          <a:xfrm>
            <a:off x="754676" y="1189433"/>
            <a:ext cx="5180457" cy="1113499"/>
          </a:xfrm>
        </p:spPr>
        <p:txBody>
          <a:bodyPr anchor="b">
            <a:noAutofit/>
          </a:bodyPr>
          <a:lstStyle>
            <a:lvl1pPr algn="l">
              <a:defRPr sz="3600" b="1"/>
            </a:lvl1pPr>
          </a:lstStyle>
          <a:p>
            <a:r>
              <a:rPr lang="fr-CA" dirty="0"/>
              <a:t>Modifier le style du titre</a:t>
            </a:r>
            <a:endParaRPr lang="fr-FR" dirty="0"/>
          </a:p>
        </p:txBody>
      </p:sp>
    </p:spTree>
    <p:extLst>
      <p:ext uri="{BB962C8B-B14F-4D97-AF65-F5344CB8AC3E}">
        <p14:creationId xmlns:p14="http://schemas.microsoft.com/office/powerpoint/2010/main" val="1646506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Mise en p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F112397D-A76A-9943-AAD0-076705607FAA}"/>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4" name="Sous-titre 2">
            <a:extLst>
              <a:ext uri="{FF2B5EF4-FFF2-40B4-BE49-F238E27FC236}">
                <a16:creationId xmlns:a16="http://schemas.microsoft.com/office/drawing/2014/main" id="{60191DCA-102F-0E42-B4E7-6F2ABBF40786}"/>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cxnSp>
        <p:nvCxnSpPr>
          <p:cNvPr id="6" name="Connecteur droit 5">
            <a:extLst>
              <a:ext uri="{FF2B5EF4-FFF2-40B4-BE49-F238E27FC236}">
                <a16:creationId xmlns:a16="http://schemas.microsoft.com/office/drawing/2014/main" id="{7E033AA4-BAA3-304C-AEF7-41B1D08B80C6}"/>
              </a:ext>
            </a:extLst>
          </p:cNvPr>
          <p:cNvCxnSpPr>
            <a:cxnSpLocks/>
          </p:cNvCxnSpPr>
          <p:nvPr userDrawn="1"/>
        </p:nvCxnSpPr>
        <p:spPr>
          <a:xfrm>
            <a:off x="1618825" y="2605357"/>
            <a:ext cx="2167468" cy="0"/>
          </a:xfrm>
          <a:prstGeom prst="line">
            <a:avLst/>
          </a:prstGeom>
          <a:ln w="31750"/>
        </p:spPr>
        <p:style>
          <a:lnRef idx="1">
            <a:schemeClr val="dk1"/>
          </a:lnRef>
          <a:fillRef idx="0">
            <a:schemeClr val="dk1"/>
          </a:fillRef>
          <a:effectRef idx="0">
            <a:schemeClr val="dk1"/>
          </a:effectRef>
          <a:fontRef idx="minor">
            <a:schemeClr val="tx1"/>
          </a:fontRef>
        </p:style>
      </p:cxnSp>
      <p:sp>
        <p:nvSpPr>
          <p:cNvPr id="7" name="Espace réservé du texte 4">
            <a:extLst>
              <a:ext uri="{FF2B5EF4-FFF2-40B4-BE49-F238E27FC236}">
                <a16:creationId xmlns:a16="http://schemas.microsoft.com/office/drawing/2014/main" id="{3D8334EF-0769-3644-96F2-9DCDCCDBFC05}"/>
              </a:ext>
            </a:extLst>
          </p:cNvPr>
          <p:cNvSpPr>
            <a:spLocks noGrp="1"/>
          </p:cNvSpPr>
          <p:nvPr>
            <p:ph type="body" sz="quarter" idx="10"/>
          </p:nvPr>
        </p:nvSpPr>
        <p:spPr>
          <a:xfrm>
            <a:off x="1524000" y="2830513"/>
            <a:ext cx="9144000"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2158121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ise en p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F5AC3745-BB6C-6B4B-A7F2-D03479328278}"/>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9" name="Sous-titre 2">
            <a:extLst>
              <a:ext uri="{FF2B5EF4-FFF2-40B4-BE49-F238E27FC236}">
                <a16:creationId xmlns:a16="http://schemas.microsoft.com/office/drawing/2014/main" id="{74995360-4617-894B-BC40-2744A45EA032}"/>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cxnSp>
        <p:nvCxnSpPr>
          <p:cNvPr id="10" name="Connecteur droit 9">
            <a:extLst>
              <a:ext uri="{FF2B5EF4-FFF2-40B4-BE49-F238E27FC236}">
                <a16:creationId xmlns:a16="http://schemas.microsoft.com/office/drawing/2014/main" id="{EAFCCEED-35D4-7F48-A678-8A62D6A4CC5B}"/>
              </a:ext>
            </a:extLst>
          </p:cNvPr>
          <p:cNvCxnSpPr>
            <a:cxnSpLocks/>
          </p:cNvCxnSpPr>
          <p:nvPr userDrawn="1"/>
        </p:nvCxnSpPr>
        <p:spPr>
          <a:xfrm>
            <a:off x="1618825" y="2605357"/>
            <a:ext cx="2167468" cy="0"/>
          </a:xfrm>
          <a:prstGeom prst="line">
            <a:avLst/>
          </a:prstGeom>
          <a:ln w="31750"/>
        </p:spPr>
        <p:style>
          <a:lnRef idx="1">
            <a:schemeClr val="dk1"/>
          </a:lnRef>
          <a:fillRef idx="0">
            <a:schemeClr val="dk1"/>
          </a:fillRef>
          <a:effectRef idx="0">
            <a:schemeClr val="dk1"/>
          </a:effectRef>
          <a:fontRef idx="minor">
            <a:schemeClr val="tx1"/>
          </a:fontRef>
        </p:style>
      </p:cxnSp>
      <p:sp>
        <p:nvSpPr>
          <p:cNvPr id="11" name="Espace réservé du texte 4">
            <a:extLst>
              <a:ext uri="{FF2B5EF4-FFF2-40B4-BE49-F238E27FC236}">
                <a16:creationId xmlns:a16="http://schemas.microsoft.com/office/drawing/2014/main" id="{1D54A6D3-15E9-F34A-92C6-EC4085078E13}"/>
              </a:ext>
            </a:extLst>
          </p:cNvPr>
          <p:cNvSpPr>
            <a:spLocks noGrp="1"/>
          </p:cNvSpPr>
          <p:nvPr>
            <p:ph type="body" sz="quarter" idx="11"/>
          </p:nvPr>
        </p:nvSpPr>
        <p:spPr>
          <a:xfrm>
            <a:off x="1524000" y="2830513"/>
            <a:ext cx="9135762"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4111721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514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Mise en p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F5AC3745-BB6C-6B4B-A7F2-D03479328278}"/>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9" name="Sous-titre 2">
            <a:extLst>
              <a:ext uri="{FF2B5EF4-FFF2-40B4-BE49-F238E27FC236}">
                <a16:creationId xmlns:a16="http://schemas.microsoft.com/office/drawing/2014/main" id="{74995360-4617-894B-BC40-2744A45EA032}"/>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sp>
        <p:nvSpPr>
          <p:cNvPr id="6" name="Espace réservé du graphique 16">
            <a:extLst>
              <a:ext uri="{FF2B5EF4-FFF2-40B4-BE49-F238E27FC236}">
                <a16:creationId xmlns:a16="http://schemas.microsoft.com/office/drawing/2014/main" id="{83E64FDA-FA98-0247-BDA3-428AD9A31986}"/>
              </a:ext>
            </a:extLst>
          </p:cNvPr>
          <p:cNvSpPr>
            <a:spLocks noGrp="1"/>
          </p:cNvSpPr>
          <p:nvPr>
            <p:ph type="chart" sz="quarter" idx="10"/>
          </p:nvPr>
        </p:nvSpPr>
        <p:spPr>
          <a:xfrm>
            <a:off x="8540750" y="2844800"/>
            <a:ext cx="2933700" cy="2695575"/>
          </a:xfrm>
        </p:spPr>
        <p:txBody>
          <a:bodyPr/>
          <a:lstStyle/>
          <a:p>
            <a:endParaRPr lang="fr-FR" dirty="0"/>
          </a:p>
        </p:txBody>
      </p:sp>
      <p:sp>
        <p:nvSpPr>
          <p:cNvPr id="8" name="Espace réservé du texte 4">
            <a:extLst>
              <a:ext uri="{FF2B5EF4-FFF2-40B4-BE49-F238E27FC236}">
                <a16:creationId xmlns:a16="http://schemas.microsoft.com/office/drawing/2014/main" id="{448B41C6-C809-9A48-B696-D6D2C5F61F7F}"/>
              </a:ext>
            </a:extLst>
          </p:cNvPr>
          <p:cNvSpPr>
            <a:spLocks noGrp="1"/>
          </p:cNvSpPr>
          <p:nvPr>
            <p:ph type="body" sz="quarter" idx="11"/>
          </p:nvPr>
        </p:nvSpPr>
        <p:spPr>
          <a:xfrm>
            <a:off x="1524000" y="2830513"/>
            <a:ext cx="6903308"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37864209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Mise en p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F5AC3745-BB6C-6B4B-A7F2-D03479328278}"/>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9" name="Sous-titre 2">
            <a:extLst>
              <a:ext uri="{FF2B5EF4-FFF2-40B4-BE49-F238E27FC236}">
                <a16:creationId xmlns:a16="http://schemas.microsoft.com/office/drawing/2014/main" id="{74995360-4617-894B-BC40-2744A45EA032}"/>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sp>
        <p:nvSpPr>
          <p:cNvPr id="6" name="Espace réservé du graphique 16">
            <a:extLst>
              <a:ext uri="{FF2B5EF4-FFF2-40B4-BE49-F238E27FC236}">
                <a16:creationId xmlns:a16="http://schemas.microsoft.com/office/drawing/2014/main" id="{83E64FDA-FA98-0247-BDA3-428AD9A31986}"/>
              </a:ext>
            </a:extLst>
          </p:cNvPr>
          <p:cNvSpPr>
            <a:spLocks noGrp="1"/>
          </p:cNvSpPr>
          <p:nvPr>
            <p:ph type="chart" sz="quarter" idx="10"/>
          </p:nvPr>
        </p:nvSpPr>
        <p:spPr>
          <a:xfrm>
            <a:off x="8540750" y="2844800"/>
            <a:ext cx="2933700" cy="2695575"/>
          </a:xfrm>
        </p:spPr>
        <p:txBody>
          <a:bodyPr/>
          <a:lstStyle/>
          <a:p>
            <a:endParaRPr lang="fr-FR" dirty="0"/>
          </a:p>
        </p:txBody>
      </p:sp>
      <p:sp>
        <p:nvSpPr>
          <p:cNvPr id="8" name="Espace réservé du texte 4">
            <a:extLst>
              <a:ext uri="{FF2B5EF4-FFF2-40B4-BE49-F238E27FC236}">
                <a16:creationId xmlns:a16="http://schemas.microsoft.com/office/drawing/2014/main" id="{448B41C6-C809-9A48-B696-D6D2C5F61F7F}"/>
              </a:ext>
            </a:extLst>
          </p:cNvPr>
          <p:cNvSpPr>
            <a:spLocks noGrp="1"/>
          </p:cNvSpPr>
          <p:nvPr>
            <p:ph type="body" sz="quarter" idx="11"/>
          </p:nvPr>
        </p:nvSpPr>
        <p:spPr>
          <a:xfrm>
            <a:off x="1524000" y="2830513"/>
            <a:ext cx="6903308"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1477851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Mise en p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F5AC3745-BB6C-6B4B-A7F2-D03479328278}"/>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9" name="Sous-titre 2">
            <a:extLst>
              <a:ext uri="{FF2B5EF4-FFF2-40B4-BE49-F238E27FC236}">
                <a16:creationId xmlns:a16="http://schemas.microsoft.com/office/drawing/2014/main" id="{74995360-4617-894B-BC40-2744A45EA032}"/>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sp>
        <p:nvSpPr>
          <p:cNvPr id="6" name="Espace réservé du graphique 16">
            <a:extLst>
              <a:ext uri="{FF2B5EF4-FFF2-40B4-BE49-F238E27FC236}">
                <a16:creationId xmlns:a16="http://schemas.microsoft.com/office/drawing/2014/main" id="{83E64FDA-FA98-0247-BDA3-428AD9A31986}"/>
              </a:ext>
            </a:extLst>
          </p:cNvPr>
          <p:cNvSpPr>
            <a:spLocks noGrp="1"/>
          </p:cNvSpPr>
          <p:nvPr>
            <p:ph type="chart" sz="quarter" idx="10"/>
          </p:nvPr>
        </p:nvSpPr>
        <p:spPr>
          <a:xfrm>
            <a:off x="8540750" y="2844800"/>
            <a:ext cx="2933700" cy="2695575"/>
          </a:xfrm>
        </p:spPr>
        <p:txBody>
          <a:bodyPr/>
          <a:lstStyle/>
          <a:p>
            <a:endParaRPr lang="fr-FR" dirty="0"/>
          </a:p>
        </p:txBody>
      </p:sp>
      <p:sp>
        <p:nvSpPr>
          <p:cNvPr id="8" name="Espace réservé du texte 4">
            <a:extLst>
              <a:ext uri="{FF2B5EF4-FFF2-40B4-BE49-F238E27FC236}">
                <a16:creationId xmlns:a16="http://schemas.microsoft.com/office/drawing/2014/main" id="{448B41C6-C809-9A48-B696-D6D2C5F61F7F}"/>
              </a:ext>
            </a:extLst>
          </p:cNvPr>
          <p:cNvSpPr>
            <a:spLocks noGrp="1"/>
          </p:cNvSpPr>
          <p:nvPr>
            <p:ph type="body" sz="quarter" idx="11"/>
          </p:nvPr>
        </p:nvSpPr>
        <p:spPr>
          <a:xfrm>
            <a:off x="1524000" y="2830513"/>
            <a:ext cx="6903308"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2630013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Mise en p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F5AC3745-BB6C-6B4B-A7F2-D03479328278}"/>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9" name="Sous-titre 2">
            <a:extLst>
              <a:ext uri="{FF2B5EF4-FFF2-40B4-BE49-F238E27FC236}">
                <a16:creationId xmlns:a16="http://schemas.microsoft.com/office/drawing/2014/main" id="{74995360-4617-894B-BC40-2744A45EA032}"/>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sp>
        <p:nvSpPr>
          <p:cNvPr id="6" name="Espace réservé du graphique 16">
            <a:extLst>
              <a:ext uri="{FF2B5EF4-FFF2-40B4-BE49-F238E27FC236}">
                <a16:creationId xmlns:a16="http://schemas.microsoft.com/office/drawing/2014/main" id="{83E64FDA-FA98-0247-BDA3-428AD9A31986}"/>
              </a:ext>
            </a:extLst>
          </p:cNvPr>
          <p:cNvSpPr>
            <a:spLocks noGrp="1"/>
          </p:cNvSpPr>
          <p:nvPr>
            <p:ph type="chart" sz="quarter" idx="10"/>
          </p:nvPr>
        </p:nvSpPr>
        <p:spPr>
          <a:xfrm>
            <a:off x="8540750" y="2844800"/>
            <a:ext cx="2933700" cy="2695575"/>
          </a:xfrm>
        </p:spPr>
        <p:txBody>
          <a:bodyPr/>
          <a:lstStyle/>
          <a:p>
            <a:endParaRPr lang="fr-FR" dirty="0"/>
          </a:p>
        </p:txBody>
      </p:sp>
      <p:sp>
        <p:nvSpPr>
          <p:cNvPr id="8" name="Espace réservé du texte 4">
            <a:extLst>
              <a:ext uri="{FF2B5EF4-FFF2-40B4-BE49-F238E27FC236}">
                <a16:creationId xmlns:a16="http://schemas.microsoft.com/office/drawing/2014/main" id="{448B41C6-C809-9A48-B696-D6D2C5F61F7F}"/>
              </a:ext>
            </a:extLst>
          </p:cNvPr>
          <p:cNvSpPr>
            <a:spLocks noGrp="1"/>
          </p:cNvSpPr>
          <p:nvPr>
            <p:ph type="body" sz="quarter" idx="11"/>
          </p:nvPr>
        </p:nvSpPr>
        <p:spPr>
          <a:xfrm>
            <a:off x="1524000" y="2830513"/>
            <a:ext cx="6903308"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1035898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Mise en p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B6406B83-DC46-9041-9BC8-375D78CC34B4}"/>
              </a:ext>
            </a:extLst>
          </p:cNvPr>
          <p:cNvSpPr>
            <a:spLocks noGrp="1"/>
          </p:cNvSpPr>
          <p:nvPr>
            <p:ph type="ctrTitle"/>
          </p:nvPr>
        </p:nvSpPr>
        <p:spPr>
          <a:xfrm>
            <a:off x="754676" y="1189433"/>
            <a:ext cx="5180457" cy="1113499"/>
          </a:xfrm>
        </p:spPr>
        <p:txBody>
          <a:bodyPr anchor="b">
            <a:noAutofit/>
          </a:bodyPr>
          <a:lstStyle>
            <a:lvl1pPr algn="l">
              <a:defRPr sz="3600" b="1"/>
            </a:lvl1pPr>
          </a:lstStyle>
          <a:p>
            <a:r>
              <a:rPr lang="fr-CA" dirty="0"/>
              <a:t>Modifier le style du titre</a:t>
            </a:r>
            <a:endParaRPr lang="fr-FR" dirty="0"/>
          </a:p>
        </p:txBody>
      </p:sp>
    </p:spTree>
    <p:extLst>
      <p:ext uri="{BB962C8B-B14F-4D97-AF65-F5344CB8AC3E}">
        <p14:creationId xmlns:p14="http://schemas.microsoft.com/office/powerpoint/2010/main" val="36809171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Mise en p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B6406B83-DC46-9041-9BC8-375D78CC34B4}"/>
              </a:ext>
            </a:extLst>
          </p:cNvPr>
          <p:cNvSpPr>
            <a:spLocks noGrp="1"/>
          </p:cNvSpPr>
          <p:nvPr>
            <p:ph type="ctrTitle"/>
          </p:nvPr>
        </p:nvSpPr>
        <p:spPr>
          <a:xfrm>
            <a:off x="754676" y="1189433"/>
            <a:ext cx="5180457" cy="1113499"/>
          </a:xfrm>
        </p:spPr>
        <p:txBody>
          <a:bodyPr anchor="b">
            <a:noAutofit/>
          </a:bodyPr>
          <a:lstStyle>
            <a:lvl1pPr algn="l">
              <a:defRPr sz="3600" b="1"/>
            </a:lvl1pPr>
          </a:lstStyle>
          <a:p>
            <a:r>
              <a:rPr lang="fr-CA" dirty="0"/>
              <a:t>Modifier le style du titre</a:t>
            </a:r>
            <a:endParaRPr lang="fr-FR" dirty="0"/>
          </a:p>
        </p:txBody>
      </p:sp>
    </p:spTree>
    <p:extLst>
      <p:ext uri="{BB962C8B-B14F-4D97-AF65-F5344CB8AC3E}">
        <p14:creationId xmlns:p14="http://schemas.microsoft.com/office/powerpoint/2010/main" val="3671427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Mise en p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26AB1830-DF76-7B45-AE12-E68F682AE48A}"/>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4" name="Sous-titre 2">
            <a:extLst>
              <a:ext uri="{FF2B5EF4-FFF2-40B4-BE49-F238E27FC236}">
                <a16:creationId xmlns:a16="http://schemas.microsoft.com/office/drawing/2014/main" id="{0C1FC883-AEC2-C742-A5E1-C713F8983282}"/>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cxnSp>
        <p:nvCxnSpPr>
          <p:cNvPr id="5" name="Connecteur droit 4">
            <a:extLst>
              <a:ext uri="{FF2B5EF4-FFF2-40B4-BE49-F238E27FC236}">
                <a16:creationId xmlns:a16="http://schemas.microsoft.com/office/drawing/2014/main" id="{4588ED59-F221-6948-9E76-C9DED526A4C6}"/>
              </a:ext>
            </a:extLst>
          </p:cNvPr>
          <p:cNvCxnSpPr>
            <a:cxnSpLocks/>
          </p:cNvCxnSpPr>
          <p:nvPr userDrawn="1"/>
        </p:nvCxnSpPr>
        <p:spPr>
          <a:xfrm>
            <a:off x="1618825" y="2605357"/>
            <a:ext cx="2167468" cy="0"/>
          </a:xfrm>
          <a:prstGeom prst="line">
            <a:avLst/>
          </a:prstGeom>
          <a:ln w="31750"/>
        </p:spPr>
        <p:style>
          <a:lnRef idx="1">
            <a:schemeClr val="dk1"/>
          </a:lnRef>
          <a:fillRef idx="0">
            <a:schemeClr val="dk1"/>
          </a:fillRef>
          <a:effectRef idx="0">
            <a:schemeClr val="dk1"/>
          </a:effectRef>
          <a:fontRef idx="minor">
            <a:schemeClr val="tx1"/>
          </a:fontRef>
        </p:style>
      </p:cxnSp>
      <p:sp>
        <p:nvSpPr>
          <p:cNvPr id="6" name="Espace réservé du texte 4">
            <a:extLst>
              <a:ext uri="{FF2B5EF4-FFF2-40B4-BE49-F238E27FC236}">
                <a16:creationId xmlns:a16="http://schemas.microsoft.com/office/drawing/2014/main" id="{ACE24FE5-45F6-1C48-9534-A8F850C0E920}"/>
              </a:ext>
            </a:extLst>
          </p:cNvPr>
          <p:cNvSpPr>
            <a:spLocks noGrp="1"/>
          </p:cNvSpPr>
          <p:nvPr>
            <p:ph type="body" sz="quarter" idx="10"/>
          </p:nvPr>
        </p:nvSpPr>
        <p:spPr>
          <a:xfrm>
            <a:off x="1524000" y="2830513"/>
            <a:ext cx="9144000"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36618198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Mise en p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F5AC3745-BB6C-6B4B-A7F2-D03479328278}"/>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9" name="Sous-titre 2">
            <a:extLst>
              <a:ext uri="{FF2B5EF4-FFF2-40B4-BE49-F238E27FC236}">
                <a16:creationId xmlns:a16="http://schemas.microsoft.com/office/drawing/2014/main" id="{74995360-4617-894B-BC40-2744A45EA032}"/>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cxnSp>
        <p:nvCxnSpPr>
          <p:cNvPr id="10" name="Connecteur droit 9">
            <a:extLst>
              <a:ext uri="{FF2B5EF4-FFF2-40B4-BE49-F238E27FC236}">
                <a16:creationId xmlns:a16="http://schemas.microsoft.com/office/drawing/2014/main" id="{EAFCCEED-35D4-7F48-A678-8A62D6A4CC5B}"/>
              </a:ext>
            </a:extLst>
          </p:cNvPr>
          <p:cNvCxnSpPr>
            <a:cxnSpLocks/>
          </p:cNvCxnSpPr>
          <p:nvPr userDrawn="1"/>
        </p:nvCxnSpPr>
        <p:spPr>
          <a:xfrm>
            <a:off x="1618825" y="2605357"/>
            <a:ext cx="2167468" cy="0"/>
          </a:xfrm>
          <a:prstGeom prst="line">
            <a:avLst/>
          </a:prstGeom>
          <a:ln w="31750"/>
        </p:spPr>
        <p:style>
          <a:lnRef idx="1">
            <a:schemeClr val="dk1"/>
          </a:lnRef>
          <a:fillRef idx="0">
            <a:schemeClr val="dk1"/>
          </a:fillRef>
          <a:effectRef idx="0">
            <a:schemeClr val="dk1"/>
          </a:effectRef>
          <a:fontRef idx="minor">
            <a:schemeClr val="tx1"/>
          </a:fontRef>
        </p:style>
      </p:cxnSp>
      <p:sp>
        <p:nvSpPr>
          <p:cNvPr id="11" name="Espace réservé du texte 4">
            <a:extLst>
              <a:ext uri="{FF2B5EF4-FFF2-40B4-BE49-F238E27FC236}">
                <a16:creationId xmlns:a16="http://schemas.microsoft.com/office/drawing/2014/main" id="{1D54A6D3-15E9-F34A-92C6-EC4085078E13}"/>
              </a:ext>
            </a:extLst>
          </p:cNvPr>
          <p:cNvSpPr>
            <a:spLocks noGrp="1"/>
          </p:cNvSpPr>
          <p:nvPr>
            <p:ph type="body" sz="quarter" idx="11"/>
          </p:nvPr>
        </p:nvSpPr>
        <p:spPr>
          <a:xfrm>
            <a:off x="1524000" y="2830513"/>
            <a:ext cx="9135762"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162154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Mise en p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F5AC3745-BB6C-6B4B-A7F2-D03479328278}"/>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9" name="Sous-titre 2">
            <a:extLst>
              <a:ext uri="{FF2B5EF4-FFF2-40B4-BE49-F238E27FC236}">
                <a16:creationId xmlns:a16="http://schemas.microsoft.com/office/drawing/2014/main" id="{74995360-4617-894B-BC40-2744A45EA032}"/>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sp>
        <p:nvSpPr>
          <p:cNvPr id="6" name="Espace réservé du graphique 16">
            <a:extLst>
              <a:ext uri="{FF2B5EF4-FFF2-40B4-BE49-F238E27FC236}">
                <a16:creationId xmlns:a16="http://schemas.microsoft.com/office/drawing/2014/main" id="{83E64FDA-FA98-0247-BDA3-428AD9A31986}"/>
              </a:ext>
            </a:extLst>
          </p:cNvPr>
          <p:cNvSpPr>
            <a:spLocks noGrp="1"/>
          </p:cNvSpPr>
          <p:nvPr>
            <p:ph type="chart" sz="quarter" idx="10"/>
          </p:nvPr>
        </p:nvSpPr>
        <p:spPr>
          <a:xfrm>
            <a:off x="8540750" y="2844800"/>
            <a:ext cx="2933700" cy="2695575"/>
          </a:xfrm>
        </p:spPr>
        <p:txBody>
          <a:bodyPr/>
          <a:lstStyle/>
          <a:p>
            <a:endParaRPr lang="fr-FR" dirty="0"/>
          </a:p>
        </p:txBody>
      </p:sp>
      <p:sp>
        <p:nvSpPr>
          <p:cNvPr id="8" name="Espace réservé du texte 4">
            <a:extLst>
              <a:ext uri="{FF2B5EF4-FFF2-40B4-BE49-F238E27FC236}">
                <a16:creationId xmlns:a16="http://schemas.microsoft.com/office/drawing/2014/main" id="{448B41C6-C809-9A48-B696-D6D2C5F61F7F}"/>
              </a:ext>
            </a:extLst>
          </p:cNvPr>
          <p:cNvSpPr>
            <a:spLocks noGrp="1"/>
          </p:cNvSpPr>
          <p:nvPr>
            <p:ph type="body" sz="quarter" idx="11"/>
          </p:nvPr>
        </p:nvSpPr>
        <p:spPr>
          <a:xfrm>
            <a:off x="1524000" y="2830513"/>
            <a:ext cx="6903308"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19559313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Mise en p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F5AC3745-BB6C-6B4B-A7F2-D03479328278}"/>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9" name="Sous-titre 2">
            <a:extLst>
              <a:ext uri="{FF2B5EF4-FFF2-40B4-BE49-F238E27FC236}">
                <a16:creationId xmlns:a16="http://schemas.microsoft.com/office/drawing/2014/main" id="{74995360-4617-894B-BC40-2744A45EA032}"/>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sp>
        <p:nvSpPr>
          <p:cNvPr id="11" name="Espace réservé du texte 4">
            <a:extLst>
              <a:ext uri="{FF2B5EF4-FFF2-40B4-BE49-F238E27FC236}">
                <a16:creationId xmlns:a16="http://schemas.microsoft.com/office/drawing/2014/main" id="{1D54A6D3-15E9-F34A-92C6-EC4085078E13}"/>
              </a:ext>
            </a:extLst>
          </p:cNvPr>
          <p:cNvSpPr>
            <a:spLocks noGrp="1"/>
          </p:cNvSpPr>
          <p:nvPr>
            <p:ph type="body" sz="quarter" idx="11"/>
          </p:nvPr>
        </p:nvSpPr>
        <p:spPr>
          <a:xfrm>
            <a:off x="1524000" y="2830513"/>
            <a:ext cx="9135762"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2460869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se en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8C9D17-1173-634F-861C-808F7036038D}"/>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3" name="Sous-titre 2">
            <a:extLst>
              <a:ext uri="{FF2B5EF4-FFF2-40B4-BE49-F238E27FC236}">
                <a16:creationId xmlns:a16="http://schemas.microsoft.com/office/drawing/2014/main" id="{1BB80F60-EE0E-FE45-8583-34CA36BC49DE}"/>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cxnSp>
        <p:nvCxnSpPr>
          <p:cNvPr id="6" name="Connecteur droit 5">
            <a:extLst>
              <a:ext uri="{FF2B5EF4-FFF2-40B4-BE49-F238E27FC236}">
                <a16:creationId xmlns:a16="http://schemas.microsoft.com/office/drawing/2014/main" id="{82A6DCCD-4CD1-8D43-A2EC-0A7B27B927DE}"/>
              </a:ext>
            </a:extLst>
          </p:cNvPr>
          <p:cNvCxnSpPr>
            <a:cxnSpLocks/>
          </p:cNvCxnSpPr>
          <p:nvPr userDrawn="1"/>
        </p:nvCxnSpPr>
        <p:spPr>
          <a:xfrm>
            <a:off x="1618825" y="2605357"/>
            <a:ext cx="2167468" cy="0"/>
          </a:xfrm>
          <a:prstGeom prst="line">
            <a:avLst/>
          </a:prstGeom>
          <a:ln w="31750"/>
        </p:spPr>
        <p:style>
          <a:lnRef idx="1">
            <a:schemeClr val="dk1"/>
          </a:lnRef>
          <a:fillRef idx="0">
            <a:schemeClr val="dk1"/>
          </a:fillRef>
          <a:effectRef idx="0">
            <a:schemeClr val="dk1"/>
          </a:effectRef>
          <a:fontRef idx="minor">
            <a:schemeClr val="tx1"/>
          </a:fontRef>
        </p:style>
      </p:cxnSp>
      <p:sp>
        <p:nvSpPr>
          <p:cNvPr id="8" name="Espace réservé du texte 4">
            <a:extLst>
              <a:ext uri="{FF2B5EF4-FFF2-40B4-BE49-F238E27FC236}">
                <a16:creationId xmlns:a16="http://schemas.microsoft.com/office/drawing/2014/main" id="{E486A9D2-31D9-9047-96A6-DAF01B06C1E5}"/>
              </a:ext>
            </a:extLst>
          </p:cNvPr>
          <p:cNvSpPr>
            <a:spLocks noGrp="1"/>
          </p:cNvSpPr>
          <p:nvPr>
            <p:ph type="body" sz="quarter" idx="10"/>
          </p:nvPr>
        </p:nvSpPr>
        <p:spPr>
          <a:xfrm>
            <a:off x="1524000" y="2830513"/>
            <a:ext cx="9144000"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1768073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Mise en p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F5AC3745-BB6C-6B4B-A7F2-D03479328278}"/>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9" name="Sous-titre 2">
            <a:extLst>
              <a:ext uri="{FF2B5EF4-FFF2-40B4-BE49-F238E27FC236}">
                <a16:creationId xmlns:a16="http://schemas.microsoft.com/office/drawing/2014/main" id="{74995360-4617-894B-BC40-2744A45EA032}"/>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sp>
        <p:nvSpPr>
          <p:cNvPr id="11" name="Espace réservé du texte 4">
            <a:extLst>
              <a:ext uri="{FF2B5EF4-FFF2-40B4-BE49-F238E27FC236}">
                <a16:creationId xmlns:a16="http://schemas.microsoft.com/office/drawing/2014/main" id="{1D54A6D3-15E9-F34A-92C6-EC4085078E13}"/>
              </a:ext>
            </a:extLst>
          </p:cNvPr>
          <p:cNvSpPr>
            <a:spLocks noGrp="1"/>
          </p:cNvSpPr>
          <p:nvPr>
            <p:ph type="body" sz="quarter" idx="11"/>
          </p:nvPr>
        </p:nvSpPr>
        <p:spPr>
          <a:xfrm>
            <a:off x="1524000" y="2830513"/>
            <a:ext cx="9135762"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3342330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Mise en p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F5AC3745-BB6C-6B4B-A7F2-D03479328278}"/>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9" name="Sous-titre 2">
            <a:extLst>
              <a:ext uri="{FF2B5EF4-FFF2-40B4-BE49-F238E27FC236}">
                <a16:creationId xmlns:a16="http://schemas.microsoft.com/office/drawing/2014/main" id="{74995360-4617-894B-BC40-2744A45EA032}"/>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sp>
        <p:nvSpPr>
          <p:cNvPr id="11" name="Espace réservé du texte 4">
            <a:extLst>
              <a:ext uri="{FF2B5EF4-FFF2-40B4-BE49-F238E27FC236}">
                <a16:creationId xmlns:a16="http://schemas.microsoft.com/office/drawing/2014/main" id="{1D54A6D3-15E9-F34A-92C6-EC4085078E13}"/>
              </a:ext>
            </a:extLst>
          </p:cNvPr>
          <p:cNvSpPr>
            <a:spLocks noGrp="1"/>
          </p:cNvSpPr>
          <p:nvPr>
            <p:ph type="body" sz="quarter" idx="11"/>
          </p:nvPr>
        </p:nvSpPr>
        <p:spPr>
          <a:xfrm>
            <a:off x="1524000" y="2830513"/>
            <a:ext cx="9135762"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26241878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Mise en p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B67E112-5304-EB4B-A76F-CDD57CEE5293}"/>
              </a:ext>
            </a:extLst>
          </p:cNvPr>
          <p:cNvSpPr>
            <a:spLocks noGrp="1"/>
          </p:cNvSpPr>
          <p:nvPr>
            <p:ph type="ctrTitle"/>
          </p:nvPr>
        </p:nvSpPr>
        <p:spPr>
          <a:xfrm>
            <a:off x="754676" y="1189433"/>
            <a:ext cx="5180457" cy="1113499"/>
          </a:xfrm>
        </p:spPr>
        <p:txBody>
          <a:bodyPr anchor="b">
            <a:noAutofit/>
          </a:bodyPr>
          <a:lstStyle>
            <a:lvl1pPr algn="l">
              <a:defRPr sz="3600" b="1"/>
            </a:lvl1pPr>
          </a:lstStyle>
          <a:p>
            <a:r>
              <a:rPr lang="fr-CA" dirty="0"/>
              <a:t>Modifier le style du titre</a:t>
            </a:r>
            <a:endParaRPr lang="fr-FR" dirty="0"/>
          </a:p>
        </p:txBody>
      </p:sp>
    </p:spTree>
    <p:extLst>
      <p:ext uri="{BB962C8B-B14F-4D97-AF65-F5344CB8AC3E}">
        <p14:creationId xmlns:p14="http://schemas.microsoft.com/office/powerpoint/2010/main" val="8986165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Mise en p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4F7304D8-3582-414A-B7F7-8C5A2958A3B6}"/>
              </a:ext>
            </a:extLst>
          </p:cNvPr>
          <p:cNvSpPr>
            <a:spLocks noGrp="1"/>
          </p:cNvSpPr>
          <p:nvPr>
            <p:ph type="ctrTitle"/>
          </p:nvPr>
        </p:nvSpPr>
        <p:spPr>
          <a:xfrm>
            <a:off x="754676" y="1189433"/>
            <a:ext cx="5180457" cy="1113499"/>
          </a:xfrm>
        </p:spPr>
        <p:txBody>
          <a:bodyPr anchor="b">
            <a:noAutofit/>
          </a:bodyPr>
          <a:lstStyle>
            <a:lvl1pPr algn="l">
              <a:defRPr sz="3600" b="1"/>
            </a:lvl1pPr>
          </a:lstStyle>
          <a:p>
            <a:r>
              <a:rPr lang="fr-CA" dirty="0"/>
              <a:t>Modifier le style du titre</a:t>
            </a:r>
            <a:endParaRPr lang="fr-FR" dirty="0"/>
          </a:p>
        </p:txBody>
      </p:sp>
    </p:spTree>
    <p:extLst>
      <p:ext uri="{BB962C8B-B14F-4D97-AF65-F5344CB8AC3E}">
        <p14:creationId xmlns:p14="http://schemas.microsoft.com/office/powerpoint/2010/main" val="3007587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Mise en p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26AB1830-DF76-7B45-AE12-E68F682AE48A}"/>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4" name="Sous-titre 2">
            <a:extLst>
              <a:ext uri="{FF2B5EF4-FFF2-40B4-BE49-F238E27FC236}">
                <a16:creationId xmlns:a16="http://schemas.microsoft.com/office/drawing/2014/main" id="{0C1FC883-AEC2-C742-A5E1-C713F8983282}"/>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cxnSp>
        <p:nvCxnSpPr>
          <p:cNvPr id="5" name="Connecteur droit 4">
            <a:extLst>
              <a:ext uri="{FF2B5EF4-FFF2-40B4-BE49-F238E27FC236}">
                <a16:creationId xmlns:a16="http://schemas.microsoft.com/office/drawing/2014/main" id="{4588ED59-F221-6948-9E76-C9DED526A4C6}"/>
              </a:ext>
            </a:extLst>
          </p:cNvPr>
          <p:cNvCxnSpPr>
            <a:cxnSpLocks/>
          </p:cNvCxnSpPr>
          <p:nvPr userDrawn="1"/>
        </p:nvCxnSpPr>
        <p:spPr>
          <a:xfrm>
            <a:off x="1618825" y="2605357"/>
            <a:ext cx="2167468" cy="0"/>
          </a:xfrm>
          <a:prstGeom prst="line">
            <a:avLst/>
          </a:prstGeom>
          <a:ln w="31750"/>
        </p:spPr>
        <p:style>
          <a:lnRef idx="1">
            <a:schemeClr val="dk1"/>
          </a:lnRef>
          <a:fillRef idx="0">
            <a:schemeClr val="dk1"/>
          </a:fillRef>
          <a:effectRef idx="0">
            <a:schemeClr val="dk1"/>
          </a:effectRef>
          <a:fontRef idx="minor">
            <a:schemeClr val="tx1"/>
          </a:fontRef>
        </p:style>
      </p:cxnSp>
      <p:sp>
        <p:nvSpPr>
          <p:cNvPr id="6" name="Espace réservé du texte 4">
            <a:extLst>
              <a:ext uri="{FF2B5EF4-FFF2-40B4-BE49-F238E27FC236}">
                <a16:creationId xmlns:a16="http://schemas.microsoft.com/office/drawing/2014/main" id="{ACE24FE5-45F6-1C48-9534-A8F850C0E920}"/>
              </a:ext>
            </a:extLst>
          </p:cNvPr>
          <p:cNvSpPr>
            <a:spLocks noGrp="1"/>
          </p:cNvSpPr>
          <p:nvPr>
            <p:ph type="body" sz="quarter" idx="10"/>
          </p:nvPr>
        </p:nvSpPr>
        <p:spPr>
          <a:xfrm>
            <a:off x="1524000" y="2830513"/>
            <a:ext cx="9144000"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3874426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Mise en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8C9D17-1173-634F-861C-808F7036038D}"/>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3" name="Sous-titre 2">
            <a:extLst>
              <a:ext uri="{FF2B5EF4-FFF2-40B4-BE49-F238E27FC236}">
                <a16:creationId xmlns:a16="http://schemas.microsoft.com/office/drawing/2014/main" id="{1BB80F60-EE0E-FE45-8583-34CA36BC49DE}"/>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cxnSp>
        <p:nvCxnSpPr>
          <p:cNvPr id="6" name="Connecteur droit 5">
            <a:extLst>
              <a:ext uri="{FF2B5EF4-FFF2-40B4-BE49-F238E27FC236}">
                <a16:creationId xmlns:a16="http://schemas.microsoft.com/office/drawing/2014/main" id="{82A6DCCD-4CD1-8D43-A2EC-0A7B27B927DE}"/>
              </a:ext>
            </a:extLst>
          </p:cNvPr>
          <p:cNvCxnSpPr>
            <a:cxnSpLocks/>
          </p:cNvCxnSpPr>
          <p:nvPr userDrawn="1"/>
        </p:nvCxnSpPr>
        <p:spPr>
          <a:xfrm>
            <a:off x="1618825" y="2605357"/>
            <a:ext cx="2167468" cy="0"/>
          </a:xfrm>
          <a:prstGeom prst="line">
            <a:avLst/>
          </a:prstGeom>
          <a:ln w="31750"/>
        </p:spPr>
        <p:style>
          <a:lnRef idx="1">
            <a:schemeClr val="dk1"/>
          </a:lnRef>
          <a:fillRef idx="0">
            <a:schemeClr val="dk1"/>
          </a:fillRef>
          <a:effectRef idx="0">
            <a:schemeClr val="dk1"/>
          </a:effectRef>
          <a:fontRef idx="minor">
            <a:schemeClr val="tx1"/>
          </a:fontRef>
        </p:style>
      </p:cxnSp>
      <p:sp>
        <p:nvSpPr>
          <p:cNvPr id="8" name="Espace réservé du texte 4">
            <a:extLst>
              <a:ext uri="{FF2B5EF4-FFF2-40B4-BE49-F238E27FC236}">
                <a16:creationId xmlns:a16="http://schemas.microsoft.com/office/drawing/2014/main" id="{E486A9D2-31D9-9047-96A6-DAF01B06C1E5}"/>
              </a:ext>
            </a:extLst>
          </p:cNvPr>
          <p:cNvSpPr>
            <a:spLocks noGrp="1"/>
          </p:cNvSpPr>
          <p:nvPr>
            <p:ph type="body" sz="quarter" idx="10"/>
          </p:nvPr>
        </p:nvSpPr>
        <p:spPr>
          <a:xfrm>
            <a:off x="1524000" y="2830513"/>
            <a:ext cx="9144000"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4001940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ise en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8C9D17-1173-634F-861C-808F7036038D}"/>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3" name="Sous-titre 2">
            <a:extLst>
              <a:ext uri="{FF2B5EF4-FFF2-40B4-BE49-F238E27FC236}">
                <a16:creationId xmlns:a16="http://schemas.microsoft.com/office/drawing/2014/main" id="{1BB80F60-EE0E-FE45-8583-34CA36BC49DE}"/>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sp>
        <p:nvSpPr>
          <p:cNvPr id="7" name="Espace réservé du graphique 16">
            <a:extLst>
              <a:ext uri="{FF2B5EF4-FFF2-40B4-BE49-F238E27FC236}">
                <a16:creationId xmlns:a16="http://schemas.microsoft.com/office/drawing/2014/main" id="{CB467D5C-BC48-334A-9ECC-0E67A119CC67}"/>
              </a:ext>
            </a:extLst>
          </p:cNvPr>
          <p:cNvSpPr>
            <a:spLocks noGrp="1"/>
          </p:cNvSpPr>
          <p:nvPr>
            <p:ph type="chart" sz="quarter" idx="10"/>
          </p:nvPr>
        </p:nvSpPr>
        <p:spPr>
          <a:xfrm>
            <a:off x="8540750" y="2844800"/>
            <a:ext cx="2933700" cy="2695575"/>
          </a:xfrm>
        </p:spPr>
        <p:txBody>
          <a:bodyPr/>
          <a:lstStyle/>
          <a:p>
            <a:endParaRPr lang="fr-FR" dirty="0"/>
          </a:p>
        </p:txBody>
      </p:sp>
      <p:sp>
        <p:nvSpPr>
          <p:cNvPr id="9" name="Espace réservé du texte 4">
            <a:extLst>
              <a:ext uri="{FF2B5EF4-FFF2-40B4-BE49-F238E27FC236}">
                <a16:creationId xmlns:a16="http://schemas.microsoft.com/office/drawing/2014/main" id="{9CAA90B9-337F-EB45-AE9D-01C61CAE79CE}"/>
              </a:ext>
            </a:extLst>
          </p:cNvPr>
          <p:cNvSpPr>
            <a:spLocks noGrp="1"/>
          </p:cNvSpPr>
          <p:nvPr>
            <p:ph type="body" sz="quarter" idx="11"/>
          </p:nvPr>
        </p:nvSpPr>
        <p:spPr>
          <a:xfrm>
            <a:off x="1524000" y="2830513"/>
            <a:ext cx="6903308"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2377972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Mise en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8C9D17-1173-634F-861C-808F7036038D}"/>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3" name="Sous-titre 2">
            <a:extLst>
              <a:ext uri="{FF2B5EF4-FFF2-40B4-BE49-F238E27FC236}">
                <a16:creationId xmlns:a16="http://schemas.microsoft.com/office/drawing/2014/main" id="{1BB80F60-EE0E-FE45-8583-34CA36BC49DE}"/>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sp>
        <p:nvSpPr>
          <p:cNvPr id="9" name="Espace réservé du texte 4">
            <a:extLst>
              <a:ext uri="{FF2B5EF4-FFF2-40B4-BE49-F238E27FC236}">
                <a16:creationId xmlns:a16="http://schemas.microsoft.com/office/drawing/2014/main" id="{9CAA90B9-337F-EB45-AE9D-01C61CAE79CE}"/>
              </a:ext>
            </a:extLst>
          </p:cNvPr>
          <p:cNvSpPr>
            <a:spLocks noGrp="1"/>
          </p:cNvSpPr>
          <p:nvPr>
            <p:ph type="body" sz="quarter" idx="11"/>
          </p:nvPr>
        </p:nvSpPr>
        <p:spPr>
          <a:xfrm>
            <a:off x="1524000" y="2830513"/>
            <a:ext cx="9135762"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1717291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Mise en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8C9D17-1173-634F-861C-808F7036038D}"/>
              </a:ext>
            </a:extLst>
          </p:cNvPr>
          <p:cNvSpPr>
            <a:spLocks noGrp="1"/>
          </p:cNvSpPr>
          <p:nvPr>
            <p:ph type="ctrTitle"/>
          </p:nvPr>
        </p:nvSpPr>
        <p:spPr>
          <a:xfrm>
            <a:off x="1482810" y="1790566"/>
            <a:ext cx="9144000" cy="303944"/>
          </a:xfrm>
        </p:spPr>
        <p:txBody>
          <a:bodyPr anchor="b">
            <a:noAutofit/>
          </a:bodyPr>
          <a:lstStyle>
            <a:lvl1pPr algn="l">
              <a:defRPr sz="3600" b="1"/>
            </a:lvl1pPr>
          </a:lstStyle>
          <a:p>
            <a:r>
              <a:rPr lang="fr-CA" dirty="0"/>
              <a:t>Modifier le style du titre</a:t>
            </a:r>
            <a:endParaRPr lang="fr-FR" dirty="0"/>
          </a:p>
        </p:txBody>
      </p:sp>
      <p:sp>
        <p:nvSpPr>
          <p:cNvPr id="3" name="Sous-titre 2">
            <a:extLst>
              <a:ext uri="{FF2B5EF4-FFF2-40B4-BE49-F238E27FC236}">
                <a16:creationId xmlns:a16="http://schemas.microsoft.com/office/drawing/2014/main" id="{1BB80F60-EE0E-FE45-8583-34CA36BC49DE}"/>
              </a:ext>
            </a:extLst>
          </p:cNvPr>
          <p:cNvSpPr>
            <a:spLocks noGrp="1"/>
          </p:cNvSpPr>
          <p:nvPr>
            <p:ph type="subTitle" idx="1"/>
          </p:nvPr>
        </p:nvSpPr>
        <p:spPr>
          <a:xfrm>
            <a:off x="1499288" y="2069795"/>
            <a:ext cx="913576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sp>
        <p:nvSpPr>
          <p:cNvPr id="9" name="Espace réservé du texte 4">
            <a:extLst>
              <a:ext uri="{FF2B5EF4-FFF2-40B4-BE49-F238E27FC236}">
                <a16:creationId xmlns:a16="http://schemas.microsoft.com/office/drawing/2014/main" id="{9CAA90B9-337F-EB45-AE9D-01C61CAE79CE}"/>
              </a:ext>
            </a:extLst>
          </p:cNvPr>
          <p:cNvSpPr>
            <a:spLocks noGrp="1"/>
          </p:cNvSpPr>
          <p:nvPr>
            <p:ph type="body" sz="quarter" idx="11"/>
          </p:nvPr>
        </p:nvSpPr>
        <p:spPr>
          <a:xfrm>
            <a:off x="1524000" y="2830513"/>
            <a:ext cx="9135762"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454338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Mise en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8C9D17-1173-634F-861C-808F7036038D}"/>
              </a:ext>
            </a:extLst>
          </p:cNvPr>
          <p:cNvSpPr>
            <a:spLocks noGrp="1"/>
          </p:cNvSpPr>
          <p:nvPr>
            <p:ph type="ctrTitle"/>
          </p:nvPr>
        </p:nvSpPr>
        <p:spPr>
          <a:xfrm>
            <a:off x="1482810" y="1790566"/>
            <a:ext cx="7356390" cy="303944"/>
          </a:xfrm>
        </p:spPr>
        <p:txBody>
          <a:bodyPr anchor="b">
            <a:noAutofit/>
          </a:bodyPr>
          <a:lstStyle>
            <a:lvl1pPr algn="l">
              <a:defRPr sz="3600" b="1"/>
            </a:lvl1pPr>
          </a:lstStyle>
          <a:p>
            <a:r>
              <a:rPr lang="fr-CA" dirty="0"/>
              <a:t>Modifier le style du titre</a:t>
            </a:r>
            <a:endParaRPr lang="fr-FR" dirty="0"/>
          </a:p>
        </p:txBody>
      </p:sp>
      <p:sp>
        <p:nvSpPr>
          <p:cNvPr id="3" name="Sous-titre 2">
            <a:extLst>
              <a:ext uri="{FF2B5EF4-FFF2-40B4-BE49-F238E27FC236}">
                <a16:creationId xmlns:a16="http://schemas.microsoft.com/office/drawing/2014/main" id="{1BB80F60-EE0E-FE45-8583-34CA36BC49DE}"/>
              </a:ext>
            </a:extLst>
          </p:cNvPr>
          <p:cNvSpPr>
            <a:spLocks noGrp="1"/>
          </p:cNvSpPr>
          <p:nvPr>
            <p:ph type="subTitle" idx="1"/>
          </p:nvPr>
        </p:nvSpPr>
        <p:spPr>
          <a:xfrm>
            <a:off x="1499288" y="2069795"/>
            <a:ext cx="7339912" cy="391851"/>
          </a:xfrm>
        </p:spPr>
        <p:txBody>
          <a:bodyPr>
            <a:noAutofit/>
          </a:bodyPr>
          <a:lstStyle>
            <a:lvl1pPr marL="0" indent="0" algn="l">
              <a:buNone/>
              <a:defRPr sz="3200" u="none">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Modifier le style des sous-titres du masque</a:t>
            </a:r>
            <a:endParaRPr lang="fr-FR" dirty="0"/>
          </a:p>
        </p:txBody>
      </p:sp>
      <p:sp>
        <p:nvSpPr>
          <p:cNvPr id="9" name="Espace réservé du texte 4">
            <a:extLst>
              <a:ext uri="{FF2B5EF4-FFF2-40B4-BE49-F238E27FC236}">
                <a16:creationId xmlns:a16="http://schemas.microsoft.com/office/drawing/2014/main" id="{9CAA90B9-337F-EB45-AE9D-01C61CAE79CE}"/>
              </a:ext>
            </a:extLst>
          </p:cNvPr>
          <p:cNvSpPr>
            <a:spLocks noGrp="1"/>
          </p:cNvSpPr>
          <p:nvPr>
            <p:ph type="body" sz="quarter" idx="11"/>
          </p:nvPr>
        </p:nvSpPr>
        <p:spPr>
          <a:xfrm>
            <a:off x="1524000" y="2830513"/>
            <a:ext cx="7315200" cy="2987675"/>
          </a:xfrm>
        </p:spPr>
        <p:txBody>
          <a:bodyPr numCol="1" spcCol="108000">
            <a:normAutofit/>
          </a:bodyPr>
          <a:lstStyle>
            <a:lvl1pPr marL="0" indent="0" algn="just">
              <a:buNone/>
              <a:defRPr sz="2400"/>
            </a:lvl1pPr>
            <a:lvl2pPr algn="just">
              <a:defRPr sz="900"/>
            </a:lvl2pPr>
            <a:lvl3pPr algn="just">
              <a:defRPr sz="900"/>
            </a:lvl3pPr>
            <a:lvl4pPr algn="just">
              <a:defRPr sz="900"/>
            </a:lvl4pPr>
            <a:lvl5pPr algn="just">
              <a:defRPr sz="900"/>
            </a:lvl5pPr>
          </a:lstStyle>
          <a:p>
            <a:pPr lvl="0"/>
            <a:r>
              <a:rPr lang="fr-CA" dirty="0"/>
              <a:t>Cliquez pour modifier les styles du texte du masque</a:t>
            </a:r>
          </a:p>
        </p:txBody>
      </p:sp>
    </p:spTree>
    <p:extLst>
      <p:ext uri="{BB962C8B-B14F-4D97-AF65-F5344CB8AC3E}">
        <p14:creationId xmlns:p14="http://schemas.microsoft.com/office/powerpoint/2010/main" val="3503016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63F2978-FBDE-DC49-AE54-F4D06FBB4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br>
              <a:rPr lang="fr-FR" dirty="0"/>
            </a:br>
            <a:endParaRPr lang="fr-FR" dirty="0"/>
          </a:p>
        </p:txBody>
      </p:sp>
      <p:sp>
        <p:nvSpPr>
          <p:cNvPr id="3" name="Espace réservé du texte 2">
            <a:extLst>
              <a:ext uri="{FF2B5EF4-FFF2-40B4-BE49-F238E27FC236}">
                <a16:creationId xmlns:a16="http://schemas.microsoft.com/office/drawing/2014/main" id="{40A338C2-B050-8A45-A0D1-F6DD40F4BF0E}"/>
              </a:ext>
            </a:extLst>
          </p:cNvPr>
          <p:cNvSpPr>
            <a:spLocks noGrp="1"/>
          </p:cNvSpPr>
          <p:nvPr>
            <p:ph type="body" idx="1"/>
          </p:nvPr>
        </p:nvSpPr>
        <p:spPr>
          <a:xfrm>
            <a:off x="838200" y="1825625"/>
            <a:ext cx="10515600" cy="3074621"/>
          </a:xfrm>
          <a:prstGeom prst="rect">
            <a:avLst/>
          </a:prstGeom>
        </p:spPr>
        <p:txBody>
          <a:bodyPr vert="horz" lIns="91440" tIns="45720" rIns="91440" bIns="45720" rtlCol="0">
            <a:normAutofit/>
          </a:bodyPr>
          <a:lstStyle/>
          <a:p>
            <a:r>
              <a:rPr lang="fr-FR" dirty="0"/>
              <a:t>Modifier les styles du texte du masque
DEUXIÈME NIVEAU
Troisième niveau
Quatrième niveau
Cinquième niveau</a:t>
            </a:r>
          </a:p>
        </p:txBody>
      </p:sp>
      <p:sp>
        <p:nvSpPr>
          <p:cNvPr id="4" name="Espace réservé du numéro de diapositive 3">
            <a:extLst>
              <a:ext uri="{FF2B5EF4-FFF2-40B4-BE49-F238E27FC236}">
                <a16:creationId xmlns:a16="http://schemas.microsoft.com/office/drawing/2014/main" id="{C32A9EB1-7944-4E57-A59C-1169EA31C4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6D51A0-D84F-42F0-97CD-85DFDBE70C4E}" type="slidenum">
              <a:rPr lang="fr-CA" smtClean="0"/>
              <a:t>‹N°›</a:t>
            </a:fld>
            <a:endParaRPr lang="fr-CA" dirty="0"/>
          </a:p>
        </p:txBody>
      </p:sp>
    </p:spTree>
    <p:extLst>
      <p:ext uri="{BB962C8B-B14F-4D97-AF65-F5344CB8AC3E}">
        <p14:creationId xmlns:p14="http://schemas.microsoft.com/office/powerpoint/2010/main" val="3567038063"/>
      </p:ext>
    </p:extLst>
  </p:cSld>
  <p:clrMap bg1="lt1" tx1="dk1" bg2="lt2" tx2="dk2" accent1="accent1" accent2="accent2" accent3="accent3" accent4="accent4" accent5="accent5" accent6="accent6" hlink="hlink" folHlink="folHlink"/>
  <p:sldLayoutIdLst>
    <p:sldLayoutId id="2147483735" r:id="rId1"/>
    <p:sldLayoutId id="2147483660" r:id="rId2"/>
    <p:sldLayoutId id="2147483661" r:id="rId3"/>
    <p:sldLayoutId id="2147483662" r:id="rId4"/>
    <p:sldLayoutId id="2147483685" r:id="rId5"/>
    <p:sldLayoutId id="2147483681" r:id="rId6"/>
    <p:sldLayoutId id="2147483686" r:id="rId7"/>
    <p:sldLayoutId id="2147483687" r:id="rId8"/>
    <p:sldLayoutId id="2147483688" r:id="rId9"/>
    <p:sldLayoutId id="2147483689" r:id="rId10"/>
    <p:sldLayoutId id="2147483690" r:id="rId11"/>
    <p:sldLayoutId id="2147483680" r:id="rId12"/>
    <p:sldLayoutId id="2147483682" r:id="rId13"/>
    <p:sldLayoutId id="2147483691" r:id="rId14"/>
    <p:sldLayoutId id="2147483692" r:id="rId15"/>
    <p:sldLayoutId id="2147483693" r:id="rId16"/>
    <p:sldLayoutId id="2147483694" r:id="rId17"/>
    <p:sldLayoutId id="2147483695" r:id="rId18"/>
    <p:sldLayoutId id="2147483696" r:id="rId19"/>
    <p:sldLayoutId id="2147483697" r:id="rId20"/>
    <p:sldLayoutId id="2147483736" r:id="rId21"/>
    <p:sldLayoutId id="2147483663" r:id="rId22"/>
    <p:sldLayoutId id="2147483683" r:id="rId23"/>
    <p:sldLayoutId id="2147483737" r:id="rId24"/>
    <p:sldLayoutId id="2147483738" r:id="rId25"/>
    <p:sldLayoutId id="2147483739" r:id="rId26"/>
    <p:sldLayoutId id="2147483741" r:id="rId27"/>
    <p:sldLayoutId id="2147483742" r:id="rId28"/>
    <p:sldLayoutId id="2147483678" r:id="rId29"/>
    <p:sldLayoutId id="2147483684" r:id="rId30"/>
    <p:sldLayoutId id="2147483743" r:id="rId31"/>
    <p:sldLayoutId id="2147483744" r:id="rId32"/>
    <p:sldLayoutId id="2147483745" r:id="rId33"/>
    <p:sldLayoutId id="2147483747" r:id="rId34"/>
    <p:sldLayoutId id="214748375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 id="2147483756" r:id="rId44"/>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slideLayout" Target="../slideLayouts/slideLayout12.xml"/><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tags" Target="../tags/tag44.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tags" Target="../tags/tag43.xml"/><Relationship Id="rId5" Type="http://schemas.openxmlformats.org/officeDocument/2006/relationships/tags" Target="../tags/tag37.xml"/><Relationship Id="rId15" Type="http://schemas.openxmlformats.org/officeDocument/2006/relationships/image" Target="../media/image51.png"/><Relationship Id="rId10" Type="http://schemas.openxmlformats.org/officeDocument/2006/relationships/tags" Target="../tags/tag42.xml"/><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52.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Layout" Target="../slideLayouts/slideLayout12.xml"/><Relationship Id="rId5" Type="http://schemas.openxmlformats.org/officeDocument/2006/relationships/tags" Target="../tags/tag49.xml"/><Relationship Id="rId4" Type="http://schemas.openxmlformats.org/officeDocument/2006/relationships/tags" Target="../tags/tag48.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52.xml"/><Relationship Id="rId7" Type="http://schemas.openxmlformats.org/officeDocument/2006/relationships/tags" Target="../tags/tag56.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54.png"/><Relationship Id="rId5" Type="http://schemas.openxmlformats.org/officeDocument/2006/relationships/slideLayout" Target="../slideLayouts/slideLayout12.xml"/><Relationship Id="rId4" Type="http://schemas.openxmlformats.org/officeDocument/2006/relationships/tags" Target="../tags/tag60.xml"/></Relationships>
</file>

<file path=ppt/slides/_rels/slide14.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55.png"/><Relationship Id="rId4"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66.xml"/><Relationship Id="rId7" Type="http://schemas.openxmlformats.org/officeDocument/2006/relationships/tags" Target="../tags/tag70.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tags" Target="../tags/tag73.xml"/><Relationship Id="rId7" Type="http://schemas.openxmlformats.org/officeDocument/2006/relationships/image" Target="../media/image57.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slideLayout" Target="../slideLayouts/slideLayout12.xml"/><Relationship Id="rId5" Type="http://schemas.openxmlformats.org/officeDocument/2006/relationships/tags" Target="../tags/tag75.xml"/><Relationship Id="rId4" Type="http://schemas.openxmlformats.org/officeDocument/2006/relationships/tags" Target="../tags/tag74.xml"/></Relationships>
</file>

<file path=ppt/slides/_rels/slide17.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image" Target="../media/image58.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notesSlide" Target="../notesSlides/notesSlide6.xml"/><Relationship Id="rId5" Type="http://schemas.openxmlformats.org/officeDocument/2006/relationships/slideLayout" Target="../slideLayouts/slideLayout12.xml"/><Relationship Id="rId4" Type="http://schemas.openxmlformats.org/officeDocument/2006/relationships/tags" Target="../tags/tag79.xml"/></Relationships>
</file>

<file path=ppt/slides/_rels/slide18.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notesSlide" Target="../notesSlides/notesSlide7.xml"/><Relationship Id="rId3" Type="http://schemas.openxmlformats.org/officeDocument/2006/relationships/tags" Target="../tags/tag82.xml"/><Relationship Id="rId7" Type="http://schemas.openxmlformats.org/officeDocument/2006/relationships/tags" Target="../tags/tag86.xml"/><Relationship Id="rId12" Type="http://schemas.openxmlformats.org/officeDocument/2006/relationships/slideLayout" Target="../slideLayouts/slideLayout1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tags" Target="../tags/tag90.xml"/><Relationship Id="rId5" Type="http://schemas.openxmlformats.org/officeDocument/2006/relationships/tags" Target="../tags/tag84.xml"/><Relationship Id="rId10" Type="http://schemas.openxmlformats.org/officeDocument/2006/relationships/tags" Target="../tags/tag89.xml"/><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tags" Target="../tags/tag98.xml"/><Relationship Id="rId13" Type="http://schemas.openxmlformats.org/officeDocument/2006/relationships/image" Target="../media/image61.png"/><Relationship Id="rId3" Type="http://schemas.openxmlformats.org/officeDocument/2006/relationships/tags" Target="../tags/tag93.xml"/><Relationship Id="rId7" Type="http://schemas.openxmlformats.org/officeDocument/2006/relationships/tags" Target="../tags/tag97.xml"/><Relationship Id="rId12" Type="http://schemas.openxmlformats.org/officeDocument/2006/relationships/image" Target="../media/image60.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11" Type="http://schemas.openxmlformats.org/officeDocument/2006/relationships/notesSlide" Target="../notesSlides/notesSlide8.xml"/><Relationship Id="rId5" Type="http://schemas.openxmlformats.org/officeDocument/2006/relationships/tags" Target="../tags/tag95.xml"/><Relationship Id="rId10" Type="http://schemas.openxmlformats.org/officeDocument/2006/relationships/slideLayout" Target="../slideLayouts/slideLayout12.xml"/><Relationship Id="rId4" Type="http://schemas.openxmlformats.org/officeDocument/2006/relationships/tags" Target="../tags/tag94.xml"/><Relationship Id="rId9" Type="http://schemas.openxmlformats.org/officeDocument/2006/relationships/tags" Target="../tags/tag9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61.png"/><Relationship Id="rId5" Type="http://schemas.openxmlformats.org/officeDocument/2006/relationships/notesSlide" Target="../notesSlides/notesSlide9.xml"/><Relationship Id="rId4"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61.png"/><Relationship Id="rId5" Type="http://schemas.openxmlformats.org/officeDocument/2006/relationships/notesSlide" Target="../notesSlides/notesSlide10.xml"/><Relationship Id="rId4"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6.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107.xml"/></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7.xml"/><Relationship Id="rId7" Type="http://schemas.openxmlformats.org/officeDocument/2006/relationships/notesSlide" Target="../notesSlides/notesSlide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12.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4.xml"/><Relationship Id="rId7" Type="http://schemas.openxmlformats.org/officeDocument/2006/relationships/image" Target="../media/image44.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notesSlide" Target="../notesSlides/notesSlide4.xml"/><Relationship Id="rId5" Type="http://schemas.openxmlformats.org/officeDocument/2006/relationships/slideLayout" Target="../slideLayouts/slideLayout12.xml"/><Relationship Id="rId4" Type="http://schemas.openxmlformats.org/officeDocument/2006/relationships/tags" Target="../tags/tag15.xml"/></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8.xml"/><Relationship Id="rId7" Type="http://schemas.openxmlformats.org/officeDocument/2006/relationships/slideLayout" Target="../slideLayouts/slideLayout1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9"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48.png"/><Relationship Id="rId5" Type="http://schemas.openxmlformats.org/officeDocument/2006/relationships/slideLayout" Target="../slideLayouts/slideLayout12.xml"/><Relationship Id="rId4" Type="http://schemas.openxmlformats.org/officeDocument/2006/relationships/tags" Target="../tags/tag25.xml"/></Relationships>
</file>

<file path=ppt/slides/_rels/slide8.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49.png"/><Relationship Id="rId4"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50.png"/><Relationship Id="rId5" Type="http://schemas.openxmlformats.org/officeDocument/2006/relationships/slideLayout" Target="../slideLayouts/slideLayout12.xml"/><Relationship Id="rId4" Type="http://schemas.openxmlformats.org/officeDocument/2006/relationships/tags" Target="../tags/tag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9C99AEB-38BB-4341-8A56-DCCB6C6E85E8}"/>
              </a:ext>
            </a:extLst>
          </p:cNvPr>
          <p:cNvSpPr txBox="1"/>
          <p:nvPr>
            <p:custDataLst>
              <p:tags r:id="rId1"/>
            </p:custDataLst>
          </p:nvPr>
        </p:nvSpPr>
        <p:spPr>
          <a:xfrm>
            <a:off x="465177" y="450663"/>
            <a:ext cx="3013655" cy="2431435"/>
          </a:xfrm>
          <a:prstGeom prst="rect">
            <a:avLst/>
          </a:prstGeom>
          <a:noFill/>
        </p:spPr>
        <p:txBody>
          <a:bodyPr wrap="square">
            <a:spAutoFit/>
          </a:bodyPr>
          <a:lstStyle/>
          <a:p>
            <a:r>
              <a:rPr lang="fr-CA" sz="3800" dirty="0">
                <a:solidFill>
                  <a:schemeClr val="bg1"/>
                </a:solidFill>
              </a:rPr>
              <a:t>Résultats du</a:t>
            </a:r>
          </a:p>
          <a:p>
            <a:r>
              <a:rPr lang="fr-CA" sz="3800" dirty="0">
                <a:solidFill>
                  <a:schemeClr val="bg1"/>
                </a:solidFill>
              </a:rPr>
              <a:t>Sondage sur </a:t>
            </a:r>
          </a:p>
          <a:p>
            <a:r>
              <a:rPr lang="fr-CA" sz="3800" i="1" dirty="0">
                <a:solidFill>
                  <a:schemeClr val="bg1"/>
                </a:solidFill>
              </a:rPr>
              <a:t>Enterococcus cecorum</a:t>
            </a:r>
          </a:p>
        </p:txBody>
      </p:sp>
      <p:sp>
        <p:nvSpPr>
          <p:cNvPr id="3" name="ZoneTexte 2">
            <a:extLst>
              <a:ext uri="{FF2B5EF4-FFF2-40B4-BE49-F238E27FC236}">
                <a16:creationId xmlns:a16="http://schemas.microsoft.com/office/drawing/2014/main" id="{1E111275-D45B-430B-B58D-84FA2B8781BA}"/>
              </a:ext>
            </a:extLst>
          </p:cNvPr>
          <p:cNvSpPr txBox="1"/>
          <p:nvPr>
            <p:custDataLst>
              <p:tags r:id="rId2"/>
            </p:custDataLst>
          </p:nvPr>
        </p:nvSpPr>
        <p:spPr>
          <a:xfrm>
            <a:off x="6316135" y="4857232"/>
            <a:ext cx="5704936" cy="1200329"/>
          </a:xfrm>
          <a:prstGeom prst="rect">
            <a:avLst/>
          </a:prstGeom>
          <a:noFill/>
        </p:spPr>
        <p:txBody>
          <a:bodyPr wrap="square">
            <a:spAutoFit/>
          </a:bodyPr>
          <a:lstStyle/>
          <a:p>
            <a:r>
              <a:rPr lang="fr-CA" sz="2400" dirty="0"/>
              <a:t>Par:</a:t>
            </a:r>
          </a:p>
          <a:p>
            <a:r>
              <a:rPr lang="fr-CA" sz="2400" dirty="0"/>
              <a:t>Nathalie Robin, agr, M. Sc.</a:t>
            </a:r>
          </a:p>
          <a:p>
            <a:r>
              <a:rPr lang="fr-CA" sz="2400" dirty="0"/>
              <a:t>Coordonnatrice Audits et programmes</a:t>
            </a:r>
          </a:p>
        </p:txBody>
      </p:sp>
    </p:spTree>
    <p:extLst>
      <p:ext uri="{BB962C8B-B14F-4D97-AF65-F5344CB8AC3E}">
        <p14:creationId xmlns:p14="http://schemas.microsoft.com/office/powerpoint/2010/main" val="2189822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4097AAC-F9C8-490B-A477-14B344FD54C6}"/>
              </a:ext>
            </a:extLst>
          </p:cNvPr>
          <p:cNvSpPr>
            <a:spLocks noGrp="1"/>
          </p:cNvSpPr>
          <p:nvPr>
            <p:ph type="body" sz="quarter" idx="11"/>
            <p:custDataLst>
              <p:tags r:id="rId1"/>
            </p:custDataLst>
          </p:nvPr>
        </p:nvSpPr>
        <p:spPr>
          <a:xfrm>
            <a:off x="3744685" y="2604090"/>
            <a:ext cx="5190309" cy="2107247"/>
          </a:xfrm>
        </p:spPr>
        <p:txBody>
          <a:bodyPr/>
          <a:lstStyle/>
          <a:p>
            <a:endParaRPr lang="fr-CA" dirty="0"/>
          </a:p>
        </p:txBody>
      </p:sp>
      <p:grpSp>
        <p:nvGrpSpPr>
          <p:cNvPr id="2" name="Groupe 1">
            <a:extLst>
              <a:ext uri="{FF2B5EF4-FFF2-40B4-BE49-F238E27FC236}">
                <a16:creationId xmlns:a16="http://schemas.microsoft.com/office/drawing/2014/main" id="{DC55F181-E423-4CCD-ABA1-92F8C2C02789}"/>
              </a:ext>
            </a:extLst>
          </p:cNvPr>
          <p:cNvGrpSpPr/>
          <p:nvPr>
            <p:custDataLst>
              <p:tags r:id="rId2"/>
            </p:custDataLst>
          </p:nvPr>
        </p:nvGrpSpPr>
        <p:grpSpPr>
          <a:xfrm>
            <a:off x="62142" y="292968"/>
            <a:ext cx="11055784" cy="8972616"/>
            <a:chOff x="1125770" y="8704"/>
            <a:chExt cx="8896267" cy="6858000"/>
          </a:xfrm>
        </p:grpSpPr>
        <p:pic>
          <p:nvPicPr>
            <p:cNvPr id="4" name="Image 3">
              <a:extLst>
                <a:ext uri="{FF2B5EF4-FFF2-40B4-BE49-F238E27FC236}">
                  <a16:creationId xmlns:a16="http://schemas.microsoft.com/office/drawing/2014/main" id="{DEDB52F3-3171-4B85-BC65-DCCCE59A8C9E}"/>
                </a:ext>
              </a:extLst>
            </p:cNvPr>
            <p:cNvPicPr>
              <a:picLocks noChangeAspect="1"/>
            </p:cNvPicPr>
            <p:nvPr/>
          </p:nvPicPr>
          <p:blipFill>
            <a:blip r:embed="rId15"/>
            <a:stretch>
              <a:fillRect/>
            </a:stretch>
          </p:blipFill>
          <p:spPr>
            <a:xfrm>
              <a:off x="1759132" y="8704"/>
              <a:ext cx="7950926" cy="6858000"/>
            </a:xfrm>
            <a:prstGeom prst="rect">
              <a:avLst/>
            </a:prstGeom>
          </p:spPr>
        </p:pic>
        <p:sp>
          <p:nvSpPr>
            <p:cNvPr id="5" name="ZoneTexte 4">
              <a:extLst>
                <a:ext uri="{FF2B5EF4-FFF2-40B4-BE49-F238E27FC236}">
                  <a16:creationId xmlns:a16="http://schemas.microsoft.com/office/drawing/2014/main" id="{343F3D6D-C966-4329-B02C-0D5E890E3CCA}"/>
                </a:ext>
              </a:extLst>
            </p:cNvPr>
            <p:cNvSpPr txBox="1"/>
            <p:nvPr/>
          </p:nvSpPr>
          <p:spPr>
            <a:xfrm>
              <a:off x="6883361" y="891690"/>
              <a:ext cx="437552" cy="199955"/>
            </a:xfrm>
            <a:prstGeom prst="rect">
              <a:avLst/>
            </a:prstGeom>
            <a:noFill/>
          </p:spPr>
          <p:txBody>
            <a:bodyPr wrap="square" rtlCol="0">
              <a:spAutoFit/>
            </a:bodyPr>
            <a:lstStyle/>
            <a:p>
              <a:r>
                <a:rPr lang="fr-CA" sz="1100" b="1" dirty="0">
                  <a:solidFill>
                    <a:srgbClr val="002060"/>
                  </a:solidFill>
                </a:rPr>
                <a:t>69%</a:t>
              </a:r>
            </a:p>
          </p:txBody>
        </p:sp>
        <p:sp>
          <p:nvSpPr>
            <p:cNvPr id="6" name="ZoneTexte 5">
              <a:extLst>
                <a:ext uri="{FF2B5EF4-FFF2-40B4-BE49-F238E27FC236}">
                  <a16:creationId xmlns:a16="http://schemas.microsoft.com/office/drawing/2014/main" id="{EEA38963-93B2-460F-8351-BF16D54611ED}"/>
                </a:ext>
              </a:extLst>
            </p:cNvPr>
            <p:cNvSpPr txBox="1"/>
            <p:nvPr/>
          </p:nvSpPr>
          <p:spPr>
            <a:xfrm>
              <a:off x="7102137" y="2473285"/>
              <a:ext cx="437552" cy="199955"/>
            </a:xfrm>
            <a:prstGeom prst="rect">
              <a:avLst/>
            </a:prstGeom>
            <a:noFill/>
          </p:spPr>
          <p:txBody>
            <a:bodyPr wrap="square" rtlCol="0">
              <a:spAutoFit/>
            </a:bodyPr>
            <a:lstStyle/>
            <a:p>
              <a:r>
                <a:rPr lang="fr-CA" sz="1100" b="1" dirty="0">
                  <a:solidFill>
                    <a:srgbClr val="002060"/>
                  </a:solidFill>
                </a:rPr>
                <a:t>73%</a:t>
              </a:r>
            </a:p>
          </p:txBody>
        </p:sp>
        <p:sp>
          <p:nvSpPr>
            <p:cNvPr id="7" name="ZoneTexte 6">
              <a:extLst>
                <a:ext uri="{FF2B5EF4-FFF2-40B4-BE49-F238E27FC236}">
                  <a16:creationId xmlns:a16="http://schemas.microsoft.com/office/drawing/2014/main" id="{F3D3BE77-954D-43D7-938E-C2E3FA1821FD}"/>
                </a:ext>
              </a:extLst>
            </p:cNvPr>
            <p:cNvSpPr txBox="1"/>
            <p:nvPr/>
          </p:nvSpPr>
          <p:spPr>
            <a:xfrm>
              <a:off x="6664585" y="3684547"/>
              <a:ext cx="437552" cy="199955"/>
            </a:xfrm>
            <a:prstGeom prst="rect">
              <a:avLst/>
            </a:prstGeom>
            <a:noFill/>
          </p:spPr>
          <p:txBody>
            <a:bodyPr wrap="square" rtlCol="0">
              <a:spAutoFit/>
            </a:bodyPr>
            <a:lstStyle/>
            <a:p>
              <a:r>
                <a:rPr lang="fr-CA" sz="1100" b="1" dirty="0">
                  <a:solidFill>
                    <a:srgbClr val="002060"/>
                  </a:solidFill>
                </a:rPr>
                <a:t>63%</a:t>
              </a:r>
            </a:p>
          </p:txBody>
        </p:sp>
        <p:sp>
          <p:nvSpPr>
            <p:cNvPr id="8" name="ZoneTexte 7">
              <a:extLst>
                <a:ext uri="{FF2B5EF4-FFF2-40B4-BE49-F238E27FC236}">
                  <a16:creationId xmlns:a16="http://schemas.microsoft.com/office/drawing/2014/main" id="{22634956-C4F3-4F18-B4E7-B449124A60D6}"/>
                </a:ext>
              </a:extLst>
            </p:cNvPr>
            <p:cNvSpPr txBox="1"/>
            <p:nvPr/>
          </p:nvSpPr>
          <p:spPr>
            <a:xfrm>
              <a:off x="5173137" y="3306899"/>
              <a:ext cx="437552" cy="261610"/>
            </a:xfrm>
            <a:prstGeom prst="rect">
              <a:avLst/>
            </a:prstGeom>
            <a:noFill/>
          </p:spPr>
          <p:txBody>
            <a:bodyPr wrap="square" rtlCol="0">
              <a:spAutoFit/>
            </a:bodyPr>
            <a:lstStyle/>
            <a:p>
              <a:r>
                <a:rPr lang="fr-CA" sz="1100" dirty="0"/>
                <a:t>30%</a:t>
              </a:r>
            </a:p>
          </p:txBody>
        </p:sp>
        <p:sp>
          <p:nvSpPr>
            <p:cNvPr id="9" name="ZoneTexte 8">
              <a:extLst>
                <a:ext uri="{FF2B5EF4-FFF2-40B4-BE49-F238E27FC236}">
                  <a16:creationId xmlns:a16="http://schemas.microsoft.com/office/drawing/2014/main" id="{C1E047D0-53C5-446E-B478-AD76928B3C19}"/>
                </a:ext>
              </a:extLst>
            </p:cNvPr>
            <p:cNvSpPr txBox="1"/>
            <p:nvPr/>
          </p:nvSpPr>
          <p:spPr>
            <a:xfrm>
              <a:off x="7016899" y="3681773"/>
              <a:ext cx="3005138" cy="199955"/>
            </a:xfrm>
            <a:prstGeom prst="rect">
              <a:avLst/>
            </a:prstGeom>
            <a:noFill/>
          </p:spPr>
          <p:txBody>
            <a:bodyPr wrap="square" rtlCol="0">
              <a:spAutoFit/>
            </a:bodyPr>
            <a:lstStyle/>
            <a:p>
              <a:r>
                <a:rPr lang="fr-CA" sz="1100" dirty="0"/>
                <a:t>Mais 25% l’ont augmenté</a:t>
              </a:r>
            </a:p>
          </p:txBody>
        </p:sp>
        <p:sp>
          <p:nvSpPr>
            <p:cNvPr id="11" name="ZoneTexte 10">
              <a:extLst>
                <a:ext uri="{FF2B5EF4-FFF2-40B4-BE49-F238E27FC236}">
                  <a16:creationId xmlns:a16="http://schemas.microsoft.com/office/drawing/2014/main" id="{C894978D-6313-46A9-96E1-202A8E2D7A51}"/>
                </a:ext>
              </a:extLst>
            </p:cNvPr>
            <p:cNvSpPr txBox="1"/>
            <p:nvPr/>
          </p:nvSpPr>
          <p:spPr>
            <a:xfrm>
              <a:off x="5599637" y="3306899"/>
              <a:ext cx="2834523" cy="199955"/>
            </a:xfrm>
            <a:prstGeom prst="rect">
              <a:avLst/>
            </a:prstGeom>
            <a:noFill/>
          </p:spPr>
          <p:txBody>
            <a:bodyPr wrap="square" rtlCol="0">
              <a:spAutoFit/>
            </a:bodyPr>
            <a:lstStyle/>
            <a:p>
              <a:r>
                <a:rPr lang="fr-CA" sz="1100" dirty="0"/>
                <a:t>Mais 9% l’ont diminué</a:t>
              </a:r>
            </a:p>
          </p:txBody>
        </p:sp>
        <p:sp>
          <p:nvSpPr>
            <p:cNvPr id="12" name="ZoneTexte 11">
              <a:extLst>
                <a:ext uri="{FF2B5EF4-FFF2-40B4-BE49-F238E27FC236}">
                  <a16:creationId xmlns:a16="http://schemas.microsoft.com/office/drawing/2014/main" id="{F087A8D6-8D08-46F0-9091-6FFF037CED0B}"/>
                </a:ext>
              </a:extLst>
            </p:cNvPr>
            <p:cNvSpPr txBox="1"/>
            <p:nvPr/>
          </p:nvSpPr>
          <p:spPr>
            <a:xfrm>
              <a:off x="7472452" y="2473285"/>
              <a:ext cx="1247588" cy="199955"/>
            </a:xfrm>
            <a:prstGeom prst="rect">
              <a:avLst/>
            </a:prstGeom>
            <a:noFill/>
          </p:spPr>
          <p:txBody>
            <a:bodyPr wrap="square" rtlCol="0">
              <a:spAutoFit/>
            </a:bodyPr>
            <a:lstStyle/>
            <a:p>
              <a:r>
                <a:rPr lang="fr-CA" sz="1100" dirty="0"/>
                <a:t>60% l’ont augmenté</a:t>
              </a:r>
            </a:p>
          </p:txBody>
        </p:sp>
        <p:sp>
          <p:nvSpPr>
            <p:cNvPr id="14" name="ZoneTexte 13">
              <a:extLst>
                <a:ext uri="{FF2B5EF4-FFF2-40B4-BE49-F238E27FC236}">
                  <a16:creationId xmlns:a16="http://schemas.microsoft.com/office/drawing/2014/main" id="{B163CB26-0FF7-436F-B18D-99FD010BEB01}"/>
                </a:ext>
              </a:extLst>
            </p:cNvPr>
            <p:cNvSpPr txBox="1"/>
            <p:nvPr/>
          </p:nvSpPr>
          <p:spPr>
            <a:xfrm>
              <a:off x="5734595" y="2899891"/>
              <a:ext cx="437552" cy="261610"/>
            </a:xfrm>
            <a:prstGeom prst="rect">
              <a:avLst/>
            </a:prstGeom>
            <a:noFill/>
          </p:spPr>
          <p:txBody>
            <a:bodyPr wrap="square" rtlCol="0">
              <a:spAutoFit/>
            </a:bodyPr>
            <a:lstStyle/>
            <a:p>
              <a:r>
                <a:rPr lang="fr-CA" sz="1100" dirty="0"/>
                <a:t>43%</a:t>
              </a:r>
            </a:p>
          </p:txBody>
        </p:sp>
        <p:sp>
          <p:nvSpPr>
            <p:cNvPr id="15" name="ZoneTexte 14">
              <a:extLst>
                <a:ext uri="{FF2B5EF4-FFF2-40B4-BE49-F238E27FC236}">
                  <a16:creationId xmlns:a16="http://schemas.microsoft.com/office/drawing/2014/main" id="{B91548AA-04D7-4B4B-8C66-719DB2CA34A5}"/>
                </a:ext>
              </a:extLst>
            </p:cNvPr>
            <p:cNvSpPr txBox="1"/>
            <p:nvPr/>
          </p:nvSpPr>
          <p:spPr>
            <a:xfrm>
              <a:off x="6172147" y="2910821"/>
              <a:ext cx="3005138" cy="199955"/>
            </a:xfrm>
            <a:prstGeom prst="rect">
              <a:avLst/>
            </a:prstGeom>
            <a:noFill/>
          </p:spPr>
          <p:txBody>
            <a:bodyPr wrap="square" rtlCol="0">
              <a:spAutoFit/>
            </a:bodyPr>
            <a:lstStyle/>
            <a:p>
              <a:r>
                <a:rPr lang="fr-CA" sz="1100" dirty="0"/>
                <a:t>38% l’ont augmenté</a:t>
              </a:r>
            </a:p>
          </p:txBody>
        </p:sp>
        <p:sp>
          <p:nvSpPr>
            <p:cNvPr id="17" name="ZoneTexte 16">
              <a:extLst>
                <a:ext uri="{FF2B5EF4-FFF2-40B4-BE49-F238E27FC236}">
                  <a16:creationId xmlns:a16="http://schemas.microsoft.com/office/drawing/2014/main" id="{B5645CC7-55C5-42B8-AD57-851A1335A0F1}"/>
                </a:ext>
              </a:extLst>
            </p:cNvPr>
            <p:cNvSpPr txBox="1"/>
            <p:nvPr/>
          </p:nvSpPr>
          <p:spPr>
            <a:xfrm>
              <a:off x="1125770" y="2489028"/>
              <a:ext cx="2701260" cy="329338"/>
            </a:xfrm>
            <a:prstGeom prst="rect">
              <a:avLst/>
            </a:prstGeom>
            <a:solidFill>
              <a:schemeClr val="bg2"/>
            </a:solidFill>
          </p:spPr>
          <p:txBody>
            <a:bodyPr wrap="square" rtlCol="0">
              <a:spAutoFit/>
            </a:bodyPr>
            <a:lstStyle/>
            <a:p>
              <a:r>
                <a:rPr lang="fr-CA" sz="1100" dirty="0"/>
                <a:t>Augmentation de la fréquence de nettoyage des lignes d’eau entre les élevages</a:t>
              </a:r>
            </a:p>
          </p:txBody>
        </p:sp>
        <p:sp>
          <p:nvSpPr>
            <p:cNvPr id="18" name="ZoneTexte 17">
              <a:extLst>
                <a:ext uri="{FF2B5EF4-FFF2-40B4-BE49-F238E27FC236}">
                  <a16:creationId xmlns:a16="http://schemas.microsoft.com/office/drawing/2014/main" id="{D7418B43-218B-4D1C-B370-B485A69F8FA5}"/>
                </a:ext>
              </a:extLst>
            </p:cNvPr>
            <p:cNvSpPr txBox="1"/>
            <p:nvPr/>
          </p:nvSpPr>
          <p:spPr>
            <a:xfrm>
              <a:off x="1233996" y="2860151"/>
              <a:ext cx="2593034" cy="329338"/>
            </a:xfrm>
            <a:prstGeom prst="rect">
              <a:avLst/>
            </a:prstGeom>
            <a:solidFill>
              <a:schemeClr val="bg2"/>
            </a:solidFill>
          </p:spPr>
          <p:txBody>
            <a:bodyPr wrap="square" rtlCol="0">
              <a:spAutoFit/>
            </a:bodyPr>
            <a:lstStyle/>
            <a:p>
              <a:r>
                <a:rPr lang="fr-CA" sz="1100" dirty="0"/>
                <a:t>Augmentation de la fréquence de nettoyage/désinfection du poulailler et équipements</a:t>
              </a:r>
            </a:p>
          </p:txBody>
        </p:sp>
        <p:sp>
          <p:nvSpPr>
            <p:cNvPr id="19" name="ZoneTexte 18">
              <a:extLst>
                <a:ext uri="{FF2B5EF4-FFF2-40B4-BE49-F238E27FC236}">
                  <a16:creationId xmlns:a16="http://schemas.microsoft.com/office/drawing/2014/main" id="{53B3FE86-5C86-4BCF-AAF8-D751AF38F0FB}"/>
                </a:ext>
              </a:extLst>
            </p:cNvPr>
            <p:cNvSpPr txBox="1"/>
            <p:nvPr/>
          </p:nvSpPr>
          <p:spPr>
            <a:xfrm>
              <a:off x="5953371" y="2094748"/>
              <a:ext cx="437552" cy="261610"/>
            </a:xfrm>
            <a:prstGeom prst="rect">
              <a:avLst/>
            </a:prstGeom>
            <a:noFill/>
          </p:spPr>
          <p:txBody>
            <a:bodyPr wrap="square" rtlCol="0">
              <a:spAutoFit/>
            </a:bodyPr>
            <a:lstStyle/>
            <a:p>
              <a:r>
                <a:rPr lang="fr-CA" sz="1100" dirty="0"/>
                <a:t>46%</a:t>
              </a:r>
            </a:p>
          </p:txBody>
        </p:sp>
        <p:sp>
          <p:nvSpPr>
            <p:cNvPr id="20" name="ZoneTexte 19">
              <a:extLst>
                <a:ext uri="{FF2B5EF4-FFF2-40B4-BE49-F238E27FC236}">
                  <a16:creationId xmlns:a16="http://schemas.microsoft.com/office/drawing/2014/main" id="{7D439584-85E0-4CED-AF3C-E5EA9A6439C4}"/>
                </a:ext>
              </a:extLst>
            </p:cNvPr>
            <p:cNvSpPr txBox="1"/>
            <p:nvPr/>
          </p:nvSpPr>
          <p:spPr>
            <a:xfrm>
              <a:off x="5557424" y="1717783"/>
              <a:ext cx="437552" cy="261610"/>
            </a:xfrm>
            <a:prstGeom prst="rect">
              <a:avLst/>
            </a:prstGeom>
            <a:noFill/>
          </p:spPr>
          <p:txBody>
            <a:bodyPr wrap="square" rtlCol="0">
              <a:spAutoFit/>
            </a:bodyPr>
            <a:lstStyle/>
            <a:p>
              <a:r>
                <a:rPr lang="fr-CA" sz="1100" dirty="0"/>
                <a:t>37%</a:t>
              </a:r>
            </a:p>
          </p:txBody>
        </p:sp>
        <p:sp>
          <p:nvSpPr>
            <p:cNvPr id="21" name="ZoneTexte 20">
              <a:extLst>
                <a:ext uri="{FF2B5EF4-FFF2-40B4-BE49-F238E27FC236}">
                  <a16:creationId xmlns:a16="http://schemas.microsoft.com/office/drawing/2014/main" id="{28B3E397-9341-496E-8D16-F4FFDA026D5F}"/>
                </a:ext>
              </a:extLst>
            </p:cNvPr>
            <p:cNvSpPr txBox="1"/>
            <p:nvPr/>
          </p:nvSpPr>
          <p:spPr>
            <a:xfrm>
              <a:off x="2849945" y="1722839"/>
              <a:ext cx="977085" cy="199955"/>
            </a:xfrm>
            <a:prstGeom prst="rect">
              <a:avLst/>
            </a:prstGeom>
            <a:solidFill>
              <a:schemeClr val="bg2"/>
            </a:solidFill>
          </p:spPr>
          <p:txBody>
            <a:bodyPr wrap="square" rtlCol="0">
              <a:spAutoFit/>
            </a:bodyPr>
            <a:lstStyle/>
            <a:p>
              <a:r>
                <a:rPr lang="fr-CA" sz="1100" dirty="0"/>
                <a:t>Vaccin Gumboro</a:t>
              </a:r>
            </a:p>
          </p:txBody>
        </p:sp>
        <p:sp>
          <p:nvSpPr>
            <p:cNvPr id="22" name="ZoneTexte 21">
              <a:extLst>
                <a:ext uri="{FF2B5EF4-FFF2-40B4-BE49-F238E27FC236}">
                  <a16:creationId xmlns:a16="http://schemas.microsoft.com/office/drawing/2014/main" id="{AD61FD1B-B247-4F8B-A82A-5050FB37D1E7}"/>
                </a:ext>
              </a:extLst>
            </p:cNvPr>
            <p:cNvSpPr txBox="1"/>
            <p:nvPr/>
          </p:nvSpPr>
          <p:spPr>
            <a:xfrm>
              <a:off x="2862373" y="1344017"/>
              <a:ext cx="977085" cy="199955"/>
            </a:xfrm>
            <a:prstGeom prst="rect">
              <a:avLst/>
            </a:prstGeom>
            <a:solidFill>
              <a:schemeClr val="bg2"/>
            </a:solidFill>
          </p:spPr>
          <p:txBody>
            <a:bodyPr wrap="square" rtlCol="0">
              <a:spAutoFit/>
            </a:bodyPr>
            <a:lstStyle/>
            <a:p>
              <a:r>
                <a:rPr lang="fr-CA" sz="1100" dirty="0"/>
                <a:t>Vaccin bronchite</a:t>
              </a:r>
            </a:p>
          </p:txBody>
        </p:sp>
        <p:sp>
          <p:nvSpPr>
            <p:cNvPr id="23" name="ZoneTexte 22">
              <a:extLst>
                <a:ext uri="{FF2B5EF4-FFF2-40B4-BE49-F238E27FC236}">
                  <a16:creationId xmlns:a16="http://schemas.microsoft.com/office/drawing/2014/main" id="{B0201F64-F841-42C7-8AB2-CA784BA30313}"/>
                </a:ext>
              </a:extLst>
            </p:cNvPr>
            <p:cNvSpPr txBox="1"/>
            <p:nvPr/>
          </p:nvSpPr>
          <p:spPr>
            <a:xfrm>
              <a:off x="5778083" y="1319903"/>
              <a:ext cx="437552" cy="261610"/>
            </a:xfrm>
            <a:prstGeom prst="rect">
              <a:avLst/>
            </a:prstGeom>
            <a:noFill/>
          </p:spPr>
          <p:txBody>
            <a:bodyPr wrap="square" rtlCol="0">
              <a:spAutoFit/>
            </a:bodyPr>
            <a:lstStyle/>
            <a:p>
              <a:r>
                <a:rPr lang="fr-CA" sz="1100" dirty="0"/>
                <a:t>43%</a:t>
              </a:r>
            </a:p>
          </p:txBody>
        </p:sp>
      </p:grpSp>
      <p:sp>
        <p:nvSpPr>
          <p:cNvPr id="13" name="ZoneTexte 12">
            <a:extLst>
              <a:ext uri="{FF2B5EF4-FFF2-40B4-BE49-F238E27FC236}">
                <a16:creationId xmlns:a16="http://schemas.microsoft.com/office/drawing/2014/main" id="{B989557A-7A6F-45D6-A7D8-EAB1F6ACCDEA}"/>
              </a:ext>
            </a:extLst>
          </p:cNvPr>
          <p:cNvSpPr txBox="1"/>
          <p:nvPr>
            <p:custDataLst>
              <p:tags r:id="rId3"/>
            </p:custDataLst>
          </p:nvPr>
        </p:nvSpPr>
        <p:spPr>
          <a:xfrm>
            <a:off x="9374192" y="2194603"/>
            <a:ext cx="2257040" cy="1384995"/>
          </a:xfrm>
          <a:prstGeom prst="rect">
            <a:avLst/>
          </a:prstGeom>
          <a:noFill/>
        </p:spPr>
        <p:txBody>
          <a:bodyPr wrap="square" rtlCol="0">
            <a:spAutoFit/>
          </a:bodyPr>
          <a:lstStyle/>
          <a:p>
            <a:r>
              <a:rPr lang="fr-CA" sz="1400" dirty="0"/>
              <a:t>Autre(s), précisez:</a:t>
            </a:r>
          </a:p>
          <a:p>
            <a:pPr marL="171450" indent="-171450">
              <a:buFontTx/>
              <a:buChar char="-"/>
            </a:pPr>
            <a:r>
              <a:rPr lang="fr-CA" sz="1400" dirty="0"/>
              <a:t>Probiotiques</a:t>
            </a:r>
          </a:p>
          <a:p>
            <a:pPr marL="171450" indent="-171450">
              <a:buFontTx/>
              <a:buChar char="-"/>
            </a:pPr>
            <a:r>
              <a:rPr lang="fr-CA" sz="1400" dirty="0"/>
              <a:t>Huiles essentielles</a:t>
            </a:r>
          </a:p>
          <a:p>
            <a:pPr marL="171450" indent="-171450">
              <a:buFontTx/>
              <a:buChar char="-"/>
            </a:pPr>
            <a:r>
              <a:rPr lang="fr-CA" sz="1400" dirty="0"/>
              <a:t>Produit sur la litière</a:t>
            </a:r>
          </a:p>
          <a:p>
            <a:pPr marL="171450" indent="-171450">
              <a:buFontTx/>
              <a:buChar char="-"/>
            </a:pPr>
            <a:r>
              <a:rPr lang="fr-CA" sz="1400" dirty="0"/>
              <a:t>Tournées plus fréquentes</a:t>
            </a:r>
          </a:p>
          <a:p>
            <a:pPr marL="171450" indent="-171450">
              <a:buFontTx/>
              <a:buChar char="-"/>
            </a:pPr>
            <a:endParaRPr lang="fr-CA" sz="1400" dirty="0"/>
          </a:p>
        </p:txBody>
      </p:sp>
      <p:sp>
        <p:nvSpPr>
          <p:cNvPr id="24" name="ZoneTexte 23">
            <a:extLst>
              <a:ext uri="{FF2B5EF4-FFF2-40B4-BE49-F238E27FC236}">
                <a16:creationId xmlns:a16="http://schemas.microsoft.com/office/drawing/2014/main" id="{E560EF4E-21DA-4C60-B991-42B800BE64D8}"/>
              </a:ext>
            </a:extLst>
          </p:cNvPr>
          <p:cNvSpPr txBox="1"/>
          <p:nvPr>
            <p:custDataLst>
              <p:tags r:id="rId4"/>
            </p:custDataLst>
          </p:nvPr>
        </p:nvSpPr>
        <p:spPr>
          <a:xfrm>
            <a:off x="874958" y="6233257"/>
            <a:ext cx="10049113" cy="1107996"/>
          </a:xfrm>
          <a:prstGeom prst="rect">
            <a:avLst/>
          </a:prstGeom>
          <a:solidFill>
            <a:schemeClr val="bg2"/>
          </a:solidFill>
        </p:spPr>
        <p:txBody>
          <a:bodyPr wrap="square" rtlCol="0">
            <a:spAutoFit/>
          </a:bodyPr>
          <a:lstStyle/>
          <a:p>
            <a:endParaRPr lang="fr-CA" sz="1100" dirty="0"/>
          </a:p>
          <a:p>
            <a:endParaRPr lang="fr-CA" sz="1100" dirty="0"/>
          </a:p>
          <a:p>
            <a:endParaRPr lang="fr-CA" sz="1100" dirty="0"/>
          </a:p>
          <a:p>
            <a:endParaRPr lang="fr-CA" sz="1100" dirty="0"/>
          </a:p>
          <a:p>
            <a:endParaRPr lang="fr-CA" sz="1100" dirty="0"/>
          </a:p>
          <a:p>
            <a:endParaRPr lang="fr-CA" sz="1100" dirty="0"/>
          </a:p>
        </p:txBody>
      </p:sp>
      <p:sp>
        <p:nvSpPr>
          <p:cNvPr id="25" name="ZoneTexte 24">
            <a:extLst>
              <a:ext uri="{FF2B5EF4-FFF2-40B4-BE49-F238E27FC236}">
                <a16:creationId xmlns:a16="http://schemas.microsoft.com/office/drawing/2014/main" id="{CE533838-211F-4BB4-A43C-01AC02440463}"/>
              </a:ext>
            </a:extLst>
          </p:cNvPr>
          <p:cNvSpPr txBox="1"/>
          <p:nvPr>
            <p:custDataLst>
              <p:tags r:id="rId5"/>
            </p:custDataLst>
          </p:nvPr>
        </p:nvSpPr>
        <p:spPr>
          <a:xfrm>
            <a:off x="6704035" y="3021484"/>
            <a:ext cx="1466816" cy="261610"/>
          </a:xfrm>
          <a:prstGeom prst="rect">
            <a:avLst/>
          </a:prstGeom>
          <a:noFill/>
        </p:spPr>
        <p:txBody>
          <a:bodyPr wrap="square" rtlCol="0">
            <a:spAutoFit/>
          </a:bodyPr>
          <a:lstStyle/>
          <a:p>
            <a:r>
              <a:rPr lang="fr-CA" sz="1100" dirty="0"/>
              <a:t>36% l’ont appliqué</a:t>
            </a:r>
          </a:p>
        </p:txBody>
      </p:sp>
      <p:sp>
        <p:nvSpPr>
          <p:cNvPr id="26" name="ZoneTexte 25">
            <a:extLst>
              <a:ext uri="{FF2B5EF4-FFF2-40B4-BE49-F238E27FC236}">
                <a16:creationId xmlns:a16="http://schemas.microsoft.com/office/drawing/2014/main" id="{67217295-79D6-49FC-86E1-3A4513FA17FF}"/>
              </a:ext>
            </a:extLst>
          </p:cNvPr>
          <p:cNvSpPr txBox="1"/>
          <p:nvPr>
            <p:custDataLst>
              <p:tags r:id="rId6"/>
            </p:custDataLst>
          </p:nvPr>
        </p:nvSpPr>
        <p:spPr>
          <a:xfrm>
            <a:off x="7681897" y="1458975"/>
            <a:ext cx="3696366" cy="307777"/>
          </a:xfrm>
          <a:prstGeom prst="rect">
            <a:avLst/>
          </a:prstGeom>
          <a:noFill/>
        </p:spPr>
        <p:txBody>
          <a:bodyPr wrap="square" rtlCol="0">
            <a:spAutoFit/>
          </a:bodyPr>
          <a:lstStyle/>
          <a:p>
            <a:r>
              <a:rPr lang="fr-CA" sz="1100" dirty="0"/>
              <a:t>et 69% l’ont appliqué </a:t>
            </a:r>
            <a:r>
              <a:rPr lang="fr-CA" sz="1400" b="1" dirty="0"/>
              <a:t>après le/les lot(s) atteint(s)</a:t>
            </a:r>
          </a:p>
        </p:txBody>
      </p:sp>
      <p:sp>
        <p:nvSpPr>
          <p:cNvPr id="27" name="ZoneTexte 26">
            <a:extLst>
              <a:ext uri="{FF2B5EF4-FFF2-40B4-BE49-F238E27FC236}">
                <a16:creationId xmlns:a16="http://schemas.microsoft.com/office/drawing/2014/main" id="{AC704E32-5511-497F-8CCC-7BF20CEDAB8E}"/>
              </a:ext>
            </a:extLst>
          </p:cNvPr>
          <p:cNvSpPr txBox="1"/>
          <p:nvPr>
            <p:custDataLst>
              <p:tags r:id="rId7"/>
            </p:custDataLst>
          </p:nvPr>
        </p:nvSpPr>
        <p:spPr>
          <a:xfrm>
            <a:off x="6686393" y="2020158"/>
            <a:ext cx="1550432" cy="261610"/>
          </a:xfrm>
          <a:prstGeom prst="rect">
            <a:avLst/>
          </a:prstGeom>
          <a:noFill/>
        </p:spPr>
        <p:txBody>
          <a:bodyPr wrap="square" rtlCol="0">
            <a:spAutoFit/>
          </a:bodyPr>
          <a:lstStyle/>
          <a:p>
            <a:r>
              <a:rPr lang="fr-CA" sz="1100" dirty="0"/>
              <a:t>74% l’ont appliqué</a:t>
            </a:r>
          </a:p>
        </p:txBody>
      </p:sp>
      <p:sp>
        <p:nvSpPr>
          <p:cNvPr id="28" name="ZoneTexte 27">
            <a:extLst>
              <a:ext uri="{FF2B5EF4-FFF2-40B4-BE49-F238E27FC236}">
                <a16:creationId xmlns:a16="http://schemas.microsoft.com/office/drawing/2014/main" id="{891FE801-174C-4693-A3C0-67D798D67862}"/>
              </a:ext>
            </a:extLst>
          </p:cNvPr>
          <p:cNvSpPr txBox="1"/>
          <p:nvPr>
            <p:custDataLst>
              <p:tags r:id="rId8"/>
            </p:custDataLst>
          </p:nvPr>
        </p:nvSpPr>
        <p:spPr>
          <a:xfrm>
            <a:off x="6704035" y="2553161"/>
            <a:ext cx="1550432" cy="261610"/>
          </a:xfrm>
          <a:prstGeom prst="rect">
            <a:avLst/>
          </a:prstGeom>
          <a:noFill/>
        </p:spPr>
        <p:txBody>
          <a:bodyPr wrap="square" rtlCol="0">
            <a:spAutoFit/>
          </a:bodyPr>
          <a:lstStyle/>
          <a:p>
            <a:r>
              <a:rPr lang="fr-CA" sz="1100" dirty="0"/>
              <a:t>48% l’ont appliqué</a:t>
            </a:r>
          </a:p>
        </p:txBody>
      </p:sp>
      <p:sp>
        <p:nvSpPr>
          <p:cNvPr id="29" name="ZoneTexte 28">
            <a:extLst>
              <a:ext uri="{FF2B5EF4-FFF2-40B4-BE49-F238E27FC236}">
                <a16:creationId xmlns:a16="http://schemas.microsoft.com/office/drawing/2014/main" id="{FF4E0C4B-82E1-42F0-A900-81C5D80E58B4}"/>
              </a:ext>
            </a:extLst>
          </p:cNvPr>
          <p:cNvSpPr txBox="1"/>
          <p:nvPr>
            <p:custDataLst>
              <p:tags r:id="rId9"/>
            </p:custDataLst>
          </p:nvPr>
        </p:nvSpPr>
        <p:spPr>
          <a:xfrm>
            <a:off x="247659" y="5142564"/>
            <a:ext cx="3124528" cy="261610"/>
          </a:xfrm>
          <a:prstGeom prst="rect">
            <a:avLst/>
          </a:prstGeom>
          <a:solidFill>
            <a:schemeClr val="bg2"/>
          </a:solidFill>
        </p:spPr>
        <p:txBody>
          <a:bodyPr wrap="square" rtlCol="0">
            <a:spAutoFit/>
          </a:bodyPr>
          <a:lstStyle/>
          <a:p>
            <a:r>
              <a:rPr lang="fr-CA" sz="1100" dirty="0"/>
              <a:t>Augmentation du nombre de jours de vide sanitaire</a:t>
            </a:r>
          </a:p>
        </p:txBody>
      </p:sp>
      <p:sp>
        <p:nvSpPr>
          <p:cNvPr id="30" name="ZoneTexte 29">
            <a:extLst>
              <a:ext uri="{FF2B5EF4-FFF2-40B4-BE49-F238E27FC236}">
                <a16:creationId xmlns:a16="http://schemas.microsoft.com/office/drawing/2014/main" id="{3B826A5B-2787-4DBB-8F6D-FCF7EF670ACF}"/>
              </a:ext>
            </a:extLst>
          </p:cNvPr>
          <p:cNvSpPr txBox="1"/>
          <p:nvPr>
            <p:custDataLst>
              <p:tags r:id="rId10"/>
            </p:custDataLst>
          </p:nvPr>
        </p:nvSpPr>
        <p:spPr>
          <a:xfrm>
            <a:off x="1221750" y="4600858"/>
            <a:ext cx="2150437" cy="261610"/>
          </a:xfrm>
          <a:prstGeom prst="rect">
            <a:avLst/>
          </a:prstGeom>
          <a:solidFill>
            <a:schemeClr val="bg2"/>
          </a:solidFill>
        </p:spPr>
        <p:txBody>
          <a:bodyPr wrap="square" rtlCol="0">
            <a:spAutoFit/>
          </a:bodyPr>
          <a:lstStyle/>
          <a:p>
            <a:r>
              <a:rPr lang="fr-CA" sz="1100" dirty="0"/>
              <a:t>Diminution de la densité d’élevage</a:t>
            </a:r>
          </a:p>
        </p:txBody>
      </p:sp>
      <p:sp>
        <p:nvSpPr>
          <p:cNvPr id="31" name="ZoneTexte 30">
            <a:extLst>
              <a:ext uri="{FF2B5EF4-FFF2-40B4-BE49-F238E27FC236}">
                <a16:creationId xmlns:a16="http://schemas.microsoft.com/office/drawing/2014/main" id="{FC76E07C-3E83-42F0-BA00-716F98E54A88}"/>
              </a:ext>
            </a:extLst>
          </p:cNvPr>
          <p:cNvSpPr txBox="1"/>
          <p:nvPr>
            <p:custDataLst>
              <p:tags r:id="rId11"/>
            </p:custDataLst>
          </p:nvPr>
        </p:nvSpPr>
        <p:spPr>
          <a:xfrm>
            <a:off x="700087" y="3063643"/>
            <a:ext cx="2689384" cy="261610"/>
          </a:xfrm>
          <a:prstGeom prst="rect">
            <a:avLst/>
          </a:prstGeom>
          <a:solidFill>
            <a:schemeClr val="bg2"/>
          </a:solidFill>
        </p:spPr>
        <p:txBody>
          <a:bodyPr wrap="square" rtlCol="0">
            <a:spAutoFit/>
          </a:bodyPr>
          <a:lstStyle/>
          <a:p>
            <a:r>
              <a:rPr lang="fr-CA" sz="1100" dirty="0"/>
              <a:t>Chauffage au moins 1 fois à 100F pour 4 jrs</a:t>
            </a:r>
          </a:p>
        </p:txBody>
      </p:sp>
      <p:sp>
        <p:nvSpPr>
          <p:cNvPr id="32" name="ZoneTexte 31">
            <a:extLst>
              <a:ext uri="{FF2B5EF4-FFF2-40B4-BE49-F238E27FC236}">
                <a16:creationId xmlns:a16="http://schemas.microsoft.com/office/drawing/2014/main" id="{5B71A44A-BC43-43CB-91CD-AEB6F7DFEFF3}"/>
              </a:ext>
            </a:extLst>
          </p:cNvPr>
          <p:cNvSpPr txBox="1"/>
          <p:nvPr>
            <p:custDataLst>
              <p:tags r:id="rId12"/>
            </p:custDataLst>
          </p:nvPr>
        </p:nvSpPr>
        <p:spPr>
          <a:xfrm>
            <a:off x="1497296" y="1507552"/>
            <a:ext cx="1927687" cy="261610"/>
          </a:xfrm>
          <a:prstGeom prst="rect">
            <a:avLst/>
          </a:prstGeom>
          <a:solidFill>
            <a:schemeClr val="bg2"/>
          </a:solidFill>
        </p:spPr>
        <p:txBody>
          <a:bodyPr wrap="square" rtlCol="0">
            <a:spAutoFit/>
          </a:bodyPr>
          <a:lstStyle/>
          <a:p>
            <a:r>
              <a:rPr lang="fr-CA" sz="1100" dirty="0"/>
              <a:t>Application du </a:t>
            </a:r>
            <a:r>
              <a:rPr lang="fr-CA" sz="1100" i="1" dirty="0"/>
              <a:t>Poussin Podium</a:t>
            </a:r>
          </a:p>
        </p:txBody>
      </p:sp>
    </p:spTree>
    <p:extLst>
      <p:ext uri="{BB962C8B-B14F-4D97-AF65-F5344CB8AC3E}">
        <p14:creationId xmlns:p14="http://schemas.microsoft.com/office/powerpoint/2010/main" val="3997582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4097AAC-F9C8-490B-A477-14B344FD54C6}"/>
              </a:ext>
            </a:extLst>
          </p:cNvPr>
          <p:cNvSpPr>
            <a:spLocks noGrp="1"/>
          </p:cNvSpPr>
          <p:nvPr>
            <p:ph type="body" sz="quarter" idx="11"/>
            <p:custDataLst>
              <p:tags r:id="rId1"/>
            </p:custDataLst>
          </p:nvPr>
        </p:nvSpPr>
        <p:spPr>
          <a:xfrm>
            <a:off x="3744685" y="2604090"/>
            <a:ext cx="5190309" cy="2107247"/>
          </a:xfrm>
        </p:spPr>
        <p:txBody>
          <a:bodyPr/>
          <a:lstStyle/>
          <a:p>
            <a:endParaRPr lang="fr-CA" dirty="0"/>
          </a:p>
        </p:txBody>
      </p:sp>
      <p:pic>
        <p:nvPicPr>
          <p:cNvPr id="4" name="Image 3">
            <a:extLst>
              <a:ext uri="{FF2B5EF4-FFF2-40B4-BE49-F238E27FC236}">
                <a16:creationId xmlns:a16="http://schemas.microsoft.com/office/drawing/2014/main" id="{E1F90BB3-60B2-4024-A71D-B5E45095329D}"/>
              </a:ext>
            </a:extLst>
          </p:cNvPr>
          <p:cNvPicPr>
            <a:picLocks noChangeAspect="1"/>
          </p:cNvPicPr>
          <p:nvPr>
            <p:custDataLst>
              <p:tags r:id="rId2"/>
            </p:custDataLst>
          </p:nvPr>
        </p:nvPicPr>
        <p:blipFill>
          <a:blip r:embed="rId7"/>
          <a:stretch>
            <a:fillRect/>
          </a:stretch>
        </p:blipFill>
        <p:spPr>
          <a:xfrm>
            <a:off x="1745830" y="282125"/>
            <a:ext cx="8321278" cy="6575876"/>
          </a:xfrm>
          <a:prstGeom prst="rect">
            <a:avLst/>
          </a:prstGeom>
        </p:spPr>
      </p:pic>
      <p:sp>
        <p:nvSpPr>
          <p:cNvPr id="5" name="ZoneTexte 4">
            <a:extLst>
              <a:ext uri="{FF2B5EF4-FFF2-40B4-BE49-F238E27FC236}">
                <a16:creationId xmlns:a16="http://schemas.microsoft.com/office/drawing/2014/main" id="{70DBC352-6C5C-42A0-83AE-91098F7FD747}"/>
              </a:ext>
            </a:extLst>
          </p:cNvPr>
          <p:cNvSpPr txBox="1"/>
          <p:nvPr>
            <p:custDataLst>
              <p:tags r:id="rId3"/>
            </p:custDataLst>
          </p:nvPr>
        </p:nvSpPr>
        <p:spPr>
          <a:xfrm>
            <a:off x="8900926" y="2272285"/>
            <a:ext cx="3213979" cy="1477328"/>
          </a:xfrm>
          <a:prstGeom prst="rect">
            <a:avLst/>
          </a:prstGeom>
          <a:noFill/>
        </p:spPr>
        <p:txBody>
          <a:bodyPr wrap="square">
            <a:spAutoFit/>
          </a:bodyPr>
          <a:lstStyle/>
          <a:p>
            <a:r>
              <a:rPr lang="fr-CA" dirty="0"/>
              <a:t>Versus 48% des éleveurs SANS lot atteint vaccinent presqu’à chaque lot contre la bronchite.</a:t>
            </a:r>
          </a:p>
          <a:p>
            <a:endParaRPr lang="fr-CA" dirty="0"/>
          </a:p>
          <a:p>
            <a:endParaRPr lang="fr-CA" sz="1800" dirty="0"/>
          </a:p>
        </p:txBody>
      </p:sp>
      <p:sp>
        <p:nvSpPr>
          <p:cNvPr id="6" name="ZoneTexte 5">
            <a:extLst>
              <a:ext uri="{FF2B5EF4-FFF2-40B4-BE49-F238E27FC236}">
                <a16:creationId xmlns:a16="http://schemas.microsoft.com/office/drawing/2014/main" id="{2B4EE739-B867-4418-B1FE-19A3A46E45B0}"/>
              </a:ext>
            </a:extLst>
          </p:cNvPr>
          <p:cNvSpPr txBox="1"/>
          <p:nvPr>
            <p:custDataLst>
              <p:tags r:id="rId4"/>
            </p:custDataLst>
          </p:nvPr>
        </p:nvSpPr>
        <p:spPr>
          <a:xfrm>
            <a:off x="7509615" y="2394579"/>
            <a:ext cx="1119480" cy="1169551"/>
          </a:xfrm>
          <a:prstGeom prst="rect">
            <a:avLst/>
          </a:prstGeom>
          <a:noFill/>
        </p:spPr>
        <p:txBody>
          <a:bodyPr wrap="square" rtlCol="0">
            <a:spAutoFit/>
          </a:bodyPr>
          <a:lstStyle/>
          <a:p>
            <a:r>
              <a:rPr lang="fr-CA" sz="1400" dirty="0"/>
              <a:t>75% Challenge déjà présent?</a:t>
            </a:r>
          </a:p>
          <a:p>
            <a:endParaRPr lang="fr-CA" sz="1400" dirty="0"/>
          </a:p>
        </p:txBody>
      </p:sp>
      <p:sp>
        <p:nvSpPr>
          <p:cNvPr id="7" name="ZoneTexte 6">
            <a:extLst>
              <a:ext uri="{FF2B5EF4-FFF2-40B4-BE49-F238E27FC236}">
                <a16:creationId xmlns:a16="http://schemas.microsoft.com/office/drawing/2014/main" id="{F4DECC85-AA00-48C5-AFBE-A573A087C9C4}"/>
              </a:ext>
            </a:extLst>
          </p:cNvPr>
          <p:cNvSpPr txBox="1"/>
          <p:nvPr>
            <p:custDataLst>
              <p:tags r:id="rId5"/>
            </p:custDataLst>
          </p:nvPr>
        </p:nvSpPr>
        <p:spPr>
          <a:xfrm>
            <a:off x="8999059" y="3564130"/>
            <a:ext cx="2407929" cy="1015663"/>
          </a:xfrm>
          <a:prstGeom prst="rect">
            <a:avLst/>
          </a:prstGeom>
          <a:noFill/>
        </p:spPr>
        <p:txBody>
          <a:bodyPr wrap="square">
            <a:spAutoFit/>
          </a:bodyPr>
          <a:lstStyle/>
          <a:p>
            <a:r>
              <a:rPr lang="fr-CA" sz="1400" dirty="0"/>
              <a:t>% vaccination semblable pour le Gumboro, avant et sans lot atteint</a:t>
            </a:r>
          </a:p>
          <a:p>
            <a:endParaRPr lang="fr-CA" sz="1800" dirty="0"/>
          </a:p>
        </p:txBody>
      </p:sp>
    </p:spTree>
    <p:extLst>
      <p:ext uri="{BB962C8B-B14F-4D97-AF65-F5344CB8AC3E}">
        <p14:creationId xmlns:p14="http://schemas.microsoft.com/office/powerpoint/2010/main" val="492478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47D40F2-A399-403D-BB76-DA4D18682A66}"/>
              </a:ext>
            </a:extLst>
          </p:cNvPr>
          <p:cNvPicPr>
            <a:picLocks noChangeAspect="1"/>
          </p:cNvPicPr>
          <p:nvPr>
            <p:custDataLst>
              <p:tags r:id="rId1"/>
            </p:custDataLst>
          </p:nvPr>
        </p:nvPicPr>
        <p:blipFill>
          <a:blip r:embed="rId9"/>
          <a:stretch>
            <a:fillRect/>
          </a:stretch>
        </p:blipFill>
        <p:spPr>
          <a:xfrm>
            <a:off x="1749803" y="296091"/>
            <a:ext cx="9924333" cy="8003127"/>
          </a:xfrm>
          <a:prstGeom prst="rect">
            <a:avLst/>
          </a:prstGeom>
        </p:spPr>
      </p:pic>
      <p:grpSp>
        <p:nvGrpSpPr>
          <p:cNvPr id="4" name="Groupe 3">
            <a:extLst>
              <a:ext uri="{FF2B5EF4-FFF2-40B4-BE49-F238E27FC236}">
                <a16:creationId xmlns:a16="http://schemas.microsoft.com/office/drawing/2014/main" id="{54F1A35F-3C67-4B58-91B6-01EA2B939A7B}"/>
              </a:ext>
            </a:extLst>
          </p:cNvPr>
          <p:cNvGrpSpPr/>
          <p:nvPr>
            <p:custDataLst>
              <p:tags r:id="rId2"/>
            </p:custDataLst>
          </p:nvPr>
        </p:nvGrpSpPr>
        <p:grpSpPr>
          <a:xfrm>
            <a:off x="7498467" y="1802171"/>
            <a:ext cx="1375793" cy="946830"/>
            <a:chOff x="7763953" y="1396252"/>
            <a:chExt cx="1375793" cy="946830"/>
          </a:xfrm>
        </p:grpSpPr>
        <p:sp>
          <p:nvSpPr>
            <p:cNvPr id="5" name="ZoneTexte 4">
              <a:extLst>
                <a:ext uri="{FF2B5EF4-FFF2-40B4-BE49-F238E27FC236}">
                  <a16:creationId xmlns:a16="http://schemas.microsoft.com/office/drawing/2014/main" id="{497B73E4-0CE3-4255-AB32-3010AB9CDE38}"/>
                </a:ext>
              </a:extLst>
            </p:cNvPr>
            <p:cNvSpPr txBox="1"/>
            <p:nvPr/>
          </p:nvSpPr>
          <p:spPr>
            <a:xfrm>
              <a:off x="7763953" y="1396252"/>
              <a:ext cx="1375793" cy="261610"/>
            </a:xfrm>
            <a:prstGeom prst="rect">
              <a:avLst/>
            </a:prstGeom>
            <a:noFill/>
          </p:spPr>
          <p:txBody>
            <a:bodyPr wrap="square" rtlCol="0">
              <a:spAutoFit/>
            </a:bodyPr>
            <a:lstStyle/>
            <a:p>
              <a:r>
                <a:rPr lang="fr-CA" sz="1100" dirty="0"/>
                <a:t>Versus 41% sans EC</a:t>
              </a:r>
            </a:p>
          </p:txBody>
        </p:sp>
        <p:sp>
          <p:nvSpPr>
            <p:cNvPr id="6" name="ZoneTexte 5">
              <a:extLst>
                <a:ext uri="{FF2B5EF4-FFF2-40B4-BE49-F238E27FC236}">
                  <a16:creationId xmlns:a16="http://schemas.microsoft.com/office/drawing/2014/main" id="{B5E7921C-5F3F-4EC0-87AA-D63533D027A0}"/>
                </a:ext>
              </a:extLst>
            </p:cNvPr>
            <p:cNvSpPr txBox="1"/>
            <p:nvPr/>
          </p:nvSpPr>
          <p:spPr>
            <a:xfrm>
              <a:off x="7763953" y="2081472"/>
              <a:ext cx="1375793" cy="261610"/>
            </a:xfrm>
            <a:prstGeom prst="rect">
              <a:avLst/>
            </a:prstGeom>
            <a:noFill/>
          </p:spPr>
          <p:txBody>
            <a:bodyPr wrap="square" rtlCol="0">
              <a:spAutoFit/>
            </a:bodyPr>
            <a:lstStyle/>
            <a:p>
              <a:r>
                <a:rPr lang="fr-CA" sz="1100" dirty="0"/>
                <a:t>Versus 50% sans EC</a:t>
              </a:r>
            </a:p>
          </p:txBody>
        </p:sp>
      </p:grpSp>
      <p:sp>
        <p:nvSpPr>
          <p:cNvPr id="8" name="ZoneTexte 7">
            <a:extLst>
              <a:ext uri="{FF2B5EF4-FFF2-40B4-BE49-F238E27FC236}">
                <a16:creationId xmlns:a16="http://schemas.microsoft.com/office/drawing/2014/main" id="{E25A30E3-71C6-4C09-A1F5-ED8F9F0AC854}"/>
              </a:ext>
            </a:extLst>
          </p:cNvPr>
          <p:cNvSpPr txBox="1"/>
          <p:nvPr>
            <p:custDataLst>
              <p:tags r:id="rId3"/>
            </p:custDataLst>
          </p:nvPr>
        </p:nvSpPr>
        <p:spPr>
          <a:xfrm>
            <a:off x="6493193" y="1806332"/>
            <a:ext cx="437552" cy="261610"/>
          </a:xfrm>
          <a:prstGeom prst="rect">
            <a:avLst/>
          </a:prstGeom>
          <a:noFill/>
        </p:spPr>
        <p:txBody>
          <a:bodyPr wrap="square" rtlCol="0">
            <a:spAutoFit/>
          </a:bodyPr>
          <a:lstStyle/>
          <a:p>
            <a:r>
              <a:rPr lang="fr-CA" sz="1100" dirty="0"/>
              <a:t>39%</a:t>
            </a:r>
          </a:p>
        </p:txBody>
      </p:sp>
      <p:sp>
        <p:nvSpPr>
          <p:cNvPr id="9" name="ZoneTexte 8">
            <a:extLst>
              <a:ext uri="{FF2B5EF4-FFF2-40B4-BE49-F238E27FC236}">
                <a16:creationId xmlns:a16="http://schemas.microsoft.com/office/drawing/2014/main" id="{45CAEB9B-70E1-484E-B0F2-655850A19F92}"/>
              </a:ext>
            </a:extLst>
          </p:cNvPr>
          <p:cNvSpPr txBox="1"/>
          <p:nvPr>
            <p:custDataLst>
              <p:tags r:id="rId4"/>
            </p:custDataLst>
          </p:nvPr>
        </p:nvSpPr>
        <p:spPr>
          <a:xfrm>
            <a:off x="7152238" y="2477955"/>
            <a:ext cx="437552" cy="261610"/>
          </a:xfrm>
          <a:prstGeom prst="rect">
            <a:avLst/>
          </a:prstGeom>
          <a:noFill/>
        </p:spPr>
        <p:txBody>
          <a:bodyPr wrap="square" rtlCol="0">
            <a:spAutoFit/>
          </a:bodyPr>
          <a:lstStyle/>
          <a:p>
            <a:r>
              <a:rPr lang="fr-CA" sz="1100" dirty="0"/>
              <a:t>53%</a:t>
            </a:r>
          </a:p>
        </p:txBody>
      </p:sp>
      <p:sp>
        <p:nvSpPr>
          <p:cNvPr id="10" name="ZoneTexte 9">
            <a:extLst>
              <a:ext uri="{FF2B5EF4-FFF2-40B4-BE49-F238E27FC236}">
                <a16:creationId xmlns:a16="http://schemas.microsoft.com/office/drawing/2014/main" id="{9BB5A023-8FFD-4738-9B03-34ACC3E0D2A7}"/>
              </a:ext>
            </a:extLst>
          </p:cNvPr>
          <p:cNvSpPr txBox="1"/>
          <p:nvPr>
            <p:custDataLst>
              <p:tags r:id="rId5"/>
            </p:custDataLst>
          </p:nvPr>
        </p:nvSpPr>
        <p:spPr>
          <a:xfrm>
            <a:off x="4610678" y="3146717"/>
            <a:ext cx="437552" cy="261610"/>
          </a:xfrm>
          <a:prstGeom prst="rect">
            <a:avLst/>
          </a:prstGeom>
          <a:noFill/>
        </p:spPr>
        <p:txBody>
          <a:bodyPr wrap="square" rtlCol="0">
            <a:spAutoFit/>
          </a:bodyPr>
          <a:lstStyle/>
          <a:p>
            <a:r>
              <a:rPr lang="fr-CA" sz="1100" dirty="0"/>
              <a:t>6%</a:t>
            </a:r>
          </a:p>
        </p:txBody>
      </p:sp>
      <p:sp>
        <p:nvSpPr>
          <p:cNvPr id="11" name="ZoneTexte 10">
            <a:extLst>
              <a:ext uri="{FF2B5EF4-FFF2-40B4-BE49-F238E27FC236}">
                <a16:creationId xmlns:a16="http://schemas.microsoft.com/office/drawing/2014/main" id="{B5558A89-0CE3-4903-ABC6-2F3880B47B78}"/>
              </a:ext>
            </a:extLst>
          </p:cNvPr>
          <p:cNvSpPr txBox="1"/>
          <p:nvPr>
            <p:custDataLst>
              <p:tags r:id="rId6"/>
            </p:custDataLst>
          </p:nvPr>
        </p:nvSpPr>
        <p:spPr>
          <a:xfrm>
            <a:off x="1752970" y="5820989"/>
            <a:ext cx="10267395" cy="1659006"/>
          </a:xfrm>
          <a:prstGeom prst="rect">
            <a:avLst/>
          </a:prstGeom>
          <a:solidFill>
            <a:schemeClr val="bg1"/>
          </a:solidFill>
        </p:spPr>
        <p:txBody>
          <a:bodyPr wrap="square" rtlCol="0">
            <a:spAutoFit/>
          </a:bodyPr>
          <a:lstStyle/>
          <a:p>
            <a:endParaRPr lang="fr-CA" sz="1100" dirty="0"/>
          </a:p>
        </p:txBody>
      </p:sp>
      <p:sp>
        <p:nvSpPr>
          <p:cNvPr id="12" name="ZoneTexte 11">
            <a:extLst>
              <a:ext uri="{FF2B5EF4-FFF2-40B4-BE49-F238E27FC236}">
                <a16:creationId xmlns:a16="http://schemas.microsoft.com/office/drawing/2014/main" id="{C26FE89D-35A4-422E-83B7-BDF74D1FF506}"/>
              </a:ext>
            </a:extLst>
          </p:cNvPr>
          <p:cNvSpPr txBox="1"/>
          <p:nvPr>
            <p:custDataLst>
              <p:tags r:id="rId7"/>
            </p:custDataLst>
          </p:nvPr>
        </p:nvSpPr>
        <p:spPr>
          <a:xfrm>
            <a:off x="4104651" y="5702817"/>
            <a:ext cx="5864972" cy="338554"/>
          </a:xfrm>
          <a:prstGeom prst="rect">
            <a:avLst/>
          </a:prstGeom>
          <a:noFill/>
        </p:spPr>
        <p:txBody>
          <a:bodyPr wrap="square" rtlCol="0">
            <a:spAutoFit/>
          </a:bodyPr>
          <a:lstStyle/>
          <a:p>
            <a:r>
              <a:rPr lang="fr-CA" sz="1600" dirty="0"/>
              <a:t>Environ le même % de mortalité pour l’ensemble des répondants.</a:t>
            </a:r>
          </a:p>
        </p:txBody>
      </p:sp>
    </p:spTree>
    <p:extLst>
      <p:ext uri="{BB962C8B-B14F-4D97-AF65-F5344CB8AC3E}">
        <p14:creationId xmlns:p14="http://schemas.microsoft.com/office/powerpoint/2010/main" val="71130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4097AAC-F9C8-490B-A477-14B344FD54C6}"/>
              </a:ext>
            </a:extLst>
          </p:cNvPr>
          <p:cNvSpPr>
            <a:spLocks noGrp="1"/>
          </p:cNvSpPr>
          <p:nvPr>
            <p:ph type="body" sz="quarter" idx="11"/>
            <p:custDataLst>
              <p:tags r:id="rId1"/>
            </p:custDataLst>
          </p:nvPr>
        </p:nvSpPr>
        <p:spPr>
          <a:xfrm>
            <a:off x="3744685" y="2604090"/>
            <a:ext cx="5190309" cy="2107247"/>
          </a:xfrm>
        </p:spPr>
        <p:txBody>
          <a:bodyPr/>
          <a:lstStyle/>
          <a:p>
            <a:endParaRPr lang="fr-CA" dirty="0"/>
          </a:p>
        </p:txBody>
      </p:sp>
      <p:grpSp>
        <p:nvGrpSpPr>
          <p:cNvPr id="15" name="Groupe 14">
            <a:extLst>
              <a:ext uri="{FF2B5EF4-FFF2-40B4-BE49-F238E27FC236}">
                <a16:creationId xmlns:a16="http://schemas.microsoft.com/office/drawing/2014/main" id="{A78CBFE8-EFF7-487F-900D-44974786A84E}"/>
              </a:ext>
            </a:extLst>
          </p:cNvPr>
          <p:cNvGrpSpPr/>
          <p:nvPr>
            <p:custDataLst>
              <p:tags r:id="rId2"/>
            </p:custDataLst>
          </p:nvPr>
        </p:nvGrpSpPr>
        <p:grpSpPr>
          <a:xfrm>
            <a:off x="1769292" y="304801"/>
            <a:ext cx="9429845" cy="7834263"/>
            <a:chOff x="1769292" y="304802"/>
            <a:chExt cx="7212781" cy="6522720"/>
          </a:xfrm>
        </p:grpSpPr>
        <p:pic>
          <p:nvPicPr>
            <p:cNvPr id="4" name="Image 3">
              <a:extLst>
                <a:ext uri="{FF2B5EF4-FFF2-40B4-BE49-F238E27FC236}">
                  <a16:creationId xmlns:a16="http://schemas.microsoft.com/office/drawing/2014/main" id="{11BFD820-A24B-45AF-A7A2-A73677430DA6}"/>
                </a:ext>
              </a:extLst>
            </p:cNvPr>
            <p:cNvPicPr>
              <a:picLocks noChangeAspect="1"/>
            </p:cNvPicPr>
            <p:nvPr/>
          </p:nvPicPr>
          <p:blipFill>
            <a:blip r:embed="rId6"/>
            <a:stretch>
              <a:fillRect/>
            </a:stretch>
          </p:blipFill>
          <p:spPr>
            <a:xfrm>
              <a:off x="1769292" y="304802"/>
              <a:ext cx="7212781" cy="6522720"/>
            </a:xfrm>
            <a:prstGeom prst="rect">
              <a:avLst/>
            </a:prstGeom>
          </p:spPr>
        </p:pic>
        <p:sp>
          <p:nvSpPr>
            <p:cNvPr id="5" name="ZoneTexte 4">
              <a:extLst>
                <a:ext uri="{FF2B5EF4-FFF2-40B4-BE49-F238E27FC236}">
                  <a16:creationId xmlns:a16="http://schemas.microsoft.com/office/drawing/2014/main" id="{072DAACD-D02B-42E4-BB17-D83F7C4B4D42}"/>
                </a:ext>
              </a:extLst>
            </p:cNvPr>
            <p:cNvSpPr txBox="1"/>
            <p:nvPr/>
          </p:nvSpPr>
          <p:spPr>
            <a:xfrm>
              <a:off x="4292925" y="1410242"/>
              <a:ext cx="2046914" cy="217814"/>
            </a:xfrm>
            <a:prstGeom prst="rect">
              <a:avLst/>
            </a:prstGeom>
            <a:noFill/>
          </p:spPr>
          <p:txBody>
            <a:bodyPr wrap="square" rtlCol="0">
              <a:spAutoFit/>
            </a:bodyPr>
            <a:lstStyle/>
            <a:p>
              <a:r>
                <a:rPr lang="fr-CA" sz="1100" dirty="0"/>
                <a:t>Versus 39% avant lot(s) atteint(s)</a:t>
              </a:r>
            </a:p>
          </p:txBody>
        </p:sp>
        <p:sp>
          <p:nvSpPr>
            <p:cNvPr id="6" name="ZoneTexte 5">
              <a:extLst>
                <a:ext uri="{FF2B5EF4-FFF2-40B4-BE49-F238E27FC236}">
                  <a16:creationId xmlns:a16="http://schemas.microsoft.com/office/drawing/2014/main" id="{22357514-C46A-47B8-9D6A-7B161712E220}"/>
                </a:ext>
              </a:extLst>
            </p:cNvPr>
            <p:cNvSpPr txBox="1"/>
            <p:nvPr/>
          </p:nvSpPr>
          <p:spPr>
            <a:xfrm>
              <a:off x="5356584" y="1917645"/>
              <a:ext cx="2046914" cy="217814"/>
            </a:xfrm>
            <a:prstGeom prst="rect">
              <a:avLst/>
            </a:prstGeom>
            <a:noFill/>
          </p:spPr>
          <p:txBody>
            <a:bodyPr wrap="square" rtlCol="0">
              <a:spAutoFit/>
            </a:bodyPr>
            <a:lstStyle/>
            <a:p>
              <a:r>
                <a:rPr lang="fr-CA" sz="1100" dirty="0"/>
                <a:t>Versus 53% avant lot(s) atteint(s)</a:t>
              </a:r>
            </a:p>
          </p:txBody>
        </p:sp>
        <p:sp>
          <p:nvSpPr>
            <p:cNvPr id="7" name="ZoneTexte 6">
              <a:extLst>
                <a:ext uri="{FF2B5EF4-FFF2-40B4-BE49-F238E27FC236}">
                  <a16:creationId xmlns:a16="http://schemas.microsoft.com/office/drawing/2014/main" id="{90BD16CF-57E3-4264-88B3-B7490EEC99E5}"/>
                </a:ext>
              </a:extLst>
            </p:cNvPr>
            <p:cNvSpPr txBox="1"/>
            <p:nvPr/>
          </p:nvSpPr>
          <p:spPr>
            <a:xfrm>
              <a:off x="5737265" y="2410064"/>
              <a:ext cx="2046914" cy="217814"/>
            </a:xfrm>
            <a:prstGeom prst="rect">
              <a:avLst/>
            </a:prstGeom>
            <a:noFill/>
          </p:spPr>
          <p:txBody>
            <a:bodyPr wrap="square" rtlCol="0">
              <a:spAutoFit/>
            </a:bodyPr>
            <a:lstStyle/>
            <a:p>
              <a:r>
                <a:rPr lang="fr-CA" sz="1100" dirty="0"/>
                <a:t>Versus 6% avant lot(s) atteint(s)</a:t>
              </a:r>
            </a:p>
          </p:txBody>
        </p:sp>
        <p:sp>
          <p:nvSpPr>
            <p:cNvPr id="8" name="ZoneTexte 7">
              <a:extLst>
                <a:ext uri="{FF2B5EF4-FFF2-40B4-BE49-F238E27FC236}">
                  <a16:creationId xmlns:a16="http://schemas.microsoft.com/office/drawing/2014/main" id="{BFB26826-D332-4EF4-8990-28F750F8A9F6}"/>
                </a:ext>
              </a:extLst>
            </p:cNvPr>
            <p:cNvSpPr txBox="1"/>
            <p:nvPr/>
          </p:nvSpPr>
          <p:spPr>
            <a:xfrm>
              <a:off x="5186828" y="2865700"/>
              <a:ext cx="2046914" cy="217814"/>
            </a:xfrm>
            <a:prstGeom prst="rect">
              <a:avLst/>
            </a:prstGeom>
            <a:noFill/>
          </p:spPr>
          <p:txBody>
            <a:bodyPr wrap="square" rtlCol="0">
              <a:spAutoFit/>
            </a:bodyPr>
            <a:lstStyle/>
            <a:p>
              <a:r>
                <a:rPr lang="fr-CA" sz="1100" dirty="0"/>
                <a:t>Versus 1% avant lot(s) atteint(s)</a:t>
              </a:r>
            </a:p>
          </p:txBody>
        </p:sp>
        <p:sp>
          <p:nvSpPr>
            <p:cNvPr id="9" name="ZoneTexte 8">
              <a:extLst>
                <a:ext uri="{FF2B5EF4-FFF2-40B4-BE49-F238E27FC236}">
                  <a16:creationId xmlns:a16="http://schemas.microsoft.com/office/drawing/2014/main" id="{A64C19CF-E48C-4079-8040-166BB23648D2}"/>
                </a:ext>
              </a:extLst>
            </p:cNvPr>
            <p:cNvSpPr txBox="1"/>
            <p:nvPr/>
          </p:nvSpPr>
          <p:spPr>
            <a:xfrm>
              <a:off x="5186828" y="2410064"/>
              <a:ext cx="437552" cy="261610"/>
            </a:xfrm>
            <a:prstGeom prst="rect">
              <a:avLst/>
            </a:prstGeom>
            <a:noFill/>
          </p:spPr>
          <p:txBody>
            <a:bodyPr wrap="square" rtlCol="0">
              <a:spAutoFit/>
            </a:bodyPr>
            <a:lstStyle/>
            <a:p>
              <a:r>
                <a:rPr lang="fr-CA" sz="1100" dirty="0"/>
                <a:t>39%</a:t>
              </a:r>
            </a:p>
          </p:txBody>
        </p:sp>
        <p:sp>
          <p:nvSpPr>
            <p:cNvPr id="10" name="ZoneTexte 9">
              <a:extLst>
                <a:ext uri="{FF2B5EF4-FFF2-40B4-BE49-F238E27FC236}">
                  <a16:creationId xmlns:a16="http://schemas.microsoft.com/office/drawing/2014/main" id="{E54269AD-268A-43F1-ADDB-DE0CE431FD36}"/>
                </a:ext>
              </a:extLst>
            </p:cNvPr>
            <p:cNvSpPr txBox="1"/>
            <p:nvPr/>
          </p:nvSpPr>
          <p:spPr>
            <a:xfrm>
              <a:off x="4671944" y="2854524"/>
              <a:ext cx="437552" cy="261610"/>
            </a:xfrm>
            <a:prstGeom prst="rect">
              <a:avLst/>
            </a:prstGeom>
            <a:noFill/>
          </p:spPr>
          <p:txBody>
            <a:bodyPr wrap="square" rtlCol="0">
              <a:spAutoFit/>
            </a:bodyPr>
            <a:lstStyle/>
            <a:p>
              <a:r>
                <a:rPr lang="fr-CA" sz="1100" dirty="0"/>
                <a:t>25%</a:t>
              </a:r>
            </a:p>
          </p:txBody>
        </p:sp>
        <p:sp>
          <p:nvSpPr>
            <p:cNvPr id="11" name="ZoneTexte 10">
              <a:extLst>
                <a:ext uri="{FF2B5EF4-FFF2-40B4-BE49-F238E27FC236}">
                  <a16:creationId xmlns:a16="http://schemas.microsoft.com/office/drawing/2014/main" id="{8AFD83F5-3000-45EB-939E-BA425D5F1EEE}"/>
                </a:ext>
              </a:extLst>
            </p:cNvPr>
            <p:cNvSpPr txBox="1"/>
            <p:nvPr/>
          </p:nvSpPr>
          <p:spPr>
            <a:xfrm>
              <a:off x="4764557" y="1909344"/>
              <a:ext cx="437552" cy="261610"/>
            </a:xfrm>
            <a:prstGeom prst="rect">
              <a:avLst/>
            </a:prstGeom>
            <a:noFill/>
          </p:spPr>
          <p:txBody>
            <a:bodyPr wrap="square" rtlCol="0">
              <a:spAutoFit/>
            </a:bodyPr>
            <a:lstStyle/>
            <a:p>
              <a:r>
                <a:rPr lang="fr-CA" sz="1100" dirty="0"/>
                <a:t>28%</a:t>
              </a:r>
            </a:p>
          </p:txBody>
        </p:sp>
        <p:sp>
          <p:nvSpPr>
            <p:cNvPr id="12" name="ZoneTexte 11">
              <a:extLst>
                <a:ext uri="{FF2B5EF4-FFF2-40B4-BE49-F238E27FC236}">
                  <a16:creationId xmlns:a16="http://schemas.microsoft.com/office/drawing/2014/main" id="{37228A97-B65A-4A56-9AB1-57B25F7EEF53}"/>
                </a:ext>
              </a:extLst>
            </p:cNvPr>
            <p:cNvSpPr txBox="1"/>
            <p:nvPr/>
          </p:nvSpPr>
          <p:spPr>
            <a:xfrm>
              <a:off x="3822399" y="1397300"/>
              <a:ext cx="437552" cy="261610"/>
            </a:xfrm>
            <a:prstGeom prst="rect">
              <a:avLst/>
            </a:prstGeom>
            <a:noFill/>
          </p:spPr>
          <p:txBody>
            <a:bodyPr wrap="square" rtlCol="0">
              <a:spAutoFit/>
            </a:bodyPr>
            <a:lstStyle/>
            <a:p>
              <a:r>
                <a:rPr lang="fr-CA" sz="1100" dirty="0"/>
                <a:t>3%</a:t>
              </a:r>
            </a:p>
          </p:txBody>
        </p:sp>
      </p:grpSp>
      <p:sp>
        <p:nvSpPr>
          <p:cNvPr id="16" name="ZoneTexte 15">
            <a:extLst>
              <a:ext uri="{FF2B5EF4-FFF2-40B4-BE49-F238E27FC236}">
                <a16:creationId xmlns:a16="http://schemas.microsoft.com/office/drawing/2014/main" id="{38DBB55B-52E7-4EB9-818B-23724BA1F080}"/>
              </a:ext>
            </a:extLst>
          </p:cNvPr>
          <p:cNvSpPr txBox="1"/>
          <p:nvPr>
            <p:custDataLst>
              <p:tags r:id="rId3"/>
            </p:custDataLst>
          </p:nvPr>
        </p:nvSpPr>
        <p:spPr>
          <a:xfrm>
            <a:off x="1769293" y="5751474"/>
            <a:ext cx="9429844" cy="2396643"/>
          </a:xfrm>
          <a:prstGeom prst="rect">
            <a:avLst/>
          </a:prstGeom>
          <a:solidFill>
            <a:schemeClr val="bg1"/>
          </a:solidFill>
        </p:spPr>
        <p:txBody>
          <a:bodyPr wrap="square" rtlCol="0">
            <a:spAutoFit/>
          </a:bodyPr>
          <a:lstStyle/>
          <a:p>
            <a:endParaRPr lang="fr-CA" sz="1600" dirty="0"/>
          </a:p>
          <a:p>
            <a:endParaRPr lang="fr-CA" sz="1600" dirty="0"/>
          </a:p>
          <a:p>
            <a:endParaRPr lang="fr-CA" sz="1600" dirty="0"/>
          </a:p>
          <a:p>
            <a:endParaRPr lang="fr-CA" sz="1600" dirty="0"/>
          </a:p>
          <a:p>
            <a:endParaRPr lang="fr-CA" sz="1600" dirty="0"/>
          </a:p>
          <a:p>
            <a:endParaRPr lang="fr-CA" sz="1600" dirty="0"/>
          </a:p>
          <a:p>
            <a:endParaRPr lang="fr-CA" sz="1600" dirty="0"/>
          </a:p>
          <a:p>
            <a:endParaRPr lang="fr-CA" sz="1600" dirty="0"/>
          </a:p>
          <a:p>
            <a:endParaRPr lang="fr-CA" sz="1600" dirty="0"/>
          </a:p>
        </p:txBody>
      </p:sp>
      <p:sp>
        <p:nvSpPr>
          <p:cNvPr id="14" name="ZoneTexte 13">
            <a:extLst>
              <a:ext uri="{FF2B5EF4-FFF2-40B4-BE49-F238E27FC236}">
                <a16:creationId xmlns:a16="http://schemas.microsoft.com/office/drawing/2014/main" id="{27B04D56-A16A-48CD-B34B-CAC2641670AD}"/>
              </a:ext>
            </a:extLst>
          </p:cNvPr>
          <p:cNvSpPr txBox="1"/>
          <p:nvPr>
            <p:custDataLst>
              <p:tags r:id="rId4"/>
            </p:custDataLst>
          </p:nvPr>
        </p:nvSpPr>
        <p:spPr>
          <a:xfrm>
            <a:off x="4117359" y="5741942"/>
            <a:ext cx="5864972" cy="338554"/>
          </a:xfrm>
          <a:prstGeom prst="rect">
            <a:avLst/>
          </a:prstGeom>
          <a:solidFill>
            <a:schemeClr val="bg1"/>
          </a:solidFill>
        </p:spPr>
        <p:txBody>
          <a:bodyPr wrap="square" rtlCol="0">
            <a:spAutoFit/>
          </a:bodyPr>
          <a:lstStyle/>
          <a:p>
            <a:r>
              <a:rPr lang="fr-CA" sz="1600" dirty="0"/>
              <a:t>Possible impact de l</a:t>
            </a:r>
            <a:r>
              <a:rPr lang="fr-CA" sz="1600" i="1" dirty="0"/>
              <a:t>’Enterococcus</a:t>
            </a:r>
            <a:r>
              <a:rPr lang="fr-CA" sz="1600" dirty="0"/>
              <a:t> sur la mortalité réelle totale.</a:t>
            </a:r>
          </a:p>
        </p:txBody>
      </p:sp>
    </p:spTree>
    <p:extLst>
      <p:ext uri="{BB962C8B-B14F-4D97-AF65-F5344CB8AC3E}">
        <p14:creationId xmlns:p14="http://schemas.microsoft.com/office/powerpoint/2010/main" val="3686604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3B830CA7-5B95-49D1-937F-23457F3CF301}"/>
              </a:ext>
            </a:extLst>
          </p:cNvPr>
          <p:cNvGrpSpPr/>
          <p:nvPr>
            <p:custDataLst>
              <p:tags r:id="rId1"/>
            </p:custDataLst>
          </p:nvPr>
        </p:nvGrpSpPr>
        <p:grpSpPr>
          <a:xfrm>
            <a:off x="2203267" y="304798"/>
            <a:ext cx="7979420" cy="7667349"/>
            <a:chOff x="2203267" y="304799"/>
            <a:chExt cx="7089735" cy="6556186"/>
          </a:xfrm>
        </p:grpSpPr>
        <p:pic>
          <p:nvPicPr>
            <p:cNvPr id="10" name="Image 9">
              <a:extLst>
                <a:ext uri="{FF2B5EF4-FFF2-40B4-BE49-F238E27FC236}">
                  <a16:creationId xmlns:a16="http://schemas.microsoft.com/office/drawing/2014/main" id="{FFC9268D-0D5B-4F67-8097-03E9B6607BAB}"/>
                </a:ext>
              </a:extLst>
            </p:cNvPr>
            <p:cNvPicPr>
              <a:picLocks noChangeAspect="1"/>
            </p:cNvPicPr>
            <p:nvPr/>
          </p:nvPicPr>
          <p:blipFill>
            <a:blip r:embed="rId5"/>
            <a:stretch>
              <a:fillRect/>
            </a:stretch>
          </p:blipFill>
          <p:spPr>
            <a:xfrm>
              <a:off x="2203267" y="304799"/>
              <a:ext cx="7089735" cy="6556186"/>
            </a:xfrm>
            <a:prstGeom prst="rect">
              <a:avLst/>
            </a:prstGeom>
          </p:spPr>
        </p:pic>
        <p:grpSp>
          <p:nvGrpSpPr>
            <p:cNvPr id="4" name="Groupe 3">
              <a:extLst>
                <a:ext uri="{FF2B5EF4-FFF2-40B4-BE49-F238E27FC236}">
                  <a16:creationId xmlns:a16="http://schemas.microsoft.com/office/drawing/2014/main" id="{53AF2014-AA6A-43CD-8265-2BA683252646}"/>
                </a:ext>
              </a:extLst>
            </p:cNvPr>
            <p:cNvGrpSpPr/>
            <p:nvPr/>
          </p:nvGrpSpPr>
          <p:grpSpPr>
            <a:xfrm>
              <a:off x="6317105" y="1370690"/>
              <a:ext cx="2046914" cy="2246437"/>
              <a:chOff x="7214089" y="1278216"/>
              <a:chExt cx="2046914" cy="2246437"/>
            </a:xfrm>
          </p:grpSpPr>
          <p:sp>
            <p:nvSpPr>
              <p:cNvPr id="5" name="ZoneTexte 4">
                <a:extLst>
                  <a:ext uri="{FF2B5EF4-FFF2-40B4-BE49-F238E27FC236}">
                    <a16:creationId xmlns:a16="http://schemas.microsoft.com/office/drawing/2014/main" id="{DCE6D9BB-9711-4BF6-9179-131B8EACEF85}"/>
                  </a:ext>
                </a:extLst>
              </p:cNvPr>
              <p:cNvSpPr txBox="1"/>
              <p:nvPr/>
            </p:nvSpPr>
            <p:spPr>
              <a:xfrm>
                <a:off x="7214089" y="1278216"/>
                <a:ext cx="2046914" cy="223697"/>
              </a:xfrm>
              <a:prstGeom prst="rect">
                <a:avLst/>
              </a:prstGeom>
              <a:noFill/>
            </p:spPr>
            <p:txBody>
              <a:bodyPr wrap="square" rtlCol="0">
                <a:spAutoFit/>
              </a:bodyPr>
              <a:lstStyle/>
              <a:p>
                <a:r>
                  <a:rPr lang="fr-CA" sz="1100" dirty="0"/>
                  <a:t>Versus 24% avant lot(s) atteint(s)</a:t>
                </a:r>
              </a:p>
            </p:txBody>
          </p:sp>
          <p:sp>
            <p:nvSpPr>
              <p:cNvPr id="6" name="ZoneTexte 5">
                <a:extLst>
                  <a:ext uri="{FF2B5EF4-FFF2-40B4-BE49-F238E27FC236}">
                    <a16:creationId xmlns:a16="http://schemas.microsoft.com/office/drawing/2014/main" id="{8EE28615-904C-49E1-80BE-F45A73611FF5}"/>
                  </a:ext>
                </a:extLst>
              </p:cNvPr>
              <p:cNvSpPr txBox="1"/>
              <p:nvPr/>
            </p:nvSpPr>
            <p:spPr>
              <a:xfrm>
                <a:off x="7214089" y="1783901"/>
                <a:ext cx="2046914" cy="223697"/>
              </a:xfrm>
              <a:prstGeom prst="rect">
                <a:avLst/>
              </a:prstGeom>
              <a:noFill/>
            </p:spPr>
            <p:txBody>
              <a:bodyPr wrap="square" rtlCol="0">
                <a:spAutoFit/>
              </a:bodyPr>
              <a:lstStyle/>
              <a:p>
                <a:r>
                  <a:rPr lang="fr-CA" sz="1100" dirty="0"/>
                  <a:t>Versus 67% avant lot(s) atteint(s)</a:t>
                </a:r>
              </a:p>
            </p:txBody>
          </p:sp>
          <p:sp>
            <p:nvSpPr>
              <p:cNvPr id="7" name="ZoneTexte 6">
                <a:extLst>
                  <a:ext uri="{FF2B5EF4-FFF2-40B4-BE49-F238E27FC236}">
                    <a16:creationId xmlns:a16="http://schemas.microsoft.com/office/drawing/2014/main" id="{085CDDCD-B01C-453E-B38B-2DBF9D8C6262}"/>
                  </a:ext>
                </a:extLst>
              </p:cNvPr>
              <p:cNvSpPr txBox="1"/>
              <p:nvPr/>
            </p:nvSpPr>
            <p:spPr>
              <a:xfrm>
                <a:off x="7214089" y="2289586"/>
                <a:ext cx="2046914" cy="223697"/>
              </a:xfrm>
              <a:prstGeom prst="rect">
                <a:avLst/>
              </a:prstGeom>
              <a:noFill/>
            </p:spPr>
            <p:txBody>
              <a:bodyPr wrap="square" rtlCol="0">
                <a:spAutoFit/>
              </a:bodyPr>
              <a:lstStyle/>
              <a:p>
                <a:r>
                  <a:rPr lang="fr-CA" sz="1100" dirty="0"/>
                  <a:t>Versus 8% avant lot(s) atteint(s)</a:t>
                </a:r>
              </a:p>
            </p:txBody>
          </p:sp>
          <p:sp>
            <p:nvSpPr>
              <p:cNvPr id="8" name="ZoneTexte 7">
                <a:extLst>
                  <a:ext uri="{FF2B5EF4-FFF2-40B4-BE49-F238E27FC236}">
                    <a16:creationId xmlns:a16="http://schemas.microsoft.com/office/drawing/2014/main" id="{BC1DBAA0-9996-46C9-A76A-F9ED25728D78}"/>
                  </a:ext>
                </a:extLst>
              </p:cNvPr>
              <p:cNvSpPr txBox="1"/>
              <p:nvPr/>
            </p:nvSpPr>
            <p:spPr>
              <a:xfrm>
                <a:off x="7214089" y="2795271"/>
                <a:ext cx="2046914" cy="223697"/>
              </a:xfrm>
              <a:prstGeom prst="rect">
                <a:avLst/>
              </a:prstGeom>
              <a:noFill/>
            </p:spPr>
            <p:txBody>
              <a:bodyPr wrap="square" rtlCol="0">
                <a:spAutoFit/>
              </a:bodyPr>
              <a:lstStyle/>
              <a:p>
                <a:r>
                  <a:rPr lang="fr-CA" sz="1100" dirty="0"/>
                  <a:t>Versus 1% avant lot(s) atteint(s)</a:t>
                </a:r>
              </a:p>
            </p:txBody>
          </p:sp>
          <p:sp>
            <p:nvSpPr>
              <p:cNvPr id="9" name="ZoneTexte 8">
                <a:extLst>
                  <a:ext uri="{FF2B5EF4-FFF2-40B4-BE49-F238E27FC236}">
                    <a16:creationId xmlns:a16="http://schemas.microsoft.com/office/drawing/2014/main" id="{C2E563EC-0A6B-488F-8CFE-DDB7F21570B0}"/>
                  </a:ext>
                </a:extLst>
              </p:cNvPr>
              <p:cNvSpPr txBox="1"/>
              <p:nvPr/>
            </p:nvSpPr>
            <p:spPr>
              <a:xfrm>
                <a:off x="7214089" y="3300956"/>
                <a:ext cx="2046914" cy="223697"/>
              </a:xfrm>
              <a:prstGeom prst="rect">
                <a:avLst/>
              </a:prstGeom>
              <a:noFill/>
            </p:spPr>
            <p:txBody>
              <a:bodyPr wrap="square" rtlCol="0">
                <a:spAutoFit/>
              </a:bodyPr>
              <a:lstStyle/>
              <a:p>
                <a:r>
                  <a:rPr lang="fr-CA" sz="1100" dirty="0"/>
                  <a:t>Versus 0% avant lot(s) atteint(s)</a:t>
                </a:r>
              </a:p>
            </p:txBody>
          </p:sp>
        </p:grpSp>
        <p:sp>
          <p:nvSpPr>
            <p:cNvPr id="11" name="ZoneTexte 10">
              <a:extLst>
                <a:ext uri="{FF2B5EF4-FFF2-40B4-BE49-F238E27FC236}">
                  <a16:creationId xmlns:a16="http://schemas.microsoft.com/office/drawing/2014/main" id="{0993CD23-346C-4DBB-B84D-E25007462F5E}"/>
                </a:ext>
              </a:extLst>
            </p:cNvPr>
            <p:cNvSpPr txBox="1"/>
            <p:nvPr/>
          </p:nvSpPr>
          <p:spPr>
            <a:xfrm>
              <a:off x="4413888" y="1366884"/>
              <a:ext cx="437552" cy="261610"/>
            </a:xfrm>
            <a:prstGeom prst="rect">
              <a:avLst/>
            </a:prstGeom>
            <a:noFill/>
          </p:spPr>
          <p:txBody>
            <a:bodyPr wrap="square" rtlCol="0">
              <a:spAutoFit/>
            </a:bodyPr>
            <a:lstStyle/>
            <a:p>
              <a:r>
                <a:rPr lang="fr-CA" sz="1100" dirty="0"/>
                <a:t>6%</a:t>
              </a:r>
            </a:p>
          </p:txBody>
        </p:sp>
        <p:sp>
          <p:nvSpPr>
            <p:cNvPr id="12" name="ZoneTexte 11">
              <a:extLst>
                <a:ext uri="{FF2B5EF4-FFF2-40B4-BE49-F238E27FC236}">
                  <a16:creationId xmlns:a16="http://schemas.microsoft.com/office/drawing/2014/main" id="{805D61CD-195B-4C05-AAB4-4540DD9CAD97}"/>
                </a:ext>
              </a:extLst>
            </p:cNvPr>
            <p:cNvSpPr txBox="1"/>
            <p:nvPr/>
          </p:nvSpPr>
          <p:spPr>
            <a:xfrm>
              <a:off x="5402270" y="1852196"/>
              <a:ext cx="437552" cy="261610"/>
            </a:xfrm>
            <a:prstGeom prst="rect">
              <a:avLst/>
            </a:prstGeom>
            <a:noFill/>
          </p:spPr>
          <p:txBody>
            <a:bodyPr wrap="square" rtlCol="0">
              <a:spAutoFit/>
            </a:bodyPr>
            <a:lstStyle/>
            <a:p>
              <a:r>
                <a:rPr lang="fr-CA" sz="1100" dirty="0"/>
                <a:t>33%</a:t>
              </a:r>
            </a:p>
          </p:txBody>
        </p:sp>
        <p:sp>
          <p:nvSpPr>
            <p:cNvPr id="13" name="ZoneTexte 12">
              <a:extLst>
                <a:ext uri="{FF2B5EF4-FFF2-40B4-BE49-F238E27FC236}">
                  <a16:creationId xmlns:a16="http://schemas.microsoft.com/office/drawing/2014/main" id="{B6C077F0-FDF2-4F86-A182-857CB7EEDD17}"/>
                </a:ext>
              </a:extLst>
            </p:cNvPr>
            <p:cNvSpPr txBox="1"/>
            <p:nvPr/>
          </p:nvSpPr>
          <p:spPr>
            <a:xfrm>
              <a:off x="4551493" y="2856853"/>
              <a:ext cx="437552" cy="261610"/>
            </a:xfrm>
            <a:prstGeom prst="rect">
              <a:avLst/>
            </a:prstGeom>
            <a:noFill/>
          </p:spPr>
          <p:txBody>
            <a:bodyPr wrap="square" rtlCol="0">
              <a:spAutoFit/>
            </a:bodyPr>
            <a:lstStyle/>
            <a:p>
              <a:r>
                <a:rPr lang="fr-CA" sz="1100" dirty="0"/>
                <a:t>11%</a:t>
              </a:r>
            </a:p>
          </p:txBody>
        </p:sp>
        <p:sp>
          <p:nvSpPr>
            <p:cNvPr id="14" name="ZoneTexte 13">
              <a:extLst>
                <a:ext uri="{FF2B5EF4-FFF2-40B4-BE49-F238E27FC236}">
                  <a16:creationId xmlns:a16="http://schemas.microsoft.com/office/drawing/2014/main" id="{4DA21453-0630-48CC-96B3-B6F92E39E876}"/>
                </a:ext>
              </a:extLst>
            </p:cNvPr>
            <p:cNvSpPr txBox="1"/>
            <p:nvPr/>
          </p:nvSpPr>
          <p:spPr>
            <a:xfrm>
              <a:off x="5748134" y="2387816"/>
              <a:ext cx="437552" cy="261610"/>
            </a:xfrm>
            <a:prstGeom prst="rect">
              <a:avLst/>
            </a:prstGeom>
            <a:noFill/>
          </p:spPr>
          <p:txBody>
            <a:bodyPr wrap="square" rtlCol="0">
              <a:spAutoFit/>
            </a:bodyPr>
            <a:lstStyle/>
            <a:p>
              <a:r>
                <a:rPr lang="fr-CA" sz="1100" dirty="0"/>
                <a:t>43%</a:t>
              </a:r>
            </a:p>
          </p:txBody>
        </p:sp>
        <p:sp>
          <p:nvSpPr>
            <p:cNvPr id="15" name="ZoneTexte 14">
              <a:extLst>
                <a:ext uri="{FF2B5EF4-FFF2-40B4-BE49-F238E27FC236}">
                  <a16:creationId xmlns:a16="http://schemas.microsoft.com/office/drawing/2014/main" id="{D2A86DDB-2255-4A03-B7BF-74CA1D5A6271}"/>
                </a:ext>
              </a:extLst>
            </p:cNvPr>
            <p:cNvSpPr txBox="1"/>
            <p:nvPr/>
          </p:nvSpPr>
          <p:spPr>
            <a:xfrm>
              <a:off x="4113941" y="3321282"/>
              <a:ext cx="437552" cy="261610"/>
            </a:xfrm>
            <a:prstGeom prst="rect">
              <a:avLst/>
            </a:prstGeom>
            <a:noFill/>
          </p:spPr>
          <p:txBody>
            <a:bodyPr wrap="square" rtlCol="0">
              <a:spAutoFit/>
            </a:bodyPr>
            <a:lstStyle/>
            <a:p>
              <a:r>
                <a:rPr lang="fr-CA" sz="1100" dirty="0"/>
                <a:t>1%</a:t>
              </a:r>
            </a:p>
          </p:txBody>
        </p:sp>
      </p:grpSp>
      <p:sp>
        <p:nvSpPr>
          <p:cNvPr id="17" name="ZoneTexte 16">
            <a:extLst>
              <a:ext uri="{FF2B5EF4-FFF2-40B4-BE49-F238E27FC236}">
                <a16:creationId xmlns:a16="http://schemas.microsoft.com/office/drawing/2014/main" id="{E5DFE89F-BC8D-4112-B29B-58BBD658EC0D}"/>
              </a:ext>
            </a:extLst>
          </p:cNvPr>
          <p:cNvSpPr txBox="1"/>
          <p:nvPr>
            <p:custDataLst>
              <p:tags r:id="rId2"/>
            </p:custDataLst>
          </p:nvPr>
        </p:nvSpPr>
        <p:spPr>
          <a:xfrm>
            <a:off x="2251271" y="5585326"/>
            <a:ext cx="7979420" cy="1815882"/>
          </a:xfrm>
          <a:prstGeom prst="rect">
            <a:avLst/>
          </a:prstGeom>
          <a:solidFill>
            <a:schemeClr val="bg1"/>
          </a:solidFill>
        </p:spPr>
        <p:txBody>
          <a:bodyPr wrap="square" rtlCol="0">
            <a:spAutoFit/>
          </a:bodyPr>
          <a:lstStyle/>
          <a:p>
            <a:endParaRPr lang="fr-CA" sz="1600" dirty="0"/>
          </a:p>
          <a:p>
            <a:endParaRPr lang="fr-CA" sz="1600" dirty="0"/>
          </a:p>
          <a:p>
            <a:endParaRPr lang="fr-CA" sz="1600" dirty="0"/>
          </a:p>
          <a:p>
            <a:endParaRPr lang="fr-CA" sz="1600" dirty="0"/>
          </a:p>
          <a:p>
            <a:endParaRPr lang="fr-CA" sz="1600" dirty="0"/>
          </a:p>
          <a:p>
            <a:endParaRPr lang="fr-CA" sz="1600" dirty="0"/>
          </a:p>
          <a:p>
            <a:endParaRPr lang="fr-CA" sz="1600" dirty="0"/>
          </a:p>
        </p:txBody>
      </p:sp>
      <p:sp>
        <p:nvSpPr>
          <p:cNvPr id="16" name="ZoneTexte 15">
            <a:extLst>
              <a:ext uri="{FF2B5EF4-FFF2-40B4-BE49-F238E27FC236}">
                <a16:creationId xmlns:a16="http://schemas.microsoft.com/office/drawing/2014/main" id="{BF760566-8360-4CD2-813A-24AE3D18CB7F}"/>
              </a:ext>
            </a:extLst>
          </p:cNvPr>
          <p:cNvSpPr txBox="1"/>
          <p:nvPr>
            <p:custDataLst>
              <p:tags r:id="rId3"/>
            </p:custDataLst>
          </p:nvPr>
        </p:nvSpPr>
        <p:spPr>
          <a:xfrm>
            <a:off x="4265000" y="5394864"/>
            <a:ext cx="5864972" cy="338554"/>
          </a:xfrm>
          <a:prstGeom prst="rect">
            <a:avLst/>
          </a:prstGeom>
          <a:solidFill>
            <a:schemeClr val="bg1"/>
          </a:solidFill>
        </p:spPr>
        <p:txBody>
          <a:bodyPr wrap="square" rtlCol="0">
            <a:spAutoFit/>
          </a:bodyPr>
          <a:lstStyle/>
          <a:p>
            <a:r>
              <a:rPr lang="fr-CA" sz="1600" dirty="0"/>
              <a:t>Possible impact de l</a:t>
            </a:r>
            <a:r>
              <a:rPr lang="fr-CA" sz="1600" i="1" dirty="0"/>
              <a:t>’Enterococcus</a:t>
            </a:r>
            <a:r>
              <a:rPr lang="fr-CA" sz="1600" dirty="0"/>
              <a:t> sur la condamnation.</a:t>
            </a:r>
          </a:p>
        </p:txBody>
      </p:sp>
    </p:spTree>
    <p:extLst>
      <p:ext uri="{BB962C8B-B14F-4D97-AF65-F5344CB8AC3E}">
        <p14:creationId xmlns:p14="http://schemas.microsoft.com/office/powerpoint/2010/main" val="3182647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4097AAC-F9C8-490B-A477-14B344FD54C6}"/>
              </a:ext>
            </a:extLst>
          </p:cNvPr>
          <p:cNvSpPr>
            <a:spLocks noGrp="1"/>
          </p:cNvSpPr>
          <p:nvPr>
            <p:ph type="body" sz="quarter" idx="11"/>
            <p:custDataLst>
              <p:tags r:id="rId1"/>
            </p:custDataLst>
          </p:nvPr>
        </p:nvSpPr>
        <p:spPr>
          <a:xfrm>
            <a:off x="3744685" y="2604090"/>
            <a:ext cx="5190309" cy="2107247"/>
          </a:xfrm>
        </p:spPr>
        <p:txBody>
          <a:bodyPr/>
          <a:lstStyle/>
          <a:p>
            <a:endParaRPr lang="fr-CA" dirty="0"/>
          </a:p>
        </p:txBody>
      </p:sp>
      <p:grpSp>
        <p:nvGrpSpPr>
          <p:cNvPr id="4" name="Groupe 3">
            <a:extLst>
              <a:ext uri="{FF2B5EF4-FFF2-40B4-BE49-F238E27FC236}">
                <a16:creationId xmlns:a16="http://schemas.microsoft.com/office/drawing/2014/main" id="{E5182C72-3486-4426-85F8-1621890E6DCD}"/>
              </a:ext>
            </a:extLst>
          </p:cNvPr>
          <p:cNvGrpSpPr/>
          <p:nvPr>
            <p:custDataLst>
              <p:tags r:id="rId2"/>
            </p:custDataLst>
          </p:nvPr>
        </p:nvGrpSpPr>
        <p:grpSpPr>
          <a:xfrm>
            <a:off x="1347196" y="216022"/>
            <a:ext cx="9470978" cy="6553201"/>
            <a:chOff x="2308600" y="0"/>
            <a:chExt cx="9355082" cy="6858000"/>
          </a:xfrm>
        </p:grpSpPr>
        <p:pic>
          <p:nvPicPr>
            <p:cNvPr id="5" name="Image 4">
              <a:extLst>
                <a:ext uri="{FF2B5EF4-FFF2-40B4-BE49-F238E27FC236}">
                  <a16:creationId xmlns:a16="http://schemas.microsoft.com/office/drawing/2014/main" id="{ACC93F9C-EE17-4913-9DE0-D6CAB91ADD1B}"/>
                </a:ext>
              </a:extLst>
            </p:cNvPr>
            <p:cNvPicPr>
              <a:picLocks noChangeAspect="1"/>
            </p:cNvPicPr>
            <p:nvPr/>
          </p:nvPicPr>
          <p:blipFill>
            <a:blip r:embed="rId9"/>
            <a:stretch>
              <a:fillRect/>
            </a:stretch>
          </p:blipFill>
          <p:spPr>
            <a:xfrm>
              <a:off x="2308600" y="0"/>
              <a:ext cx="9355082" cy="6858000"/>
            </a:xfrm>
            <a:prstGeom prst="rect">
              <a:avLst/>
            </a:prstGeom>
          </p:spPr>
        </p:pic>
        <p:sp>
          <p:nvSpPr>
            <p:cNvPr id="6" name="ZoneTexte 5">
              <a:extLst>
                <a:ext uri="{FF2B5EF4-FFF2-40B4-BE49-F238E27FC236}">
                  <a16:creationId xmlns:a16="http://schemas.microsoft.com/office/drawing/2014/main" id="{517EE02C-3A94-4816-8ABB-DE7BCC78435B}"/>
                </a:ext>
              </a:extLst>
            </p:cNvPr>
            <p:cNvSpPr txBox="1"/>
            <p:nvPr/>
          </p:nvSpPr>
          <p:spPr>
            <a:xfrm>
              <a:off x="8547711" y="1980584"/>
              <a:ext cx="2046914" cy="261610"/>
            </a:xfrm>
            <a:prstGeom prst="rect">
              <a:avLst/>
            </a:prstGeom>
            <a:noFill/>
          </p:spPr>
          <p:txBody>
            <a:bodyPr wrap="square" rtlCol="0">
              <a:spAutoFit/>
            </a:bodyPr>
            <a:lstStyle/>
            <a:p>
              <a:r>
                <a:rPr lang="fr-CA" sz="1100" dirty="0"/>
                <a:t>Versus 13% versus sans EC</a:t>
              </a:r>
            </a:p>
          </p:txBody>
        </p:sp>
        <p:sp>
          <p:nvSpPr>
            <p:cNvPr id="7" name="ZoneTexte 6">
              <a:extLst>
                <a:ext uri="{FF2B5EF4-FFF2-40B4-BE49-F238E27FC236}">
                  <a16:creationId xmlns:a16="http://schemas.microsoft.com/office/drawing/2014/main" id="{3BFB57B8-3E5F-4011-8B5D-80DA400F6D44}"/>
                </a:ext>
              </a:extLst>
            </p:cNvPr>
            <p:cNvSpPr txBox="1"/>
            <p:nvPr/>
          </p:nvSpPr>
          <p:spPr>
            <a:xfrm>
              <a:off x="8547711" y="2818140"/>
              <a:ext cx="2046914" cy="261610"/>
            </a:xfrm>
            <a:prstGeom prst="rect">
              <a:avLst/>
            </a:prstGeom>
            <a:noFill/>
          </p:spPr>
          <p:txBody>
            <a:bodyPr wrap="square" rtlCol="0">
              <a:spAutoFit/>
            </a:bodyPr>
            <a:lstStyle/>
            <a:p>
              <a:r>
                <a:rPr lang="fr-CA" sz="1100" dirty="0"/>
                <a:t>Versus 80% versus sans EC</a:t>
              </a:r>
            </a:p>
          </p:txBody>
        </p:sp>
        <p:sp>
          <p:nvSpPr>
            <p:cNvPr id="8" name="ZoneTexte 7">
              <a:extLst>
                <a:ext uri="{FF2B5EF4-FFF2-40B4-BE49-F238E27FC236}">
                  <a16:creationId xmlns:a16="http://schemas.microsoft.com/office/drawing/2014/main" id="{FC917FF1-15F8-4CED-B054-4870518A5711}"/>
                </a:ext>
              </a:extLst>
            </p:cNvPr>
            <p:cNvSpPr txBox="1"/>
            <p:nvPr/>
          </p:nvSpPr>
          <p:spPr>
            <a:xfrm>
              <a:off x="8547711" y="3714816"/>
              <a:ext cx="2046914" cy="261610"/>
            </a:xfrm>
            <a:prstGeom prst="rect">
              <a:avLst/>
            </a:prstGeom>
            <a:noFill/>
          </p:spPr>
          <p:txBody>
            <a:bodyPr wrap="square" rtlCol="0">
              <a:spAutoFit/>
            </a:bodyPr>
            <a:lstStyle/>
            <a:p>
              <a:r>
                <a:rPr lang="fr-CA" sz="1100" dirty="0"/>
                <a:t>Versus 8% versus sans EC</a:t>
              </a:r>
            </a:p>
          </p:txBody>
        </p:sp>
      </p:grpSp>
      <p:sp>
        <p:nvSpPr>
          <p:cNvPr id="10" name="ZoneTexte 9">
            <a:extLst>
              <a:ext uri="{FF2B5EF4-FFF2-40B4-BE49-F238E27FC236}">
                <a16:creationId xmlns:a16="http://schemas.microsoft.com/office/drawing/2014/main" id="{157CD559-640F-4E9C-B754-F9DD58D752DD}"/>
              </a:ext>
            </a:extLst>
          </p:cNvPr>
          <p:cNvSpPr txBox="1"/>
          <p:nvPr>
            <p:custDataLst>
              <p:tags r:id="rId3"/>
            </p:custDataLst>
          </p:nvPr>
        </p:nvSpPr>
        <p:spPr>
          <a:xfrm>
            <a:off x="6701369" y="2189611"/>
            <a:ext cx="437552" cy="261610"/>
          </a:xfrm>
          <a:prstGeom prst="rect">
            <a:avLst/>
          </a:prstGeom>
          <a:noFill/>
        </p:spPr>
        <p:txBody>
          <a:bodyPr wrap="square" rtlCol="0">
            <a:spAutoFit/>
          </a:bodyPr>
          <a:lstStyle/>
          <a:p>
            <a:r>
              <a:rPr lang="fr-CA" sz="1100" dirty="0"/>
              <a:t>52%</a:t>
            </a:r>
          </a:p>
        </p:txBody>
      </p:sp>
      <p:sp>
        <p:nvSpPr>
          <p:cNvPr id="11" name="ZoneTexte 10">
            <a:extLst>
              <a:ext uri="{FF2B5EF4-FFF2-40B4-BE49-F238E27FC236}">
                <a16:creationId xmlns:a16="http://schemas.microsoft.com/office/drawing/2014/main" id="{9F6E512D-83ED-4A4F-82A7-199DB14B3C2E}"/>
              </a:ext>
            </a:extLst>
          </p:cNvPr>
          <p:cNvSpPr txBox="1"/>
          <p:nvPr>
            <p:custDataLst>
              <p:tags r:id="rId4"/>
            </p:custDataLst>
          </p:nvPr>
        </p:nvSpPr>
        <p:spPr>
          <a:xfrm>
            <a:off x="5645133" y="2997689"/>
            <a:ext cx="437552" cy="261610"/>
          </a:xfrm>
          <a:prstGeom prst="rect">
            <a:avLst/>
          </a:prstGeom>
          <a:noFill/>
        </p:spPr>
        <p:txBody>
          <a:bodyPr wrap="square" rtlCol="0">
            <a:spAutoFit/>
          </a:bodyPr>
          <a:lstStyle/>
          <a:p>
            <a:r>
              <a:rPr lang="fr-CA" sz="1100" dirty="0"/>
              <a:t>32%</a:t>
            </a:r>
          </a:p>
        </p:txBody>
      </p:sp>
      <p:sp>
        <p:nvSpPr>
          <p:cNvPr id="12" name="ZoneTexte 11">
            <a:extLst>
              <a:ext uri="{FF2B5EF4-FFF2-40B4-BE49-F238E27FC236}">
                <a16:creationId xmlns:a16="http://schemas.microsoft.com/office/drawing/2014/main" id="{A96BE240-4531-4AE0-A492-B9ECBAD7B4FA}"/>
              </a:ext>
            </a:extLst>
          </p:cNvPr>
          <p:cNvSpPr txBox="1"/>
          <p:nvPr>
            <p:custDataLst>
              <p:tags r:id="rId5"/>
            </p:custDataLst>
          </p:nvPr>
        </p:nvSpPr>
        <p:spPr>
          <a:xfrm>
            <a:off x="4838538" y="3854513"/>
            <a:ext cx="437552" cy="261610"/>
          </a:xfrm>
          <a:prstGeom prst="rect">
            <a:avLst/>
          </a:prstGeom>
          <a:noFill/>
        </p:spPr>
        <p:txBody>
          <a:bodyPr wrap="square" rtlCol="0">
            <a:spAutoFit/>
          </a:bodyPr>
          <a:lstStyle/>
          <a:p>
            <a:r>
              <a:rPr lang="fr-CA" sz="1100" dirty="0"/>
              <a:t>16%</a:t>
            </a:r>
          </a:p>
        </p:txBody>
      </p:sp>
      <p:sp>
        <p:nvSpPr>
          <p:cNvPr id="13" name="ZoneTexte 12">
            <a:extLst>
              <a:ext uri="{FF2B5EF4-FFF2-40B4-BE49-F238E27FC236}">
                <a16:creationId xmlns:a16="http://schemas.microsoft.com/office/drawing/2014/main" id="{581F7421-72C0-4F7D-A7FB-6052EC153D9D}"/>
              </a:ext>
            </a:extLst>
          </p:cNvPr>
          <p:cNvSpPr txBox="1"/>
          <p:nvPr>
            <p:custDataLst>
              <p:tags r:id="rId6"/>
            </p:custDataLst>
          </p:nvPr>
        </p:nvSpPr>
        <p:spPr>
          <a:xfrm>
            <a:off x="1347196" y="5184111"/>
            <a:ext cx="9398400" cy="1815882"/>
          </a:xfrm>
          <a:prstGeom prst="rect">
            <a:avLst/>
          </a:prstGeom>
          <a:solidFill>
            <a:schemeClr val="bg1"/>
          </a:solidFill>
        </p:spPr>
        <p:txBody>
          <a:bodyPr wrap="square" rtlCol="0">
            <a:spAutoFit/>
          </a:bodyPr>
          <a:lstStyle/>
          <a:p>
            <a:endParaRPr lang="fr-CA" sz="1600" dirty="0"/>
          </a:p>
          <a:p>
            <a:endParaRPr lang="fr-CA" sz="1600" dirty="0"/>
          </a:p>
          <a:p>
            <a:endParaRPr lang="fr-CA" sz="1600" dirty="0"/>
          </a:p>
          <a:p>
            <a:endParaRPr lang="fr-CA" sz="1600" dirty="0"/>
          </a:p>
          <a:p>
            <a:endParaRPr lang="fr-CA" sz="1600" dirty="0"/>
          </a:p>
          <a:p>
            <a:endParaRPr lang="fr-CA" sz="1600" dirty="0"/>
          </a:p>
          <a:p>
            <a:endParaRPr lang="fr-CA" sz="1600" dirty="0"/>
          </a:p>
        </p:txBody>
      </p:sp>
      <p:sp>
        <p:nvSpPr>
          <p:cNvPr id="9" name="ZoneTexte 8">
            <a:extLst>
              <a:ext uri="{FF2B5EF4-FFF2-40B4-BE49-F238E27FC236}">
                <a16:creationId xmlns:a16="http://schemas.microsoft.com/office/drawing/2014/main" id="{558FC72F-7E81-4610-9106-FA56333B715F}"/>
              </a:ext>
            </a:extLst>
          </p:cNvPr>
          <p:cNvSpPr txBox="1"/>
          <p:nvPr>
            <p:custDataLst>
              <p:tags r:id="rId7"/>
            </p:custDataLst>
          </p:nvPr>
        </p:nvSpPr>
        <p:spPr>
          <a:xfrm>
            <a:off x="3531661" y="4950932"/>
            <a:ext cx="5864972" cy="338554"/>
          </a:xfrm>
          <a:prstGeom prst="rect">
            <a:avLst/>
          </a:prstGeom>
          <a:solidFill>
            <a:schemeClr val="bg1"/>
          </a:solidFill>
        </p:spPr>
        <p:txBody>
          <a:bodyPr wrap="square" rtlCol="0">
            <a:spAutoFit/>
          </a:bodyPr>
          <a:lstStyle/>
          <a:p>
            <a:r>
              <a:rPr lang="fr-CA" sz="1600" dirty="0"/>
              <a:t>Possible impact de l</a:t>
            </a:r>
            <a:r>
              <a:rPr lang="fr-CA" sz="1600" i="1" dirty="0"/>
              <a:t>’Enterococcus</a:t>
            </a:r>
            <a:r>
              <a:rPr lang="fr-CA" sz="1600" dirty="0"/>
              <a:t> sur la dyschondroplasie tibiale.</a:t>
            </a:r>
          </a:p>
        </p:txBody>
      </p:sp>
    </p:spTree>
    <p:extLst>
      <p:ext uri="{BB962C8B-B14F-4D97-AF65-F5344CB8AC3E}">
        <p14:creationId xmlns:p14="http://schemas.microsoft.com/office/powerpoint/2010/main" val="3415769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4097AAC-F9C8-490B-A477-14B344FD54C6}"/>
              </a:ext>
            </a:extLst>
          </p:cNvPr>
          <p:cNvSpPr>
            <a:spLocks noGrp="1"/>
          </p:cNvSpPr>
          <p:nvPr>
            <p:ph type="body" sz="quarter" idx="11"/>
            <p:custDataLst>
              <p:tags r:id="rId1"/>
            </p:custDataLst>
          </p:nvPr>
        </p:nvSpPr>
        <p:spPr>
          <a:xfrm>
            <a:off x="3744685" y="2604090"/>
            <a:ext cx="5190309" cy="2107247"/>
          </a:xfrm>
        </p:spPr>
        <p:txBody>
          <a:bodyPr/>
          <a:lstStyle/>
          <a:p>
            <a:endParaRPr lang="fr-CA" dirty="0"/>
          </a:p>
        </p:txBody>
      </p:sp>
      <p:pic>
        <p:nvPicPr>
          <p:cNvPr id="4" name="Image 3">
            <a:extLst>
              <a:ext uri="{FF2B5EF4-FFF2-40B4-BE49-F238E27FC236}">
                <a16:creationId xmlns:a16="http://schemas.microsoft.com/office/drawing/2014/main" id="{9E0C2A12-F859-4BC7-8430-D30CE93CE846}"/>
              </a:ext>
            </a:extLst>
          </p:cNvPr>
          <p:cNvPicPr>
            <a:picLocks noChangeAspect="1"/>
          </p:cNvPicPr>
          <p:nvPr>
            <p:custDataLst>
              <p:tags r:id="rId2"/>
            </p:custDataLst>
          </p:nvPr>
        </p:nvPicPr>
        <p:blipFill>
          <a:blip r:embed="rId7"/>
          <a:stretch>
            <a:fillRect/>
          </a:stretch>
        </p:blipFill>
        <p:spPr>
          <a:xfrm>
            <a:off x="1759133" y="310585"/>
            <a:ext cx="8076811" cy="6515048"/>
          </a:xfrm>
          <a:prstGeom prst="rect">
            <a:avLst/>
          </a:prstGeom>
        </p:spPr>
      </p:pic>
      <p:sp>
        <p:nvSpPr>
          <p:cNvPr id="5" name="ZoneTexte 4">
            <a:extLst>
              <a:ext uri="{FF2B5EF4-FFF2-40B4-BE49-F238E27FC236}">
                <a16:creationId xmlns:a16="http://schemas.microsoft.com/office/drawing/2014/main" id="{22C81127-9FB1-4FF0-8B69-1DDD5237C601}"/>
              </a:ext>
            </a:extLst>
          </p:cNvPr>
          <p:cNvSpPr txBox="1"/>
          <p:nvPr>
            <p:custDataLst>
              <p:tags r:id="rId3"/>
            </p:custDataLst>
          </p:nvPr>
        </p:nvSpPr>
        <p:spPr>
          <a:xfrm>
            <a:off x="1759132" y="5089636"/>
            <a:ext cx="8076811" cy="1815882"/>
          </a:xfrm>
          <a:prstGeom prst="rect">
            <a:avLst/>
          </a:prstGeom>
          <a:solidFill>
            <a:schemeClr val="bg1"/>
          </a:solidFill>
        </p:spPr>
        <p:txBody>
          <a:bodyPr wrap="square" rtlCol="0">
            <a:spAutoFit/>
          </a:bodyPr>
          <a:lstStyle/>
          <a:p>
            <a:endParaRPr lang="fr-CA" sz="1600" dirty="0"/>
          </a:p>
          <a:p>
            <a:endParaRPr lang="fr-CA" sz="1600" dirty="0"/>
          </a:p>
          <a:p>
            <a:endParaRPr lang="fr-CA" sz="1600" dirty="0"/>
          </a:p>
          <a:p>
            <a:endParaRPr lang="fr-CA" sz="1600" dirty="0"/>
          </a:p>
          <a:p>
            <a:endParaRPr lang="fr-CA" sz="1600" dirty="0"/>
          </a:p>
          <a:p>
            <a:endParaRPr lang="fr-CA" sz="1600" dirty="0"/>
          </a:p>
          <a:p>
            <a:endParaRPr lang="fr-CA" sz="1600" dirty="0"/>
          </a:p>
        </p:txBody>
      </p:sp>
      <p:sp>
        <p:nvSpPr>
          <p:cNvPr id="6" name="ZoneTexte 5">
            <a:extLst>
              <a:ext uri="{FF2B5EF4-FFF2-40B4-BE49-F238E27FC236}">
                <a16:creationId xmlns:a16="http://schemas.microsoft.com/office/drawing/2014/main" id="{10B59024-184D-49E8-8C82-AB48CDA3F908}"/>
              </a:ext>
            </a:extLst>
          </p:cNvPr>
          <p:cNvSpPr txBox="1"/>
          <p:nvPr>
            <p:custDataLst>
              <p:tags r:id="rId4"/>
            </p:custDataLst>
          </p:nvPr>
        </p:nvSpPr>
        <p:spPr>
          <a:xfrm>
            <a:off x="6452983" y="2446195"/>
            <a:ext cx="5864972" cy="507831"/>
          </a:xfrm>
          <a:prstGeom prst="rect">
            <a:avLst/>
          </a:prstGeom>
          <a:solidFill>
            <a:schemeClr val="bg1"/>
          </a:solidFill>
        </p:spPr>
        <p:txBody>
          <a:bodyPr wrap="square" rtlCol="0">
            <a:spAutoFit/>
          </a:bodyPr>
          <a:lstStyle/>
          <a:p>
            <a:r>
              <a:rPr lang="fr-CA" sz="1600" dirty="0"/>
              <a:t>Environ 82% Ross et 18% de Cobb au Québec</a:t>
            </a:r>
          </a:p>
          <a:p>
            <a:r>
              <a:rPr lang="fr-CA" sz="1100" dirty="0"/>
              <a:t>Source: Rapport annuel de POIQ 2020.</a:t>
            </a:r>
          </a:p>
        </p:txBody>
      </p:sp>
      <p:sp>
        <p:nvSpPr>
          <p:cNvPr id="7" name="ZoneTexte 6">
            <a:extLst>
              <a:ext uri="{FF2B5EF4-FFF2-40B4-BE49-F238E27FC236}">
                <a16:creationId xmlns:a16="http://schemas.microsoft.com/office/drawing/2014/main" id="{7795AFD4-F8C5-4C28-8C1B-D2B7A9A52A5E}"/>
              </a:ext>
            </a:extLst>
          </p:cNvPr>
          <p:cNvSpPr txBox="1"/>
          <p:nvPr>
            <p:custDataLst>
              <p:tags r:id="rId5"/>
            </p:custDataLst>
          </p:nvPr>
        </p:nvSpPr>
        <p:spPr>
          <a:xfrm>
            <a:off x="1834310" y="4884422"/>
            <a:ext cx="8002148" cy="1323439"/>
          </a:xfrm>
          <a:prstGeom prst="rect">
            <a:avLst/>
          </a:prstGeom>
          <a:solidFill>
            <a:schemeClr val="bg2"/>
          </a:solidFill>
        </p:spPr>
        <p:txBody>
          <a:bodyPr wrap="square" rtlCol="0">
            <a:spAutoFit/>
          </a:bodyPr>
          <a:lstStyle/>
          <a:p>
            <a:r>
              <a:rPr lang="fr-CA" sz="1600" dirty="0"/>
              <a:t>Dans les 12 derniers mois, le sondage dit aussi que:</a:t>
            </a:r>
          </a:p>
          <a:p>
            <a:endParaRPr lang="fr-CA" sz="1600" dirty="0"/>
          </a:p>
          <a:p>
            <a:r>
              <a:rPr lang="fr-CA" sz="1600" dirty="0"/>
              <a:t>- Environ 54% du total des répondants mentionnent que leurs poulets sont en avance sur le poids prévu à l’abattage (GMQ élevé).</a:t>
            </a:r>
          </a:p>
          <a:p>
            <a:r>
              <a:rPr lang="fr-CA" sz="1600" dirty="0"/>
              <a:t>- 58% des poulets étaient sexés, ce qui correspond environ aux données des EVQ (62%).</a:t>
            </a:r>
          </a:p>
        </p:txBody>
      </p:sp>
    </p:spTree>
    <p:extLst>
      <p:ext uri="{BB962C8B-B14F-4D97-AF65-F5344CB8AC3E}">
        <p14:creationId xmlns:p14="http://schemas.microsoft.com/office/powerpoint/2010/main" val="2879900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4097AAC-F9C8-490B-A477-14B344FD54C6}"/>
              </a:ext>
            </a:extLst>
          </p:cNvPr>
          <p:cNvSpPr>
            <a:spLocks noGrp="1"/>
          </p:cNvSpPr>
          <p:nvPr>
            <p:ph type="body" sz="quarter" idx="11"/>
            <p:custDataLst>
              <p:tags r:id="rId1"/>
            </p:custDataLst>
          </p:nvPr>
        </p:nvSpPr>
        <p:spPr>
          <a:xfrm>
            <a:off x="3744685" y="2604090"/>
            <a:ext cx="5190309" cy="2107247"/>
          </a:xfrm>
        </p:spPr>
        <p:txBody>
          <a:bodyPr/>
          <a:lstStyle/>
          <a:p>
            <a:endParaRPr lang="fr-CA" dirty="0"/>
          </a:p>
        </p:txBody>
      </p:sp>
      <p:pic>
        <p:nvPicPr>
          <p:cNvPr id="4" name="Image 3">
            <a:extLst>
              <a:ext uri="{FF2B5EF4-FFF2-40B4-BE49-F238E27FC236}">
                <a16:creationId xmlns:a16="http://schemas.microsoft.com/office/drawing/2014/main" id="{9C2AA528-85D0-4707-9BA7-45E16AE35824}"/>
              </a:ext>
            </a:extLst>
          </p:cNvPr>
          <p:cNvPicPr>
            <a:picLocks noChangeAspect="1"/>
          </p:cNvPicPr>
          <p:nvPr>
            <p:custDataLst>
              <p:tags r:id="rId2"/>
            </p:custDataLst>
          </p:nvPr>
        </p:nvPicPr>
        <p:blipFill>
          <a:blip r:embed="rId7"/>
          <a:stretch>
            <a:fillRect/>
          </a:stretch>
        </p:blipFill>
        <p:spPr>
          <a:xfrm>
            <a:off x="1758401" y="304799"/>
            <a:ext cx="8147473" cy="6553201"/>
          </a:xfrm>
          <a:prstGeom prst="rect">
            <a:avLst/>
          </a:prstGeom>
        </p:spPr>
      </p:pic>
      <p:sp>
        <p:nvSpPr>
          <p:cNvPr id="6" name="ZoneTexte 5">
            <a:extLst>
              <a:ext uri="{FF2B5EF4-FFF2-40B4-BE49-F238E27FC236}">
                <a16:creationId xmlns:a16="http://schemas.microsoft.com/office/drawing/2014/main" id="{A854A2DC-043A-49A3-9D7D-A6A430A8B5A8}"/>
              </a:ext>
            </a:extLst>
          </p:cNvPr>
          <p:cNvSpPr txBox="1"/>
          <p:nvPr>
            <p:custDataLst>
              <p:tags r:id="rId3"/>
            </p:custDataLst>
          </p:nvPr>
        </p:nvSpPr>
        <p:spPr>
          <a:xfrm>
            <a:off x="1903726" y="4892116"/>
            <a:ext cx="8002148" cy="1954381"/>
          </a:xfrm>
          <a:prstGeom prst="rect">
            <a:avLst/>
          </a:prstGeom>
          <a:solidFill>
            <a:schemeClr val="bg2"/>
          </a:solidFill>
        </p:spPr>
        <p:txBody>
          <a:bodyPr wrap="square" rtlCol="0">
            <a:spAutoFit/>
          </a:bodyPr>
          <a:lstStyle/>
          <a:p>
            <a:endParaRPr lang="fr-CA" sz="1100" dirty="0"/>
          </a:p>
          <a:p>
            <a:endParaRPr lang="fr-CA" sz="1100" dirty="0"/>
          </a:p>
          <a:p>
            <a:endParaRPr lang="fr-CA" sz="1100" dirty="0"/>
          </a:p>
          <a:p>
            <a:endParaRPr lang="fr-CA" sz="1100" dirty="0"/>
          </a:p>
          <a:p>
            <a:endParaRPr lang="fr-CA" sz="1100" dirty="0"/>
          </a:p>
          <a:p>
            <a:endParaRPr lang="fr-CA" sz="1100" dirty="0"/>
          </a:p>
          <a:p>
            <a:endParaRPr lang="fr-CA" sz="1100" dirty="0"/>
          </a:p>
          <a:p>
            <a:endParaRPr lang="fr-CA" sz="1100" dirty="0"/>
          </a:p>
          <a:p>
            <a:endParaRPr lang="fr-CA" sz="1100" dirty="0"/>
          </a:p>
          <a:p>
            <a:endParaRPr lang="fr-CA" sz="1100" dirty="0"/>
          </a:p>
          <a:p>
            <a:endParaRPr lang="fr-CA" sz="1100" dirty="0"/>
          </a:p>
        </p:txBody>
      </p:sp>
      <p:sp>
        <p:nvSpPr>
          <p:cNvPr id="7" name="ZoneTexte 6">
            <a:extLst>
              <a:ext uri="{FF2B5EF4-FFF2-40B4-BE49-F238E27FC236}">
                <a16:creationId xmlns:a16="http://schemas.microsoft.com/office/drawing/2014/main" id="{5A67D070-E8EA-4BA4-8721-8E7E3F2FAFDE}"/>
              </a:ext>
            </a:extLst>
          </p:cNvPr>
          <p:cNvSpPr txBox="1"/>
          <p:nvPr>
            <p:custDataLst>
              <p:tags r:id="rId4"/>
            </p:custDataLst>
          </p:nvPr>
        </p:nvSpPr>
        <p:spPr>
          <a:xfrm>
            <a:off x="6762565" y="3640712"/>
            <a:ext cx="4458809" cy="738664"/>
          </a:xfrm>
          <a:prstGeom prst="rect">
            <a:avLst/>
          </a:prstGeom>
          <a:noFill/>
        </p:spPr>
        <p:txBody>
          <a:bodyPr wrap="square">
            <a:spAutoFit/>
          </a:bodyPr>
          <a:lstStyle/>
          <a:p>
            <a:r>
              <a:rPr lang="fr-CA" sz="1400" dirty="0"/>
              <a:t>62% des éleveurs n’ont probablement pas remarqué l’âge des pondeuses, spécifiquement pour les lots atteints (début, milieu ou fin de ponte).</a:t>
            </a:r>
          </a:p>
        </p:txBody>
      </p:sp>
    </p:spTree>
    <p:extLst>
      <p:ext uri="{BB962C8B-B14F-4D97-AF65-F5344CB8AC3E}">
        <p14:creationId xmlns:p14="http://schemas.microsoft.com/office/powerpoint/2010/main" val="865282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4097AAC-F9C8-490B-A477-14B344FD54C6}"/>
              </a:ext>
            </a:extLst>
          </p:cNvPr>
          <p:cNvSpPr>
            <a:spLocks noGrp="1"/>
          </p:cNvSpPr>
          <p:nvPr>
            <p:ph type="body" sz="quarter" idx="11"/>
            <p:custDataLst>
              <p:tags r:id="rId1"/>
            </p:custDataLst>
          </p:nvPr>
        </p:nvSpPr>
        <p:spPr>
          <a:xfrm>
            <a:off x="3744685" y="2604090"/>
            <a:ext cx="5190309" cy="2107247"/>
          </a:xfrm>
        </p:spPr>
        <p:txBody>
          <a:bodyPr/>
          <a:lstStyle/>
          <a:p>
            <a:endParaRPr lang="fr-CA" dirty="0"/>
          </a:p>
        </p:txBody>
      </p:sp>
      <p:sp>
        <p:nvSpPr>
          <p:cNvPr id="5" name="ZoneTexte 4">
            <a:extLst>
              <a:ext uri="{FF2B5EF4-FFF2-40B4-BE49-F238E27FC236}">
                <a16:creationId xmlns:a16="http://schemas.microsoft.com/office/drawing/2014/main" id="{B89BABCF-118A-4DAC-A525-EE26FC3F2F3A}"/>
              </a:ext>
            </a:extLst>
          </p:cNvPr>
          <p:cNvSpPr txBox="1"/>
          <p:nvPr>
            <p:custDataLst>
              <p:tags r:id="rId2"/>
            </p:custDataLst>
          </p:nvPr>
        </p:nvSpPr>
        <p:spPr>
          <a:xfrm>
            <a:off x="6121063" y="1597704"/>
            <a:ext cx="437552" cy="261610"/>
          </a:xfrm>
          <a:prstGeom prst="rect">
            <a:avLst/>
          </a:prstGeom>
          <a:noFill/>
        </p:spPr>
        <p:txBody>
          <a:bodyPr wrap="square" rtlCol="0">
            <a:spAutoFit/>
          </a:bodyPr>
          <a:lstStyle/>
          <a:p>
            <a:r>
              <a:rPr lang="fr-CA" sz="1100" dirty="0"/>
              <a:t>41%</a:t>
            </a:r>
          </a:p>
        </p:txBody>
      </p:sp>
      <p:sp>
        <p:nvSpPr>
          <p:cNvPr id="6" name="ZoneTexte 5">
            <a:extLst>
              <a:ext uri="{FF2B5EF4-FFF2-40B4-BE49-F238E27FC236}">
                <a16:creationId xmlns:a16="http://schemas.microsoft.com/office/drawing/2014/main" id="{607D0575-8944-4685-A76F-7F2C9F7E817A}"/>
              </a:ext>
            </a:extLst>
          </p:cNvPr>
          <p:cNvSpPr txBox="1"/>
          <p:nvPr>
            <p:custDataLst>
              <p:tags r:id="rId3"/>
            </p:custDataLst>
          </p:nvPr>
        </p:nvSpPr>
        <p:spPr>
          <a:xfrm>
            <a:off x="6459126" y="2554468"/>
            <a:ext cx="437552" cy="261610"/>
          </a:xfrm>
          <a:prstGeom prst="rect">
            <a:avLst/>
          </a:prstGeom>
          <a:noFill/>
        </p:spPr>
        <p:txBody>
          <a:bodyPr wrap="square" rtlCol="0">
            <a:spAutoFit/>
          </a:bodyPr>
          <a:lstStyle/>
          <a:p>
            <a:r>
              <a:rPr lang="fr-CA" sz="1100" dirty="0"/>
              <a:t>47%</a:t>
            </a:r>
          </a:p>
        </p:txBody>
      </p:sp>
      <p:sp>
        <p:nvSpPr>
          <p:cNvPr id="7" name="ZoneTexte 6">
            <a:extLst>
              <a:ext uri="{FF2B5EF4-FFF2-40B4-BE49-F238E27FC236}">
                <a16:creationId xmlns:a16="http://schemas.microsoft.com/office/drawing/2014/main" id="{46674E2A-5F10-42D8-8D79-6C68CA5B8DF6}"/>
              </a:ext>
            </a:extLst>
          </p:cNvPr>
          <p:cNvSpPr txBox="1"/>
          <p:nvPr>
            <p:custDataLst>
              <p:tags r:id="rId4"/>
            </p:custDataLst>
          </p:nvPr>
        </p:nvSpPr>
        <p:spPr>
          <a:xfrm>
            <a:off x="4644709" y="3526908"/>
            <a:ext cx="437552" cy="261610"/>
          </a:xfrm>
          <a:prstGeom prst="rect">
            <a:avLst/>
          </a:prstGeom>
          <a:noFill/>
        </p:spPr>
        <p:txBody>
          <a:bodyPr wrap="square" rtlCol="0">
            <a:spAutoFit/>
          </a:bodyPr>
          <a:lstStyle/>
          <a:p>
            <a:r>
              <a:rPr lang="fr-CA" sz="1100" dirty="0"/>
              <a:t>12%</a:t>
            </a:r>
          </a:p>
        </p:txBody>
      </p:sp>
      <p:grpSp>
        <p:nvGrpSpPr>
          <p:cNvPr id="10" name="Groupe 9">
            <a:extLst>
              <a:ext uri="{FF2B5EF4-FFF2-40B4-BE49-F238E27FC236}">
                <a16:creationId xmlns:a16="http://schemas.microsoft.com/office/drawing/2014/main" id="{F8B93653-6B12-4552-A7B0-9F1F2B309726}"/>
              </a:ext>
            </a:extLst>
          </p:cNvPr>
          <p:cNvGrpSpPr/>
          <p:nvPr>
            <p:custDataLst>
              <p:tags r:id="rId5"/>
            </p:custDataLst>
          </p:nvPr>
        </p:nvGrpSpPr>
        <p:grpSpPr>
          <a:xfrm>
            <a:off x="669698" y="269865"/>
            <a:ext cx="11777834" cy="7748575"/>
            <a:chOff x="669698" y="269865"/>
            <a:chExt cx="11777834" cy="7748575"/>
          </a:xfrm>
        </p:grpSpPr>
        <p:pic>
          <p:nvPicPr>
            <p:cNvPr id="4" name="Image 3">
              <a:extLst>
                <a:ext uri="{FF2B5EF4-FFF2-40B4-BE49-F238E27FC236}">
                  <a16:creationId xmlns:a16="http://schemas.microsoft.com/office/drawing/2014/main" id="{D173B331-EF85-4FD0-9552-D3E1132F452C}"/>
                </a:ext>
              </a:extLst>
            </p:cNvPr>
            <p:cNvPicPr>
              <a:picLocks noChangeAspect="1"/>
            </p:cNvPicPr>
            <p:nvPr/>
          </p:nvPicPr>
          <p:blipFill>
            <a:blip r:embed="rId14"/>
            <a:stretch>
              <a:fillRect/>
            </a:stretch>
          </p:blipFill>
          <p:spPr>
            <a:xfrm>
              <a:off x="669698" y="269865"/>
              <a:ext cx="11777834" cy="7748575"/>
            </a:xfrm>
            <a:prstGeom prst="rect">
              <a:avLst/>
            </a:prstGeom>
          </p:spPr>
        </p:pic>
        <p:sp>
          <p:nvSpPr>
            <p:cNvPr id="8" name="ZoneTexte 7">
              <a:extLst>
                <a:ext uri="{FF2B5EF4-FFF2-40B4-BE49-F238E27FC236}">
                  <a16:creationId xmlns:a16="http://schemas.microsoft.com/office/drawing/2014/main" id="{584C9D60-5487-4B70-8A05-4595968BC8F2}"/>
                </a:ext>
              </a:extLst>
            </p:cNvPr>
            <p:cNvSpPr txBox="1"/>
            <p:nvPr/>
          </p:nvSpPr>
          <p:spPr>
            <a:xfrm>
              <a:off x="939645" y="1252312"/>
              <a:ext cx="2455736" cy="369332"/>
            </a:xfrm>
            <a:prstGeom prst="rect">
              <a:avLst/>
            </a:prstGeom>
            <a:noFill/>
          </p:spPr>
          <p:txBody>
            <a:bodyPr wrap="square">
              <a:spAutoFit/>
            </a:bodyPr>
            <a:lstStyle/>
            <a:p>
              <a:r>
                <a:rPr lang="fr-CA" dirty="0"/>
                <a:t>Éleveurs sans lot atteint</a:t>
              </a:r>
            </a:p>
          </p:txBody>
        </p:sp>
      </p:grpSp>
      <p:sp>
        <p:nvSpPr>
          <p:cNvPr id="9" name="ZoneTexte 8">
            <a:extLst>
              <a:ext uri="{FF2B5EF4-FFF2-40B4-BE49-F238E27FC236}">
                <a16:creationId xmlns:a16="http://schemas.microsoft.com/office/drawing/2014/main" id="{431E3C7C-44C4-4D56-8789-549BAAD7978C}"/>
              </a:ext>
            </a:extLst>
          </p:cNvPr>
          <p:cNvSpPr txBox="1"/>
          <p:nvPr>
            <p:custDataLst>
              <p:tags r:id="rId6"/>
            </p:custDataLst>
          </p:nvPr>
        </p:nvSpPr>
        <p:spPr>
          <a:xfrm>
            <a:off x="797423" y="5634155"/>
            <a:ext cx="11560294" cy="1954381"/>
          </a:xfrm>
          <a:prstGeom prst="rect">
            <a:avLst/>
          </a:prstGeom>
          <a:solidFill>
            <a:schemeClr val="bg2"/>
          </a:solidFill>
        </p:spPr>
        <p:txBody>
          <a:bodyPr wrap="square" rtlCol="0">
            <a:spAutoFit/>
          </a:bodyPr>
          <a:lstStyle/>
          <a:p>
            <a:endParaRPr lang="fr-CA" sz="1100" dirty="0"/>
          </a:p>
          <a:p>
            <a:endParaRPr lang="fr-CA" sz="1100" dirty="0"/>
          </a:p>
          <a:p>
            <a:endParaRPr lang="fr-CA" sz="1100" dirty="0"/>
          </a:p>
          <a:p>
            <a:endParaRPr lang="fr-CA" sz="1100" dirty="0"/>
          </a:p>
          <a:p>
            <a:endParaRPr lang="fr-CA" sz="1100" dirty="0"/>
          </a:p>
          <a:p>
            <a:endParaRPr lang="fr-CA" sz="1100" dirty="0"/>
          </a:p>
          <a:p>
            <a:endParaRPr lang="fr-CA" sz="1100" dirty="0"/>
          </a:p>
          <a:p>
            <a:endParaRPr lang="fr-CA" sz="1100" dirty="0"/>
          </a:p>
          <a:p>
            <a:endParaRPr lang="fr-CA" sz="1100" dirty="0"/>
          </a:p>
          <a:p>
            <a:endParaRPr lang="fr-CA" sz="1100" dirty="0"/>
          </a:p>
          <a:p>
            <a:endParaRPr lang="fr-CA" sz="1100" dirty="0"/>
          </a:p>
        </p:txBody>
      </p:sp>
      <p:sp>
        <p:nvSpPr>
          <p:cNvPr id="11" name="ZoneTexte 10">
            <a:extLst>
              <a:ext uri="{FF2B5EF4-FFF2-40B4-BE49-F238E27FC236}">
                <a16:creationId xmlns:a16="http://schemas.microsoft.com/office/drawing/2014/main" id="{C8D344D5-0D61-4626-BBDF-5C9A497D099D}"/>
              </a:ext>
            </a:extLst>
          </p:cNvPr>
          <p:cNvSpPr txBox="1"/>
          <p:nvPr>
            <p:custDataLst>
              <p:tags r:id="rId7"/>
            </p:custDataLst>
          </p:nvPr>
        </p:nvSpPr>
        <p:spPr>
          <a:xfrm>
            <a:off x="6459126" y="1949362"/>
            <a:ext cx="437552" cy="261610"/>
          </a:xfrm>
          <a:prstGeom prst="rect">
            <a:avLst/>
          </a:prstGeom>
          <a:noFill/>
        </p:spPr>
        <p:txBody>
          <a:bodyPr wrap="square" rtlCol="0">
            <a:spAutoFit/>
          </a:bodyPr>
          <a:lstStyle/>
          <a:p>
            <a:r>
              <a:rPr lang="fr-CA" sz="1100" dirty="0"/>
              <a:t>41%</a:t>
            </a:r>
          </a:p>
        </p:txBody>
      </p:sp>
      <p:sp>
        <p:nvSpPr>
          <p:cNvPr id="12" name="ZoneTexte 11">
            <a:extLst>
              <a:ext uri="{FF2B5EF4-FFF2-40B4-BE49-F238E27FC236}">
                <a16:creationId xmlns:a16="http://schemas.microsoft.com/office/drawing/2014/main" id="{A1BDFE37-977A-4385-9AA6-F8B27F041F7F}"/>
              </a:ext>
            </a:extLst>
          </p:cNvPr>
          <p:cNvSpPr txBox="1"/>
          <p:nvPr>
            <p:custDataLst>
              <p:tags r:id="rId8"/>
            </p:custDataLst>
          </p:nvPr>
        </p:nvSpPr>
        <p:spPr>
          <a:xfrm>
            <a:off x="6853769" y="3064541"/>
            <a:ext cx="437552" cy="261610"/>
          </a:xfrm>
          <a:prstGeom prst="rect">
            <a:avLst/>
          </a:prstGeom>
          <a:noFill/>
        </p:spPr>
        <p:txBody>
          <a:bodyPr wrap="square" rtlCol="0">
            <a:spAutoFit/>
          </a:bodyPr>
          <a:lstStyle/>
          <a:p>
            <a:r>
              <a:rPr lang="fr-CA" sz="1100" dirty="0"/>
              <a:t>47%</a:t>
            </a:r>
          </a:p>
        </p:txBody>
      </p:sp>
      <p:sp>
        <p:nvSpPr>
          <p:cNvPr id="13" name="ZoneTexte 12">
            <a:extLst>
              <a:ext uri="{FF2B5EF4-FFF2-40B4-BE49-F238E27FC236}">
                <a16:creationId xmlns:a16="http://schemas.microsoft.com/office/drawing/2014/main" id="{091BCDB1-97A1-4F56-B282-19E091365747}"/>
              </a:ext>
            </a:extLst>
          </p:cNvPr>
          <p:cNvSpPr txBox="1"/>
          <p:nvPr>
            <p:custDataLst>
              <p:tags r:id="rId9"/>
            </p:custDataLst>
          </p:nvPr>
        </p:nvSpPr>
        <p:spPr>
          <a:xfrm>
            <a:off x="4644708" y="4109170"/>
            <a:ext cx="437553" cy="261610"/>
          </a:xfrm>
          <a:prstGeom prst="rect">
            <a:avLst/>
          </a:prstGeom>
          <a:noFill/>
        </p:spPr>
        <p:txBody>
          <a:bodyPr wrap="square" rtlCol="0">
            <a:spAutoFit/>
          </a:bodyPr>
          <a:lstStyle/>
          <a:p>
            <a:r>
              <a:rPr lang="fr-CA" sz="1100" dirty="0"/>
              <a:t>12%</a:t>
            </a:r>
          </a:p>
        </p:txBody>
      </p:sp>
      <p:sp>
        <p:nvSpPr>
          <p:cNvPr id="14" name="ZoneTexte 13">
            <a:extLst>
              <a:ext uri="{FF2B5EF4-FFF2-40B4-BE49-F238E27FC236}">
                <a16:creationId xmlns:a16="http://schemas.microsoft.com/office/drawing/2014/main" id="{2B19257E-584F-402D-83F2-C0CC6698F587}"/>
              </a:ext>
            </a:extLst>
          </p:cNvPr>
          <p:cNvSpPr txBox="1"/>
          <p:nvPr>
            <p:custDataLst>
              <p:tags r:id="rId10"/>
            </p:custDataLst>
          </p:nvPr>
        </p:nvSpPr>
        <p:spPr>
          <a:xfrm>
            <a:off x="7525965" y="3788518"/>
            <a:ext cx="3628748" cy="307777"/>
          </a:xfrm>
          <a:prstGeom prst="rect">
            <a:avLst/>
          </a:prstGeom>
          <a:noFill/>
        </p:spPr>
        <p:txBody>
          <a:bodyPr wrap="square">
            <a:spAutoFit/>
          </a:bodyPr>
          <a:lstStyle/>
          <a:p>
            <a:r>
              <a:rPr lang="fr-CA" sz="1400" dirty="0"/>
              <a:t>59% des éleveurs ont une densité &gt;31 kg/m</a:t>
            </a:r>
            <a:r>
              <a:rPr lang="fr-CA" sz="1400" baseline="30000" dirty="0"/>
              <a:t>2</a:t>
            </a:r>
          </a:p>
        </p:txBody>
      </p:sp>
      <p:sp>
        <p:nvSpPr>
          <p:cNvPr id="15" name="ZoneTexte 14">
            <a:extLst>
              <a:ext uri="{FF2B5EF4-FFF2-40B4-BE49-F238E27FC236}">
                <a16:creationId xmlns:a16="http://schemas.microsoft.com/office/drawing/2014/main" id="{DD6DBC9C-C9FD-4341-B419-2B8993B63DA2}"/>
              </a:ext>
            </a:extLst>
          </p:cNvPr>
          <p:cNvSpPr txBox="1"/>
          <p:nvPr>
            <p:custDataLst>
              <p:tags r:id="rId11"/>
            </p:custDataLst>
          </p:nvPr>
        </p:nvSpPr>
        <p:spPr>
          <a:xfrm>
            <a:off x="2525086" y="2477540"/>
            <a:ext cx="8077351" cy="307777"/>
          </a:xfrm>
          <a:prstGeom prst="rect">
            <a:avLst/>
          </a:prstGeom>
          <a:noFill/>
        </p:spPr>
        <p:txBody>
          <a:bodyPr wrap="square">
            <a:spAutoFit/>
          </a:bodyPr>
          <a:lstStyle/>
          <a:p>
            <a:r>
              <a:rPr lang="fr-CA" sz="1400" dirty="0"/>
              <a:t>------------------------------------------------------------------------------------------------------------------------------------------</a:t>
            </a:r>
            <a:endParaRPr lang="fr-CA" sz="1400" baseline="30000" dirty="0"/>
          </a:p>
        </p:txBody>
      </p:sp>
    </p:spTree>
    <p:extLst>
      <p:ext uri="{BB962C8B-B14F-4D97-AF65-F5344CB8AC3E}">
        <p14:creationId xmlns:p14="http://schemas.microsoft.com/office/powerpoint/2010/main" val="2056423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B6D58700-F404-4852-AC69-6520F2F7856B}"/>
              </a:ext>
            </a:extLst>
          </p:cNvPr>
          <p:cNvPicPr>
            <a:picLocks noChangeAspect="1"/>
          </p:cNvPicPr>
          <p:nvPr>
            <p:custDataLst>
              <p:tags r:id="rId1"/>
            </p:custDataLst>
          </p:nvPr>
        </p:nvPicPr>
        <p:blipFill>
          <a:blip r:embed="rId12"/>
          <a:stretch>
            <a:fillRect/>
          </a:stretch>
        </p:blipFill>
        <p:spPr>
          <a:xfrm>
            <a:off x="1252756" y="1552997"/>
            <a:ext cx="8914219" cy="5000320"/>
          </a:xfrm>
          <a:prstGeom prst="rect">
            <a:avLst/>
          </a:prstGeom>
        </p:spPr>
      </p:pic>
      <p:sp>
        <p:nvSpPr>
          <p:cNvPr id="5" name="ZoneTexte 4">
            <a:extLst>
              <a:ext uri="{FF2B5EF4-FFF2-40B4-BE49-F238E27FC236}">
                <a16:creationId xmlns:a16="http://schemas.microsoft.com/office/drawing/2014/main" id="{B89BABCF-118A-4DAC-A525-EE26FC3F2F3A}"/>
              </a:ext>
            </a:extLst>
          </p:cNvPr>
          <p:cNvSpPr txBox="1"/>
          <p:nvPr>
            <p:custDataLst>
              <p:tags r:id="rId2"/>
            </p:custDataLst>
          </p:nvPr>
        </p:nvSpPr>
        <p:spPr>
          <a:xfrm>
            <a:off x="3956145" y="3595206"/>
            <a:ext cx="437552" cy="261610"/>
          </a:xfrm>
          <a:prstGeom prst="rect">
            <a:avLst/>
          </a:prstGeom>
          <a:noFill/>
        </p:spPr>
        <p:txBody>
          <a:bodyPr wrap="square" rtlCol="0">
            <a:spAutoFit/>
          </a:bodyPr>
          <a:lstStyle/>
          <a:p>
            <a:r>
              <a:rPr lang="fr-CA" sz="1100" dirty="0"/>
              <a:t>5%</a:t>
            </a:r>
          </a:p>
        </p:txBody>
      </p:sp>
      <p:sp>
        <p:nvSpPr>
          <p:cNvPr id="7" name="ZoneTexte 6">
            <a:extLst>
              <a:ext uri="{FF2B5EF4-FFF2-40B4-BE49-F238E27FC236}">
                <a16:creationId xmlns:a16="http://schemas.microsoft.com/office/drawing/2014/main" id="{46674E2A-5F10-42D8-8D79-6C68CA5B8DF6}"/>
              </a:ext>
            </a:extLst>
          </p:cNvPr>
          <p:cNvSpPr txBox="1"/>
          <p:nvPr>
            <p:custDataLst>
              <p:tags r:id="rId3"/>
            </p:custDataLst>
          </p:nvPr>
        </p:nvSpPr>
        <p:spPr>
          <a:xfrm>
            <a:off x="5491089" y="4808083"/>
            <a:ext cx="437552" cy="261610"/>
          </a:xfrm>
          <a:prstGeom prst="rect">
            <a:avLst/>
          </a:prstGeom>
          <a:noFill/>
        </p:spPr>
        <p:txBody>
          <a:bodyPr wrap="square" rtlCol="0">
            <a:spAutoFit/>
          </a:bodyPr>
          <a:lstStyle/>
          <a:p>
            <a:r>
              <a:rPr lang="fr-CA" sz="1100" dirty="0"/>
              <a:t>35%</a:t>
            </a:r>
          </a:p>
        </p:txBody>
      </p:sp>
      <p:sp>
        <p:nvSpPr>
          <p:cNvPr id="8" name="ZoneTexte 7">
            <a:extLst>
              <a:ext uri="{FF2B5EF4-FFF2-40B4-BE49-F238E27FC236}">
                <a16:creationId xmlns:a16="http://schemas.microsoft.com/office/drawing/2014/main" id="{584C9D60-5487-4B70-8A05-4595968BC8F2}"/>
              </a:ext>
            </a:extLst>
          </p:cNvPr>
          <p:cNvSpPr txBox="1"/>
          <p:nvPr>
            <p:custDataLst>
              <p:tags r:id="rId4"/>
            </p:custDataLst>
          </p:nvPr>
        </p:nvSpPr>
        <p:spPr>
          <a:xfrm>
            <a:off x="1182926" y="2692388"/>
            <a:ext cx="2455736" cy="307777"/>
          </a:xfrm>
          <a:prstGeom prst="rect">
            <a:avLst/>
          </a:prstGeom>
          <a:noFill/>
        </p:spPr>
        <p:txBody>
          <a:bodyPr wrap="square">
            <a:spAutoFit/>
          </a:bodyPr>
          <a:lstStyle/>
          <a:p>
            <a:r>
              <a:rPr lang="fr-CA" sz="1400" dirty="0"/>
              <a:t>Éleveurs sans lot atteint</a:t>
            </a:r>
          </a:p>
        </p:txBody>
      </p:sp>
      <p:sp>
        <p:nvSpPr>
          <p:cNvPr id="11" name="ZoneTexte 10">
            <a:extLst>
              <a:ext uri="{FF2B5EF4-FFF2-40B4-BE49-F238E27FC236}">
                <a16:creationId xmlns:a16="http://schemas.microsoft.com/office/drawing/2014/main" id="{C8D344D5-0D61-4626-BBDF-5C9A497D099D}"/>
              </a:ext>
            </a:extLst>
          </p:cNvPr>
          <p:cNvSpPr txBox="1"/>
          <p:nvPr>
            <p:custDataLst>
              <p:tags r:id="rId5"/>
            </p:custDataLst>
          </p:nvPr>
        </p:nvSpPr>
        <p:spPr>
          <a:xfrm>
            <a:off x="3834487" y="2946792"/>
            <a:ext cx="437552" cy="261610"/>
          </a:xfrm>
          <a:prstGeom prst="rect">
            <a:avLst/>
          </a:prstGeom>
          <a:noFill/>
        </p:spPr>
        <p:txBody>
          <a:bodyPr wrap="square" rtlCol="0">
            <a:spAutoFit/>
          </a:bodyPr>
          <a:lstStyle/>
          <a:p>
            <a:r>
              <a:rPr lang="fr-CA" sz="1100" dirty="0"/>
              <a:t>0%</a:t>
            </a:r>
          </a:p>
        </p:txBody>
      </p:sp>
      <p:sp>
        <p:nvSpPr>
          <p:cNvPr id="12" name="ZoneTexte 11">
            <a:extLst>
              <a:ext uri="{FF2B5EF4-FFF2-40B4-BE49-F238E27FC236}">
                <a16:creationId xmlns:a16="http://schemas.microsoft.com/office/drawing/2014/main" id="{A1BDFE37-977A-4385-9AA6-F8B27F041F7F}"/>
              </a:ext>
            </a:extLst>
          </p:cNvPr>
          <p:cNvSpPr txBox="1"/>
          <p:nvPr>
            <p:custDataLst>
              <p:tags r:id="rId6"/>
            </p:custDataLst>
          </p:nvPr>
        </p:nvSpPr>
        <p:spPr>
          <a:xfrm>
            <a:off x="6144364" y="5361206"/>
            <a:ext cx="437552" cy="261610"/>
          </a:xfrm>
          <a:prstGeom prst="rect">
            <a:avLst/>
          </a:prstGeom>
          <a:noFill/>
        </p:spPr>
        <p:txBody>
          <a:bodyPr wrap="square" rtlCol="0">
            <a:spAutoFit/>
          </a:bodyPr>
          <a:lstStyle/>
          <a:p>
            <a:r>
              <a:rPr lang="fr-CA" sz="1100" dirty="0"/>
              <a:t>49%</a:t>
            </a:r>
          </a:p>
        </p:txBody>
      </p:sp>
      <p:sp>
        <p:nvSpPr>
          <p:cNvPr id="13" name="ZoneTexte 12">
            <a:extLst>
              <a:ext uri="{FF2B5EF4-FFF2-40B4-BE49-F238E27FC236}">
                <a16:creationId xmlns:a16="http://schemas.microsoft.com/office/drawing/2014/main" id="{091BCDB1-97A1-4F56-B282-19E091365747}"/>
              </a:ext>
            </a:extLst>
          </p:cNvPr>
          <p:cNvSpPr txBox="1"/>
          <p:nvPr>
            <p:custDataLst>
              <p:tags r:id="rId7"/>
            </p:custDataLst>
          </p:nvPr>
        </p:nvSpPr>
        <p:spPr>
          <a:xfrm>
            <a:off x="4207155" y="4243620"/>
            <a:ext cx="437553" cy="261610"/>
          </a:xfrm>
          <a:prstGeom prst="rect">
            <a:avLst/>
          </a:prstGeom>
          <a:noFill/>
        </p:spPr>
        <p:txBody>
          <a:bodyPr wrap="square" rtlCol="0">
            <a:spAutoFit/>
          </a:bodyPr>
          <a:lstStyle/>
          <a:p>
            <a:r>
              <a:rPr lang="fr-CA" sz="1100" dirty="0"/>
              <a:t>11%</a:t>
            </a:r>
          </a:p>
        </p:txBody>
      </p:sp>
      <p:pic>
        <p:nvPicPr>
          <p:cNvPr id="14" name="Image 13">
            <a:extLst>
              <a:ext uri="{FF2B5EF4-FFF2-40B4-BE49-F238E27FC236}">
                <a16:creationId xmlns:a16="http://schemas.microsoft.com/office/drawing/2014/main" id="{F386AE8B-4484-49E1-A325-627C381BAAB0}"/>
              </a:ext>
            </a:extLst>
          </p:cNvPr>
          <p:cNvPicPr>
            <a:picLocks noChangeAspect="1"/>
          </p:cNvPicPr>
          <p:nvPr>
            <p:custDataLst>
              <p:tags r:id="rId8"/>
            </p:custDataLst>
          </p:nvPr>
        </p:nvPicPr>
        <p:blipFill>
          <a:blip r:embed="rId13"/>
          <a:stretch>
            <a:fillRect/>
          </a:stretch>
        </p:blipFill>
        <p:spPr>
          <a:xfrm>
            <a:off x="2740271" y="6745862"/>
            <a:ext cx="7124700" cy="1838325"/>
          </a:xfrm>
          <a:prstGeom prst="rect">
            <a:avLst/>
          </a:prstGeom>
        </p:spPr>
      </p:pic>
      <p:sp>
        <p:nvSpPr>
          <p:cNvPr id="16" name="ZoneTexte 15">
            <a:extLst>
              <a:ext uri="{FF2B5EF4-FFF2-40B4-BE49-F238E27FC236}">
                <a16:creationId xmlns:a16="http://schemas.microsoft.com/office/drawing/2014/main" id="{6711715C-D25D-46BB-8A62-148D9D130DA4}"/>
              </a:ext>
            </a:extLst>
          </p:cNvPr>
          <p:cNvSpPr txBox="1"/>
          <p:nvPr>
            <p:custDataLst>
              <p:tags r:id="rId9"/>
            </p:custDataLst>
          </p:nvPr>
        </p:nvSpPr>
        <p:spPr>
          <a:xfrm>
            <a:off x="6581916" y="4933660"/>
            <a:ext cx="3585059" cy="666849"/>
          </a:xfrm>
          <a:prstGeom prst="rect">
            <a:avLst/>
          </a:prstGeom>
          <a:noFill/>
          <a:ln>
            <a:solidFill>
              <a:schemeClr val="accent1"/>
            </a:solidFill>
          </a:ln>
        </p:spPr>
        <p:txBody>
          <a:bodyPr wrap="square">
            <a:spAutoFit/>
          </a:bodyPr>
          <a:lstStyle/>
          <a:p>
            <a:r>
              <a:rPr lang="fr-CA" sz="1400" dirty="0"/>
              <a:t>Selon le sondage, 84% des éleveurs ont un vide sanitaire de 11 jours et plus.</a:t>
            </a:r>
          </a:p>
          <a:p>
            <a:endParaRPr lang="fr-CA" sz="1400" baseline="30000" dirty="0"/>
          </a:p>
        </p:txBody>
      </p:sp>
    </p:spTree>
    <p:extLst>
      <p:ext uri="{BB962C8B-B14F-4D97-AF65-F5344CB8AC3E}">
        <p14:creationId xmlns:p14="http://schemas.microsoft.com/office/powerpoint/2010/main" val="3736123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9AF8F651-AA9B-4848-9914-452E55CEC750}"/>
              </a:ext>
            </a:extLst>
          </p:cNvPr>
          <p:cNvSpPr txBox="1">
            <a:spLocks/>
          </p:cNvSpPr>
          <p:nvPr>
            <p:custDataLst>
              <p:tags r:id="rId1"/>
            </p:custDataLst>
          </p:nvPr>
        </p:nvSpPr>
        <p:spPr>
          <a:xfrm>
            <a:off x="1534093" y="1471748"/>
            <a:ext cx="7927770" cy="74143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fr-CA" dirty="0"/>
              <a:t>Mise en contexte</a:t>
            </a:r>
          </a:p>
        </p:txBody>
      </p:sp>
      <p:sp>
        <p:nvSpPr>
          <p:cNvPr id="9" name="Espace réservé du texte 4">
            <a:extLst>
              <a:ext uri="{FF2B5EF4-FFF2-40B4-BE49-F238E27FC236}">
                <a16:creationId xmlns:a16="http://schemas.microsoft.com/office/drawing/2014/main" id="{10B2B6AF-FFDE-4BAE-9CBA-7F893BE96087}"/>
              </a:ext>
            </a:extLst>
          </p:cNvPr>
          <p:cNvSpPr>
            <a:spLocks noGrp="1"/>
          </p:cNvSpPr>
          <p:nvPr>
            <p:ph type="body" sz="quarter" idx="11"/>
            <p:custDataLst>
              <p:tags r:id="rId2"/>
            </p:custDataLst>
          </p:nvPr>
        </p:nvSpPr>
        <p:spPr>
          <a:xfrm>
            <a:off x="1533216" y="2307771"/>
            <a:ext cx="9714791" cy="3988526"/>
          </a:xfrm>
        </p:spPr>
        <p:txBody>
          <a:bodyPr numCol="1" spcCol="108000">
            <a:normAutofit lnSpcReduction="10000"/>
          </a:bodyPr>
          <a:lstStyle>
            <a:lvl1pPr marL="342900" indent="-342900" algn="just">
              <a:buFontTx/>
              <a:buChar char="-"/>
              <a:defRPr sz="2400"/>
            </a:lvl1pPr>
            <a:lvl2pPr algn="just">
              <a:defRPr sz="900"/>
            </a:lvl2pPr>
            <a:lvl3pPr algn="just">
              <a:defRPr sz="900"/>
            </a:lvl3pPr>
            <a:lvl4pPr algn="just">
              <a:defRPr sz="900"/>
            </a:lvl4pPr>
            <a:lvl5pPr algn="just">
              <a:defRPr sz="900"/>
            </a:lvl5pPr>
          </a:lstStyle>
          <a:p>
            <a:pPr lvl="0" algn="l">
              <a:buFont typeface="Arial" panose="020B0604020202020204" pitchFamily="34" charset="0"/>
              <a:buChar char="•"/>
            </a:pPr>
            <a:r>
              <a:rPr lang="fr-CA" sz="2400" b="0" dirty="0">
                <a:effectLst/>
                <a:ea typeface="Calibri" panose="020F0502020204030204" pitchFamily="34" charset="0"/>
              </a:rPr>
              <a:t>Depuis 2018, l’</a:t>
            </a:r>
            <a:r>
              <a:rPr lang="fr-CA" sz="2400" b="0" i="1" dirty="0">
                <a:effectLst/>
                <a:ea typeface="Calibri" panose="020F0502020204030204" pitchFamily="34" charset="0"/>
              </a:rPr>
              <a:t>Enterococcus cecorum </a:t>
            </a:r>
            <a:r>
              <a:rPr lang="fr-CA" sz="2400" b="0" dirty="0">
                <a:effectLst/>
                <a:ea typeface="Calibri" panose="020F0502020204030204" pitchFamily="34" charset="0"/>
              </a:rPr>
              <a:t>est le problème de santé le plus important chez le poulet</a:t>
            </a:r>
          </a:p>
          <a:p>
            <a:pPr lvl="0" algn="l">
              <a:buFont typeface="Arial" panose="020B0604020202020204" pitchFamily="34" charset="0"/>
              <a:buChar char="•"/>
            </a:pPr>
            <a:r>
              <a:rPr lang="fr-CA" sz="2400" b="0" dirty="0">
                <a:effectLst/>
                <a:ea typeface="Calibri" panose="020F0502020204030204" pitchFamily="34" charset="0"/>
              </a:rPr>
              <a:t>Le nombre de diagnostics d’</a:t>
            </a:r>
            <a:r>
              <a:rPr lang="fr-CA" i="1" dirty="0">
                <a:ea typeface="Calibri" panose="020F0502020204030204" pitchFamily="34" charset="0"/>
              </a:rPr>
              <a:t>E</a:t>
            </a:r>
            <a:r>
              <a:rPr lang="fr-CA" sz="2400" b="0" i="1" dirty="0">
                <a:effectLst/>
                <a:ea typeface="Calibri" panose="020F0502020204030204" pitchFamily="34" charset="0"/>
              </a:rPr>
              <a:t>nterococcus</a:t>
            </a:r>
            <a:r>
              <a:rPr lang="fr-CA" sz="2400" b="0" dirty="0">
                <a:effectLst/>
                <a:ea typeface="Calibri" panose="020F0502020204030204" pitchFamily="34" charset="0"/>
              </a:rPr>
              <a:t> a triplé dans les laboratoires provinciaux</a:t>
            </a:r>
          </a:p>
          <a:p>
            <a:pPr lvl="0" algn="l">
              <a:buFont typeface="Arial" panose="020B0604020202020204" pitchFamily="34" charset="0"/>
              <a:buChar char="•"/>
            </a:pPr>
            <a:r>
              <a:rPr lang="fr-CA" dirty="0">
                <a:ea typeface="Calibri" panose="020F0502020204030204" pitchFamily="34" charset="0"/>
              </a:rPr>
              <a:t>C</a:t>
            </a:r>
            <a:r>
              <a:rPr lang="fr-CA" sz="2400" b="0" dirty="0">
                <a:effectLst/>
                <a:ea typeface="Calibri" panose="020F0502020204030204" pitchFamily="34" charset="0"/>
              </a:rPr>
              <a:t>ette maladie émergente est récurrente chez les lots subséquents et les</a:t>
            </a:r>
            <a:r>
              <a:rPr lang="fr-CA" sz="2400" b="0" dirty="0">
                <a:ea typeface="Calibri" panose="020F0502020204030204" pitchFamily="34" charset="0"/>
              </a:rPr>
              <a:t> causes sont multiples</a:t>
            </a:r>
          </a:p>
          <a:p>
            <a:pPr lvl="0" algn="l">
              <a:buFont typeface="Arial" panose="020B0604020202020204" pitchFamily="34" charset="0"/>
              <a:buChar char="•"/>
            </a:pPr>
            <a:r>
              <a:rPr lang="fr-CA" sz="2400" b="0" dirty="0">
                <a:effectLst/>
                <a:ea typeface="Calibri" panose="020F0502020204030204" pitchFamily="34" charset="0"/>
              </a:rPr>
              <a:t>Importance de brosser un portrait de la situation des 12 derniers mois avec un sondage </a:t>
            </a:r>
            <a:r>
              <a:rPr lang="fr-CA" sz="2000" b="0" dirty="0">
                <a:effectLst/>
                <a:ea typeface="Calibri" panose="020F0502020204030204" pitchFamily="34" charset="0"/>
              </a:rPr>
              <a:t>(prévalence, bonnes pratiques avant et après un lot atteint, etc.)</a:t>
            </a:r>
            <a:endParaRPr lang="fr-CA" sz="2000" dirty="0">
              <a:effectLst/>
              <a:ea typeface="Calibri" panose="020F0502020204030204" pitchFamily="34" charset="0"/>
            </a:endParaRPr>
          </a:p>
          <a:p>
            <a:pPr lvl="0" algn="l">
              <a:buFont typeface="Arial" panose="020B0604020202020204" pitchFamily="34" charset="0"/>
              <a:buChar char="•"/>
            </a:pPr>
            <a:r>
              <a:rPr lang="fr-CA" sz="2400" b="0" dirty="0"/>
              <a:t>34% des éleveurs ont répondu au sondage réalisé en septembre, merci!</a:t>
            </a:r>
          </a:p>
          <a:p>
            <a:pPr lvl="0" algn="l">
              <a:buFont typeface="Arial" panose="020B0604020202020204" pitchFamily="34" charset="0"/>
              <a:buChar char="•"/>
            </a:pPr>
            <a:r>
              <a:rPr lang="fr-CA" b="1" dirty="0">
                <a:solidFill>
                  <a:srgbClr val="FF0000"/>
                </a:solidFill>
              </a:rPr>
              <a:t>Un</a:t>
            </a:r>
            <a:r>
              <a:rPr lang="fr-CA" sz="2400" b="1" dirty="0">
                <a:solidFill>
                  <a:srgbClr val="FF0000"/>
                </a:solidFill>
              </a:rPr>
              <a:t> sondage donne des tendances, attention aux interprétations!</a:t>
            </a:r>
            <a:endParaRPr lang="fr-CA" b="1" dirty="0">
              <a:solidFill>
                <a:srgbClr val="FF0000"/>
              </a:solidFill>
            </a:endParaRPr>
          </a:p>
        </p:txBody>
      </p:sp>
    </p:spTree>
    <p:extLst>
      <p:ext uri="{BB962C8B-B14F-4D97-AF65-F5344CB8AC3E}">
        <p14:creationId xmlns:p14="http://schemas.microsoft.com/office/powerpoint/2010/main" val="3892685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584C9D60-5487-4B70-8A05-4595968BC8F2}"/>
              </a:ext>
            </a:extLst>
          </p:cNvPr>
          <p:cNvSpPr txBox="1"/>
          <p:nvPr>
            <p:custDataLst>
              <p:tags r:id="rId1"/>
            </p:custDataLst>
          </p:nvPr>
        </p:nvSpPr>
        <p:spPr>
          <a:xfrm>
            <a:off x="7122462" y="457995"/>
            <a:ext cx="3222511" cy="769441"/>
          </a:xfrm>
          <a:prstGeom prst="rect">
            <a:avLst/>
          </a:prstGeom>
          <a:noFill/>
        </p:spPr>
        <p:txBody>
          <a:bodyPr wrap="square">
            <a:spAutoFit/>
          </a:bodyPr>
          <a:lstStyle/>
          <a:p>
            <a:r>
              <a:rPr lang="fr-CA" sz="4400" dirty="0"/>
              <a:t>Conclusion</a:t>
            </a:r>
          </a:p>
        </p:txBody>
      </p:sp>
      <p:pic>
        <p:nvPicPr>
          <p:cNvPr id="14" name="Image 13">
            <a:extLst>
              <a:ext uri="{FF2B5EF4-FFF2-40B4-BE49-F238E27FC236}">
                <a16:creationId xmlns:a16="http://schemas.microsoft.com/office/drawing/2014/main" id="{F386AE8B-4484-49E1-A325-627C381BAAB0}"/>
              </a:ext>
            </a:extLst>
          </p:cNvPr>
          <p:cNvPicPr>
            <a:picLocks noChangeAspect="1"/>
          </p:cNvPicPr>
          <p:nvPr>
            <p:custDataLst>
              <p:tags r:id="rId2"/>
            </p:custDataLst>
          </p:nvPr>
        </p:nvPicPr>
        <p:blipFill>
          <a:blip r:embed="rId6"/>
          <a:stretch>
            <a:fillRect/>
          </a:stretch>
        </p:blipFill>
        <p:spPr>
          <a:xfrm>
            <a:off x="2740271" y="6745862"/>
            <a:ext cx="7124700" cy="1838325"/>
          </a:xfrm>
          <a:prstGeom prst="rect">
            <a:avLst/>
          </a:prstGeom>
        </p:spPr>
      </p:pic>
      <p:sp>
        <p:nvSpPr>
          <p:cNvPr id="16" name="ZoneTexte 15">
            <a:extLst>
              <a:ext uri="{FF2B5EF4-FFF2-40B4-BE49-F238E27FC236}">
                <a16:creationId xmlns:a16="http://schemas.microsoft.com/office/drawing/2014/main" id="{6711715C-D25D-46BB-8A62-148D9D130DA4}"/>
              </a:ext>
            </a:extLst>
          </p:cNvPr>
          <p:cNvSpPr txBox="1"/>
          <p:nvPr>
            <p:custDataLst>
              <p:tags r:id="rId3"/>
            </p:custDataLst>
          </p:nvPr>
        </p:nvSpPr>
        <p:spPr>
          <a:xfrm>
            <a:off x="1354574" y="1906819"/>
            <a:ext cx="10535738" cy="5150128"/>
          </a:xfrm>
          <a:prstGeom prst="rect">
            <a:avLst/>
          </a:prstGeom>
          <a:noFill/>
          <a:ln>
            <a:noFill/>
          </a:ln>
        </p:spPr>
        <p:txBody>
          <a:bodyPr wrap="square">
            <a:spAutoFit/>
          </a:bodyPr>
          <a:lstStyle/>
          <a:p>
            <a:pPr marL="342900" indent="-342900">
              <a:spcBef>
                <a:spcPts val="1200"/>
              </a:spcBef>
              <a:buFont typeface="Wingdings" panose="05000000000000000000" pitchFamily="2" charset="2"/>
              <a:buChar char="Ø"/>
            </a:pPr>
            <a:r>
              <a:rPr lang="fr-CA" sz="2800" dirty="0"/>
              <a:t>34% de répondants, bravo! Mais,  avec un sondage, attention aux interprétations.</a:t>
            </a:r>
          </a:p>
          <a:p>
            <a:pPr marL="342900" indent="-342900">
              <a:spcBef>
                <a:spcPts val="1200"/>
              </a:spcBef>
              <a:buFont typeface="Wingdings" panose="05000000000000000000" pitchFamily="2" charset="2"/>
              <a:buChar char="Ø"/>
            </a:pPr>
            <a:r>
              <a:rPr lang="fr-CA" sz="2800" dirty="0"/>
              <a:t>Possible impact d’</a:t>
            </a:r>
            <a:r>
              <a:rPr lang="fr-CA" sz="2800" i="1" dirty="0"/>
              <a:t>Enterococcus</a:t>
            </a:r>
            <a:r>
              <a:rPr lang="fr-CA" sz="2800" dirty="0"/>
              <a:t> (EC) sur la mortalité totale, sur les condamnations et sur un diagnostic de dyschondroplasie tibiale (maux de pattes).</a:t>
            </a:r>
          </a:p>
          <a:p>
            <a:pPr marL="342900" indent="-342900">
              <a:spcBef>
                <a:spcPts val="1200"/>
              </a:spcBef>
              <a:buFont typeface="Wingdings" panose="05000000000000000000" pitchFamily="2" charset="2"/>
              <a:buChar char="Ø"/>
            </a:pPr>
            <a:r>
              <a:rPr lang="fr-CA" sz="2800" dirty="0"/>
              <a:t>Challenge de bronchite déjà présent? 75% de lots étaient vaccinés avant d’être atteints d’EC, versus 48% vaccinés bronchite dans le groupe sans EC.</a:t>
            </a:r>
          </a:p>
          <a:p>
            <a:pPr marL="342900" indent="-342900">
              <a:spcBef>
                <a:spcPts val="1200"/>
              </a:spcBef>
              <a:buFont typeface="Wingdings" panose="05000000000000000000" pitchFamily="2" charset="2"/>
              <a:buChar char="Ø"/>
            </a:pPr>
            <a:endParaRPr lang="fr-CA" sz="2800" dirty="0"/>
          </a:p>
          <a:p>
            <a:r>
              <a:rPr lang="fr-CA" sz="2800" dirty="0"/>
              <a:t> </a:t>
            </a:r>
          </a:p>
          <a:p>
            <a:endParaRPr lang="fr-CA" sz="2800" baseline="30000" dirty="0"/>
          </a:p>
        </p:txBody>
      </p:sp>
    </p:spTree>
    <p:extLst>
      <p:ext uri="{BB962C8B-B14F-4D97-AF65-F5344CB8AC3E}">
        <p14:creationId xmlns:p14="http://schemas.microsoft.com/office/powerpoint/2010/main" val="2427105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584C9D60-5487-4B70-8A05-4595968BC8F2}"/>
              </a:ext>
            </a:extLst>
          </p:cNvPr>
          <p:cNvSpPr txBox="1"/>
          <p:nvPr>
            <p:custDataLst>
              <p:tags r:id="rId1"/>
            </p:custDataLst>
          </p:nvPr>
        </p:nvSpPr>
        <p:spPr>
          <a:xfrm>
            <a:off x="7122462" y="457995"/>
            <a:ext cx="4170849" cy="769441"/>
          </a:xfrm>
          <a:prstGeom prst="rect">
            <a:avLst/>
          </a:prstGeom>
          <a:noFill/>
        </p:spPr>
        <p:txBody>
          <a:bodyPr wrap="square">
            <a:spAutoFit/>
          </a:bodyPr>
          <a:lstStyle/>
          <a:p>
            <a:r>
              <a:rPr lang="fr-CA" sz="4400" dirty="0"/>
              <a:t>Conclusion </a:t>
            </a:r>
            <a:r>
              <a:rPr lang="fr-CA" sz="2800" dirty="0"/>
              <a:t>(suite)</a:t>
            </a:r>
          </a:p>
        </p:txBody>
      </p:sp>
      <p:pic>
        <p:nvPicPr>
          <p:cNvPr id="14" name="Image 13">
            <a:extLst>
              <a:ext uri="{FF2B5EF4-FFF2-40B4-BE49-F238E27FC236}">
                <a16:creationId xmlns:a16="http://schemas.microsoft.com/office/drawing/2014/main" id="{F386AE8B-4484-49E1-A325-627C381BAAB0}"/>
              </a:ext>
            </a:extLst>
          </p:cNvPr>
          <p:cNvPicPr>
            <a:picLocks noChangeAspect="1"/>
          </p:cNvPicPr>
          <p:nvPr>
            <p:custDataLst>
              <p:tags r:id="rId2"/>
            </p:custDataLst>
          </p:nvPr>
        </p:nvPicPr>
        <p:blipFill>
          <a:blip r:embed="rId6"/>
          <a:stretch>
            <a:fillRect/>
          </a:stretch>
        </p:blipFill>
        <p:spPr>
          <a:xfrm>
            <a:off x="2740271" y="6745862"/>
            <a:ext cx="7124700" cy="1838325"/>
          </a:xfrm>
          <a:prstGeom prst="rect">
            <a:avLst/>
          </a:prstGeom>
        </p:spPr>
      </p:pic>
      <p:sp>
        <p:nvSpPr>
          <p:cNvPr id="16" name="ZoneTexte 15">
            <a:extLst>
              <a:ext uri="{FF2B5EF4-FFF2-40B4-BE49-F238E27FC236}">
                <a16:creationId xmlns:a16="http://schemas.microsoft.com/office/drawing/2014/main" id="{6711715C-D25D-46BB-8A62-148D9D130DA4}"/>
              </a:ext>
            </a:extLst>
          </p:cNvPr>
          <p:cNvSpPr txBox="1"/>
          <p:nvPr>
            <p:custDataLst>
              <p:tags r:id="rId3"/>
            </p:custDataLst>
          </p:nvPr>
        </p:nvSpPr>
        <p:spPr>
          <a:xfrm>
            <a:off x="1182802" y="1707872"/>
            <a:ext cx="10824099" cy="5581015"/>
          </a:xfrm>
          <a:prstGeom prst="rect">
            <a:avLst/>
          </a:prstGeom>
          <a:noFill/>
          <a:ln>
            <a:noFill/>
          </a:ln>
        </p:spPr>
        <p:txBody>
          <a:bodyPr wrap="square">
            <a:spAutoFit/>
          </a:bodyPr>
          <a:lstStyle/>
          <a:p>
            <a:pPr marL="342900" indent="-342900">
              <a:spcBef>
                <a:spcPts val="1200"/>
              </a:spcBef>
              <a:buFont typeface="Wingdings" panose="05000000000000000000" pitchFamily="2" charset="2"/>
              <a:buChar char="Ø"/>
            </a:pPr>
            <a:r>
              <a:rPr lang="fr-CA" sz="2800" dirty="0"/>
              <a:t>Ce sondage nous donne la perception des éleveurs concernant les bonnes pratiques d’élevage qui ont semblé fonctionner sur leurs fermes.</a:t>
            </a:r>
          </a:p>
          <a:p>
            <a:pPr marL="342900" indent="-342900">
              <a:spcBef>
                <a:spcPts val="1200"/>
              </a:spcBef>
              <a:buFont typeface="Wingdings" panose="05000000000000000000" pitchFamily="2" charset="2"/>
              <a:buChar char="Ø"/>
            </a:pPr>
            <a:r>
              <a:rPr lang="fr-CA" sz="2800" dirty="0"/>
              <a:t>Cependant, ça ne nous permet pas de savoir quelles sont les bonnes pratiques d’élevage qui ont eu un impact certain sur EC. De plus, on en connaît encore peu sur cette maladie, et les causes semblent multifactorielles, delà l’importance de travailler </a:t>
            </a:r>
            <a:r>
              <a:rPr lang="fr-CA" sz="2800"/>
              <a:t>en filière.</a:t>
            </a:r>
            <a:endParaRPr lang="fr-CA" sz="2800" dirty="0"/>
          </a:p>
          <a:p>
            <a:pPr>
              <a:spcBef>
                <a:spcPts val="1200"/>
              </a:spcBef>
            </a:pPr>
            <a:r>
              <a:rPr lang="fr-CA" sz="2800" dirty="0"/>
              <a:t>Bref, on constate qu’il y a un besoin de recherche fondamentale et de recherche appliquée sur </a:t>
            </a:r>
            <a:r>
              <a:rPr lang="fr-CA" sz="2800" i="1" dirty="0"/>
              <a:t>Enterococcus cecorum </a:t>
            </a:r>
            <a:r>
              <a:rPr lang="fr-CA" sz="2800" dirty="0"/>
              <a:t>à la ferme. </a:t>
            </a:r>
          </a:p>
          <a:p>
            <a:pPr marL="342900" indent="-342900">
              <a:spcBef>
                <a:spcPts val="1200"/>
              </a:spcBef>
              <a:buFont typeface="Wingdings" panose="05000000000000000000" pitchFamily="2" charset="2"/>
              <a:buChar char="Ø"/>
            </a:pPr>
            <a:endParaRPr lang="fr-CA" sz="2800" dirty="0"/>
          </a:p>
          <a:p>
            <a:r>
              <a:rPr lang="fr-CA" sz="2800" dirty="0"/>
              <a:t> </a:t>
            </a:r>
          </a:p>
          <a:p>
            <a:endParaRPr lang="fr-CA" sz="2800" baseline="30000" dirty="0"/>
          </a:p>
        </p:txBody>
      </p:sp>
    </p:spTree>
    <p:extLst>
      <p:ext uri="{BB962C8B-B14F-4D97-AF65-F5344CB8AC3E}">
        <p14:creationId xmlns:p14="http://schemas.microsoft.com/office/powerpoint/2010/main" val="4016560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B065AB0-949D-49FC-8948-EF58CB47A071}"/>
              </a:ext>
            </a:extLst>
          </p:cNvPr>
          <p:cNvSpPr txBox="1"/>
          <p:nvPr>
            <p:custDataLst>
              <p:tags r:id="rId1"/>
            </p:custDataLst>
          </p:nvPr>
        </p:nvSpPr>
        <p:spPr>
          <a:xfrm>
            <a:off x="678778" y="1148781"/>
            <a:ext cx="2343954" cy="830997"/>
          </a:xfrm>
          <a:prstGeom prst="rect">
            <a:avLst/>
          </a:prstGeom>
          <a:noFill/>
        </p:spPr>
        <p:txBody>
          <a:bodyPr wrap="square">
            <a:spAutoFit/>
          </a:bodyPr>
          <a:lstStyle/>
          <a:p>
            <a:r>
              <a:rPr lang="fr-CA" sz="4800" dirty="0">
                <a:solidFill>
                  <a:schemeClr val="bg1"/>
                </a:solidFill>
              </a:rPr>
              <a:t>MERCI!</a:t>
            </a:r>
          </a:p>
        </p:txBody>
      </p:sp>
    </p:spTree>
    <p:extLst>
      <p:ext uri="{BB962C8B-B14F-4D97-AF65-F5344CB8AC3E}">
        <p14:creationId xmlns:p14="http://schemas.microsoft.com/office/powerpoint/2010/main" val="1342848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FE1B10-8522-4785-9719-776538A4B96D}"/>
              </a:ext>
            </a:extLst>
          </p:cNvPr>
          <p:cNvSpPr>
            <a:spLocks noGrp="1"/>
          </p:cNvSpPr>
          <p:nvPr>
            <p:ph type="ctrTitle"/>
            <p:custDataLst>
              <p:tags r:id="rId1"/>
            </p:custDataLst>
          </p:nvPr>
        </p:nvSpPr>
        <p:spPr>
          <a:xfrm>
            <a:off x="915543" y="3076956"/>
            <a:ext cx="5180457" cy="1113499"/>
          </a:xfrm>
        </p:spPr>
        <p:txBody>
          <a:bodyPr/>
          <a:lstStyle/>
          <a:p>
            <a:r>
              <a:rPr lang="fr-CA" sz="4800" dirty="0"/>
              <a:t>Questions?</a:t>
            </a:r>
          </a:p>
        </p:txBody>
      </p:sp>
    </p:spTree>
    <p:extLst>
      <p:ext uri="{BB962C8B-B14F-4D97-AF65-F5344CB8AC3E}">
        <p14:creationId xmlns:p14="http://schemas.microsoft.com/office/powerpoint/2010/main" val="3503015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4E78985-D5B0-48BC-B3C6-28682281FE91}"/>
              </a:ext>
            </a:extLst>
          </p:cNvPr>
          <p:cNvPicPr>
            <a:picLocks noChangeAspect="1"/>
          </p:cNvPicPr>
          <p:nvPr>
            <p:custDataLst>
              <p:tags r:id="rId1"/>
            </p:custDataLst>
          </p:nvPr>
        </p:nvPicPr>
        <p:blipFill>
          <a:blip r:embed="rId8"/>
          <a:stretch>
            <a:fillRect/>
          </a:stretch>
        </p:blipFill>
        <p:spPr>
          <a:xfrm>
            <a:off x="209869" y="1401834"/>
            <a:ext cx="10184091" cy="4496604"/>
          </a:xfrm>
          <a:prstGeom prst="rect">
            <a:avLst/>
          </a:prstGeom>
        </p:spPr>
      </p:pic>
      <p:pic>
        <p:nvPicPr>
          <p:cNvPr id="8" name="chart">
            <a:extLst>
              <a:ext uri="{FF2B5EF4-FFF2-40B4-BE49-F238E27FC236}">
                <a16:creationId xmlns:a16="http://schemas.microsoft.com/office/drawing/2014/main" id="{9C58155F-DD53-4EBE-B444-9BFF0B21F645}"/>
              </a:ext>
            </a:extLst>
          </p:cNvPr>
          <p:cNvPicPr>
            <a:picLocks noChangeAspect="1"/>
          </p:cNvPicPr>
          <p:nvPr>
            <p:custDataLst>
              <p:tags r:id="rId2"/>
            </p:custDataLst>
          </p:nvPr>
        </p:nvPicPr>
        <p:blipFill>
          <a:blip r:embed="rId9"/>
          <a:stretch>
            <a:fillRect/>
          </a:stretch>
        </p:blipFill>
        <p:spPr>
          <a:xfrm>
            <a:off x="7941608" y="6759368"/>
            <a:ext cx="3448087" cy="2850006"/>
          </a:xfrm>
          <a:prstGeom prst="rect">
            <a:avLst/>
          </a:prstGeom>
        </p:spPr>
      </p:pic>
      <p:sp>
        <p:nvSpPr>
          <p:cNvPr id="9" name="ZoneTexte 8">
            <a:extLst>
              <a:ext uri="{FF2B5EF4-FFF2-40B4-BE49-F238E27FC236}">
                <a16:creationId xmlns:a16="http://schemas.microsoft.com/office/drawing/2014/main" id="{13BB06E0-4A65-4C8C-8559-AA0B38071E33}"/>
              </a:ext>
            </a:extLst>
          </p:cNvPr>
          <p:cNvSpPr txBox="1"/>
          <p:nvPr>
            <p:custDataLst>
              <p:tags r:id="rId3"/>
            </p:custDataLst>
          </p:nvPr>
        </p:nvSpPr>
        <p:spPr>
          <a:xfrm>
            <a:off x="2951086" y="5480776"/>
            <a:ext cx="1242873" cy="923330"/>
          </a:xfrm>
          <a:prstGeom prst="rect">
            <a:avLst/>
          </a:prstGeom>
          <a:noFill/>
          <a:ln>
            <a:solidFill>
              <a:schemeClr val="accent1"/>
            </a:solidFill>
          </a:ln>
        </p:spPr>
        <p:txBody>
          <a:bodyPr wrap="square" rtlCol="0">
            <a:spAutoFit/>
          </a:bodyPr>
          <a:lstStyle/>
          <a:p>
            <a:pPr algn="ctr"/>
            <a:r>
              <a:rPr lang="fr-CA" dirty="0"/>
              <a:t>46% ont de</a:t>
            </a:r>
          </a:p>
          <a:p>
            <a:pPr algn="ctr"/>
            <a:r>
              <a:rPr lang="fr-CA" dirty="0"/>
              <a:t>1 à 2 poulaillers</a:t>
            </a:r>
          </a:p>
        </p:txBody>
      </p:sp>
      <p:sp>
        <p:nvSpPr>
          <p:cNvPr id="10" name="ZoneTexte 9">
            <a:extLst>
              <a:ext uri="{FF2B5EF4-FFF2-40B4-BE49-F238E27FC236}">
                <a16:creationId xmlns:a16="http://schemas.microsoft.com/office/drawing/2014/main" id="{4C0E8EF5-A2B8-42FA-A9D4-B1202E00FAC1}"/>
              </a:ext>
            </a:extLst>
          </p:cNvPr>
          <p:cNvSpPr txBox="1"/>
          <p:nvPr>
            <p:custDataLst>
              <p:tags r:id="rId4"/>
            </p:custDataLst>
          </p:nvPr>
        </p:nvSpPr>
        <p:spPr>
          <a:xfrm>
            <a:off x="2956264" y="2669261"/>
            <a:ext cx="2475391" cy="646331"/>
          </a:xfrm>
          <a:prstGeom prst="rect">
            <a:avLst/>
          </a:prstGeom>
          <a:noFill/>
          <a:ln>
            <a:solidFill>
              <a:schemeClr val="accent1"/>
            </a:solidFill>
          </a:ln>
        </p:spPr>
        <p:txBody>
          <a:bodyPr wrap="square" rtlCol="0">
            <a:spAutoFit/>
          </a:bodyPr>
          <a:lstStyle/>
          <a:p>
            <a:pPr algn="ctr"/>
            <a:r>
              <a:rPr lang="fr-CA" dirty="0"/>
              <a:t>80% ont de</a:t>
            </a:r>
          </a:p>
          <a:p>
            <a:pPr algn="ctr"/>
            <a:r>
              <a:rPr lang="fr-CA" dirty="0"/>
              <a:t>1 à 4 poulaillers</a:t>
            </a:r>
          </a:p>
        </p:txBody>
      </p:sp>
      <p:sp>
        <p:nvSpPr>
          <p:cNvPr id="6" name="ZoneTexte 5">
            <a:extLst>
              <a:ext uri="{FF2B5EF4-FFF2-40B4-BE49-F238E27FC236}">
                <a16:creationId xmlns:a16="http://schemas.microsoft.com/office/drawing/2014/main" id="{75326338-E815-42F9-947F-88DED02374CB}"/>
              </a:ext>
            </a:extLst>
          </p:cNvPr>
          <p:cNvSpPr txBox="1"/>
          <p:nvPr>
            <p:custDataLst>
              <p:tags r:id="rId5"/>
            </p:custDataLst>
          </p:nvPr>
        </p:nvSpPr>
        <p:spPr>
          <a:xfrm>
            <a:off x="0" y="2361484"/>
            <a:ext cx="1754445" cy="307777"/>
          </a:xfrm>
          <a:prstGeom prst="rect">
            <a:avLst/>
          </a:prstGeom>
          <a:noFill/>
        </p:spPr>
        <p:txBody>
          <a:bodyPr wrap="square" rtlCol="0">
            <a:spAutoFit/>
          </a:bodyPr>
          <a:lstStyle/>
          <a:p>
            <a:pPr algn="ctr"/>
            <a:r>
              <a:rPr lang="fr-CA" sz="1400" dirty="0"/>
              <a:t>34% ont répondu</a:t>
            </a:r>
          </a:p>
        </p:txBody>
      </p:sp>
    </p:spTree>
    <p:extLst>
      <p:ext uri="{BB962C8B-B14F-4D97-AF65-F5344CB8AC3E}">
        <p14:creationId xmlns:p14="http://schemas.microsoft.com/office/powerpoint/2010/main" val="4196468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4097AAC-F9C8-490B-A477-14B344FD54C6}"/>
              </a:ext>
            </a:extLst>
          </p:cNvPr>
          <p:cNvSpPr>
            <a:spLocks noGrp="1"/>
          </p:cNvSpPr>
          <p:nvPr>
            <p:ph type="body" sz="quarter" idx="11"/>
            <p:custDataLst>
              <p:tags r:id="rId1"/>
            </p:custDataLst>
          </p:nvPr>
        </p:nvSpPr>
        <p:spPr>
          <a:xfrm>
            <a:off x="3744685" y="2604090"/>
            <a:ext cx="5190309" cy="2107247"/>
          </a:xfrm>
        </p:spPr>
        <p:txBody>
          <a:bodyPr/>
          <a:lstStyle/>
          <a:p>
            <a:endParaRPr lang="fr-CA" dirty="0"/>
          </a:p>
        </p:txBody>
      </p:sp>
      <p:grpSp>
        <p:nvGrpSpPr>
          <p:cNvPr id="2" name="Groupe 1">
            <a:extLst>
              <a:ext uri="{FF2B5EF4-FFF2-40B4-BE49-F238E27FC236}">
                <a16:creationId xmlns:a16="http://schemas.microsoft.com/office/drawing/2014/main" id="{E0A77812-0238-48CD-A3EC-EAA51B911AF0}"/>
              </a:ext>
            </a:extLst>
          </p:cNvPr>
          <p:cNvGrpSpPr/>
          <p:nvPr>
            <p:custDataLst>
              <p:tags r:id="rId2"/>
            </p:custDataLst>
          </p:nvPr>
        </p:nvGrpSpPr>
        <p:grpSpPr>
          <a:xfrm>
            <a:off x="455190" y="1214032"/>
            <a:ext cx="11434807" cy="7439912"/>
            <a:chOff x="237076" y="1214032"/>
            <a:chExt cx="11434807" cy="7439912"/>
          </a:xfrm>
        </p:grpSpPr>
        <p:grpSp>
          <p:nvGrpSpPr>
            <p:cNvPr id="4" name="Groupe 3">
              <a:extLst>
                <a:ext uri="{FF2B5EF4-FFF2-40B4-BE49-F238E27FC236}">
                  <a16:creationId xmlns:a16="http://schemas.microsoft.com/office/drawing/2014/main" id="{1EA5DCE8-BD36-4EC6-831A-CF1AEB04691C}"/>
                </a:ext>
              </a:extLst>
            </p:cNvPr>
            <p:cNvGrpSpPr/>
            <p:nvPr/>
          </p:nvGrpSpPr>
          <p:grpSpPr>
            <a:xfrm>
              <a:off x="237076" y="1214032"/>
              <a:ext cx="11434807" cy="7439912"/>
              <a:chOff x="276893" y="72417"/>
              <a:chExt cx="11434807" cy="7439912"/>
            </a:xfrm>
          </p:grpSpPr>
          <p:pic>
            <p:nvPicPr>
              <p:cNvPr id="5" name="Image 4">
                <a:extLst>
                  <a:ext uri="{FF2B5EF4-FFF2-40B4-BE49-F238E27FC236}">
                    <a16:creationId xmlns:a16="http://schemas.microsoft.com/office/drawing/2014/main" id="{83CE45F0-169F-420C-8B63-75E86A2307DE}"/>
                  </a:ext>
                </a:extLst>
              </p:cNvPr>
              <p:cNvPicPr>
                <a:picLocks noChangeAspect="1"/>
              </p:cNvPicPr>
              <p:nvPr/>
            </p:nvPicPr>
            <p:blipFill>
              <a:blip r:embed="rId5"/>
              <a:stretch>
                <a:fillRect/>
              </a:stretch>
            </p:blipFill>
            <p:spPr>
              <a:xfrm>
                <a:off x="276893" y="72417"/>
                <a:ext cx="10201275" cy="4924425"/>
              </a:xfrm>
              <a:prstGeom prst="rect">
                <a:avLst/>
              </a:prstGeom>
            </p:spPr>
          </p:pic>
          <p:pic>
            <p:nvPicPr>
              <p:cNvPr id="6" name="Image 5">
                <a:extLst>
                  <a:ext uri="{FF2B5EF4-FFF2-40B4-BE49-F238E27FC236}">
                    <a16:creationId xmlns:a16="http://schemas.microsoft.com/office/drawing/2014/main" id="{369A6A2D-1CFD-42EE-BCDD-16A7A80C37F9}"/>
                  </a:ext>
                </a:extLst>
              </p:cNvPr>
              <p:cNvPicPr>
                <a:picLocks noChangeAspect="1"/>
              </p:cNvPicPr>
              <p:nvPr/>
            </p:nvPicPr>
            <p:blipFill>
              <a:blip r:embed="rId6"/>
              <a:stretch>
                <a:fillRect/>
              </a:stretch>
            </p:blipFill>
            <p:spPr>
              <a:xfrm>
                <a:off x="9107583" y="5616854"/>
                <a:ext cx="2604117" cy="1895475"/>
              </a:xfrm>
              <a:prstGeom prst="rect">
                <a:avLst/>
              </a:prstGeom>
            </p:spPr>
          </p:pic>
        </p:grpSp>
        <p:sp>
          <p:nvSpPr>
            <p:cNvPr id="7" name="ZoneTexte 6">
              <a:extLst>
                <a:ext uri="{FF2B5EF4-FFF2-40B4-BE49-F238E27FC236}">
                  <a16:creationId xmlns:a16="http://schemas.microsoft.com/office/drawing/2014/main" id="{2BCA323B-74BF-467D-A8D8-CE3B76DC3CE9}"/>
                </a:ext>
              </a:extLst>
            </p:cNvPr>
            <p:cNvSpPr txBox="1"/>
            <p:nvPr/>
          </p:nvSpPr>
          <p:spPr>
            <a:xfrm>
              <a:off x="6217344" y="2781782"/>
              <a:ext cx="4369562" cy="646331"/>
            </a:xfrm>
            <a:prstGeom prst="rect">
              <a:avLst/>
            </a:prstGeom>
            <a:noFill/>
          </p:spPr>
          <p:txBody>
            <a:bodyPr wrap="square" rtlCol="0">
              <a:spAutoFit/>
            </a:bodyPr>
            <a:lstStyle/>
            <a:p>
              <a:r>
                <a:rPr lang="fr-CA" dirty="0"/>
                <a:t>58% des éleveurs ont eu de l’Enterococcus dans au moins un de leurs poulaillers</a:t>
              </a:r>
            </a:p>
          </p:txBody>
        </p:sp>
        <p:sp>
          <p:nvSpPr>
            <p:cNvPr id="8" name="ZoneTexte 7">
              <a:extLst>
                <a:ext uri="{FF2B5EF4-FFF2-40B4-BE49-F238E27FC236}">
                  <a16:creationId xmlns:a16="http://schemas.microsoft.com/office/drawing/2014/main" id="{3FC70C28-B4BB-42CF-B593-184B79BAC148}"/>
                </a:ext>
              </a:extLst>
            </p:cNvPr>
            <p:cNvSpPr txBox="1"/>
            <p:nvPr/>
          </p:nvSpPr>
          <p:spPr>
            <a:xfrm>
              <a:off x="4997254" y="3900555"/>
              <a:ext cx="680918" cy="369332"/>
            </a:xfrm>
            <a:prstGeom prst="rect">
              <a:avLst/>
            </a:prstGeom>
            <a:noFill/>
          </p:spPr>
          <p:txBody>
            <a:bodyPr wrap="square" rtlCol="0">
              <a:spAutoFit/>
            </a:bodyPr>
            <a:lstStyle/>
            <a:p>
              <a:r>
                <a:rPr lang="fr-CA" dirty="0"/>
                <a:t>38%</a:t>
              </a:r>
            </a:p>
          </p:txBody>
        </p:sp>
        <p:sp>
          <p:nvSpPr>
            <p:cNvPr id="9" name="ZoneTexte 8">
              <a:extLst>
                <a:ext uri="{FF2B5EF4-FFF2-40B4-BE49-F238E27FC236}">
                  <a16:creationId xmlns:a16="http://schemas.microsoft.com/office/drawing/2014/main" id="{1E8B9DEB-2CF7-4EF5-A629-60BC00D45370}"/>
                </a:ext>
              </a:extLst>
            </p:cNvPr>
            <p:cNvSpPr txBox="1"/>
            <p:nvPr/>
          </p:nvSpPr>
          <p:spPr>
            <a:xfrm>
              <a:off x="3158987" y="4799120"/>
              <a:ext cx="680918" cy="369332"/>
            </a:xfrm>
            <a:prstGeom prst="rect">
              <a:avLst/>
            </a:prstGeom>
            <a:noFill/>
          </p:spPr>
          <p:txBody>
            <a:bodyPr wrap="square" rtlCol="0">
              <a:spAutoFit/>
            </a:bodyPr>
            <a:lstStyle/>
            <a:p>
              <a:r>
                <a:rPr lang="fr-CA" dirty="0"/>
                <a:t>4%</a:t>
              </a:r>
            </a:p>
          </p:txBody>
        </p:sp>
      </p:grpSp>
    </p:spTree>
    <p:extLst>
      <p:ext uri="{BB962C8B-B14F-4D97-AF65-F5344CB8AC3E}">
        <p14:creationId xmlns:p14="http://schemas.microsoft.com/office/powerpoint/2010/main" val="1852192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4097AAC-F9C8-490B-A477-14B344FD54C6}"/>
              </a:ext>
            </a:extLst>
          </p:cNvPr>
          <p:cNvSpPr>
            <a:spLocks noGrp="1"/>
          </p:cNvSpPr>
          <p:nvPr>
            <p:ph type="body" sz="quarter" idx="11"/>
            <p:custDataLst>
              <p:tags r:id="rId1"/>
            </p:custDataLst>
          </p:nvPr>
        </p:nvSpPr>
        <p:spPr>
          <a:xfrm>
            <a:off x="3744685" y="2604090"/>
            <a:ext cx="5190309" cy="2107247"/>
          </a:xfrm>
        </p:spPr>
        <p:txBody>
          <a:bodyPr/>
          <a:lstStyle/>
          <a:p>
            <a:endParaRPr lang="fr-CA" dirty="0"/>
          </a:p>
        </p:txBody>
      </p:sp>
      <p:grpSp>
        <p:nvGrpSpPr>
          <p:cNvPr id="4" name="Groupe 3">
            <a:extLst>
              <a:ext uri="{FF2B5EF4-FFF2-40B4-BE49-F238E27FC236}">
                <a16:creationId xmlns:a16="http://schemas.microsoft.com/office/drawing/2014/main" id="{D4CE919F-CE1D-455B-97DF-E55802139166}"/>
              </a:ext>
            </a:extLst>
          </p:cNvPr>
          <p:cNvGrpSpPr/>
          <p:nvPr>
            <p:custDataLst>
              <p:tags r:id="rId2"/>
            </p:custDataLst>
          </p:nvPr>
        </p:nvGrpSpPr>
        <p:grpSpPr>
          <a:xfrm>
            <a:off x="231270" y="1289977"/>
            <a:ext cx="11813350" cy="8199608"/>
            <a:chOff x="727659" y="218823"/>
            <a:chExt cx="11813350" cy="8199608"/>
          </a:xfrm>
        </p:grpSpPr>
        <p:pic>
          <p:nvPicPr>
            <p:cNvPr id="5" name="Image 4">
              <a:extLst>
                <a:ext uri="{FF2B5EF4-FFF2-40B4-BE49-F238E27FC236}">
                  <a16:creationId xmlns:a16="http://schemas.microsoft.com/office/drawing/2014/main" id="{7A809682-52CC-4DC6-9135-B7807CA1F3BC}"/>
                </a:ext>
              </a:extLst>
            </p:cNvPr>
            <p:cNvPicPr>
              <a:picLocks noChangeAspect="1"/>
            </p:cNvPicPr>
            <p:nvPr/>
          </p:nvPicPr>
          <p:blipFill>
            <a:blip r:embed="rId7"/>
            <a:stretch>
              <a:fillRect/>
            </a:stretch>
          </p:blipFill>
          <p:spPr>
            <a:xfrm>
              <a:off x="727659" y="218823"/>
              <a:ext cx="10239375" cy="4543425"/>
            </a:xfrm>
            <a:prstGeom prst="rect">
              <a:avLst/>
            </a:prstGeom>
          </p:spPr>
        </p:pic>
        <p:pic>
          <p:nvPicPr>
            <p:cNvPr id="6" name="Image 5">
              <a:extLst>
                <a:ext uri="{FF2B5EF4-FFF2-40B4-BE49-F238E27FC236}">
                  <a16:creationId xmlns:a16="http://schemas.microsoft.com/office/drawing/2014/main" id="{20B3948F-2032-4A6C-80D2-7F8F0D0EC473}"/>
                </a:ext>
              </a:extLst>
            </p:cNvPr>
            <p:cNvPicPr>
              <a:picLocks noChangeAspect="1"/>
            </p:cNvPicPr>
            <p:nvPr/>
          </p:nvPicPr>
          <p:blipFill>
            <a:blip r:embed="rId8"/>
            <a:stretch>
              <a:fillRect/>
            </a:stretch>
          </p:blipFill>
          <p:spPr>
            <a:xfrm>
              <a:off x="9894471" y="5721602"/>
              <a:ext cx="2646538" cy="2696829"/>
            </a:xfrm>
            <a:prstGeom prst="rect">
              <a:avLst/>
            </a:prstGeom>
          </p:spPr>
        </p:pic>
      </p:grpSp>
      <p:sp>
        <p:nvSpPr>
          <p:cNvPr id="7" name="ZoneTexte 6">
            <a:extLst>
              <a:ext uri="{FF2B5EF4-FFF2-40B4-BE49-F238E27FC236}">
                <a16:creationId xmlns:a16="http://schemas.microsoft.com/office/drawing/2014/main" id="{E95C93EB-8A2A-42B3-96CB-A4A312AD6EB0}"/>
              </a:ext>
            </a:extLst>
          </p:cNvPr>
          <p:cNvSpPr txBox="1"/>
          <p:nvPr>
            <p:custDataLst>
              <p:tags r:id="rId3"/>
            </p:custDataLst>
          </p:nvPr>
        </p:nvSpPr>
        <p:spPr>
          <a:xfrm>
            <a:off x="398998" y="2327209"/>
            <a:ext cx="1140903" cy="369332"/>
          </a:xfrm>
          <a:prstGeom prst="rect">
            <a:avLst/>
          </a:prstGeom>
          <a:noFill/>
        </p:spPr>
        <p:txBody>
          <a:bodyPr wrap="square" rtlCol="0">
            <a:spAutoFit/>
          </a:bodyPr>
          <a:lstStyle/>
          <a:p>
            <a:r>
              <a:rPr lang="fr-CA" dirty="0"/>
              <a:t>= oui</a:t>
            </a:r>
          </a:p>
        </p:txBody>
      </p:sp>
      <p:sp>
        <p:nvSpPr>
          <p:cNvPr id="11" name="ZoneTexte 10">
            <a:extLst>
              <a:ext uri="{FF2B5EF4-FFF2-40B4-BE49-F238E27FC236}">
                <a16:creationId xmlns:a16="http://schemas.microsoft.com/office/drawing/2014/main" id="{359277AB-EC9B-4BB4-A656-89D3BAE643BC}"/>
              </a:ext>
            </a:extLst>
          </p:cNvPr>
          <p:cNvSpPr txBox="1"/>
          <p:nvPr>
            <p:custDataLst>
              <p:tags r:id="rId4"/>
            </p:custDataLst>
          </p:nvPr>
        </p:nvSpPr>
        <p:spPr>
          <a:xfrm>
            <a:off x="2727669" y="5345103"/>
            <a:ext cx="2403624" cy="923330"/>
          </a:xfrm>
          <a:prstGeom prst="rect">
            <a:avLst/>
          </a:prstGeom>
          <a:noFill/>
          <a:ln>
            <a:solidFill>
              <a:schemeClr val="accent1"/>
            </a:solidFill>
          </a:ln>
        </p:spPr>
        <p:txBody>
          <a:bodyPr wrap="square">
            <a:spAutoFit/>
          </a:bodyPr>
          <a:lstStyle/>
          <a:p>
            <a:pPr algn="ctr"/>
            <a:r>
              <a:rPr lang="fr-CA" sz="1800" dirty="0">
                <a:effectLst/>
                <a:latin typeface="Gill Sans MT" panose="020B0502020104020203" pitchFamily="34" charset="0"/>
                <a:ea typeface="Calibri" panose="020F0502020204030204" pitchFamily="34" charset="0"/>
                <a:cs typeface="Times New Roman" panose="02020603050405020304" pitchFamily="18" charset="0"/>
              </a:rPr>
              <a:t>66% des éleveurs avaient de 1 à 4 lots atteints</a:t>
            </a:r>
            <a:endParaRPr lang="fr-CA" dirty="0"/>
          </a:p>
        </p:txBody>
      </p:sp>
    </p:spTree>
    <p:extLst>
      <p:ext uri="{BB962C8B-B14F-4D97-AF65-F5344CB8AC3E}">
        <p14:creationId xmlns:p14="http://schemas.microsoft.com/office/powerpoint/2010/main" val="3084610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4097AAC-F9C8-490B-A477-14B344FD54C6}"/>
              </a:ext>
            </a:extLst>
          </p:cNvPr>
          <p:cNvSpPr>
            <a:spLocks noGrp="1"/>
          </p:cNvSpPr>
          <p:nvPr>
            <p:ph type="body" sz="quarter" idx="11"/>
            <p:custDataLst>
              <p:tags r:id="rId1"/>
            </p:custDataLst>
          </p:nvPr>
        </p:nvSpPr>
        <p:spPr>
          <a:xfrm>
            <a:off x="3744685" y="2604090"/>
            <a:ext cx="5190309" cy="2107247"/>
          </a:xfrm>
        </p:spPr>
        <p:txBody>
          <a:bodyPr/>
          <a:lstStyle/>
          <a:p>
            <a:endParaRPr lang="fr-CA" dirty="0"/>
          </a:p>
        </p:txBody>
      </p:sp>
      <p:pic>
        <p:nvPicPr>
          <p:cNvPr id="4" name="Image 3">
            <a:extLst>
              <a:ext uri="{FF2B5EF4-FFF2-40B4-BE49-F238E27FC236}">
                <a16:creationId xmlns:a16="http://schemas.microsoft.com/office/drawing/2014/main" id="{EF1485CB-7014-4CBC-8CB3-DC77E5BC06DD}"/>
              </a:ext>
            </a:extLst>
          </p:cNvPr>
          <p:cNvPicPr>
            <a:picLocks noChangeAspect="1"/>
          </p:cNvPicPr>
          <p:nvPr>
            <p:custDataLst>
              <p:tags r:id="rId2"/>
            </p:custDataLst>
          </p:nvPr>
        </p:nvPicPr>
        <p:blipFill>
          <a:blip r:embed="rId8"/>
          <a:stretch>
            <a:fillRect/>
          </a:stretch>
        </p:blipFill>
        <p:spPr>
          <a:xfrm>
            <a:off x="1114700" y="271917"/>
            <a:ext cx="10328617" cy="6606384"/>
          </a:xfrm>
          <a:prstGeom prst="rect">
            <a:avLst/>
          </a:prstGeom>
        </p:spPr>
      </p:pic>
      <p:grpSp>
        <p:nvGrpSpPr>
          <p:cNvPr id="2" name="Groupe 1">
            <a:extLst>
              <a:ext uri="{FF2B5EF4-FFF2-40B4-BE49-F238E27FC236}">
                <a16:creationId xmlns:a16="http://schemas.microsoft.com/office/drawing/2014/main" id="{E6D24E34-E4C0-4334-8359-AC0F1F038F80}"/>
              </a:ext>
            </a:extLst>
          </p:cNvPr>
          <p:cNvGrpSpPr/>
          <p:nvPr>
            <p:custDataLst>
              <p:tags r:id="rId3"/>
            </p:custDataLst>
          </p:nvPr>
        </p:nvGrpSpPr>
        <p:grpSpPr>
          <a:xfrm>
            <a:off x="8286940" y="4978140"/>
            <a:ext cx="1159811" cy="1062631"/>
            <a:chOff x="8286940" y="4978140"/>
            <a:chExt cx="1159811" cy="1062631"/>
          </a:xfrm>
        </p:grpSpPr>
        <p:sp>
          <p:nvSpPr>
            <p:cNvPr id="8" name="ZoneTexte 7">
              <a:extLst>
                <a:ext uri="{FF2B5EF4-FFF2-40B4-BE49-F238E27FC236}">
                  <a16:creationId xmlns:a16="http://schemas.microsoft.com/office/drawing/2014/main" id="{8ED53A89-C130-4CB5-9699-5D0C81470EBE}"/>
                </a:ext>
              </a:extLst>
            </p:cNvPr>
            <p:cNvSpPr txBox="1"/>
            <p:nvPr/>
          </p:nvSpPr>
          <p:spPr>
            <a:xfrm>
              <a:off x="8286940" y="5671439"/>
              <a:ext cx="585083" cy="369332"/>
            </a:xfrm>
            <a:prstGeom prst="rect">
              <a:avLst/>
            </a:prstGeom>
            <a:noFill/>
          </p:spPr>
          <p:txBody>
            <a:bodyPr wrap="square">
              <a:spAutoFit/>
            </a:bodyPr>
            <a:lstStyle/>
            <a:p>
              <a:pPr algn="ctr"/>
              <a:r>
                <a:rPr lang="fr-CA" dirty="0">
                  <a:latin typeface="Gill Sans MT" panose="020B0502020104020203" pitchFamily="34" charset="0"/>
                  <a:ea typeface="Calibri" panose="020F0502020204030204" pitchFamily="34" charset="0"/>
                  <a:cs typeface="Times New Roman" panose="02020603050405020304" pitchFamily="18" charset="0"/>
                </a:rPr>
                <a:t>84</a:t>
              </a:r>
              <a:r>
                <a:rPr lang="fr-CA" sz="1800" dirty="0">
                  <a:effectLst/>
                  <a:latin typeface="Gill Sans MT" panose="020B0502020104020203" pitchFamily="34" charset="0"/>
                  <a:ea typeface="Calibri" panose="020F0502020204030204" pitchFamily="34" charset="0"/>
                  <a:cs typeface="Times New Roman" panose="02020603050405020304" pitchFamily="18" charset="0"/>
                </a:rPr>
                <a:t>%</a:t>
              </a:r>
              <a:endParaRPr lang="fr-CA" dirty="0"/>
            </a:p>
          </p:txBody>
        </p:sp>
        <p:sp>
          <p:nvSpPr>
            <p:cNvPr id="9" name="ZoneTexte 8">
              <a:extLst>
                <a:ext uri="{FF2B5EF4-FFF2-40B4-BE49-F238E27FC236}">
                  <a16:creationId xmlns:a16="http://schemas.microsoft.com/office/drawing/2014/main" id="{18B03592-F081-4139-B298-8AA88EF2260F}"/>
                </a:ext>
              </a:extLst>
            </p:cNvPr>
            <p:cNvSpPr txBox="1"/>
            <p:nvPr/>
          </p:nvSpPr>
          <p:spPr>
            <a:xfrm>
              <a:off x="8861668" y="4978140"/>
              <a:ext cx="585083" cy="369332"/>
            </a:xfrm>
            <a:prstGeom prst="rect">
              <a:avLst/>
            </a:prstGeom>
            <a:noFill/>
          </p:spPr>
          <p:txBody>
            <a:bodyPr wrap="square">
              <a:spAutoFit/>
            </a:bodyPr>
            <a:lstStyle/>
            <a:p>
              <a:r>
                <a:rPr lang="fr-CA" dirty="0">
                  <a:latin typeface="Gill Sans MT" panose="020B0502020104020203" pitchFamily="34" charset="0"/>
                  <a:cs typeface="Times New Roman" panose="02020603050405020304" pitchFamily="18" charset="0"/>
                </a:rPr>
                <a:t>___</a:t>
              </a:r>
              <a:endParaRPr lang="fr-CA" dirty="0"/>
            </a:p>
          </p:txBody>
        </p:sp>
      </p:grpSp>
      <p:sp>
        <p:nvSpPr>
          <p:cNvPr id="14" name="ZoneTexte 13">
            <a:extLst>
              <a:ext uri="{FF2B5EF4-FFF2-40B4-BE49-F238E27FC236}">
                <a16:creationId xmlns:a16="http://schemas.microsoft.com/office/drawing/2014/main" id="{533A2FC8-3A0F-47DF-B9EF-003E74F21281}"/>
              </a:ext>
            </a:extLst>
          </p:cNvPr>
          <p:cNvSpPr txBox="1"/>
          <p:nvPr>
            <p:custDataLst>
              <p:tags r:id="rId4"/>
            </p:custDataLst>
          </p:nvPr>
        </p:nvSpPr>
        <p:spPr>
          <a:xfrm>
            <a:off x="266330" y="4550628"/>
            <a:ext cx="11176987" cy="2308324"/>
          </a:xfrm>
          <a:prstGeom prst="rect">
            <a:avLst/>
          </a:prstGeom>
          <a:solidFill>
            <a:schemeClr val="bg2"/>
          </a:solidFill>
        </p:spPr>
        <p:txBody>
          <a:bodyPr wrap="square">
            <a:spAutoFit/>
          </a:bodyPr>
          <a:lstStyle/>
          <a:p>
            <a:endParaRPr lang="fr-CA" sz="2400" dirty="0"/>
          </a:p>
          <a:p>
            <a:endParaRPr lang="fr-CA" sz="2400" dirty="0">
              <a:solidFill>
                <a:schemeClr val="tx1">
                  <a:lumMod val="50000"/>
                  <a:lumOff val="50000"/>
                </a:schemeClr>
              </a:solidFill>
            </a:endParaRPr>
          </a:p>
          <a:p>
            <a:endParaRPr lang="fr-CA" sz="2400" dirty="0">
              <a:solidFill>
                <a:schemeClr val="tx1">
                  <a:lumMod val="50000"/>
                  <a:lumOff val="50000"/>
                </a:schemeClr>
              </a:solidFill>
            </a:endParaRPr>
          </a:p>
          <a:p>
            <a:endParaRPr lang="fr-CA" sz="2400" dirty="0">
              <a:solidFill>
                <a:schemeClr val="tx1">
                  <a:lumMod val="50000"/>
                  <a:lumOff val="50000"/>
                </a:schemeClr>
              </a:solidFill>
            </a:endParaRPr>
          </a:p>
          <a:p>
            <a:endParaRPr lang="fr-CA" sz="2400" dirty="0">
              <a:solidFill>
                <a:schemeClr val="tx1">
                  <a:lumMod val="50000"/>
                  <a:lumOff val="50000"/>
                </a:schemeClr>
              </a:solidFill>
            </a:endParaRPr>
          </a:p>
          <a:p>
            <a:endParaRPr lang="fr-CA" sz="2400" dirty="0">
              <a:solidFill>
                <a:schemeClr val="tx1">
                  <a:lumMod val="50000"/>
                  <a:lumOff val="50000"/>
                </a:schemeClr>
              </a:solidFill>
            </a:endParaRPr>
          </a:p>
        </p:txBody>
      </p:sp>
      <p:pic>
        <p:nvPicPr>
          <p:cNvPr id="16" name="Image 15">
            <a:extLst>
              <a:ext uri="{FF2B5EF4-FFF2-40B4-BE49-F238E27FC236}">
                <a16:creationId xmlns:a16="http://schemas.microsoft.com/office/drawing/2014/main" id="{400EF463-156F-4BDB-BD03-693678B56574}"/>
              </a:ext>
            </a:extLst>
          </p:cNvPr>
          <p:cNvPicPr>
            <a:picLocks noChangeAspect="1"/>
          </p:cNvPicPr>
          <p:nvPr>
            <p:custDataLst>
              <p:tags r:id="rId5"/>
            </p:custDataLst>
          </p:nvPr>
        </p:nvPicPr>
        <p:blipFill>
          <a:blip r:embed="rId9"/>
          <a:stretch>
            <a:fillRect/>
          </a:stretch>
        </p:blipFill>
        <p:spPr>
          <a:xfrm>
            <a:off x="1978148" y="1387163"/>
            <a:ext cx="7753350" cy="3457575"/>
          </a:xfrm>
          <a:prstGeom prst="rect">
            <a:avLst/>
          </a:prstGeom>
        </p:spPr>
      </p:pic>
      <p:sp>
        <p:nvSpPr>
          <p:cNvPr id="5" name="ZoneTexte 4">
            <a:extLst>
              <a:ext uri="{FF2B5EF4-FFF2-40B4-BE49-F238E27FC236}">
                <a16:creationId xmlns:a16="http://schemas.microsoft.com/office/drawing/2014/main" id="{A717143E-364B-402B-A797-0283DFEA23D8}"/>
              </a:ext>
            </a:extLst>
          </p:cNvPr>
          <p:cNvSpPr txBox="1"/>
          <p:nvPr>
            <p:custDataLst>
              <p:tags r:id="rId6"/>
            </p:custDataLst>
          </p:nvPr>
        </p:nvSpPr>
        <p:spPr>
          <a:xfrm>
            <a:off x="4549173" y="4922100"/>
            <a:ext cx="3459670" cy="646331"/>
          </a:xfrm>
          <a:prstGeom prst="rect">
            <a:avLst/>
          </a:prstGeom>
          <a:noFill/>
        </p:spPr>
        <p:txBody>
          <a:bodyPr wrap="square">
            <a:spAutoFit/>
          </a:bodyPr>
          <a:lstStyle/>
          <a:p>
            <a:r>
              <a:rPr lang="fr-CA" dirty="0">
                <a:latin typeface="Gill Sans MT" panose="020B0502020104020203" pitchFamily="34" charset="0"/>
                <a:ea typeface="Calibri" panose="020F0502020204030204" pitchFamily="34" charset="0"/>
                <a:cs typeface="Times New Roman" panose="02020603050405020304" pitchFamily="18" charset="0"/>
              </a:rPr>
              <a:t>84</a:t>
            </a:r>
            <a:r>
              <a:rPr lang="fr-CA" sz="1800" dirty="0">
                <a:effectLst/>
                <a:latin typeface="Gill Sans MT" panose="020B0502020104020203" pitchFamily="34" charset="0"/>
                <a:ea typeface="Calibri" panose="020F0502020204030204" pitchFamily="34" charset="0"/>
                <a:cs typeface="Times New Roman" panose="02020603050405020304" pitchFamily="18" charset="0"/>
              </a:rPr>
              <a:t>% des éleveurs avaient des lots atteints dans plus d’un poulailler</a:t>
            </a:r>
            <a:endParaRPr lang="fr-CA" dirty="0"/>
          </a:p>
        </p:txBody>
      </p:sp>
    </p:spTree>
    <p:extLst>
      <p:ext uri="{BB962C8B-B14F-4D97-AF65-F5344CB8AC3E}">
        <p14:creationId xmlns:p14="http://schemas.microsoft.com/office/powerpoint/2010/main" val="1617757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4097AAC-F9C8-490B-A477-14B344FD54C6}"/>
              </a:ext>
            </a:extLst>
          </p:cNvPr>
          <p:cNvSpPr>
            <a:spLocks noGrp="1"/>
          </p:cNvSpPr>
          <p:nvPr>
            <p:ph type="body" sz="quarter" idx="11"/>
            <p:custDataLst>
              <p:tags r:id="rId1"/>
            </p:custDataLst>
          </p:nvPr>
        </p:nvSpPr>
        <p:spPr>
          <a:xfrm>
            <a:off x="3744685" y="2604090"/>
            <a:ext cx="5190309" cy="2107247"/>
          </a:xfrm>
        </p:spPr>
        <p:txBody>
          <a:bodyPr/>
          <a:lstStyle/>
          <a:p>
            <a:endParaRPr lang="fr-CA" dirty="0"/>
          </a:p>
        </p:txBody>
      </p:sp>
      <p:sp>
        <p:nvSpPr>
          <p:cNvPr id="5" name="ZoneTexte 4">
            <a:extLst>
              <a:ext uri="{FF2B5EF4-FFF2-40B4-BE49-F238E27FC236}">
                <a16:creationId xmlns:a16="http://schemas.microsoft.com/office/drawing/2014/main" id="{BD2D5E02-A919-409D-8BFC-1910715EBF3D}"/>
              </a:ext>
            </a:extLst>
          </p:cNvPr>
          <p:cNvSpPr txBox="1"/>
          <p:nvPr>
            <p:custDataLst>
              <p:tags r:id="rId2"/>
            </p:custDataLst>
          </p:nvPr>
        </p:nvSpPr>
        <p:spPr>
          <a:xfrm>
            <a:off x="7865118" y="5505415"/>
            <a:ext cx="1140903" cy="369332"/>
          </a:xfrm>
          <a:prstGeom prst="rect">
            <a:avLst/>
          </a:prstGeom>
          <a:noFill/>
        </p:spPr>
        <p:txBody>
          <a:bodyPr wrap="square" rtlCol="0">
            <a:spAutoFit/>
          </a:bodyPr>
          <a:lstStyle/>
          <a:p>
            <a:r>
              <a:rPr lang="fr-CA" dirty="0"/>
              <a:t>77% = oui</a:t>
            </a:r>
          </a:p>
        </p:txBody>
      </p:sp>
      <p:grpSp>
        <p:nvGrpSpPr>
          <p:cNvPr id="2" name="Groupe 1">
            <a:extLst>
              <a:ext uri="{FF2B5EF4-FFF2-40B4-BE49-F238E27FC236}">
                <a16:creationId xmlns:a16="http://schemas.microsoft.com/office/drawing/2014/main" id="{F4BA7FA6-33C4-4EF4-AAC5-9F8EE48364CD}"/>
              </a:ext>
            </a:extLst>
          </p:cNvPr>
          <p:cNvGrpSpPr/>
          <p:nvPr>
            <p:custDataLst>
              <p:tags r:id="rId3"/>
            </p:custDataLst>
          </p:nvPr>
        </p:nvGrpSpPr>
        <p:grpSpPr>
          <a:xfrm>
            <a:off x="1071617" y="306979"/>
            <a:ext cx="10048765" cy="7691802"/>
            <a:chOff x="1736120" y="306979"/>
            <a:chExt cx="9285669" cy="6551021"/>
          </a:xfrm>
        </p:grpSpPr>
        <p:pic>
          <p:nvPicPr>
            <p:cNvPr id="4" name="Image 3">
              <a:extLst>
                <a:ext uri="{FF2B5EF4-FFF2-40B4-BE49-F238E27FC236}">
                  <a16:creationId xmlns:a16="http://schemas.microsoft.com/office/drawing/2014/main" id="{01DF2BD1-E94A-4EDC-A7EE-83FA0B1887F0}"/>
                </a:ext>
              </a:extLst>
            </p:cNvPr>
            <p:cNvPicPr>
              <a:picLocks noChangeAspect="1"/>
            </p:cNvPicPr>
            <p:nvPr/>
          </p:nvPicPr>
          <p:blipFill>
            <a:blip r:embed="rId6"/>
            <a:stretch>
              <a:fillRect/>
            </a:stretch>
          </p:blipFill>
          <p:spPr>
            <a:xfrm>
              <a:off x="1736120" y="306979"/>
              <a:ext cx="8265870" cy="6551021"/>
            </a:xfrm>
            <a:prstGeom prst="rect">
              <a:avLst/>
            </a:prstGeom>
          </p:spPr>
        </p:pic>
        <p:sp>
          <p:nvSpPr>
            <p:cNvPr id="6" name="ZoneTexte 5">
              <a:extLst>
                <a:ext uri="{FF2B5EF4-FFF2-40B4-BE49-F238E27FC236}">
                  <a16:creationId xmlns:a16="http://schemas.microsoft.com/office/drawing/2014/main" id="{1037042C-9A17-48F5-A37F-F9040B4E0332}"/>
                </a:ext>
              </a:extLst>
            </p:cNvPr>
            <p:cNvSpPr txBox="1"/>
            <p:nvPr/>
          </p:nvSpPr>
          <p:spPr>
            <a:xfrm>
              <a:off x="5993342" y="1676183"/>
              <a:ext cx="2813306" cy="923330"/>
            </a:xfrm>
            <a:prstGeom prst="rect">
              <a:avLst/>
            </a:prstGeom>
            <a:noFill/>
            <a:ln>
              <a:solidFill>
                <a:schemeClr val="accent1"/>
              </a:solidFill>
            </a:ln>
          </p:spPr>
          <p:txBody>
            <a:bodyPr wrap="square" anchor="ctr" anchorCtr="0">
              <a:spAutoFit/>
            </a:bodyPr>
            <a:lstStyle/>
            <a:p>
              <a:r>
                <a:rPr lang="fr-CA" sz="1800" dirty="0">
                  <a:effectLst/>
                  <a:latin typeface="Gill Sans MT" panose="020B0502020104020203" pitchFamily="34" charset="0"/>
                  <a:ea typeface="Calibri" panose="020F0502020204030204" pitchFamily="34" charset="0"/>
                  <a:cs typeface="Times New Roman" panose="02020603050405020304" pitchFamily="18" charset="0"/>
                </a:rPr>
                <a:t>chez 77% des éleveurs, les poulets malades ont été traités avec un antibiotique</a:t>
              </a:r>
            </a:p>
          </p:txBody>
        </p:sp>
        <p:sp>
          <p:nvSpPr>
            <p:cNvPr id="7" name="ZoneTexte 6">
              <a:extLst>
                <a:ext uri="{FF2B5EF4-FFF2-40B4-BE49-F238E27FC236}">
                  <a16:creationId xmlns:a16="http://schemas.microsoft.com/office/drawing/2014/main" id="{AE0C57D4-9A8D-4F6C-89BD-78A3B246732E}"/>
                </a:ext>
              </a:extLst>
            </p:cNvPr>
            <p:cNvSpPr txBox="1"/>
            <p:nvPr/>
          </p:nvSpPr>
          <p:spPr>
            <a:xfrm>
              <a:off x="7926817" y="3322385"/>
              <a:ext cx="3094972" cy="646331"/>
            </a:xfrm>
            <a:prstGeom prst="rect">
              <a:avLst/>
            </a:prstGeom>
            <a:noFill/>
          </p:spPr>
          <p:txBody>
            <a:bodyPr wrap="square">
              <a:spAutoFit/>
            </a:bodyPr>
            <a:lstStyle/>
            <a:p>
              <a:r>
                <a:rPr lang="fr-CA" sz="1800" dirty="0">
                  <a:effectLst/>
                  <a:latin typeface="Gill Sans MT" panose="020B0502020104020203" pitchFamily="34" charset="0"/>
                  <a:ea typeface="Calibri" panose="020F0502020204030204" pitchFamily="34" charset="0"/>
                  <a:cs typeface="Times New Roman" panose="02020603050405020304" pitchFamily="18" charset="0"/>
                </a:rPr>
                <a:t>Les 2 voies d’administration, eau </a:t>
              </a:r>
              <a:r>
                <a:rPr lang="fr-CA" sz="1800">
                  <a:effectLst/>
                  <a:latin typeface="Gill Sans MT" panose="020B0502020104020203" pitchFamily="34" charset="0"/>
                  <a:ea typeface="Calibri" panose="020F0502020204030204" pitchFamily="34" charset="0"/>
                  <a:cs typeface="Times New Roman" panose="02020603050405020304" pitchFamily="18" charset="0"/>
                </a:rPr>
                <a:t>et moulée, ont </a:t>
              </a:r>
              <a:r>
                <a:rPr lang="fr-CA" sz="1800" dirty="0">
                  <a:effectLst/>
                  <a:latin typeface="Gill Sans MT" panose="020B0502020104020203" pitchFamily="34" charset="0"/>
                  <a:ea typeface="Calibri" panose="020F0502020204030204" pitchFamily="34" charset="0"/>
                  <a:cs typeface="Times New Roman" panose="02020603050405020304" pitchFamily="18" charset="0"/>
                </a:rPr>
                <a:t>été utilisées</a:t>
              </a:r>
              <a:endParaRPr lang="fr-CA" dirty="0"/>
            </a:p>
          </p:txBody>
        </p:sp>
        <p:sp>
          <p:nvSpPr>
            <p:cNvPr id="8" name="ZoneTexte 7">
              <a:extLst>
                <a:ext uri="{FF2B5EF4-FFF2-40B4-BE49-F238E27FC236}">
                  <a16:creationId xmlns:a16="http://schemas.microsoft.com/office/drawing/2014/main" id="{348E0EEC-2AAA-43A7-8C5F-A30282E450CF}"/>
                </a:ext>
              </a:extLst>
            </p:cNvPr>
            <p:cNvSpPr txBox="1"/>
            <p:nvPr/>
          </p:nvSpPr>
          <p:spPr>
            <a:xfrm>
              <a:off x="5108276" y="3196048"/>
              <a:ext cx="591187" cy="338554"/>
            </a:xfrm>
            <a:prstGeom prst="rect">
              <a:avLst/>
            </a:prstGeom>
            <a:noFill/>
          </p:spPr>
          <p:txBody>
            <a:bodyPr wrap="square" rtlCol="0">
              <a:spAutoFit/>
            </a:bodyPr>
            <a:lstStyle/>
            <a:p>
              <a:r>
                <a:rPr lang="fr-CA" sz="1600" dirty="0"/>
                <a:t>23%</a:t>
              </a:r>
            </a:p>
          </p:txBody>
        </p:sp>
      </p:grpSp>
      <p:sp>
        <p:nvSpPr>
          <p:cNvPr id="10" name="ZoneTexte 9">
            <a:extLst>
              <a:ext uri="{FF2B5EF4-FFF2-40B4-BE49-F238E27FC236}">
                <a16:creationId xmlns:a16="http://schemas.microsoft.com/office/drawing/2014/main" id="{3E3F6122-9267-4DF6-A8DC-B4CA232A2432}"/>
              </a:ext>
            </a:extLst>
          </p:cNvPr>
          <p:cNvSpPr txBox="1"/>
          <p:nvPr>
            <p:custDataLst>
              <p:tags r:id="rId4"/>
            </p:custDataLst>
          </p:nvPr>
        </p:nvSpPr>
        <p:spPr>
          <a:xfrm>
            <a:off x="1091684" y="5874747"/>
            <a:ext cx="9390922" cy="2585323"/>
          </a:xfrm>
          <a:prstGeom prst="rect">
            <a:avLst/>
          </a:prstGeom>
          <a:solidFill>
            <a:schemeClr val="bg2"/>
          </a:solidFill>
          <a:ln>
            <a:noFill/>
          </a:ln>
        </p:spPr>
        <p:txBody>
          <a:bodyPr wrap="square" anchor="ctr" anchorCtr="0">
            <a:spAutoFit/>
          </a:bodyPr>
          <a:lstStyle/>
          <a:p>
            <a:endParaRPr lang="fr-CA" sz="1800" dirty="0">
              <a:effectLst/>
              <a:latin typeface="Gill Sans MT" panose="020B0502020104020203" pitchFamily="34" charset="0"/>
              <a:ea typeface="Calibri" panose="020F0502020204030204" pitchFamily="34" charset="0"/>
              <a:cs typeface="Times New Roman" panose="02020603050405020304" pitchFamily="18" charset="0"/>
            </a:endParaRPr>
          </a:p>
          <a:p>
            <a:endParaRPr lang="fr-CA" dirty="0">
              <a:latin typeface="Gill Sans MT" panose="020B0502020104020203" pitchFamily="34" charset="0"/>
              <a:ea typeface="Calibri" panose="020F0502020204030204" pitchFamily="34" charset="0"/>
              <a:cs typeface="Times New Roman" panose="02020603050405020304" pitchFamily="18" charset="0"/>
            </a:endParaRPr>
          </a:p>
          <a:p>
            <a:endParaRPr lang="fr-CA" sz="1800" dirty="0">
              <a:effectLst/>
              <a:latin typeface="Gill Sans MT" panose="020B0502020104020203" pitchFamily="34" charset="0"/>
              <a:ea typeface="Calibri" panose="020F0502020204030204" pitchFamily="34" charset="0"/>
              <a:cs typeface="Times New Roman" panose="02020603050405020304" pitchFamily="18" charset="0"/>
            </a:endParaRPr>
          </a:p>
          <a:p>
            <a:endParaRPr lang="fr-CA" dirty="0">
              <a:latin typeface="Gill Sans MT" panose="020B0502020104020203" pitchFamily="34" charset="0"/>
              <a:ea typeface="Calibri" panose="020F0502020204030204" pitchFamily="34" charset="0"/>
              <a:cs typeface="Times New Roman" panose="02020603050405020304" pitchFamily="18" charset="0"/>
            </a:endParaRPr>
          </a:p>
          <a:p>
            <a:endParaRPr lang="fr-CA" sz="1800" dirty="0">
              <a:effectLst/>
              <a:latin typeface="Gill Sans MT" panose="020B0502020104020203" pitchFamily="34" charset="0"/>
              <a:ea typeface="Calibri" panose="020F0502020204030204" pitchFamily="34" charset="0"/>
              <a:cs typeface="Times New Roman" panose="02020603050405020304" pitchFamily="18" charset="0"/>
            </a:endParaRPr>
          </a:p>
          <a:p>
            <a:endParaRPr lang="fr-CA" dirty="0">
              <a:latin typeface="Gill Sans MT" panose="020B0502020104020203" pitchFamily="34" charset="0"/>
              <a:ea typeface="Calibri" panose="020F0502020204030204" pitchFamily="34" charset="0"/>
              <a:cs typeface="Times New Roman" panose="02020603050405020304" pitchFamily="18" charset="0"/>
            </a:endParaRPr>
          </a:p>
          <a:p>
            <a:endParaRPr lang="fr-CA" sz="1800" dirty="0">
              <a:effectLst/>
              <a:latin typeface="Gill Sans MT" panose="020B0502020104020203" pitchFamily="34" charset="0"/>
              <a:ea typeface="Calibri" panose="020F0502020204030204" pitchFamily="34" charset="0"/>
              <a:cs typeface="Times New Roman" panose="02020603050405020304" pitchFamily="18" charset="0"/>
            </a:endParaRPr>
          </a:p>
          <a:p>
            <a:endParaRPr lang="fr-CA" dirty="0">
              <a:latin typeface="Gill Sans MT" panose="020B0502020104020203" pitchFamily="34" charset="0"/>
              <a:ea typeface="Calibri" panose="020F0502020204030204" pitchFamily="34" charset="0"/>
              <a:cs typeface="Times New Roman" panose="02020603050405020304" pitchFamily="18" charset="0"/>
            </a:endParaRPr>
          </a:p>
          <a:p>
            <a:endParaRPr lang="fr-CA" sz="1800" dirty="0">
              <a:effectLst/>
              <a:latin typeface="Gill Sans MT" panose="020B05020201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3367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4097AAC-F9C8-490B-A477-14B344FD54C6}"/>
              </a:ext>
            </a:extLst>
          </p:cNvPr>
          <p:cNvSpPr>
            <a:spLocks noGrp="1"/>
          </p:cNvSpPr>
          <p:nvPr>
            <p:ph type="body" sz="quarter" idx="11"/>
            <p:custDataLst>
              <p:tags r:id="rId1"/>
            </p:custDataLst>
          </p:nvPr>
        </p:nvSpPr>
        <p:spPr>
          <a:xfrm>
            <a:off x="3744685" y="2604090"/>
            <a:ext cx="5190309" cy="2107247"/>
          </a:xfrm>
        </p:spPr>
        <p:txBody>
          <a:bodyPr/>
          <a:lstStyle/>
          <a:p>
            <a:endParaRPr lang="fr-CA" dirty="0"/>
          </a:p>
        </p:txBody>
      </p:sp>
      <p:grpSp>
        <p:nvGrpSpPr>
          <p:cNvPr id="2" name="Groupe 1">
            <a:extLst>
              <a:ext uri="{FF2B5EF4-FFF2-40B4-BE49-F238E27FC236}">
                <a16:creationId xmlns:a16="http://schemas.microsoft.com/office/drawing/2014/main" id="{F5D12A9B-C37B-47D7-A3FD-8332894E7952}"/>
              </a:ext>
            </a:extLst>
          </p:cNvPr>
          <p:cNvGrpSpPr/>
          <p:nvPr>
            <p:custDataLst>
              <p:tags r:id="rId2"/>
            </p:custDataLst>
          </p:nvPr>
        </p:nvGrpSpPr>
        <p:grpSpPr>
          <a:xfrm>
            <a:off x="821472" y="296091"/>
            <a:ext cx="11225526" cy="7702690"/>
            <a:chOff x="1700361" y="296091"/>
            <a:chExt cx="10213574" cy="6561909"/>
          </a:xfrm>
        </p:grpSpPr>
        <p:grpSp>
          <p:nvGrpSpPr>
            <p:cNvPr id="4" name="Groupe 3">
              <a:extLst>
                <a:ext uri="{FF2B5EF4-FFF2-40B4-BE49-F238E27FC236}">
                  <a16:creationId xmlns:a16="http://schemas.microsoft.com/office/drawing/2014/main" id="{A2F3C334-8FC4-4A6B-8E97-D1CA57766027}"/>
                </a:ext>
              </a:extLst>
            </p:cNvPr>
            <p:cNvGrpSpPr/>
            <p:nvPr/>
          </p:nvGrpSpPr>
          <p:grpSpPr>
            <a:xfrm>
              <a:off x="1700361" y="296091"/>
              <a:ext cx="8306694" cy="6561909"/>
              <a:chOff x="3738167" y="0"/>
              <a:chExt cx="8306694" cy="6561909"/>
            </a:xfrm>
          </p:grpSpPr>
          <p:pic>
            <p:nvPicPr>
              <p:cNvPr id="5" name="Image 4">
                <a:extLst>
                  <a:ext uri="{FF2B5EF4-FFF2-40B4-BE49-F238E27FC236}">
                    <a16:creationId xmlns:a16="http://schemas.microsoft.com/office/drawing/2014/main" id="{61552500-2474-44EF-9341-F95C4767333E}"/>
                  </a:ext>
                </a:extLst>
              </p:cNvPr>
              <p:cNvPicPr>
                <a:picLocks noChangeAspect="1"/>
              </p:cNvPicPr>
              <p:nvPr/>
            </p:nvPicPr>
            <p:blipFill>
              <a:blip r:embed="rId5"/>
              <a:stretch>
                <a:fillRect/>
              </a:stretch>
            </p:blipFill>
            <p:spPr>
              <a:xfrm>
                <a:off x="3738167" y="0"/>
                <a:ext cx="8306694" cy="6561909"/>
              </a:xfrm>
              <a:prstGeom prst="rect">
                <a:avLst/>
              </a:prstGeom>
            </p:spPr>
          </p:pic>
          <p:sp>
            <p:nvSpPr>
              <p:cNvPr id="6" name="ZoneTexte 5">
                <a:extLst>
                  <a:ext uri="{FF2B5EF4-FFF2-40B4-BE49-F238E27FC236}">
                    <a16:creationId xmlns:a16="http://schemas.microsoft.com/office/drawing/2014/main" id="{3FB67058-6F4F-419D-A09D-4C148954D978}"/>
                  </a:ext>
                </a:extLst>
              </p:cNvPr>
              <p:cNvSpPr txBox="1"/>
              <p:nvPr/>
            </p:nvSpPr>
            <p:spPr>
              <a:xfrm>
                <a:off x="10115522" y="5201887"/>
                <a:ext cx="1400961" cy="369332"/>
              </a:xfrm>
              <a:prstGeom prst="rect">
                <a:avLst/>
              </a:prstGeom>
              <a:noFill/>
            </p:spPr>
            <p:txBody>
              <a:bodyPr wrap="square" rtlCol="0">
                <a:spAutoFit/>
              </a:bodyPr>
              <a:lstStyle/>
              <a:p>
                <a:r>
                  <a:rPr lang="fr-CA" dirty="0"/>
                  <a:t>65% = oui</a:t>
                </a:r>
              </a:p>
            </p:txBody>
          </p:sp>
        </p:grpSp>
        <p:sp>
          <p:nvSpPr>
            <p:cNvPr id="7" name="ZoneTexte 6">
              <a:extLst>
                <a:ext uri="{FF2B5EF4-FFF2-40B4-BE49-F238E27FC236}">
                  <a16:creationId xmlns:a16="http://schemas.microsoft.com/office/drawing/2014/main" id="{C35B5E34-5A3A-4475-8DE1-54C8A0127155}"/>
                </a:ext>
              </a:extLst>
            </p:cNvPr>
            <p:cNvSpPr txBox="1"/>
            <p:nvPr/>
          </p:nvSpPr>
          <p:spPr>
            <a:xfrm>
              <a:off x="5438501" y="1680760"/>
              <a:ext cx="3339695" cy="786583"/>
            </a:xfrm>
            <a:prstGeom prst="rect">
              <a:avLst/>
            </a:prstGeom>
            <a:noFill/>
            <a:ln>
              <a:solidFill>
                <a:schemeClr val="accent1"/>
              </a:solidFill>
            </a:ln>
          </p:spPr>
          <p:txBody>
            <a:bodyPr wrap="square">
              <a:spAutoFit/>
            </a:bodyPr>
            <a:lstStyle/>
            <a:p>
              <a:r>
                <a:rPr lang="fr-CA" sz="1800" dirty="0">
                  <a:effectLst/>
                  <a:latin typeface="Gill Sans MT" panose="020B0502020104020203" pitchFamily="34" charset="0"/>
                  <a:ea typeface="Calibri" panose="020F0502020204030204" pitchFamily="34" charset="0"/>
                  <a:cs typeface="Times New Roman" panose="02020603050405020304" pitchFamily="18" charset="0"/>
                </a:rPr>
                <a:t>chez 65% des éleveurs, les poussins ont reçu un antibiotique pour prévenir l’</a:t>
              </a:r>
              <a:r>
                <a:rPr lang="fr-CA" i="1" dirty="0">
                  <a:latin typeface="Gill Sans MT" panose="020B0502020104020203" pitchFamily="34" charset="0"/>
                  <a:ea typeface="Calibri" panose="020F0502020204030204" pitchFamily="34" charset="0"/>
                  <a:cs typeface="Times New Roman" panose="02020603050405020304" pitchFamily="18" charset="0"/>
                </a:rPr>
                <a:t>E</a:t>
              </a:r>
              <a:r>
                <a:rPr lang="fr-CA" sz="1800" i="1" dirty="0">
                  <a:effectLst/>
                  <a:latin typeface="Gill Sans MT" panose="020B0502020104020203" pitchFamily="34" charset="0"/>
                  <a:ea typeface="Calibri" panose="020F0502020204030204" pitchFamily="34" charset="0"/>
                  <a:cs typeface="Times New Roman" panose="02020603050405020304" pitchFamily="18" charset="0"/>
                </a:rPr>
                <a:t>nterococcus</a:t>
              </a:r>
            </a:p>
          </p:txBody>
        </p:sp>
        <p:sp>
          <p:nvSpPr>
            <p:cNvPr id="8" name="ZoneTexte 7">
              <a:extLst>
                <a:ext uri="{FF2B5EF4-FFF2-40B4-BE49-F238E27FC236}">
                  <a16:creationId xmlns:a16="http://schemas.microsoft.com/office/drawing/2014/main" id="{0E7925B0-3E53-4C0C-945E-8ED290E68E25}"/>
                </a:ext>
              </a:extLst>
            </p:cNvPr>
            <p:cNvSpPr txBox="1"/>
            <p:nvPr/>
          </p:nvSpPr>
          <p:spPr>
            <a:xfrm>
              <a:off x="8574240" y="2967335"/>
              <a:ext cx="3339695" cy="923330"/>
            </a:xfrm>
            <a:prstGeom prst="rect">
              <a:avLst/>
            </a:prstGeom>
            <a:noFill/>
          </p:spPr>
          <p:txBody>
            <a:bodyPr wrap="square">
              <a:spAutoFit/>
            </a:bodyPr>
            <a:lstStyle/>
            <a:p>
              <a:r>
                <a:rPr lang="fr-CA" sz="1800" dirty="0">
                  <a:effectLst/>
                  <a:latin typeface="Gill Sans MT" panose="020B0502020104020203" pitchFamily="34" charset="0"/>
                  <a:ea typeface="Calibri" panose="020F0502020204030204" pitchFamily="34" charset="0"/>
                  <a:cs typeface="Times New Roman" panose="02020603050405020304" pitchFamily="18" charset="0"/>
                </a:rPr>
                <a:t>Cependant, on ne sait pas si c’est récurrent sur plusieurs lots de poussins suivant un lot atteint</a:t>
              </a:r>
              <a:r>
                <a:rPr lang="fr-CA" i="1" dirty="0">
                  <a:latin typeface="Gill Sans MT" panose="020B0502020104020203" pitchFamily="34" charset="0"/>
                  <a:cs typeface="Times New Roman" panose="02020603050405020304" pitchFamily="18" charset="0"/>
                </a:rPr>
                <a:t>…</a:t>
              </a:r>
              <a:endParaRPr lang="fr-CA" i="1" dirty="0"/>
            </a:p>
          </p:txBody>
        </p:sp>
      </p:grpSp>
      <p:sp>
        <p:nvSpPr>
          <p:cNvPr id="9" name="ZoneTexte 8">
            <a:extLst>
              <a:ext uri="{FF2B5EF4-FFF2-40B4-BE49-F238E27FC236}">
                <a16:creationId xmlns:a16="http://schemas.microsoft.com/office/drawing/2014/main" id="{D3943E19-B2D5-4B00-BF8D-30C1AD2E0A57}"/>
              </a:ext>
            </a:extLst>
          </p:cNvPr>
          <p:cNvSpPr txBox="1"/>
          <p:nvPr>
            <p:custDataLst>
              <p:tags r:id="rId3"/>
            </p:custDataLst>
          </p:nvPr>
        </p:nvSpPr>
        <p:spPr>
          <a:xfrm>
            <a:off x="744718" y="5874747"/>
            <a:ext cx="9737888" cy="2585323"/>
          </a:xfrm>
          <a:prstGeom prst="rect">
            <a:avLst/>
          </a:prstGeom>
          <a:solidFill>
            <a:schemeClr val="bg2"/>
          </a:solidFill>
          <a:ln>
            <a:noFill/>
          </a:ln>
        </p:spPr>
        <p:txBody>
          <a:bodyPr wrap="square" anchor="ctr" anchorCtr="0">
            <a:spAutoFit/>
          </a:bodyPr>
          <a:lstStyle/>
          <a:p>
            <a:endParaRPr lang="fr-CA" sz="1800" dirty="0">
              <a:effectLst/>
              <a:latin typeface="Gill Sans MT" panose="020B0502020104020203" pitchFamily="34" charset="0"/>
              <a:ea typeface="Calibri" panose="020F0502020204030204" pitchFamily="34" charset="0"/>
              <a:cs typeface="Times New Roman" panose="02020603050405020304" pitchFamily="18" charset="0"/>
            </a:endParaRPr>
          </a:p>
          <a:p>
            <a:endParaRPr lang="fr-CA" dirty="0">
              <a:latin typeface="Gill Sans MT" panose="020B0502020104020203" pitchFamily="34" charset="0"/>
              <a:ea typeface="Calibri" panose="020F0502020204030204" pitchFamily="34" charset="0"/>
              <a:cs typeface="Times New Roman" panose="02020603050405020304" pitchFamily="18" charset="0"/>
            </a:endParaRPr>
          </a:p>
          <a:p>
            <a:endParaRPr lang="fr-CA" sz="1800" dirty="0">
              <a:effectLst/>
              <a:latin typeface="Gill Sans MT" panose="020B0502020104020203" pitchFamily="34" charset="0"/>
              <a:ea typeface="Calibri" panose="020F0502020204030204" pitchFamily="34" charset="0"/>
              <a:cs typeface="Times New Roman" panose="02020603050405020304" pitchFamily="18" charset="0"/>
            </a:endParaRPr>
          </a:p>
          <a:p>
            <a:endParaRPr lang="fr-CA" dirty="0">
              <a:latin typeface="Gill Sans MT" panose="020B0502020104020203" pitchFamily="34" charset="0"/>
              <a:ea typeface="Calibri" panose="020F0502020204030204" pitchFamily="34" charset="0"/>
              <a:cs typeface="Times New Roman" panose="02020603050405020304" pitchFamily="18" charset="0"/>
            </a:endParaRPr>
          </a:p>
          <a:p>
            <a:endParaRPr lang="fr-CA" sz="1800" dirty="0">
              <a:effectLst/>
              <a:latin typeface="Gill Sans MT" panose="020B0502020104020203" pitchFamily="34" charset="0"/>
              <a:ea typeface="Calibri" panose="020F0502020204030204" pitchFamily="34" charset="0"/>
              <a:cs typeface="Times New Roman" panose="02020603050405020304" pitchFamily="18" charset="0"/>
            </a:endParaRPr>
          </a:p>
          <a:p>
            <a:endParaRPr lang="fr-CA" dirty="0">
              <a:latin typeface="Gill Sans MT" panose="020B0502020104020203" pitchFamily="34" charset="0"/>
              <a:ea typeface="Calibri" panose="020F0502020204030204" pitchFamily="34" charset="0"/>
              <a:cs typeface="Times New Roman" panose="02020603050405020304" pitchFamily="18" charset="0"/>
            </a:endParaRPr>
          </a:p>
          <a:p>
            <a:endParaRPr lang="fr-CA" sz="1800" dirty="0">
              <a:effectLst/>
              <a:latin typeface="Gill Sans MT" panose="020B0502020104020203" pitchFamily="34" charset="0"/>
              <a:ea typeface="Calibri" panose="020F0502020204030204" pitchFamily="34" charset="0"/>
              <a:cs typeface="Times New Roman" panose="02020603050405020304" pitchFamily="18" charset="0"/>
            </a:endParaRPr>
          </a:p>
          <a:p>
            <a:endParaRPr lang="fr-CA" dirty="0">
              <a:latin typeface="Gill Sans MT" panose="020B0502020104020203" pitchFamily="34" charset="0"/>
              <a:ea typeface="Calibri" panose="020F0502020204030204" pitchFamily="34" charset="0"/>
              <a:cs typeface="Times New Roman" panose="02020603050405020304" pitchFamily="18" charset="0"/>
            </a:endParaRPr>
          </a:p>
          <a:p>
            <a:endParaRPr lang="fr-CA" sz="1800" dirty="0">
              <a:effectLst/>
              <a:latin typeface="Gill Sans MT" panose="020B05020201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7224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4097AAC-F9C8-490B-A477-14B344FD54C6}"/>
              </a:ext>
            </a:extLst>
          </p:cNvPr>
          <p:cNvSpPr>
            <a:spLocks noGrp="1"/>
          </p:cNvSpPr>
          <p:nvPr>
            <p:ph type="body" sz="quarter" idx="11"/>
            <p:custDataLst>
              <p:tags r:id="rId1"/>
            </p:custDataLst>
          </p:nvPr>
        </p:nvSpPr>
        <p:spPr>
          <a:xfrm>
            <a:off x="3744685" y="2604090"/>
            <a:ext cx="5190309" cy="2107247"/>
          </a:xfrm>
        </p:spPr>
        <p:txBody>
          <a:bodyPr/>
          <a:lstStyle/>
          <a:p>
            <a:endParaRPr lang="fr-CA" dirty="0"/>
          </a:p>
        </p:txBody>
      </p:sp>
      <p:grpSp>
        <p:nvGrpSpPr>
          <p:cNvPr id="2" name="Groupe 1">
            <a:extLst>
              <a:ext uri="{FF2B5EF4-FFF2-40B4-BE49-F238E27FC236}">
                <a16:creationId xmlns:a16="http://schemas.microsoft.com/office/drawing/2014/main" id="{C5128E8B-3B23-4D1F-AEE2-07F06F565292}"/>
              </a:ext>
            </a:extLst>
          </p:cNvPr>
          <p:cNvGrpSpPr/>
          <p:nvPr>
            <p:custDataLst>
              <p:tags r:id="rId2"/>
            </p:custDataLst>
          </p:nvPr>
        </p:nvGrpSpPr>
        <p:grpSpPr>
          <a:xfrm>
            <a:off x="684386" y="265611"/>
            <a:ext cx="11617592" cy="8020550"/>
            <a:chOff x="1239721" y="265611"/>
            <a:chExt cx="10798399" cy="6592389"/>
          </a:xfrm>
        </p:grpSpPr>
        <p:pic>
          <p:nvPicPr>
            <p:cNvPr id="5" name="Image 4">
              <a:extLst>
                <a:ext uri="{FF2B5EF4-FFF2-40B4-BE49-F238E27FC236}">
                  <a16:creationId xmlns:a16="http://schemas.microsoft.com/office/drawing/2014/main" id="{91DBF37B-9761-4884-AC55-BD404ED2AEDF}"/>
                </a:ext>
              </a:extLst>
            </p:cNvPr>
            <p:cNvPicPr>
              <a:picLocks noChangeAspect="1"/>
            </p:cNvPicPr>
            <p:nvPr/>
          </p:nvPicPr>
          <p:blipFill>
            <a:blip r:embed="rId6"/>
            <a:stretch>
              <a:fillRect/>
            </a:stretch>
          </p:blipFill>
          <p:spPr>
            <a:xfrm>
              <a:off x="1262743" y="265611"/>
              <a:ext cx="10685417" cy="6592389"/>
            </a:xfrm>
            <a:prstGeom prst="rect">
              <a:avLst/>
            </a:prstGeom>
          </p:spPr>
        </p:pic>
        <p:sp>
          <p:nvSpPr>
            <p:cNvPr id="8" name="ZoneTexte 7">
              <a:extLst>
                <a:ext uri="{FF2B5EF4-FFF2-40B4-BE49-F238E27FC236}">
                  <a16:creationId xmlns:a16="http://schemas.microsoft.com/office/drawing/2014/main" id="{3D970A42-5976-42D2-953E-37FBA9AA9CD3}"/>
                </a:ext>
              </a:extLst>
            </p:cNvPr>
            <p:cNvSpPr txBox="1"/>
            <p:nvPr/>
          </p:nvSpPr>
          <p:spPr>
            <a:xfrm>
              <a:off x="5093343" y="1942389"/>
              <a:ext cx="2701691" cy="923330"/>
            </a:xfrm>
            <a:prstGeom prst="rect">
              <a:avLst/>
            </a:prstGeom>
            <a:noFill/>
          </p:spPr>
          <p:txBody>
            <a:bodyPr wrap="square">
              <a:spAutoFit/>
            </a:bodyPr>
            <a:lstStyle/>
            <a:p>
              <a:r>
                <a:rPr lang="fr-CA" sz="1800" dirty="0">
                  <a:effectLst/>
                  <a:latin typeface="Gill Sans MT" panose="020B0502020104020203" pitchFamily="34" charset="0"/>
                  <a:ea typeface="Calibri" panose="020F0502020204030204" pitchFamily="34" charset="0"/>
                  <a:cs typeface="Times New Roman" panose="02020603050405020304" pitchFamily="18" charset="0"/>
                </a:rPr>
                <a:t>18 % des éleveurs ont une entente concernant la qualité des poussins</a:t>
              </a:r>
              <a:endParaRPr lang="fr-CA" dirty="0"/>
            </a:p>
          </p:txBody>
        </p:sp>
        <p:sp>
          <p:nvSpPr>
            <p:cNvPr id="14" name="ZoneTexte 13">
              <a:extLst>
                <a:ext uri="{FF2B5EF4-FFF2-40B4-BE49-F238E27FC236}">
                  <a16:creationId xmlns:a16="http://schemas.microsoft.com/office/drawing/2014/main" id="{B7D82306-B47E-40D9-8533-A709B0476504}"/>
                </a:ext>
              </a:extLst>
            </p:cNvPr>
            <p:cNvSpPr txBox="1"/>
            <p:nvPr/>
          </p:nvSpPr>
          <p:spPr>
            <a:xfrm>
              <a:off x="8400386" y="919022"/>
              <a:ext cx="3637734" cy="923330"/>
            </a:xfrm>
            <a:prstGeom prst="rect">
              <a:avLst/>
            </a:prstGeom>
            <a:noFill/>
          </p:spPr>
          <p:txBody>
            <a:bodyPr wrap="square">
              <a:spAutoFit/>
            </a:bodyPr>
            <a:lstStyle/>
            <a:p>
              <a:r>
                <a:rPr lang="fr-CA" dirty="0">
                  <a:latin typeface="Gill Sans MT" panose="020B0502020104020203" pitchFamily="34" charset="0"/>
                  <a:ea typeface="Calibri" panose="020F0502020204030204" pitchFamily="34" charset="0"/>
                  <a:cs typeface="Times New Roman" panose="02020603050405020304" pitchFamily="18" charset="0"/>
                </a:rPr>
                <a:t>Autre(s), précisez:</a:t>
              </a:r>
              <a:endParaRPr lang="fr-CA" sz="1800" dirty="0">
                <a:effectLst/>
                <a:latin typeface="Gill Sans MT" panose="020B0502020104020203" pitchFamily="34" charset="0"/>
                <a:ea typeface="Calibri" panose="020F0502020204030204" pitchFamily="34" charset="0"/>
                <a:cs typeface="Times New Roman" panose="02020603050405020304" pitchFamily="18" charset="0"/>
              </a:endParaRPr>
            </a:p>
            <a:p>
              <a:pPr marL="285750" indent="-285750">
                <a:buFontTx/>
                <a:buChar char="-"/>
              </a:pPr>
              <a:r>
                <a:rPr lang="fr-CA" dirty="0"/>
                <a:t>Crédit si &gt; 2% mortalité à 10 jrs</a:t>
              </a:r>
            </a:p>
            <a:p>
              <a:pPr marL="285750" indent="-285750">
                <a:buFontTx/>
                <a:buChar char="-"/>
              </a:pPr>
              <a:r>
                <a:rPr lang="fr-CA" dirty="0"/>
                <a:t>Visite technicien à chaque départ</a:t>
              </a:r>
            </a:p>
          </p:txBody>
        </p:sp>
        <p:sp>
          <p:nvSpPr>
            <p:cNvPr id="9" name="ZoneTexte 8">
              <a:extLst>
                <a:ext uri="{FF2B5EF4-FFF2-40B4-BE49-F238E27FC236}">
                  <a16:creationId xmlns:a16="http://schemas.microsoft.com/office/drawing/2014/main" id="{104D9438-8B26-41B8-A722-9AC141DFC5EF}"/>
                </a:ext>
              </a:extLst>
            </p:cNvPr>
            <p:cNvSpPr txBox="1"/>
            <p:nvPr/>
          </p:nvSpPr>
          <p:spPr>
            <a:xfrm>
              <a:off x="1239721" y="2496524"/>
              <a:ext cx="2144846" cy="986595"/>
            </a:xfrm>
            <a:prstGeom prst="rect">
              <a:avLst/>
            </a:prstGeom>
            <a:noFill/>
          </p:spPr>
          <p:txBody>
            <a:bodyPr wrap="square">
              <a:spAutoFit/>
            </a:bodyPr>
            <a:lstStyle/>
            <a:p>
              <a:r>
                <a:rPr lang="fr-CA" sz="1800" dirty="0">
                  <a:effectLst/>
                  <a:latin typeface="Gill Sans MT" panose="020B0502020104020203" pitchFamily="34" charset="0"/>
                  <a:ea typeface="Calibri" panose="020F0502020204030204" pitchFamily="34" charset="0"/>
                  <a:cs typeface="Times New Roman" panose="02020603050405020304" pitchFamily="18" charset="0"/>
                </a:rPr>
                <a:t>Chez les éleveurs SANS </a:t>
              </a:r>
              <a:r>
                <a:rPr lang="fr-CA" sz="1800" i="1" dirty="0">
                  <a:effectLst/>
                  <a:latin typeface="Gill Sans MT" panose="020B0502020104020203" pitchFamily="34" charset="0"/>
                  <a:ea typeface="Calibri" panose="020F0502020204030204" pitchFamily="34" charset="0"/>
                  <a:cs typeface="Times New Roman" panose="02020603050405020304" pitchFamily="18" charset="0"/>
                </a:rPr>
                <a:t>lot atteint d’Enterococcus</a:t>
              </a:r>
              <a:r>
                <a:rPr lang="fr-CA" sz="1800" dirty="0">
                  <a:effectLst/>
                  <a:latin typeface="Gill Sans MT" panose="020B0502020104020203" pitchFamily="34" charset="0"/>
                  <a:ea typeface="Calibri" panose="020F0502020204030204" pitchFamily="34" charset="0"/>
                  <a:cs typeface="Times New Roman" panose="02020603050405020304" pitchFamily="18" charset="0"/>
                </a:rPr>
                <a:t>, 23 % ont une entente</a:t>
              </a:r>
              <a:endParaRPr lang="fr-CA" dirty="0"/>
            </a:p>
          </p:txBody>
        </p:sp>
      </p:grpSp>
      <p:sp>
        <p:nvSpPr>
          <p:cNvPr id="10" name="ZoneTexte 9">
            <a:extLst>
              <a:ext uri="{FF2B5EF4-FFF2-40B4-BE49-F238E27FC236}">
                <a16:creationId xmlns:a16="http://schemas.microsoft.com/office/drawing/2014/main" id="{2B4E6EA6-A27A-45B9-934D-19816D826E02}"/>
              </a:ext>
            </a:extLst>
          </p:cNvPr>
          <p:cNvSpPr txBox="1"/>
          <p:nvPr>
            <p:custDataLst>
              <p:tags r:id="rId3"/>
            </p:custDataLst>
          </p:nvPr>
        </p:nvSpPr>
        <p:spPr>
          <a:xfrm>
            <a:off x="1395652" y="6515445"/>
            <a:ext cx="2144846" cy="215444"/>
          </a:xfrm>
          <a:prstGeom prst="rect">
            <a:avLst/>
          </a:prstGeom>
          <a:solidFill>
            <a:schemeClr val="bg1"/>
          </a:solidFill>
        </p:spPr>
        <p:txBody>
          <a:bodyPr wrap="square">
            <a:spAutoFit/>
          </a:bodyPr>
          <a:lstStyle/>
          <a:p>
            <a:endParaRPr lang="fr-CA" sz="800" dirty="0"/>
          </a:p>
        </p:txBody>
      </p:sp>
      <p:sp>
        <p:nvSpPr>
          <p:cNvPr id="11" name="ZoneTexte 10">
            <a:extLst>
              <a:ext uri="{FF2B5EF4-FFF2-40B4-BE49-F238E27FC236}">
                <a16:creationId xmlns:a16="http://schemas.microsoft.com/office/drawing/2014/main" id="{BB1F289D-2AAC-4F11-93CF-B6FF7D4B1C33}"/>
              </a:ext>
            </a:extLst>
          </p:cNvPr>
          <p:cNvSpPr txBox="1"/>
          <p:nvPr>
            <p:custDataLst>
              <p:tags r:id="rId4"/>
            </p:custDataLst>
          </p:nvPr>
        </p:nvSpPr>
        <p:spPr>
          <a:xfrm>
            <a:off x="709154" y="5874747"/>
            <a:ext cx="11300594" cy="2585323"/>
          </a:xfrm>
          <a:prstGeom prst="rect">
            <a:avLst/>
          </a:prstGeom>
          <a:solidFill>
            <a:schemeClr val="bg2"/>
          </a:solidFill>
          <a:ln>
            <a:noFill/>
          </a:ln>
        </p:spPr>
        <p:txBody>
          <a:bodyPr wrap="square" anchor="ctr" anchorCtr="0">
            <a:spAutoFit/>
          </a:bodyPr>
          <a:lstStyle/>
          <a:p>
            <a:endParaRPr lang="fr-CA" sz="1800" dirty="0">
              <a:effectLst/>
              <a:latin typeface="Gill Sans MT" panose="020B0502020104020203" pitchFamily="34" charset="0"/>
              <a:ea typeface="Calibri" panose="020F0502020204030204" pitchFamily="34" charset="0"/>
              <a:cs typeface="Times New Roman" panose="02020603050405020304" pitchFamily="18" charset="0"/>
            </a:endParaRPr>
          </a:p>
          <a:p>
            <a:endParaRPr lang="fr-CA" dirty="0">
              <a:latin typeface="Gill Sans MT" panose="020B0502020104020203" pitchFamily="34" charset="0"/>
              <a:ea typeface="Calibri" panose="020F0502020204030204" pitchFamily="34" charset="0"/>
              <a:cs typeface="Times New Roman" panose="02020603050405020304" pitchFamily="18" charset="0"/>
            </a:endParaRPr>
          </a:p>
          <a:p>
            <a:endParaRPr lang="fr-CA" sz="1800" dirty="0">
              <a:effectLst/>
              <a:latin typeface="Gill Sans MT" panose="020B0502020104020203" pitchFamily="34" charset="0"/>
              <a:ea typeface="Calibri" panose="020F0502020204030204" pitchFamily="34" charset="0"/>
              <a:cs typeface="Times New Roman" panose="02020603050405020304" pitchFamily="18" charset="0"/>
            </a:endParaRPr>
          </a:p>
          <a:p>
            <a:endParaRPr lang="fr-CA" dirty="0">
              <a:latin typeface="Gill Sans MT" panose="020B0502020104020203" pitchFamily="34" charset="0"/>
              <a:ea typeface="Calibri" panose="020F0502020204030204" pitchFamily="34" charset="0"/>
              <a:cs typeface="Times New Roman" panose="02020603050405020304" pitchFamily="18" charset="0"/>
            </a:endParaRPr>
          </a:p>
          <a:p>
            <a:endParaRPr lang="fr-CA" sz="1800" dirty="0">
              <a:effectLst/>
              <a:latin typeface="Gill Sans MT" panose="020B0502020104020203" pitchFamily="34" charset="0"/>
              <a:ea typeface="Calibri" panose="020F0502020204030204" pitchFamily="34" charset="0"/>
              <a:cs typeface="Times New Roman" panose="02020603050405020304" pitchFamily="18" charset="0"/>
            </a:endParaRPr>
          </a:p>
          <a:p>
            <a:endParaRPr lang="fr-CA" dirty="0">
              <a:latin typeface="Gill Sans MT" panose="020B0502020104020203" pitchFamily="34" charset="0"/>
              <a:ea typeface="Calibri" panose="020F0502020204030204" pitchFamily="34" charset="0"/>
              <a:cs typeface="Times New Roman" panose="02020603050405020304" pitchFamily="18" charset="0"/>
            </a:endParaRPr>
          </a:p>
          <a:p>
            <a:endParaRPr lang="fr-CA" sz="1800" dirty="0">
              <a:effectLst/>
              <a:latin typeface="Gill Sans MT" panose="020B0502020104020203" pitchFamily="34" charset="0"/>
              <a:ea typeface="Calibri" panose="020F0502020204030204" pitchFamily="34" charset="0"/>
              <a:cs typeface="Times New Roman" panose="02020603050405020304" pitchFamily="18" charset="0"/>
            </a:endParaRPr>
          </a:p>
          <a:p>
            <a:endParaRPr lang="fr-CA" dirty="0">
              <a:latin typeface="Gill Sans MT" panose="020B0502020104020203" pitchFamily="34" charset="0"/>
              <a:ea typeface="Calibri" panose="020F0502020204030204" pitchFamily="34" charset="0"/>
              <a:cs typeface="Times New Roman" panose="02020603050405020304" pitchFamily="18" charset="0"/>
            </a:endParaRPr>
          </a:p>
          <a:p>
            <a:endParaRPr lang="fr-CA" sz="1800" dirty="0">
              <a:effectLst/>
              <a:latin typeface="Gill Sans MT" panose="020B05020201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60905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6"/>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5"/>
</p:tagLst>
</file>

<file path=ppt/tags/tag38.xml><?xml version="1.0" encoding="utf-8"?>
<p:tagLst xmlns:a="http://schemas.openxmlformats.org/drawingml/2006/main" xmlns:r="http://schemas.openxmlformats.org/officeDocument/2006/relationships" xmlns:p="http://schemas.openxmlformats.org/presentationml/2006/main">
  <p:tag name="NUM" val="6"/>
</p:tagLst>
</file>

<file path=ppt/tags/tag39.xml><?xml version="1.0" encoding="utf-8"?>
<p:tagLst xmlns:a="http://schemas.openxmlformats.org/drawingml/2006/main" xmlns:r="http://schemas.openxmlformats.org/officeDocument/2006/relationships" xmlns:p="http://schemas.openxmlformats.org/presentationml/2006/main">
  <p:tag name="NUM" val="7"/>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8"/>
</p:tagLst>
</file>

<file path=ppt/tags/tag41.xml><?xml version="1.0" encoding="utf-8"?>
<p:tagLst xmlns:a="http://schemas.openxmlformats.org/drawingml/2006/main" xmlns:r="http://schemas.openxmlformats.org/officeDocument/2006/relationships" xmlns:p="http://schemas.openxmlformats.org/presentationml/2006/main">
  <p:tag name="NUM" val="9"/>
</p:tagLst>
</file>

<file path=ppt/tags/tag42.xml><?xml version="1.0" encoding="utf-8"?>
<p:tagLst xmlns:a="http://schemas.openxmlformats.org/drawingml/2006/main" xmlns:r="http://schemas.openxmlformats.org/officeDocument/2006/relationships" xmlns:p="http://schemas.openxmlformats.org/presentationml/2006/main">
  <p:tag name="NUM" val="10"/>
</p:tagLst>
</file>

<file path=ppt/tags/tag43.xml><?xml version="1.0" encoding="utf-8"?>
<p:tagLst xmlns:a="http://schemas.openxmlformats.org/drawingml/2006/main" xmlns:r="http://schemas.openxmlformats.org/officeDocument/2006/relationships" xmlns:p="http://schemas.openxmlformats.org/presentationml/2006/main">
  <p:tag name="NUM" val="11"/>
</p:tagLst>
</file>

<file path=ppt/tags/tag44.xml><?xml version="1.0" encoding="utf-8"?>
<p:tagLst xmlns:a="http://schemas.openxmlformats.org/drawingml/2006/main" xmlns:r="http://schemas.openxmlformats.org/officeDocument/2006/relationships" xmlns:p="http://schemas.openxmlformats.org/presentationml/2006/main">
  <p:tag name="NUM" val="12"/>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49.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5"/>
</p:tagLst>
</file>

<file path=ppt/tags/tag55.xml><?xml version="1.0" encoding="utf-8"?>
<p:tagLst xmlns:a="http://schemas.openxmlformats.org/drawingml/2006/main" xmlns:r="http://schemas.openxmlformats.org/officeDocument/2006/relationships" xmlns:p="http://schemas.openxmlformats.org/presentationml/2006/main">
  <p:tag name="NUM" val="6"/>
</p:tagLst>
</file>

<file path=ppt/tags/tag56.xml><?xml version="1.0" encoding="utf-8"?>
<p:tagLst xmlns:a="http://schemas.openxmlformats.org/drawingml/2006/main" xmlns:r="http://schemas.openxmlformats.org/officeDocument/2006/relationships" xmlns:p="http://schemas.openxmlformats.org/presentationml/2006/main">
  <p:tag name="NUM" val="7"/>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4"/>
</p:tagLst>
</file>

<file path=ppt/tags/tag68.xml><?xml version="1.0" encoding="utf-8"?>
<p:tagLst xmlns:a="http://schemas.openxmlformats.org/drawingml/2006/main" xmlns:r="http://schemas.openxmlformats.org/officeDocument/2006/relationships" xmlns:p="http://schemas.openxmlformats.org/presentationml/2006/main">
  <p:tag name="NUM" val="5"/>
</p:tagLst>
</file>

<file path=ppt/tags/tag69.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7"/>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5"/>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3.xml><?xml version="1.0" encoding="utf-8"?>
<p:tagLst xmlns:a="http://schemas.openxmlformats.org/drawingml/2006/main" xmlns:r="http://schemas.openxmlformats.org/officeDocument/2006/relationships" xmlns:p="http://schemas.openxmlformats.org/presentationml/2006/main">
  <p:tag name="NUM" val="4"/>
</p:tagLst>
</file>

<file path=ppt/tags/tag84.xml><?xml version="1.0" encoding="utf-8"?>
<p:tagLst xmlns:a="http://schemas.openxmlformats.org/drawingml/2006/main" xmlns:r="http://schemas.openxmlformats.org/officeDocument/2006/relationships" xmlns:p="http://schemas.openxmlformats.org/presentationml/2006/main">
  <p:tag name="NUM" val="5"/>
</p:tagLst>
</file>

<file path=ppt/tags/tag85.xml><?xml version="1.0" encoding="utf-8"?>
<p:tagLst xmlns:a="http://schemas.openxmlformats.org/drawingml/2006/main" xmlns:r="http://schemas.openxmlformats.org/officeDocument/2006/relationships" xmlns:p="http://schemas.openxmlformats.org/presentationml/2006/main">
  <p:tag name="NUM" val="6"/>
</p:tagLst>
</file>

<file path=ppt/tags/tag86.xml><?xml version="1.0" encoding="utf-8"?>
<p:tagLst xmlns:a="http://schemas.openxmlformats.org/drawingml/2006/main" xmlns:r="http://schemas.openxmlformats.org/officeDocument/2006/relationships" xmlns:p="http://schemas.openxmlformats.org/presentationml/2006/main">
  <p:tag name="NUM" val="7"/>
</p:tagLst>
</file>

<file path=ppt/tags/tag87.xml><?xml version="1.0" encoding="utf-8"?>
<p:tagLst xmlns:a="http://schemas.openxmlformats.org/drawingml/2006/main" xmlns:r="http://schemas.openxmlformats.org/officeDocument/2006/relationships" xmlns:p="http://schemas.openxmlformats.org/presentationml/2006/main">
  <p:tag name="NUM" val="8"/>
</p:tagLst>
</file>

<file path=ppt/tags/tag88.xml><?xml version="1.0" encoding="utf-8"?>
<p:tagLst xmlns:a="http://schemas.openxmlformats.org/drawingml/2006/main" xmlns:r="http://schemas.openxmlformats.org/officeDocument/2006/relationships" xmlns:p="http://schemas.openxmlformats.org/presentationml/2006/main">
  <p:tag name="NUM" val="9"/>
</p:tagLst>
</file>

<file path=ppt/tags/tag89.xml><?xml version="1.0" encoding="utf-8"?>
<p:tagLst xmlns:a="http://schemas.openxmlformats.org/drawingml/2006/main" xmlns:r="http://schemas.openxmlformats.org/officeDocument/2006/relationships" xmlns:p="http://schemas.openxmlformats.org/presentationml/2006/main">
  <p:tag name="NUM" val="10"/>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ags/tag90.xml><?xml version="1.0" encoding="utf-8"?>
<p:tagLst xmlns:a="http://schemas.openxmlformats.org/drawingml/2006/main" xmlns:r="http://schemas.openxmlformats.org/officeDocument/2006/relationships" xmlns:p="http://schemas.openxmlformats.org/presentationml/2006/main">
  <p:tag name="NUM" val="11"/>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4"/>
</p:tagLst>
</file>

<file path=ppt/tags/tag95.xml><?xml version="1.0" encoding="utf-8"?>
<p:tagLst xmlns:a="http://schemas.openxmlformats.org/drawingml/2006/main" xmlns:r="http://schemas.openxmlformats.org/officeDocument/2006/relationships" xmlns:p="http://schemas.openxmlformats.org/presentationml/2006/main">
  <p:tag name="NUM" val="5"/>
</p:tagLst>
</file>

<file path=ppt/tags/tag96.xml><?xml version="1.0" encoding="utf-8"?>
<p:tagLst xmlns:a="http://schemas.openxmlformats.org/drawingml/2006/main" xmlns:r="http://schemas.openxmlformats.org/officeDocument/2006/relationships" xmlns:p="http://schemas.openxmlformats.org/presentationml/2006/main">
  <p:tag name="NUM" val="6"/>
</p:tagLst>
</file>

<file path=ppt/tags/tag97.xml><?xml version="1.0" encoding="utf-8"?>
<p:tagLst xmlns:a="http://schemas.openxmlformats.org/drawingml/2006/main" xmlns:r="http://schemas.openxmlformats.org/officeDocument/2006/relationships" xmlns:p="http://schemas.openxmlformats.org/presentationml/2006/main">
  <p:tag name="NUM" val="7"/>
</p:tagLst>
</file>

<file path=ppt/tags/tag98.xml><?xml version="1.0" encoding="utf-8"?>
<p:tagLst xmlns:a="http://schemas.openxmlformats.org/drawingml/2006/main" xmlns:r="http://schemas.openxmlformats.org/officeDocument/2006/relationships" xmlns:p="http://schemas.openxmlformats.org/presentationml/2006/main">
  <p:tag name="NUM" val="8"/>
</p:tagLst>
</file>

<file path=ppt/tags/tag99.xml><?xml version="1.0" encoding="utf-8"?>
<p:tagLst xmlns:a="http://schemas.openxmlformats.org/drawingml/2006/main" xmlns:r="http://schemas.openxmlformats.org/officeDocument/2006/relationships" xmlns:p="http://schemas.openxmlformats.org/presentationml/2006/main">
  <p:tag name="NUM" val="9"/>
</p:tagLst>
</file>

<file path=ppt/theme/theme1.xml><?xml version="1.0" encoding="utf-8"?>
<a:theme xmlns:a="http://schemas.openxmlformats.org/drawingml/2006/main" name="EVQ">
  <a:themeElements>
    <a:clrScheme name="EVQ">
      <a:dk1>
        <a:srgbClr val="000000"/>
      </a:dk1>
      <a:lt1>
        <a:srgbClr val="FFFFFF"/>
      </a:lt1>
      <a:dk2>
        <a:srgbClr val="000000"/>
      </a:dk2>
      <a:lt2>
        <a:srgbClr val="FFFFFF"/>
      </a:lt2>
      <a:accent1>
        <a:srgbClr val="6D4E36"/>
      </a:accent1>
      <a:accent2>
        <a:srgbClr val="73282C"/>
      </a:accent2>
      <a:accent3>
        <a:srgbClr val="BD3C37"/>
      </a:accent3>
      <a:accent4>
        <a:srgbClr val="C0E3F8"/>
      </a:accent4>
      <a:accent5>
        <a:srgbClr val="CA813F"/>
      </a:accent5>
      <a:accent6>
        <a:srgbClr val="85BADA"/>
      </a:accent6>
      <a:hlink>
        <a:srgbClr val="DCB5B8"/>
      </a:hlink>
      <a:folHlink>
        <a:srgbClr val="C6B297"/>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VQ" id="{500C1568-C8F6-D14E-A4CE-E45B169C6E03}" vid="{60D44133-B12F-C14E-85C0-25687026D29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1490</TotalTime>
  <Words>1189</Words>
  <Application>Microsoft Office PowerPoint</Application>
  <PresentationFormat>Grand écran</PresentationFormat>
  <Paragraphs>226</Paragraphs>
  <Slides>23</Slides>
  <Notes>10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23</vt:i4>
      </vt:variant>
    </vt:vector>
  </HeadingPairs>
  <TitlesOfParts>
    <vt:vector size="28" baseType="lpstr">
      <vt:lpstr>Arial</vt:lpstr>
      <vt:lpstr>Calibri</vt:lpstr>
      <vt:lpstr>Gill Sans MT</vt:lpstr>
      <vt:lpstr>Wingdings</vt:lpstr>
      <vt:lpstr>EVQ</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Lafond, Chantal</dc:creator>
  <cp:lastModifiedBy>Breton, Dominique</cp:lastModifiedBy>
  <cp:revision>172</cp:revision>
  <dcterms:created xsi:type="dcterms:W3CDTF">2021-02-22T15:14:28Z</dcterms:created>
  <dcterms:modified xsi:type="dcterms:W3CDTF">2021-10-05T15:50:38Z</dcterms:modified>
</cp:coreProperties>
</file>