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8" r:id="rId1"/>
  </p:sldMasterIdLst>
  <p:sldIdLst>
    <p:sldId id="256" r:id="rId2"/>
    <p:sldId id="292" r:id="rId3"/>
    <p:sldId id="283" r:id="rId4"/>
    <p:sldId id="281" r:id="rId5"/>
    <p:sldId id="269" r:id="rId6"/>
    <p:sldId id="259" r:id="rId7"/>
    <p:sldId id="260" r:id="rId8"/>
    <p:sldId id="270" r:id="rId9"/>
    <p:sldId id="286" r:id="rId10"/>
    <p:sldId id="265" r:id="rId11"/>
    <p:sldId id="293" r:id="rId12"/>
    <p:sldId id="261" r:id="rId13"/>
    <p:sldId id="264" r:id="rId14"/>
    <p:sldId id="266" r:id="rId15"/>
    <p:sldId id="267" r:id="rId16"/>
    <p:sldId id="273" r:id="rId17"/>
    <p:sldId id="301" r:id="rId18"/>
    <p:sldId id="298" r:id="rId19"/>
    <p:sldId id="276" r:id="rId20"/>
    <p:sldId id="277" r:id="rId21"/>
    <p:sldId id="288" r:id="rId22"/>
    <p:sldId id="289" r:id="rId23"/>
    <p:sldId id="278" r:id="rId24"/>
    <p:sldId id="294" r:id="rId25"/>
    <p:sldId id="287" r:id="rId26"/>
    <p:sldId id="279" r:id="rId27"/>
    <p:sldId id="280" r:id="rId28"/>
    <p:sldId id="290" r:id="rId29"/>
    <p:sldId id="274" r:id="rId30"/>
    <p:sldId id="291" r:id="rId31"/>
    <p:sldId id="302" r:id="rId3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da Lallier" initials="LL" lastIdx="1" clrIdx="0">
    <p:extLst>
      <p:ext uri="{19B8F6BF-5375-455C-9EA6-DF929625EA0E}">
        <p15:presenceInfo xmlns:p15="http://schemas.microsoft.com/office/powerpoint/2012/main" userId="S::l.lallier@boire.qc.ca::1f337696-2d94-41ab-a788-5c124e1999c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660033"/>
    <a:srgbClr val="FF0066"/>
    <a:srgbClr val="FF0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AAB5EE-9C9F-4E68-B529-56653F2C77CC}" v="1068" dt="2021-10-05T23:21:48.7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5" d="100"/>
          <a:sy n="95" d="100"/>
        </p:scale>
        <p:origin x="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'répartition des lésions'!$B$2</c:f>
              <c:strCache>
                <c:ptCount val="1"/>
                <c:pt idx="0">
                  <c:v>spondylite/ostéomyélite vertébrale</c:v>
                </c:pt>
              </c:strCache>
            </c:strRef>
          </c:tx>
          <c:spPr>
            <a:ln w="38100" cap="rnd">
              <a:solidFill>
                <a:srgbClr val="008000"/>
              </a:solidFill>
              <a:round/>
            </a:ln>
            <a:effectLst/>
          </c:spPr>
          <c:marker>
            <c:symbol val="none"/>
          </c:marker>
          <c:cat>
            <c:numRef>
              <c:f>'répartition des lésions'!$A$3:$A$13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'répartition des lésions'!$B$3:$B$13</c:f>
              <c:numCache>
                <c:formatCode>General</c:formatCode>
                <c:ptCount val="11"/>
                <c:pt idx="0">
                  <c:v>1</c:v>
                </c:pt>
                <c:pt idx="1">
                  <c:v>6</c:v>
                </c:pt>
                <c:pt idx="2">
                  <c:v>5</c:v>
                </c:pt>
                <c:pt idx="3">
                  <c:v>8</c:v>
                </c:pt>
                <c:pt idx="4">
                  <c:v>10</c:v>
                </c:pt>
                <c:pt idx="5">
                  <c:v>9</c:v>
                </c:pt>
                <c:pt idx="6">
                  <c:v>15</c:v>
                </c:pt>
                <c:pt idx="7">
                  <c:v>15</c:v>
                </c:pt>
                <c:pt idx="8">
                  <c:v>24</c:v>
                </c:pt>
                <c:pt idx="9">
                  <c:v>42</c:v>
                </c:pt>
                <c:pt idx="10">
                  <c:v>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305-49CD-94A9-6CEC836AA691}"/>
            </c:ext>
          </c:extLst>
        </c:ser>
        <c:ser>
          <c:idx val="1"/>
          <c:order val="1"/>
          <c:tx>
            <c:strRef>
              <c:f>'répartition des lésions'!$C$2</c:f>
              <c:strCache>
                <c:ptCount val="1"/>
                <c:pt idx="0">
                  <c:v>arthrite/ostéomyélite/ténosynovite</c:v>
                </c:pt>
              </c:strCache>
            </c:strRef>
          </c:tx>
          <c:spPr>
            <a:ln w="3810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'répartition des lésions'!$A$3:$A$13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'répartition des lésions'!$C$3:$C$13</c:f>
              <c:numCache>
                <c:formatCode>General</c:formatCode>
                <c:ptCount val="11"/>
                <c:pt idx="0">
                  <c:v>1</c:v>
                </c:pt>
                <c:pt idx="1">
                  <c:v>6</c:v>
                </c:pt>
                <c:pt idx="2">
                  <c:v>10</c:v>
                </c:pt>
                <c:pt idx="3">
                  <c:v>22</c:v>
                </c:pt>
                <c:pt idx="4">
                  <c:v>28</c:v>
                </c:pt>
                <c:pt idx="5">
                  <c:v>41</c:v>
                </c:pt>
                <c:pt idx="6">
                  <c:v>53</c:v>
                </c:pt>
                <c:pt idx="7">
                  <c:v>17</c:v>
                </c:pt>
                <c:pt idx="8">
                  <c:v>36</c:v>
                </c:pt>
                <c:pt idx="9">
                  <c:v>89</c:v>
                </c:pt>
                <c:pt idx="10">
                  <c:v>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305-49CD-94A9-6CEC836AA691}"/>
            </c:ext>
          </c:extLst>
        </c:ser>
        <c:ser>
          <c:idx val="2"/>
          <c:order val="2"/>
          <c:tx>
            <c:strRef>
              <c:f>'répartition des lésions'!$D$2</c:f>
              <c:strCache>
                <c:ptCount val="1"/>
                <c:pt idx="0">
                  <c:v>septicémie</c:v>
                </c:pt>
              </c:strCache>
            </c:strRef>
          </c:tx>
          <c:spPr>
            <a:ln w="381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'répartition des lésions'!$A$3:$A$13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'répartition des lésions'!$D$3:$D$13</c:f>
              <c:numCache>
                <c:formatCode>General</c:formatCode>
                <c:ptCount val="11"/>
                <c:pt idx="1">
                  <c:v>2</c:v>
                </c:pt>
                <c:pt idx="2">
                  <c:v>5</c:v>
                </c:pt>
                <c:pt idx="3">
                  <c:v>10</c:v>
                </c:pt>
                <c:pt idx="4">
                  <c:v>15</c:v>
                </c:pt>
                <c:pt idx="5">
                  <c:v>26</c:v>
                </c:pt>
                <c:pt idx="6">
                  <c:v>28</c:v>
                </c:pt>
                <c:pt idx="7">
                  <c:v>24</c:v>
                </c:pt>
                <c:pt idx="8">
                  <c:v>45</c:v>
                </c:pt>
                <c:pt idx="9">
                  <c:v>94</c:v>
                </c:pt>
                <c:pt idx="10">
                  <c:v>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305-49CD-94A9-6CEC836AA691}"/>
            </c:ext>
          </c:extLst>
        </c:ser>
        <c:ser>
          <c:idx val="3"/>
          <c:order val="3"/>
          <c:tx>
            <c:strRef>
              <c:f>'répartition des lésions'!$E$2</c:f>
              <c:strCache>
                <c:ptCount val="1"/>
                <c:pt idx="0">
                  <c:v>péricardite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'répartition des lésions'!$A$3:$A$13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'répartition des lésions'!$E$3:$E$13</c:f>
              <c:numCache>
                <c:formatCode>General</c:formatCode>
                <c:ptCount val="11"/>
                <c:pt idx="1">
                  <c:v>1</c:v>
                </c:pt>
                <c:pt idx="2">
                  <c:v>2</c:v>
                </c:pt>
                <c:pt idx="5">
                  <c:v>10</c:v>
                </c:pt>
                <c:pt idx="6">
                  <c:v>16</c:v>
                </c:pt>
                <c:pt idx="7">
                  <c:v>9</c:v>
                </c:pt>
                <c:pt idx="8">
                  <c:v>24</c:v>
                </c:pt>
                <c:pt idx="9">
                  <c:v>53</c:v>
                </c:pt>
                <c:pt idx="10">
                  <c:v>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305-49CD-94A9-6CEC836AA6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3468224"/>
        <c:axId val="413469792"/>
      </c:lineChart>
      <c:catAx>
        <c:axId val="413468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3469792"/>
        <c:crosses val="autoZero"/>
        <c:auto val="1"/>
        <c:lblAlgn val="ctr"/>
        <c:lblOffset val="100"/>
        <c:noMultiLvlLbl val="0"/>
      </c:catAx>
      <c:valAx>
        <c:axId val="413469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3468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0E32D7-FAA8-40AC-A5CF-5C63F8B3D9FC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B48E2761-9576-4777-A06C-613A5155CFC6}">
      <dgm:prSet/>
      <dgm:spPr/>
      <dgm:t>
        <a:bodyPr/>
        <a:lstStyle/>
        <a:p>
          <a:r>
            <a:rPr lang="fr-CA"/>
            <a:t>Situation mondiale</a:t>
          </a:r>
          <a:endParaRPr lang="en-US"/>
        </a:p>
      </dgm:t>
    </dgm:pt>
    <dgm:pt modelId="{F2B02F87-793E-4BCF-B10E-CD8777248985}" type="parTrans" cxnId="{2E331A5D-50FB-4997-BE24-EDE7F1820740}">
      <dgm:prSet/>
      <dgm:spPr/>
      <dgm:t>
        <a:bodyPr/>
        <a:lstStyle/>
        <a:p>
          <a:endParaRPr lang="en-US"/>
        </a:p>
      </dgm:t>
    </dgm:pt>
    <dgm:pt modelId="{32B0810B-4F01-455A-8AC9-F1F3E4BC27A8}" type="sibTrans" cxnId="{2E331A5D-50FB-4997-BE24-EDE7F1820740}">
      <dgm:prSet/>
      <dgm:spPr/>
      <dgm:t>
        <a:bodyPr/>
        <a:lstStyle/>
        <a:p>
          <a:endParaRPr lang="en-US"/>
        </a:p>
      </dgm:t>
    </dgm:pt>
    <dgm:pt modelId="{04606117-C162-4BD0-B3AE-E57B6FD8C715}">
      <dgm:prSet/>
      <dgm:spPr/>
      <dgm:t>
        <a:bodyPr/>
        <a:lstStyle/>
        <a:p>
          <a:r>
            <a:rPr lang="fr-CA"/>
            <a:t>Mise en garde</a:t>
          </a:r>
          <a:endParaRPr lang="en-US"/>
        </a:p>
      </dgm:t>
    </dgm:pt>
    <dgm:pt modelId="{472723B9-3672-417E-834B-1585D13AD6B1}" type="parTrans" cxnId="{D1C678F4-41EC-4F50-A344-3CA3A754F4F4}">
      <dgm:prSet/>
      <dgm:spPr/>
      <dgm:t>
        <a:bodyPr/>
        <a:lstStyle/>
        <a:p>
          <a:endParaRPr lang="en-US"/>
        </a:p>
      </dgm:t>
    </dgm:pt>
    <dgm:pt modelId="{0830EDE1-C048-4C26-8287-735481ADFF55}" type="sibTrans" cxnId="{D1C678F4-41EC-4F50-A344-3CA3A754F4F4}">
      <dgm:prSet/>
      <dgm:spPr/>
      <dgm:t>
        <a:bodyPr/>
        <a:lstStyle/>
        <a:p>
          <a:endParaRPr lang="en-US"/>
        </a:p>
      </dgm:t>
    </dgm:pt>
    <dgm:pt modelId="{AD1E74A9-DAB9-4C74-B1C4-D860218D3210}">
      <dgm:prSet/>
      <dgm:spPr/>
      <dgm:t>
        <a:bodyPr/>
        <a:lstStyle/>
        <a:p>
          <a:r>
            <a:rPr lang="fr-CA"/>
            <a:t>Agent pathogène</a:t>
          </a:r>
          <a:endParaRPr lang="en-US"/>
        </a:p>
      </dgm:t>
    </dgm:pt>
    <dgm:pt modelId="{119ACCF2-1452-4C7D-9B35-6754F42BDED6}" type="parTrans" cxnId="{B2DA03C4-33FE-4D89-93FA-F79B8AAD13BD}">
      <dgm:prSet/>
      <dgm:spPr/>
      <dgm:t>
        <a:bodyPr/>
        <a:lstStyle/>
        <a:p>
          <a:endParaRPr lang="en-US"/>
        </a:p>
      </dgm:t>
    </dgm:pt>
    <dgm:pt modelId="{E33AE66B-4D9F-48B5-8D38-031DAF4B150A}" type="sibTrans" cxnId="{B2DA03C4-33FE-4D89-93FA-F79B8AAD13BD}">
      <dgm:prSet/>
      <dgm:spPr/>
      <dgm:t>
        <a:bodyPr/>
        <a:lstStyle/>
        <a:p>
          <a:endParaRPr lang="en-US"/>
        </a:p>
      </dgm:t>
    </dgm:pt>
    <dgm:pt modelId="{2BFDA833-571D-4258-BAE0-1F8DB5DB7F0F}">
      <dgm:prSet/>
      <dgm:spPr/>
      <dgm:t>
        <a:bodyPr/>
        <a:lstStyle/>
        <a:p>
          <a:r>
            <a:rPr lang="fr-CA"/>
            <a:t>Mode de transmission</a:t>
          </a:r>
          <a:endParaRPr lang="en-US"/>
        </a:p>
      </dgm:t>
    </dgm:pt>
    <dgm:pt modelId="{0981CE91-1412-4397-903A-C755BBC590A3}" type="parTrans" cxnId="{A0385C89-3508-4961-AAF6-D10B3FF85CF0}">
      <dgm:prSet/>
      <dgm:spPr/>
      <dgm:t>
        <a:bodyPr/>
        <a:lstStyle/>
        <a:p>
          <a:endParaRPr lang="en-US"/>
        </a:p>
      </dgm:t>
    </dgm:pt>
    <dgm:pt modelId="{06124B0D-4358-487B-A41E-7E14E204ED4D}" type="sibTrans" cxnId="{A0385C89-3508-4961-AAF6-D10B3FF85CF0}">
      <dgm:prSet/>
      <dgm:spPr/>
      <dgm:t>
        <a:bodyPr/>
        <a:lstStyle/>
        <a:p>
          <a:endParaRPr lang="en-US"/>
        </a:p>
      </dgm:t>
    </dgm:pt>
    <dgm:pt modelId="{85301E82-3E9A-4581-9C9F-276BC390C4F7}">
      <dgm:prSet/>
      <dgm:spPr/>
      <dgm:t>
        <a:bodyPr/>
        <a:lstStyle/>
        <a:p>
          <a:r>
            <a:rPr lang="fr-CA"/>
            <a:t>Situation au Québec</a:t>
          </a:r>
          <a:endParaRPr lang="en-US"/>
        </a:p>
      </dgm:t>
    </dgm:pt>
    <dgm:pt modelId="{26B7B730-5824-4ACD-AFE7-53691C42A8A2}" type="parTrans" cxnId="{2DE1BDBA-99E4-4490-9544-92B7AAE423BC}">
      <dgm:prSet/>
      <dgm:spPr/>
      <dgm:t>
        <a:bodyPr/>
        <a:lstStyle/>
        <a:p>
          <a:endParaRPr lang="en-US"/>
        </a:p>
      </dgm:t>
    </dgm:pt>
    <dgm:pt modelId="{0CDAE255-8B28-42FB-A95B-1BEB250FC08B}" type="sibTrans" cxnId="{2DE1BDBA-99E4-4490-9544-92B7AAE423BC}">
      <dgm:prSet/>
      <dgm:spPr/>
      <dgm:t>
        <a:bodyPr/>
        <a:lstStyle/>
        <a:p>
          <a:endParaRPr lang="en-US"/>
        </a:p>
      </dgm:t>
    </dgm:pt>
    <dgm:pt modelId="{339B96BA-C861-4354-8581-5D940D949105}">
      <dgm:prSet/>
      <dgm:spPr/>
      <dgm:t>
        <a:bodyPr/>
        <a:lstStyle/>
        <a:p>
          <a:r>
            <a:rPr lang="fr-CA"/>
            <a:t>Signes cliniques</a:t>
          </a:r>
          <a:endParaRPr lang="en-US"/>
        </a:p>
      </dgm:t>
    </dgm:pt>
    <dgm:pt modelId="{040E64F8-7E78-4936-813C-0F4C373E2BA4}" type="parTrans" cxnId="{F4A890ED-D5AE-417E-8E3A-EEA6905BAB06}">
      <dgm:prSet/>
      <dgm:spPr/>
      <dgm:t>
        <a:bodyPr/>
        <a:lstStyle/>
        <a:p>
          <a:endParaRPr lang="en-US"/>
        </a:p>
      </dgm:t>
    </dgm:pt>
    <dgm:pt modelId="{6C0A5CA0-5986-4699-A23D-019F6E9BA573}" type="sibTrans" cxnId="{F4A890ED-D5AE-417E-8E3A-EEA6905BAB06}">
      <dgm:prSet/>
      <dgm:spPr/>
      <dgm:t>
        <a:bodyPr/>
        <a:lstStyle/>
        <a:p>
          <a:endParaRPr lang="en-US"/>
        </a:p>
      </dgm:t>
    </dgm:pt>
    <dgm:pt modelId="{FCCF3897-9560-497E-9DA0-1AB4D4673B3D}">
      <dgm:prSet/>
      <dgm:spPr/>
      <dgm:t>
        <a:bodyPr/>
        <a:lstStyle/>
        <a:p>
          <a:r>
            <a:rPr lang="fr-CA"/>
            <a:t>Procédures diagnostiques</a:t>
          </a:r>
          <a:endParaRPr lang="en-US"/>
        </a:p>
      </dgm:t>
    </dgm:pt>
    <dgm:pt modelId="{D81E6F0C-A275-4E31-B007-8FD6406ECF65}" type="parTrans" cxnId="{2B4B29EC-7E76-486C-9F19-DF92833B8710}">
      <dgm:prSet/>
      <dgm:spPr/>
      <dgm:t>
        <a:bodyPr/>
        <a:lstStyle/>
        <a:p>
          <a:endParaRPr lang="en-US"/>
        </a:p>
      </dgm:t>
    </dgm:pt>
    <dgm:pt modelId="{933F77C2-D85E-4613-89DD-6AFDBB3E7E02}" type="sibTrans" cxnId="{2B4B29EC-7E76-486C-9F19-DF92833B8710}">
      <dgm:prSet/>
      <dgm:spPr/>
      <dgm:t>
        <a:bodyPr/>
        <a:lstStyle/>
        <a:p>
          <a:endParaRPr lang="en-US"/>
        </a:p>
      </dgm:t>
    </dgm:pt>
    <dgm:pt modelId="{84E2B1B3-A48B-4F9D-A5B5-BEF14E8EF53B}">
      <dgm:prSet/>
      <dgm:spPr/>
      <dgm:t>
        <a:bodyPr/>
        <a:lstStyle/>
        <a:p>
          <a:r>
            <a:rPr lang="fr-CA"/>
            <a:t>Prévention et contrôle</a:t>
          </a:r>
          <a:endParaRPr lang="en-US"/>
        </a:p>
      </dgm:t>
    </dgm:pt>
    <dgm:pt modelId="{16D04F49-8182-4855-BB1A-D262D2ACA196}" type="parTrans" cxnId="{F8B25221-35C9-430E-ACE9-B32FB9CA0C29}">
      <dgm:prSet/>
      <dgm:spPr/>
      <dgm:t>
        <a:bodyPr/>
        <a:lstStyle/>
        <a:p>
          <a:endParaRPr lang="en-US"/>
        </a:p>
      </dgm:t>
    </dgm:pt>
    <dgm:pt modelId="{BD10A49D-153C-40B0-B9F9-78230FC0DC4F}" type="sibTrans" cxnId="{F8B25221-35C9-430E-ACE9-B32FB9CA0C29}">
      <dgm:prSet/>
      <dgm:spPr/>
      <dgm:t>
        <a:bodyPr/>
        <a:lstStyle/>
        <a:p>
          <a:endParaRPr lang="en-US"/>
        </a:p>
      </dgm:t>
    </dgm:pt>
    <dgm:pt modelId="{A5AC1069-479B-4D95-8FB7-65F89EF5604C}">
      <dgm:prSet/>
      <dgm:spPr/>
      <dgm:t>
        <a:bodyPr/>
        <a:lstStyle/>
        <a:p>
          <a:r>
            <a:rPr lang="fr-CA"/>
            <a:t>Conclusion</a:t>
          </a:r>
          <a:endParaRPr lang="en-US"/>
        </a:p>
      </dgm:t>
    </dgm:pt>
    <dgm:pt modelId="{F2C0F2E0-80DF-4FAB-8530-2E008A8AE7A6}" type="parTrans" cxnId="{CD839BA1-14C7-4A71-AA65-D139D911E6D0}">
      <dgm:prSet/>
      <dgm:spPr/>
      <dgm:t>
        <a:bodyPr/>
        <a:lstStyle/>
        <a:p>
          <a:endParaRPr lang="en-US"/>
        </a:p>
      </dgm:t>
    </dgm:pt>
    <dgm:pt modelId="{7FF86FA9-E3BF-4FFF-8669-070F31BA9D55}" type="sibTrans" cxnId="{CD839BA1-14C7-4A71-AA65-D139D911E6D0}">
      <dgm:prSet/>
      <dgm:spPr/>
      <dgm:t>
        <a:bodyPr/>
        <a:lstStyle/>
        <a:p>
          <a:endParaRPr lang="en-US"/>
        </a:p>
      </dgm:t>
    </dgm:pt>
    <dgm:pt modelId="{B170A16B-B32A-4D29-8111-C5EFB4E4F449}" type="pres">
      <dgm:prSet presAssocID="{800E32D7-FAA8-40AC-A5CF-5C63F8B3D9FC}" presName="diagram" presStyleCnt="0">
        <dgm:presLayoutVars>
          <dgm:dir/>
          <dgm:resizeHandles val="exact"/>
        </dgm:presLayoutVars>
      </dgm:prSet>
      <dgm:spPr/>
    </dgm:pt>
    <dgm:pt modelId="{3729004A-9BB7-416A-9CCF-C05DAD018BDE}" type="pres">
      <dgm:prSet presAssocID="{B48E2761-9576-4777-A06C-613A5155CFC6}" presName="node" presStyleLbl="node1" presStyleIdx="0" presStyleCnt="9">
        <dgm:presLayoutVars>
          <dgm:bulletEnabled val="1"/>
        </dgm:presLayoutVars>
      </dgm:prSet>
      <dgm:spPr/>
    </dgm:pt>
    <dgm:pt modelId="{30BA0CF3-88E6-49E7-80F9-9496DC381D98}" type="pres">
      <dgm:prSet presAssocID="{32B0810B-4F01-455A-8AC9-F1F3E4BC27A8}" presName="sibTrans" presStyleCnt="0"/>
      <dgm:spPr/>
    </dgm:pt>
    <dgm:pt modelId="{C91F31EA-5203-4261-A102-947D4DC09A57}" type="pres">
      <dgm:prSet presAssocID="{04606117-C162-4BD0-B3AE-E57B6FD8C715}" presName="node" presStyleLbl="node1" presStyleIdx="1" presStyleCnt="9">
        <dgm:presLayoutVars>
          <dgm:bulletEnabled val="1"/>
        </dgm:presLayoutVars>
      </dgm:prSet>
      <dgm:spPr/>
    </dgm:pt>
    <dgm:pt modelId="{33A7F2E0-AC12-4F36-ABFC-CBD508A1394A}" type="pres">
      <dgm:prSet presAssocID="{0830EDE1-C048-4C26-8287-735481ADFF55}" presName="sibTrans" presStyleCnt="0"/>
      <dgm:spPr/>
    </dgm:pt>
    <dgm:pt modelId="{94E97EFD-D8CA-4B0F-9C5F-564E1F5D501D}" type="pres">
      <dgm:prSet presAssocID="{AD1E74A9-DAB9-4C74-B1C4-D860218D3210}" presName="node" presStyleLbl="node1" presStyleIdx="2" presStyleCnt="9">
        <dgm:presLayoutVars>
          <dgm:bulletEnabled val="1"/>
        </dgm:presLayoutVars>
      </dgm:prSet>
      <dgm:spPr/>
    </dgm:pt>
    <dgm:pt modelId="{AA46A06E-A084-4621-9A0A-5BF47BF67C2A}" type="pres">
      <dgm:prSet presAssocID="{E33AE66B-4D9F-48B5-8D38-031DAF4B150A}" presName="sibTrans" presStyleCnt="0"/>
      <dgm:spPr/>
    </dgm:pt>
    <dgm:pt modelId="{F4E82E8C-0CDB-4C56-88F5-D6D75618C403}" type="pres">
      <dgm:prSet presAssocID="{2BFDA833-571D-4258-BAE0-1F8DB5DB7F0F}" presName="node" presStyleLbl="node1" presStyleIdx="3" presStyleCnt="9">
        <dgm:presLayoutVars>
          <dgm:bulletEnabled val="1"/>
        </dgm:presLayoutVars>
      </dgm:prSet>
      <dgm:spPr/>
    </dgm:pt>
    <dgm:pt modelId="{429656B7-F07D-48FF-AE10-657397560B01}" type="pres">
      <dgm:prSet presAssocID="{06124B0D-4358-487B-A41E-7E14E204ED4D}" presName="sibTrans" presStyleCnt="0"/>
      <dgm:spPr/>
    </dgm:pt>
    <dgm:pt modelId="{47FF4A42-E039-4530-8597-E3792640346F}" type="pres">
      <dgm:prSet presAssocID="{85301E82-3E9A-4581-9C9F-276BC390C4F7}" presName="node" presStyleLbl="node1" presStyleIdx="4" presStyleCnt="9">
        <dgm:presLayoutVars>
          <dgm:bulletEnabled val="1"/>
        </dgm:presLayoutVars>
      </dgm:prSet>
      <dgm:spPr/>
    </dgm:pt>
    <dgm:pt modelId="{C311DB98-5468-4D0A-AFBC-BB9C0DAC176D}" type="pres">
      <dgm:prSet presAssocID="{0CDAE255-8B28-42FB-A95B-1BEB250FC08B}" presName="sibTrans" presStyleCnt="0"/>
      <dgm:spPr/>
    </dgm:pt>
    <dgm:pt modelId="{762C70FB-AE42-4D41-98EE-452595040470}" type="pres">
      <dgm:prSet presAssocID="{339B96BA-C861-4354-8581-5D940D949105}" presName="node" presStyleLbl="node1" presStyleIdx="5" presStyleCnt="9">
        <dgm:presLayoutVars>
          <dgm:bulletEnabled val="1"/>
        </dgm:presLayoutVars>
      </dgm:prSet>
      <dgm:spPr/>
    </dgm:pt>
    <dgm:pt modelId="{2BB0CFFE-4922-47C1-BB23-F53D747D7523}" type="pres">
      <dgm:prSet presAssocID="{6C0A5CA0-5986-4699-A23D-019F6E9BA573}" presName="sibTrans" presStyleCnt="0"/>
      <dgm:spPr/>
    </dgm:pt>
    <dgm:pt modelId="{742A4FC9-8847-4C72-B9F2-AE7B4118D022}" type="pres">
      <dgm:prSet presAssocID="{FCCF3897-9560-497E-9DA0-1AB4D4673B3D}" presName="node" presStyleLbl="node1" presStyleIdx="6" presStyleCnt="9">
        <dgm:presLayoutVars>
          <dgm:bulletEnabled val="1"/>
        </dgm:presLayoutVars>
      </dgm:prSet>
      <dgm:spPr/>
    </dgm:pt>
    <dgm:pt modelId="{DAB823F4-FDD8-4AB0-BBE9-E1A4D70D1417}" type="pres">
      <dgm:prSet presAssocID="{933F77C2-D85E-4613-89DD-6AFDBB3E7E02}" presName="sibTrans" presStyleCnt="0"/>
      <dgm:spPr/>
    </dgm:pt>
    <dgm:pt modelId="{1F4296AA-8B77-4AC6-B837-D81EF7021F1B}" type="pres">
      <dgm:prSet presAssocID="{84E2B1B3-A48B-4F9D-A5B5-BEF14E8EF53B}" presName="node" presStyleLbl="node1" presStyleIdx="7" presStyleCnt="9">
        <dgm:presLayoutVars>
          <dgm:bulletEnabled val="1"/>
        </dgm:presLayoutVars>
      </dgm:prSet>
      <dgm:spPr/>
    </dgm:pt>
    <dgm:pt modelId="{47438FA4-877F-44F8-B277-D8A9AFE1421D}" type="pres">
      <dgm:prSet presAssocID="{BD10A49D-153C-40B0-B9F9-78230FC0DC4F}" presName="sibTrans" presStyleCnt="0"/>
      <dgm:spPr/>
    </dgm:pt>
    <dgm:pt modelId="{93D49256-F01E-4914-AF87-95ADFFB6F231}" type="pres">
      <dgm:prSet presAssocID="{A5AC1069-479B-4D95-8FB7-65F89EF5604C}" presName="node" presStyleLbl="node1" presStyleIdx="8" presStyleCnt="9">
        <dgm:presLayoutVars>
          <dgm:bulletEnabled val="1"/>
        </dgm:presLayoutVars>
      </dgm:prSet>
      <dgm:spPr/>
    </dgm:pt>
  </dgm:ptLst>
  <dgm:cxnLst>
    <dgm:cxn modelId="{6D2B5D01-9F0C-4A3B-AF9E-F507C1CEA65A}" type="presOf" srcId="{85301E82-3E9A-4581-9C9F-276BC390C4F7}" destId="{47FF4A42-E039-4530-8597-E3792640346F}" srcOrd="0" destOrd="0" presId="urn:microsoft.com/office/officeart/2005/8/layout/default"/>
    <dgm:cxn modelId="{279AEF1C-DBA9-4E0E-859B-ED659D544FA9}" type="presOf" srcId="{FCCF3897-9560-497E-9DA0-1AB4D4673B3D}" destId="{742A4FC9-8847-4C72-B9F2-AE7B4118D022}" srcOrd="0" destOrd="0" presId="urn:microsoft.com/office/officeart/2005/8/layout/default"/>
    <dgm:cxn modelId="{F8B25221-35C9-430E-ACE9-B32FB9CA0C29}" srcId="{800E32D7-FAA8-40AC-A5CF-5C63F8B3D9FC}" destId="{84E2B1B3-A48B-4F9D-A5B5-BEF14E8EF53B}" srcOrd="7" destOrd="0" parTransId="{16D04F49-8182-4855-BB1A-D262D2ACA196}" sibTransId="{BD10A49D-153C-40B0-B9F9-78230FC0DC4F}"/>
    <dgm:cxn modelId="{5BD25B38-A009-42DA-B1AC-8552E1F3255F}" type="presOf" srcId="{84E2B1B3-A48B-4F9D-A5B5-BEF14E8EF53B}" destId="{1F4296AA-8B77-4AC6-B837-D81EF7021F1B}" srcOrd="0" destOrd="0" presId="urn:microsoft.com/office/officeart/2005/8/layout/default"/>
    <dgm:cxn modelId="{2E331A5D-50FB-4997-BE24-EDE7F1820740}" srcId="{800E32D7-FAA8-40AC-A5CF-5C63F8B3D9FC}" destId="{B48E2761-9576-4777-A06C-613A5155CFC6}" srcOrd="0" destOrd="0" parTransId="{F2B02F87-793E-4BCF-B10E-CD8777248985}" sibTransId="{32B0810B-4F01-455A-8AC9-F1F3E4BC27A8}"/>
    <dgm:cxn modelId="{D1C5034E-A11D-4C48-A570-4313264B8034}" type="presOf" srcId="{A5AC1069-479B-4D95-8FB7-65F89EF5604C}" destId="{93D49256-F01E-4914-AF87-95ADFFB6F231}" srcOrd="0" destOrd="0" presId="urn:microsoft.com/office/officeart/2005/8/layout/default"/>
    <dgm:cxn modelId="{A0385C89-3508-4961-AAF6-D10B3FF85CF0}" srcId="{800E32D7-FAA8-40AC-A5CF-5C63F8B3D9FC}" destId="{2BFDA833-571D-4258-BAE0-1F8DB5DB7F0F}" srcOrd="3" destOrd="0" parTransId="{0981CE91-1412-4397-903A-C755BBC590A3}" sibTransId="{06124B0D-4358-487B-A41E-7E14E204ED4D}"/>
    <dgm:cxn modelId="{6844018B-BA5E-4FFF-B0B5-0FCB5470C70F}" type="presOf" srcId="{339B96BA-C861-4354-8581-5D940D949105}" destId="{762C70FB-AE42-4D41-98EE-452595040470}" srcOrd="0" destOrd="0" presId="urn:microsoft.com/office/officeart/2005/8/layout/default"/>
    <dgm:cxn modelId="{CD839BA1-14C7-4A71-AA65-D139D911E6D0}" srcId="{800E32D7-FAA8-40AC-A5CF-5C63F8B3D9FC}" destId="{A5AC1069-479B-4D95-8FB7-65F89EF5604C}" srcOrd="8" destOrd="0" parTransId="{F2C0F2E0-80DF-4FAB-8530-2E008A8AE7A6}" sibTransId="{7FF86FA9-E3BF-4FFF-8669-070F31BA9D55}"/>
    <dgm:cxn modelId="{54B1ADAF-FF3A-47F0-A89D-D510A935C4E3}" type="presOf" srcId="{800E32D7-FAA8-40AC-A5CF-5C63F8B3D9FC}" destId="{B170A16B-B32A-4D29-8111-C5EFB4E4F449}" srcOrd="0" destOrd="0" presId="urn:microsoft.com/office/officeart/2005/8/layout/default"/>
    <dgm:cxn modelId="{429AD8B2-26A4-4B70-912F-CFBF60877A7F}" type="presOf" srcId="{B48E2761-9576-4777-A06C-613A5155CFC6}" destId="{3729004A-9BB7-416A-9CCF-C05DAD018BDE}" srcOrd="0" destOrd="0" presId="urn:microsoft.com/office/officeart/2005/8/layout/default"/>
    <dgm:cxn modelId="{2DE1BDBA-99E4-4490-9544-92B7AAE423BC}" srcId="{800E32D7-FAA8-40AC-A5CF-5C63F8B3D9FC}" destId="{85301E82-3E9A-4581-9C9F-276BC390C4F7}" srcOrd="4" destOrd="0" parTransId="{26B7B730-5824-4ACD-AFE7-53691C42A8A2}" sibTransId="{0CDAE255-8B28-42FB-A95B-1BEB250FC08B}"/>
    <dgm:cxn modelId="{0672E5BA-65AA-4A52-80AC-DCFFB8C73D8B}" type="presOf" srcId="{04606117-C162-4BD0-B3AE-E57B6FD8C715}" destId="{C91F31EA-5203-4261-A102-947D4DC09A57}" srcOrd="0" destOrd="0" presId="urn:microsoft.com/office/officeart/2005/8/layout/default"/>
    <dgm:cxn modelId="{B2DA03C4-33FE-4D89-93FA-F79B8AAD13BD}" srcId="{800E32D7-FAA8-40AC-A5CF-5C63F8B3D9FC}" destId="{AD1E74A9-DAB9-4C74-B1C4-D860218D3210}" srcOrd="2" destOrd="0" parTransId="{119ACCF2-1452-4C7D-9B35-6754F42BDED6}" sibTransId="{E33AE66B-4D9F-48B5-8D38-031DAF4B150A}"/>
    <dgm:cxn modelId="{145D45C8-F78C-4E91-9D30-179D2F266EB2}" type="presOf" srcId="{2BFDA833-571D-4258-BAE0-1F8DB5DB7F0F}" destId="{F4E82E8C-0CDB-4C56-88F5-D6D75618C403}" srcOrd="0" destOrd="0" presId="urn:microsoft.com/office/officeart/2005/8/layout/default"/>
    <dgm:cxn modelId="{2B4B29EC-7E76-486C-9F19-DF92833B8710}" srcId="{800E32D7-FAA8-40AC-A5CF-5C63F8B3D9FC}" destId="{FCCF3897-9560-497E-9DA0-1AB4D4673B3D}" srcOrd="6" destOrd="0" parTransId="{D81E6F0C-A275-4E31-B007-8FD6406ECF65}" sibTransId="{933F77C2-D85E-4613-89DD-6AFDBB3E7E02}"/>
    <dgm:cxn modelId="{F4A890ED-D5AE-417E-8E3A-EEA6905BAB06}" srcId="{800E32D7-FAA8-40AC-A5CF-5C63F8B3D9FC}" destId="{339B96BA-C861-4354-8581-5D940D949105}" srcOrd="5" destOrd="0" parTransId="{040E64F8-7E78-4936-813C-0F4C373E2BA4}" sibTransId="{6C0A5CA0-5986-4699-A23D-019F6E9BA573}"/>
    <dgm:cxn modelId="{D1C678F4-41EC-4F50-A344-3CA3A754F4F4}" srcId="{800E32D7-FAA8-40AC-A5CF-5C63F8B3D9FC}" destId="{04606117-C162-4BD0-B3AE-E57B6FD8C715}" srcOrd="1" destOrd="0" parTransId="{472723B9-3672-417E-834B-1585D13AD6B1}" sibTransId="{0830EDE1-C048-4C26-8287-735481ADFF55}"/>
    <dgm:cxn modelId="{EB689DFC-CA48-484C-9627-BBB75DDBCDEA}" type="presOf" srcId="{AD1E74A9-DAB9-4C74-B1C4-D860218D3210}" destId="{94E97EFD-D8CA-4B0F-9C5F-564E1F5D501D}" srcOrd="0" destOrd="0" presId="urn:microsoft.com/office/officeart/2005/8/layout/default"/>
    <dgm:cxn modelId="{F5F4502B-061C-4E8C-894F-DAAB90771145}" type="presParOf" srcId="{B170A16B-B32A-4D29-8111-C5EFB4E4F449}" destId="{3729004A-9BB7-416A-9CCF-C05DAD018BDE}" srcOrd="0" destOrd="0" presId="urn:microsoft.com/office/officeart/2005/8/layout/default"/>
    <dgm:cxn modelId="{386C3ADD-BD30-4B38-AB07-A0CEAC7F703E}" type="presParOf" srcId="{B170A16B-B32A-4D29-8111-C5EFB4E4F449}" destId="{30BA0CF3-88E6-49E7-80F9-9496DC381D98}" srcOrd="1" destOrd="0" presId="urn:microsoft.com/office/officeart/2005/8/layout/default"/>
    <dgm:cxn modelId="{C4AC6DDD-2C99-4C2D-B773-4A57513CE1B9}" type="presParOf" srcId="{B170A16B-B32A-4D29-8111-C5EFB4E4F449}" destId="{C91F31EA-5203-4261-A102-947D4DC09A57}" srcOrd="2" destOrd="0" presId="urn:microsoft.com/office/officeart/2005/8/layout/default"/>
    <dgm:cxn modelId="{4252181D-595F-48FF-8A81-5582CFE7F739}" type="presParOf" srcId="{B170A16B-B32A-4D29-8111-C5EFB4E4F449}" destId="{33A7F2E0-AC12-4F36-ABFC-CBD508A1394A}" srcOrd="3" destOrd="0" presId="urn:microsoft.com/office/officeart/2005/8/layout/default"/>
    <dgm:cxn modelId="{53E59C7A-0FB5-4585-A1F9-F17E9FBE4B53}" type="presParOf" srcId="{B170A16B-B32A-4D29-8111-C5EFB4E4F449}" destId="{94E97EFD-D8CA-4B0F-9C5F-564E1F5D501D}" srcOrd="4" destOrd="0" presId="urn:microsoft.com/office/officeart/2005/8/layout/default"/>
    <dgm:cxn modelId="{0D2735E6-48DB-4A09-87EB-D4EFB9AFDC7A}" type="presParOf" srcId="{B170A16B-B32A-4D29-8111-C5EFB4E4F449}" destId="{AA46A06E-A084-4621-9A0A-5BF47BF67C2A}" srcOrd="5" destOrd="0" presId="urn:microsoft.com/office/officeart/2005/8/layout/default"/>
    <dgm:cxn modelId="{EEC9A6FB-65B1-45EF-BE07-4551595F0B7C}" type="presParOf" srcId="{B170A16B-B32A-4D29-8111-C5EFB4E4F449}" destId="{F4E82E8C-0CDB-4C56-88F5-D6D75618C403}" srcOrd="6" destOrd="0" presId="urn:microsoft.com/office/officeart/2005/8/layout/default"/>
    <dgm:cxn modelId="{FE17D5F0-2018-46F5-8B7B-771E6039CAA2}" type="presParOf" srcId="{B170A16B-B32A-4D29-8111-C5EFB4E4F449}" destId="{429656B7-F07D-48FF-AE10-657397560B01}" srcOrd="7" destOrd="0" presId="urn:microsoft.com/office/officeart/2005/8/layout/default"/>
    <dgm:cxn modelId="{CC816D7B-E758-44B1-BAC3-36EE748121DC}" type="presParOf" srcId="{B170A16B-B32A-4D29-8111-C5EFB4E4F449}" destId="{47FF4A42-E039-4530-8597-E3792640346F}" srcOrd="8" destOrd="0" presId="urn:microsoft.com/office/officeart/2005/8/layout/default"/>
    <dgm:cxn modelId="{88A6896C-2E2A-42A6-93AE-9C62CB7A880D}" type="presParOf" srcId="{B170A16B-B32A-4D29-8111-C5EFB4E4F449}" destId="{C311DB98-5468-4D0A-AFBC-BB9C0DAC176D}" srcOrd="9" destOrd="0" presId="urn:microsoft.com/office/officeart/2005/8/layout/default"/>
    <dgm:cxn modelId="{79F9FC07-8C96-40A7-B6F5-29A38A62F06D}" type="presParOf" srcId="{B170A16B-B32A-4D29-8111-C5EFB4E4F449}" destId="{762C70FB-AE42-4D41-98EE-452595040470}" srcOrd="10" destOrd="0" presId="urn:microsoft.com/office/officeart/2005/8/layout/default"/>
    <dgm:cxn modelId="{94CE68BB-8EFD-4C2C-B679-4A7645F8A490}" type="presParOf" srcId="{B170A16B-B32A-4D29-8111-C5EFB4E4F449}" destId="{2BB0CFFE-4922-47C1-BB23-F53D747D7523}" srcOrd="11" destOrd="0" presId="urn:microsoft.com/office/officeart/2005/8/layout/default"/>
    <dgm:cxn modelId="{8D84A912-6DFB-4241-ABA6-D6F570F6BCCC}" type="presParOf" srcId="{B170A16B-B32A-4D29-8111-C5EFB4E4F449}" destId="{742A4FC9-8847-4C72-B9F2-AE7B4118D022}" srcOrd="12" destOrd="0" presId="urn:microsoft.com/office/officeart/2005/8/layout/default"/>
    <dgm:cxn modelId="{610CA420-9926-488D-BBD0-80E144AF145A}" type="presParOf" srcId="{B170A16B-B32A-4D29-8111-C5EFB4E4F449}" destId="{DAB823F4-FDD8-4AB0-BBE9-E1A4D70D1417}" srcOrd="13" destOrd="0" presId="urn:microsoft.com/office/officeart/2005/8/layout/default"/>
    <dgm:cxn modelId="{75032B22-AE10-418B-85DB-6C5669671527}" type="presParOf" srcId="{B170A16B-B32A-4D29-8111-C5EFB4E4F449}" destId="{1F4296AA-8B77-4AC6-B837-D81EF7021F1B}" srcOrd="14" destOrd="0" presId="urn:microsoft.com/office/officeart/2005/8/layout/default"/>
    <dgm:cxn modelId="{BAE72A0B-1E2D-43D5-A4D6-68F5713C34C6}" type="presParOf" srcId="{B170A16B-B32A-4D29-8111-C5EFB4E4F449}" destId="{47438FA4-877F-44F8-B277-D8A9AFE1421D}" srcOrd="15" destOrd="0" presId="urn:microsoft.com/office/officeart/2005/8/layout/default"/>
    <dgm:cxn modelId="{E0051F2E-B03D-4F62-97B1-B5436F252947}" type="presParOf" srcId="{B170A16B-B32A-4D29-8111-C5EFB4E4F449}" destId="{93D49256-F01E-4914-AF87-95ADFFB6F231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25A450-48FA-4AF6-B0B3-8FC0AEBF7C59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AFA36C8-6ADC-4CC1-BC68-3180B6DDDFF4}">
      <dgm:prSet/>
      <dgm:spPr/>
      <dgm:t>
        <a:bodyPr/>
        <a:lstStyle/>
        <a:p>
          <a:r>
            <a:rPr lang="fr-CA" dirty="0"/>
            <a:t>Régionalement endémique à travers le monde.</a:t>
          </a:r>
          <a:endParaRPr lang="en-US" dirty="0"/>
        </a:p>
      </dgm:t>
    </dgm:pt>
    <dgm:pt modelId="{4BD78661-A793-4C45-A179-DD00719F85FC}" type="parTrans" cxnId="{154F164A-4207-40CD-BFB4-637F379B300B}">
      <dgm:prSet/>
      <dgm:spPr/>
      <dgm:t>
        <a:bodyPr/>
        <a:lstStyle/>
        <a:p>
          <a:endParaRPr lang="en-US"/>
        </a:p>
      </dgm:t>
    </dgm:pt>
    <dgm:pt modelId="{5E865C33-41B0-40FF-8CCB-4D2F7807B2D4}" type="sibTrans" cxnId="{154F164A-4207-40CD-BFB4-637F379B300B}">
      <dgm:prSet/>
      <dgm:spPr/>
      <dgm:t>
        <a:bodyPr/>
        <a:lstStyle/>
        <a:p>
          <a:endParaRPr lang="en-US"/>
        </a:p>
      </dgm:t>
    </dgm:pt>
    <dgm:pt modelId="{E6C3BA68-D8E2-4E77-9E5F-87502838FDE7}">
      <dgm:prSet/>
      <dgm:spPr/>
      <dgm:t>
        <a:bodyPr/>
        <a:lstStyle/>
        <a:p>
          <a:r>
            <a:rPr lang="fr-CA" dirty="0"/>
            <a:t>Rapporté pour la première fois en 2002 en Écosse</a:t>
          </a:r>
          <a:endParaRPr lang="en-US" dirty="0"/>
        </a:p>
      </dgm:t>
    </dgm:pt>
    <dgm:pt modelId="{F8CE6633-415B-423D-8269-385C45FEC77B}" type="parTrans" cxnId="{220EB5B6-AFAF-41F7-8ECF-654AB02DA8A5}">
      <dgm:prSet/>
      <dgm:spPr/>
      <dgm:t>
        <a:bodyPr/>
        <a:lstStyle/>
        <a:p>
          <a:endParaRPr lang="en-US"/>
        </a:p>
      </dgm:t>
    </dgm:pt>
    <dgm:pt modelId="{C719ACA2-2169-4FDF-BC39-AA270580A36E}" type="sibTrans" cxnId="{220EB5B6-AFAF-41F7-8ECF-654AB02DA8A5}">
      <dgm:prSet/>
      <dgm:spPr/>
      <dgm:t>
        <a:bodyPr/>
        <a:lstStyle/>
        <a:p>
          <a:endParaRPr lang="en-US"/>
        </a:p>
      </dgm:t>
    </dgm:pt>
    <dgm:pt modelId="{0122E1E6-2DBF-4892-9DD4-F19A52EB8B3B}">
      <dgm:prSet/>
      <dgm:spPr/>
      <dgm:t>
        <a:bodyPr/>
        <a:lstStyle/>
        <a:p>
          <a:r>
            <a:rPr lang="fr-CA" dirty="0"/>
            <a:t>Puis en Hollande, en Belgique, au Canada, en Hongrie, en Pologne, en Afrique du Sud, en Suisse, en Allemagne et aux États-Unis.</a:t>
          </a:r>
          <a:endParaRPr lang="en-US" dirty="0"/>
        </a:p>
      </dgm:t>
    </dgm:pt>
    <dgm:pt modelId="{D5366BF7-A218-4626-9D10-7AAF8236774F}" type="parTrans" cxnId="{4355E9CF-F6F3-42C2-8B36-500D9E54A5D7}">
      <dgm:prSet/>
      <dgm:spPr/>
      <dgm:t>
        <a:bodyPr/>
        <a:lstStyle/>
        <a:p>
          <a:endParaRPr lang="en-US"/>
        </a:p>
      </dgm:t>
    </dgm:pt>
    <dgm:pt modelId="{6F4D3933-16A7-4AFD-AC4E-B8CDB383F3B9}" type="sibTrans" cxnId="{4355E9CF-F6F3-42C2-8B36-500D9E54A5D7}">
      <dgm:prSet/>
      <dgm:spPr/>
      <dgm:t>
        <a:bodyPr/>
        <a:lstStyle/>
        <a:p>
          <a:endParaRPr lang="en-US"/>
        </a:p>
      </dgm:t>
    </dgm:pt>
    <dgm:pt modelId="{BD65BD34-CA2F-40A0-A261-F2626B476BCF}">
      <dgm:prSet/>
      <dgm:spPr/>
      <dgm:t>
        <a:bodyPr/>
        <a:lstStyle/>
        <a:p>
          <a:r>
            <a:rPr lang="fr-CA" dirty="0"/>
            <a:t>Au Québec, les premiers cas ont été rapportés en 2010 </a:t>
          </a:r>
        </a:p>
      </dgm:t>
    </dgm:pt>
    <dgm:pt modelId="{070B1805-77DB-4EE6-9F6C-817A7DA6F4B8}" type="parTrans" cxnId="{5026DDA5-7E04-479B-89F5-36D9A0C61080}">
      <dgm:prSet/>
      <dgm:spPr/>
      <dgm:t>
        <a:bodyPr/>
        <a:lstStyle/>
        <a:p>
          <a:endParaRPr lang="fr-CA"/>
        </a:p>
      </dgm:t>
    </dgm:pt>
    <dgm:pt modelId="{D95A4191-55BA-4458-81CF-1C28F7FC8A3E}" type="sibTrans" cxnId="{5026DDA5-7E04-479B-89F5-36D9A0C61080}">
      <dgm:prSet/>
      <dgm:spPr/>
      <dgm:t>
        <a:bodyPr/>
        <a:lstStyle/>
        <a:p>
          <a:endParaRPr lang="fr-CA"/>
        </a:p>
      </dgm:t>
    </dgm:pt>
    <dgm:pt modelId="{E43305E1-CB22-45D0-AAF3-01CD682566B9}" type="pres">
      <dgm:prSet presAssocID="{0F25A450-48FA-4AF6-B0B3-8FC0AEBF7C59}" presName="linear" presStyleCnt="0">
        <dgm:presLayoutVars>
          <dgm:animLvl val="lvl"/>
          <dgm:resizeHandles val="exact"/>
        </dgm:presLayoutVars>
      </dgm:prSet>
      <dgm:spPr/>
    </dgm:pt>
    <dgm:pt modelId="{A102084A-3B7B-4AD1-AF59-3CFF63ED154F}" type="pres">
      <dgm:prSet presAssocID="{6AFA36C8-6ADC-4CC1-BC68-3180B6DDDFF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3D1CC4E-CBDC-4A72-9E58-7D548A338E79}" type="pres">
      <dgm:prSet presAssocID="{5E865C33-41B0-40FF-8CCB-4D2F7807B2D4}" presName="spacer" presStyleCnt="0"/>
      <dgm:spPr/>
    </dgm:pt>
    <dgm:pt modelId="{8E6518CE-4033-462F-AF92-41DF304DEBB9}" type="pres">
      <dgm:prSet presAssocID="{E6C3BA68-D8E2-4E77-9E5F-87502838FDE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8D0F543-552F-4E16-B236-B3FC99196D52}" type="pres">
      <dgm:prSet presAssocID="{C719ACA2-2169-4FDF-BC39-AA270580A36E}" presName="spacer" presStyleCnt="0"/>
      <dgm:spPr/>
    </dgm:pt>
    <dgm:pt modelId="{5C7A4717-0286-4301-AB67-11E794EE03CC}" type="pres">
      <dgm:prSet presAssocID="{0122E1E6-2DBF-4892-9DD4-F19A52EB8B3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C0BC8B6-9847-4C1B-B820-61AA956499F3}" type="pres">
      <dgm:prSet presAssocID="{6F4D3933-16A7-4AFD-AC4E-B8CDB383F3B9}" presName="spacer" presStyleCnt="0"/>
      <dgm:spPr/>
    </dgm:pt>
    <dgm:pt modelId="{0801AC2E-E12F-449F-A7CA-A88BB192CBC0}" type="pres">
      <dgm:prSet presAssocID="{BD65BD34-CA2F-40A0-A261-F2626B476BC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2F6460C-C0CE-4A2C-85BA-154CEB4A5BAE}" type="presOf" srcId="{0F25A450-48FA-4AF6-B0B3-8FC0AEBF7C59}" destId="{E43305E1-CB22-45D0-AAF3-01CD682566B9}" srcOrd="0" destOrd="0" presId="urn:microsoft.com/office/officeart/2005/8/layout/vList2"/>
    <dgm:cxn modelId="{64C3E30F-876F-4A55-A8A0-964EA2EE91D9}" type="presOf" srcId="{E6C3BA68-D8E2-4E77-9E5F-87502838FDE7}" destId="{8E6518CE-4033-462F-AF92-41DF304DEBB9}" srcOrd="0" destOrd="0" presId="urn:microsoft.com/office/officeart/2005/8/layout/vList2"/>
    <dgm:cxn modelId="{154F164A-4207-40CD-BFB4-637F379B300B}" srcId="{0F25A450-48FA-4AF6-B0B3-8FC0AEBF7C59}" destId="{6AFA36C8-6ADC-4CC1-BC68-3180B6DDDFF4}" srcOrd="0" destOrd="0" parTransId="{4BD78661-A793-4C45-A179-DD00719F85FC}" sibTransId="{5E865C33-41B0-40FF-8CCB-4D2F7807B2D4}"/>
    <dgm:cxn modelId="{9623A450-8CEB-44FA-B1C8-CD652CD16707}" type="presOf" srcId="{BD65BD34-CA2F-40A0-A261-F2626B476BCF}" destId="{0801AC2E-E12F-449F-A7CA-A88BB192CBC0}" srcOrd="0" destOrd="0" presId="urn:microsoft.com/office/officeart/2005/8/layout/vList2"/>
    <dgm:cxn modelId="{39BAFB52-0021-4EAF-9744-C31056BC0C3E}" type="presOf" srcId="{0122E1E6-2DBF-4892-9DD4-F19A52EB8B3B}" destId="{5C7A4717-0286-4301-AB67-11E794EE03CC}" srcOrd="0" destOrd="0" presId="urn:microsoft.com/office/officeart/2005/8/layout/vList2"/>
    <dgm:cxn modelId="{B9B1A45A-9F77-4FB7-845D-2D087A9424A1}" type="presOf" srcId="{6AFA36C8-6ADC-4CC1-BC68-3180B6DDDFF4}" destId="{A102084A-3B7B-4AD1-AF59-3CFF63ED154F}" srcOrd="0" destOrd="0" presId="urn:microsoft.com/office/officeart/2005/8/layout/vList2"/>
    <dgm:cxn modelId="{5026DDA5-7E04-479B-89F5-36D9A0C61080}" srcId="{0F25A450-48FA-4AF6-B0B3-8FC0AEBF7C59}" destId="{BD65BD34-CA2F-40A0-A261-F2626B476BCF}" srcOrd="3" destOrd="0" parTransId="{070B1805-77DB-4EE6-9F6C-817A7DA6F4B8}" sibTransId="{D95A4191-55BA-4458-81CF-1C28F7FC8A3E}"/>
    <dgm:cxn modelId="{220EB5B6-AFAF-41F7-8ECF-654AB02DA8A5}" srcId="{0F25A450-48FA-4AF6-B0B3-8FC0AEBF7C59}" destId="{E6C3BA68-D8E2-4E77-9E5F-87502838FDE7}" srcOrd="1" destOrd="0" parTransId="{F8CE6633-415B-423D-8269-385C45FEC77B}" sibTransId="{C719ACA2-2169-4FDF-BC39-AA270580A36E}"/>
    <dgm:cxn modelId="{4355E9CF-F6F3-42C2-8B36-500D9E54A5D7}" srcId="{0F25A450-48FA-4AF6-B0B3-8FC0AEBF7C59}" destId="{0122E1E6-2DBF-4892-9DD4-F19A52EB8B3B}" srcOrd="2" destOrd="0" parTransId="{D5366BF7-A218-4626-9D10-7AAF8236774F}" sibTransId="{6F4D3933-16A7-4AFD-AC4E-B8CDB383F3B9}"/>
    <dgm:cxn modelId="{D6A53E00-BE55-4E94-BFAE-1ABAD75CBC6B}" type="presParOf" srcId="{E43305E1-CB22-45D0-AAF3-01CD682566B9}" destId="{A102084A-3B7B-4AD1-AF59-3CFF63ED154F}" srcOrd="0" destOrd="0" presId="urn:microsoft.com/office/officeart/2005/8/layout/vList2"/>
    <dgm:cxn modelId="{509BC05D-1EA1-444E-8FBA-EBFE0D70CC2F}" type="presParOf" srcId="{E43305E1-CB22-45D0-AAF3-01CD682566B9}" destId="{13D1CC4E-CBDC-4A72-9E58-7D548A338E79}" srcOrd="1" destOrd="0" presId="urn:microsoft.com/office/officeart/2005/8/layout/vList2"/>
    <dgm:cxn modelId="{6C0A19A3-E930-4622-A94C-02C70526798E}" type="presParOf" srcId="{E43305E1-CB22-45D0-AAF3-01CD682566B9}" destId="{8E6518CE-4033-462F-AF92-41DF304DEBB9}" srcOrd="2" destOrd="0" presId="urn:microsoft.com/office/officeart/2005/8/layout/vList2"/>
    <dgm:cxn modelId="{33922970-60E7-4D3F-B3F2-3C9C6BAF1C93}" type="presParOf" srcId="{E43305E1-CB22-45D0-AAF3-01CD682566B9}" destId="{88D0F543-552F-4E16-B236-B3FC99196D52}" srcOrd="3" destOrd="0" presId="urn:microsoft.com/office/officeart/2005/8/layout/vList2"/>
    <dgm:cxn modelId="{5009BC39-2107-4885-972C-CC9B83CF3F4E}" type="presParOf" srcId="{E43305E1-CB22-45D0-AAF3-01CD682566B9}" destId="{5C7A4717-0286-4301-AB67-11E794EE03CC}" srcOrd="4" destOrd="0" presId="urn:microsoft.com/office/officeart/2005/8/layout/vList2"/>
    <dgm:cxn modelId="{820386A2-AEC7-469C-A011-A4A12BE58194}" type="presParOf" srcId="{E43305E1-CB22-45D0-AAF3-01CD682566B9}" destId="{0C0BC8B6-9847-4C1B-B820-61AA956499F3}" srcOrd="5" destOrd="0" presId="urn:microsoft.com/office/officeart/2005/8/layout/vList2"/>
    <dgm:cxn modelId="{1C4564CA-2ED9-41B9-8738-C8230A5D5DAD}" type="presParOf" srcId="{E43305E1-CB22-45D0-AAF3-01CD682566B9}" destId="{0801AC2E-E12F-449F-A7CA-A88BB192CBC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70EB56-95E3-44E0-A3D2-A36284642B91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08B2CD7-D17E-4D19-A5AA-BC47441F407B}">
      <dgm:prSet/>
      <dgm:spPr/>
      <dgm:t>
        <a:bodyPr/>
        <a:lstStyle/>
        <a:p>
          <a:r>
            <a:rPr lang="fr-CA" dirty="0"/>
            <a:t>À la base, Enterococcus </a:t>
          </a:r>
          <a:r>
            <a:rPr lang="fr-CA" dirty="0" err="1"/>
            <a:t>cecorum</a:t>
          </a:r>
          <a:r>
            <a:rPr lang="fr-CA" dirty="0"/>
            <a:t> est un habitant  de la flore intestinale</a:t>
          </a:r>
          <a:endParaRPr lang="en-US" dirty="0"/>
        </a:p>
      </dgm:t>
    </dgm:pt>
    <dgm:pt modelId="{5DBC3AC7-FF15-4071-ABD2-BF17AA4B401C}" type="parTrans" cxnId="{3D4C74D9-7E2F-4DC5-8138-6ECFABAB4AE3}">
      <dgm:prSet/>
      <dgm:spPr/>
      <dgm:t>
        <a:bodyPr/>
        <a:lstStyle/>
        <a:p>
          <a:endParaRPr lang="en-US"/>
        </a:p>
      </dgm:t>
    </dgm:pt>
    <dgm:pt modelId="{9B3CF38E-C592-4868-AF37-36FFD2FEE27B}" type="sibTrans" cxnId="{3D4C74D9-7E2F-4DC5-8138-6ECFABAB4AE3}">
      <dgm:prSet/>
      <dgm:spPr/>
      <dgm:t>
        <a:bodyPr/>
        <a:lstStyle/>
        <a:p>
          <a:endParaRPr lang="en-US"/>
        </a:p>
      </dgm:t>
    </dgm:pt>
    <dgm:pt modelId="{1F7BDF46-3461-4F67-A148-0A15ED365E84}">
      <dgm:prSet/>
      <dgm:spPr/>
      <dgm:t>
        <a:bodyPr/>
        <a:lstStyle/>
        <a:p>
          <a:r>
            <a:rPr lang="fr-CA" dirty="0"/>
            <a:t>À ce jour les modes de transmission demeurent incertains, mais la transmission par voie orale est sûrement la plus importante</a:t>
          </a:r>
          <a:endParaRPr lang="en-US" dirty="0"/>
        </a:p>
      </dgm:t>
    </dgm:pt>
    <dgm:pt modelId="{4FF0B5E4-9CF6-4DF6-BD6A-46696F4F9C92}" type="parTrans" cxnId="{3C34FE3F-412E-4CED-A026-3D6B037929C1}">
      <dgm:prSet/>
      <dgm:spPr/>
      <dgm:t>
        <a:bodyPr/>
        <a:lstStyle/>
        <a:p>
          <a:endParaRPr lang="en-US"/>
        </a:p>
      </dgm:t>
    </dgm:pt>
    <dgm:pt modelId="{381205D3-88D3-41CC-94DD-0966215FBF87}" type="sibTrans" cxnId="{3C34FE3F-412E-4CED-A026-3D6B037929C1}">
      <dgm:prSet/>
      <dgm:spPr/>
      <dgm:t>
        <a:bodyPr/>
        <a:lstStyle/>
        <a:p>
          <a:endParaRPr lang="en-US"/>
        </a:p>
      </dgm:t>
    </dgm:pt>
    <dgm:pt modelId="{25C86BBF-9810-4104-9C73-E76407B2ABC3}">
      <dgm:prSet/>
      <dgm:spPr/>
      <dgm:t>
        <a:bodyPr/>
        <a:lstStyle/>
        <a:p>
          <a:r>
            <a:rPr lang="fr-CA" dirty="0"/>
            <a:t>Apparition des souches pathogènes = capacité à coloniser l’intestin de l’oiseau dès la première semaine de vie </a:t>
          </a:r>
          <a:endParaRPr lang="en-US" dirty="0"/>
        </a:p>
      </dgm:t>
    </dgm:pt>
    <dgm:pt modelId="{1C7628D6-239E-4B88-AED4-F8F72270B431}" type="parTrans" cxnId="{952357C9-DE2B-4D30-A140-FE6182203E2E}">
      <dgm:prSet/>
      <dgm:spPr/>
      <dgm:t>
        <a:bodyPr/>
        <a:lstStyle/>
        <a:p>
          <a:endParaRPr lang="en-US"/>
        </a:p>
      </dgm:t>
    </dgm:pt>
    <dgm:pt modelId="{0339DA08-7608-43F7-B810-D1815750AC56}" type="sibTrans" cxnId="{952357C9-DE2B-4D30-A140-FE6182203E2E}">
      <dgm:prSet/>
      <dgm:spPr/>
      <dgm:t>
        <a:bodyPr/>
        <a:lstStyle/>
        <a:p>
          <a:endParaRPr lang="en-US"/>
        </a:p>
      </dgm:t>
    </dgm:pt>
    <dgm:pt modelId="{FCF9E7B9-D853-4F5C-9784-F69338F51684}">
      <dgm:prSet/>
      <dgm:spPr/>
      <dgm:t>
        <a:bodyPr/>
        <a:lstStyle/>
        <a:p>
          <a:r>
            <a:rPr lang="en-US" dirty="0"/>
            <a:t>Par </a:t>
          </a:r>
          <a:r>
            <a:rPr lang="en-US" dirty="0" err="1"/>
            <a:t>contre</a:t>
          </a:r>
          <a:r>
            <a:rPr lang="en-US" dirty="0"/>
            <a:t>, </a:t>
          </a:r>
          <a:r>
            <a:rPr lang="en-US" dirty="0" err="1"/>
            <a:t>sa</a:t>
          </a:r>
          <a:r>
            <a:rPr lang="en-US" dirty="0"/>
            <a:t> </a:t>
          </a:r>
          <a:r>
            <a:rPr lang="en-US" dirty="0" err="1"/>
            <a:t>présence</a:t>
          </a:r>
          <a:r>
            <a:rPr lang="en-US" dirty="0"/>
            <a:t> dans </a:t>
          </a:r>
          <a:r>
            <a:rPr lang="en-US" dirty="0" err="1"/>
            <a:t>l’intestin</a:t>
          </a:r>
          <a:r>
            <a:rPr lang="en-US" dirty="0"/>
            <a:t> ne </a:t>
          </a:r>
          <a:r>
            <a:rPr lang="fr-CA" noProof="0" dirty="0"/>
            <a:t>signifie</a:t>
          </a:r>
          <a:r>
            <a:rPr lang="en-US" dirty="0"/>
            <a:t> pas que </a:t>
          </a:r>
          <a:r>
            <a:rPr lang="en-US" dirty="0" err="1"/>
            <a:t>l’oiseau</a:t>
          </a:r>
          <a:r>
            <a:rPr lang="en-US" dirty="0"/>
            <a:t> </a:t>
          </a:r>
          <a:r>
            <a:rPr lang="en-US" dirty="0" err="1"/>
            <a:t>développera</a:t>
          </a:r>
          <a:r>
            <a:rPr lang="en-US" dirty="0"/>
            <a:t> la </a:t>
          </a:r>
          <a:r>
            <a:rPr lang="en-US" dirty="0" err="1"/>
            <a:t>maladie</a:t>
          </a:r>
          <a:endParaRPr lang="en-US" dirty="0"/>
        </a:p>
      </dgm:t>
    </dgm:pt>
    <dgm:pt modelId="{B7755B2E-E4A7-48D3-AE05-623E03EFF5E6}" type="parTrans" cxnId="{0567B9A3-28F7-4F81-8A7E-ED3BA42B1493}">
      <dgm:prSet/>
      <dgm:spPr/>
      <dgm:t>
        <a:bodyPr/>
        <a:lstStyle/>
        <a:p>
          <a:endParaRPr lang="en-US"/>
        </a:p>
      </dgm:t>
    </dgm:pt>
    <dgm:pt modelId="{D463A40C-E951-4DFC-A308-AF73E05BFAA7}" type="sibTrans" cxnId="{0567B9A3-28F7-4F81-8A7E-ED3BA42B1493}">
      <dgm:prSet/>
      <dgm:spPr/>
      <dgm:t>
        <a:bodyPr/>
        <a:lstStyle/>
        <a:p>
          <a:endParaRPr lang="en-US"/>
        </a:p>
      </dgm:t>
    </dgm:pt>
    <dgm:pt modelId="{20317241-C039-48A9-B38B-815B2A1B8630}">
      <dgm:prSet custT="1"/>
      <dgm:spPr/>
      <dgm:t>
        <a:bodyPr/>
        <a:lstStyle/>
        <a:p>
          <a:r>
            <a:rPr lang="en-US" sz="1800" dirty="0" err="1"/>
            <a:t>Facteurs</a:t>
          </a:r>
          <a:r>
            <a:rPr lang="en-US" sz="1800" dirty="0"/>
            <a:t> </a:t>
          </a:r>
          <a:r>
            <a:rPr lang="en-US" sz="1800" dirty="0" err="1"/>
            <a:t>prédisposants</a:t>
          </a:r>
          <a:r>
            <a:rPr lang="en-US" sz="1400" dirty="0"/>
            <a:t>…</a:t>
          </a:r>
          <a:endParaRPr lang="en-US" sz="1800" dirty="0"/>
        </a:p>
      </dgm:t>
    </dgm:pt>
    <dgm:pt modelId="{35E977C1-7A38-4593-B21E-2B11B37B21DD}" type="parTrans" cxnId="{7FBE78FB-B1C5-4BC7-AB65-2D829D87F201}">
      <dgm:prSet/>
      <dgm:spPr/>
      <dgm:t>
        <a:bodyPr/>
        <a:lstStyle/>
        <a:p>
          <a:endParaRPr lang="en-US"/>
        </a:p>
      </dgm:t>
    </dgm:pt>
    <dgm:pt modelId="{1873F125-3FA9-4D19-A02B-7149D5AFD65E}" type="sibTrans" cxnId="{7FBE78FB-B1C5-4BC7-AB65-2D829D87F201}">
      <dgm:prSet/>
      <dgm:spPr/>
      <dgm:t>
        <a:bodyPr/>
        <a:lstStyle/>
        <a:p>
          <a:endParaRPr lang="en-US"/>
        </a:p>
      </dgm:t>
    </dgm:pt>
    <dgm:pt modelId="{876A8A7E-4795-4756-9A91-2C254DAB5209}" type="pres">
      <dgm:prSet presAssocID="{F870EB56-95E3-44E0-A3D2-A36284642B91}" presName="diagram" presStyleCnt="0">
        <dgm:presLayoutVars>
          <dgm:dir/>
          <dgm:resizeHandles val="exact"/>
        </dgm:presLayoutVars>
      </dgm:prSet>
      <dgm:spPr/>
    </dgm:pt>
    <dgm:pt modelId="{6C68D92B-EFE3-40E8-9B93-0B4F7B715BD5}" type="pres">
      <dgm:prSet presAssocID="{808B2CD7-D17E-4D19-A5AA-BC47441F407B}" presName="node" presStyleLbl="node1" presStyleIdx="0" presStyleCnt="5">
        <dgm:presLayoutVars>
          <dgm:bulletEnabled val="1"/>
        </dgm:presLayoutVars>
      </dgm:prSet>
      <dgm:spPr/>
    </dgm:pt>
    <dgm:pt modelId="{EEC1716F-0158-4CCB-8474-D9F685B7C26B}" type="pres">
      <dgm:prSet presAssocID="{9B3CF38E-C592-4868-AF37-36FFD2FEE27B}" presName="sibTrans" presStyleCnt="0"/>
      <dgm:spPr/>
    </dgm:pt>
    <dgm:pt modelId="{B48F90BE-0973-419E-9B94-FDF3DB3EA4F5}" type="pres">
      <dgm:prSet presAssocID="{1F7BDF46-3461-4F67-A148-0A15ED365E84}" presName="node" presStyleLbl="node1" presStyleIdx="1" presStyleCnt="5">
        <dgm:presLayoutVars>
          <dgm:bulletEnabled val="1"/>
        </dgm:presLayoutVars>
      </dgm:prSet>
      <dgm:spPr/>
    </dgm:pt>
    <dgm:pt modelId="{BC6E4BC2-A636-443C-9092-B7AF549FB29C}" type="pres">
      <dgm:prSet presAssocID="{381205D3-88D3-41CC-94DD-0966215FBF87}" presName="sibTrans" presStyleCnt="0"/>
      <dgm:spPr/>
    </dgm:pt>
    <dgm:pt modelId="{353BF3CA-8B18-47FA-B2F5-C792FEFCC2CE}" type="pres">
      <dgm:prSet presAssocID="{25C86BBF-9810-4104-9C73-E76407B2ABC3}" presName="node" presStyleLbl="node1" presStyleIdx="2" presStyleCnt="5">
        <dgm:presLayoutVars>
          <dgm:bulletEnabled val="1"/>
        </dgm:presLayoutVars>
      </dgm:prSet>
      <dgm:spPr/>
    </dgm:pt>
    <dgm:pt modelId="{29F3877A-F857-49D6-941D-B9940B3D5A81}" type="pres">
      <dgm:prSet presAssocID="{0339DA08-7608-43F7-B810-D1815750AC56}" presName="sibTrans" presStyleCnt="0"/>
      <dgm:spPr/>
    </dgm:pt>
    <dgm:pt modelId="{B4B6DBAE-8145-445B-BB13-E0EF1CEBAE4F}" type="pres">
      <dgm:prSet presAssocID="{FCF9E7B9-D853-4F5C-9784-F69338F51684}" presName="node" presStyleLbl="node1" presStyleIdx="3" presStyleCnt="5">
        <dgm:presLayoutVars>
          <dgm:bulletEnabled val="1"/>
        </dgm:presLayoutVars>
      </dgm:prSet>
      <dgm:spPr/>
    </dgm:pt>
    <dgm:pt modelId="{C450EB14-74D3-4F5B-8782-D8ABFC5CA5D3}" type="pres">
      <dgm:prSet presAssocID="{D463A40C-E951-4DFC-A308-AF73E05BFAA7}" presName="sibTrans" presStyleCnt="0"/>
      <dgm:spPr/>
    </dgm:pt>
    <dgm:pt modelId="{282264BF-8F1C-400A-B52D-2D0556BBF978}" type="pres">
      <dgm:prSet presAssocID="{20317241-C039-48A9-B38B-815B2A1B8630}" presName="node" presStyleLbl="node1" presStyleIdx="4" presStyleCnt="5">
        <dgm:presLayoutVars>
          <dgm:bulletEnabled val="1"/>
        </dgm:presLayoutVars>
      </dgm:prSet>
      <dgm:spPr/>
    </dgm:pt>
  </dgm:ptLst>
  <dgm:cxnLst>
    <dgm:cxn modelId="{3C34FE3F-412E-4CED-A026-3D6B037929C1}" srcId="{F870EB56-95E3-44E0-A3D2-A36284642B91}" destId="{1F7BDF46-3461-4F67-A148-0A15ED365E84}" srcOrd="1" destOrd="0" parTransId="{4FF0B5E4-9CF6-4DF6-BD6A-46696F4F9C92}" sibTransId="{381205D3-88D3-41CC-94DD-0966215FBF87}"/>
    <dgm:cxn modelId="{768D7367-A76F-4E8A-A506-81063BBD856D}" type="presOf" srcId="{FCF9E7B9-D853-4F5C-9784-F69338F51684}" destId="{B4B6DBAE-8145-445B-BB13-E0EF1CEBAE4F}" srcOrd="0" destOrd="0" presId="urn:microsoft.com/office/officeart/2005/8/layout/default"/>
    <dgm:cxn modelId="{87E8BE6E-8779-47CC-8DB8-B47B60640677}" type="presOf" srcId="{1F7BDF46-3461-4F67-A148-0A15ED365E84}" destId="{B48F90BE-0973-419E-9B94-FDF3DB3EA4F5}" srcOrd="0" destOrd="0" presId="urn:microsoft.com/office/officeart/2005/8/layout/default"/>
    <dgm:cxn modelId="{0567B9A3-28F7-4F81-8A7E-ED3BA42B1493}" srcId="{F870EB56-95E3-44E0-A3D2-A36284642B91}" destId="{FCF9E7B9-D853-4F5C-9784-F69338F51684}" srcOrd="3" destOrd="0" parTransId="{B7755B2E-E4A7-48D3-AE05-623E03EFF5E6}" sibTransId="{D463A40C-E951-4DFC-A308-AF73E05BFAA7}"/>
    <dgm:cxn modelId="{9FF315B0-0413-4971-B025-5BD154818A0C}" type="presOf" srcId="{F870EB56-95E3-44E0-A3D2-A36284642B91}" destId="{876A8A7E-4795-4756-9A91-2C254DAB5209}" srcOrd="0" destOrd="0" presId="urn:microsoft.com/office/officeart/2005/8/layout/default"/>
    <dgm:cxn modelId="{952357C9-DE2B-4D30-A140-FE6182203E2E}" srcId="{F870EB56-95E3-44E0-A3D2-A36284642B91}" destId="{25C86BBF-9810-4104-9C73-E76407B2ABC3}" srcOrd="2" destOrd="0" parTransId="{1C7628D6-239E-4B88-AED4-F8F72270B431}" sibTransId="{0339DA08-7608-43F7-B810-D1815750AC56}"/>
    <dgm:cxn modelId="{B40428CB-1D45-4067-A83D-F25B71D12532}" type="presOf" srcId="{808B2CD7-D17E-4D19-A5AA-BC47441F407B}" destId="{6C68D92B-EFE3-40E8-9B93-0B4F7B715BD5}" srcOrd="0" destOrd="0" presId="urn:microsoft.com/office/officeart/2005/8/layout/default"/>
    <dgm:cxn modelId="{3D4C74D9-7E2F-4DC5-8138-6ECFABAB4AE3}" srcId="{F870EB56-95E3-44E0-A3D2-A36284642B91}" destId="{808B2CD7-D17E-4D19-A5AA-BC47441F407B}" srcOrd="0" destOrd="0" parTransId="{5DBC3AC7-FF15-4071-ABD2-BF17AA4B401C}" sibTransId="{9B3CF38E-C592-4868-AF37-36FFD2FEE27B}"/>
    <dgm:cxn modelId="{85FAE1EA-C99B-4A86-AA98-47180E47375A}" type="presOf" srcId="{25C86BBF-9810-4104-9C73-E76407B2ABC3}" destId="{353BF3CA-8B18-47FA-B2F5-C792FEFCC2CE}" srcOrd="0" destOrd="0" presId="urn:microsoft.com/office/officeart/2005/8/layout/default"/>
    <dgm:cxn modelId="{C324E1F9-026A-4EE9-AFE5-2F823F1CFA88}" type="presOf" srcId="{20317241-C039-48A9-B38B-815B2A1B8630}" destId="{282264BF-8F1C-400A-B52D-2D0556BBF978}" srcOrd="0" destOrd="0" presId="urn:microsoft.com/office/officeart/2005/8/layout/default"/>
    <dgm:cxn modelId="{7FBE78FB-B1C5-4BC7-AB65-2D829D87F201}" srcId="{F870EB56-95E3-44E0-A3D2-A36284642B91}" destId="{20317241-C039-48A9-B38B-815B2A1B8630}" srcOrd="4" destOrd="0" parTransId="{35E977C1-7A38-4593-B21E-2B11B37B21DD}" sibTransId="{1873F125-3FA9-4D19-A02B-7149D5AFD65E}"/>
    <dgm:cxn modelId="{7CA945DA-49B6-4B1E-BF11-19F228767FDD}" type="presParOf" srcId="{876A8A7E-4795-4756-9A91-2C254DAB5209}" destId="{6C68D92B-EFE3-40E8-9B93-0B4F7B715BD5}" srcOrd="0" destOrd="0" presId="urn:microsoft.com/office/officeart/2005/8/layout/default"/>
    <dgm:cxn modelId="{B61EF45E-80F0-416F-9D9B-61CC7B77010B}" type="presParOf" srcId="{876A8A7E-4795-4756-9A91-2C254DAB5209}" destId="{EEC1716F-0158-4CCB-8474-D9F685B7C26B}" srcOrd="1" destOrd="0" presId="urn:microsoft.com/office/officeart/2005/8/layout/default"/>
    <dgm:cxn modelId="{9743C735-0DBB-4E0A-ACBC-D93A2E049876}" type="presParOf" srcId="{876A8A7E-4795-4756-9A91-2C254DAB5209}" destId="{B48F90BE-0973-419E-9B94-FDF3DB3EA4F5}" srcOrd="2" destOrd="0" presId="urn:microsoft.com/office/officeart/2005/8/layout/default"/>
    <dgm:cxn modelId="{106F04A8-463C-4142-B222-200E983CBFEB}" type="presParOf" srcId="{876A8A7E-4795-4756-9A91-2C254DAB5209}" destId="{BC6E4BC2-A636-443C-9092-B7AF549FB29C}" srcOrd="3" destOrd="0" presId="urn:microsoft.com/office/officeart/2005/8/layout/default"/>
    <dgm:cxn modelId="{893B7DCB-166B-4549-862A-E03AA40A89E3}" type="presParOf" srcId="{876A8A7E-4795-4756-9A91-2C254DAB5209}" destId="{353BF3CA-8B18-47FA-B2F5-C792FEFCC2CE}" srcOrd="4" destOrd="0" presId="urn:microsoft.com/office/officeart/2005/8/layout/default"/>
    <dgm:cxn modelId="{3A906D15-76FD-48F8-AB8C-15C5476E97F1}" type="presParOf" srcId="{876A8A7E-4795-4756-9A91-2C254DAB5209}" destId="{29F3877A-F857-49D6-941D-B9940B3D5A81}" srcOrd="5" destOrd="0" presId="urn:microsoft.com/office/officeart/2005/8/layout/default"/>
    <dgm:cxn modelId="{E6DADEF3-F001-4345-843D-FF68ED6BC9FC}" type="presParOf" srcId="{876A8A7E-4795-4756-9A91-2C254DAB5209}" destId="{B4B6DBAE-8145-445B-BB13-E0EF1CEBAE4F}" srcOrd="6" destOrd="0" presId="urn:microsoft.com/office/officeart/2005/8/layout/default"/>
    <dgm:cxn modelId="{756E5E3B-536C-4490-88C3-EE5059BF965B}" type="presParOf" srcId="{876A8A7E-4795-4756-9A91-2C254DAB5209}" destId="{C450EB14-74D3-4F5B-8782-D8ABFC5CA5D3}" srcOrd="7" destOrd="0" presId="urn:microsoft.com/office/officeart/2005/8/layout/default"/>
    <dgm:cxn modelId="{134C6820-DBEA-4D39-8EC8-CDE6136E9FBE}" type="presParOf" srcId="{876A8A7E-4795-4756-9A91-2C254DAB5209}" destId="{282264BF-8F1C-400A-B52D-2D0556BBF978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29004A-9BB7-416A-9CCF-C05DAD018BDE}">
      <dsp:nvSpPr>
        <dsp:cNvPr id="0" name=""/>
        <dsp:cNvSpPr/>
      </dsp:nvSpPr>
      <dsp:spPr>
        <a:xfrm>
          <a:off x="3168" y="339266"/>
          <a:ext cx="1715310" cy="102918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100" kern="1200"/>
            <a:t>Situation mondiale</a:t>
          </a:r>
          <a:endParaRPr lang="en-US" sz="2100" kern="1200"/>
        </a:p>
      </dsp:txBody>
      <dsp:txXfrm>
        <a:off x="3168" y="339266"/>
        <a:ext cx="1715310" cy="1029186"/>
      </dsp:txXfrm>
    </dsp:sp>
    <dsp:sp modelId="{C91F31EA-5203-4261-A102-947D4DC09A57}">
      <dsp:nvSpPr>
        <dsp:cNvPr id="0" name=""/>
        <dsp:cNvSpPr/>
      </dsp:nvSpPr>
      <dsp:spPr>
        <a:xfrm>
          <a:off x="1890009" y="339266"/>
          <a:ext cx="1715310" cy="102918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100" kern="1200"/>
            <a:t>Mise en garde</a:t>
          </a:r>
          <a:endParaRPr lang="en-US" sz="2100" kern="1200"/>
        </a:p>
      </dsp:txBody>
      <dsp:txXfrm>
        <a:off x="1890009" y="339266"/>
        <a:ext cx="1715310" cy="1029186"/>
      </dsp:txXfrm>
    </dsp:sp>
    <dsp:sp modelId="{94E97EFD-D8CA-4B0F-9C5F-564E1F5D501D}">
      <dsp:nvSpPr>
        <dsp:cNvPr id="0" name=""/>
        <dsp:cNvSpPr/>
      </dsp:nvSpPr>
      <dsp:spPr>
        <a:xfrm>
          <a:off x="3776850" y="339266"/>
          <a:ext cx="1715310" cy="102918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100" kern="1200"/>
            <a:t>Agent pathogène</a:t>
          </a:r>
          <a:endParaRPr lang="en-US" sz="2100" kern="1200"/>
        </a:p>
      </dsp:txBody>
      <dsp:txXfrm>
        <a:off x="3776850" y="339266"/>
        <a:ext cx="1715310" cy="1029186"/>
      </dsp:txXfrm>
    </dsp:sp>
    <dsp:sp modelId="{F4E82E8C-0CDB-4C56-88F5-D6D75618C403}">
      <dsp:nvSpPr>
        <dsp:cNvPr id="0" name=""/>
        <dsp:cNvSpPr/>
      </dsp:nvSpPr>
      <dsp:spPr>
        <a:xfrm>
          <a:off x="5663692" y="339266"/>
          <a:ext cx="1715310" cy="102918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100" kern="1200"/>
            <a:t>Mode de transmission</a:t>
          </a:r>
          <a:endParaRPr lang="en-US" sz="2100" kern="1200"/>
        </a:p>
      </dsp:txBody>
      <dsp:txXfrm>
        <a:off x="5663692" y="339266"/>
        <a:ext cx="1715310" cy="1029186"/>
      </dsp:txXfrm>
    </dsp:sp>
    <dsp:sp modelId="{47FF4A42-E039-4530-8597-E3792640346F}">
      <dsp:nvSpPr>
        <dsp:cNvPr id="0" name=""/>
        <dsp:cNvSpPr/>
      </dsp:nvSpPr>
      <dsp:spPr>
        <a:xfrm>
          <a:off x="7550533" y="339266"/>
          <a:ext cx="1715310" cy="102918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100" kern="1200"/>
            <a:t>Situation au Québec</a:t>
          </a:r>
          <a:endParaRPr lang="en-US" sz="2100" kern="1200"/>
        </a:p>
      </dsp:txBody>
      <dsp:txXfrm>
        <a:off x="7550533" y="339266"/>
        <a:ext cx="1715310" cy="1029186"/>
      </dsp:txXfrm>
    </dsp:sp>
    <dsp:sp modelId="{762C70FB-AE42-4D41-98EE-452595040470}">
      <dsp:nvSpPr>
        <dsp:cNvPr id="0" name=""/>
        <dsp:cNvSpPr/>
      </dsp:nvSpPr>
      <dsp:spPr>
        <a:xfrm>
          <a:off x="946588" y="1539984"/>
          <a:ext cx="1715310" cy="102918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100" kern="1200"/>
            <a:t>Signes cliniques</a:t>
          </a:r>
          <a:endParaRPr lang="en-US" sz="2100" kern="1200"/>
        </a:p>
      </dsp:txBody>
      <dsp:txXfrm>
        <a:off x="946588" y="1539984"/>
        <a:ext cx="1715310" cy="1029186"/>
      </dsp:txXfrm>
    </dsp:sp>
    <dsp:sp modelId="{742A4FC9-8847-4C72-B9F2-AE7B4118D022}">
      <dsp:nvSpPr>
        <dsp:cNvPr id="0" name=""/>
        <dsp:cNvSpPr/>
      </dsp:nvSpPr>
      <dsp:spPr>
        <a:xfrm>
          <a:off x="2833430" y="1539984"/>
          <a:ext cx="1715310" cy="102918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100" kern="1200"/>
            <a:t>Procédures diagnostiques</a:t>
          </a:r>
          <a:endParaRPr lang="en-US" sz="2100" kern="1200"/>
        </a:p>
      </dsp:txBody>
      <dsp:txXfrm>
        <a:off x="2833430" y="1539984"/>
        <a:ext cx="1715310" cy="1029186"/>
      </dsp:txXfrm>
    </dsp:sp>
    <dsp:sp modelId="{1F4296AA-8B77-4AC6-B837-D81EF7021F1B}">
      <dsp:nvSpPr>
        <dsp:cNvPr id="0" name=""/>
        <dsp:cNvSpPr/>
      </dsp:nvSpPr>
      <dsp:spPr>
        <a:xfrm>
          <a:off x="4720271" y="1539984"/>
          <a:ext cx="1715310" cy="102918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100" kern="1200"/>
            <a:t>Prévention et contrôle</a:t>
          </a:r>
          <a:endParaRPr lang="en-US" sz="2100" kern="1200"/>
        </a:p>
      </dsp:txBody>
      <dsp:txXfrm>
        <a:off x="4720271" y="1539984"/>
        <a:ext cx="1715310" cy="1029186"/>
      </dsp:txXfrm>
    </dsp:sp>
    <dsp:sp modelId="{93D49256-F01E-4914-AF87-95ADFFB6F231}">
      <dsp:nvSpPr>
        <dsp:cNvPr id="0" name=""/>
        <dsp:cNvSpPr/>
      </dsp:nvSpPr>
      <dsp:spPr>
        <a:xfrm>
          <a:off x="6607112" y="1539984"/>
          <a:ext cx="1715310" cy="102918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100" kern="1200"/>
            <a:t>Conclusion</a:t>
          </a:r>
          <a:endParaRPr lang="en-US" sz="2100" kern="1200"/>
        </a:p>
      </dsp:txBody>
      <dsp:txXfrm>
        <a:off x="6607112" y="1539984"/>
        <a:ext cx="1715310" cy="10291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02084A-3B7B-4AD1-AF59-3CFF63ED154F}">
      <dsp:nvSpPr>
        <dsp:cNvPr id="0" name=""/>
        <dsp:cNvSpPr/>
      </dsp:nvSpPr>
      <dsp:spPr>
        <a:xfrm>
          <a:off x="0" y="24641"/>
          <a:ext cx="5906181" cy="124999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100" kern="1200" dirty="0"/>
            <a:t>Régionalement endémique à travers le monde.</a:t>
          </a:r>
          <a:endParaRPr lang="en-US" sz="2100" kern="1200" dirty="0"/>
        </a:p>
      </dsp:txBody>
      <dsp:txXfrm>
        <a:off x="61020" y="85661"/>
        <a:ext cx="5784141" cy="1127958"/>
      </dsp:txXfrm>
    </dsp:sp>
    <dsp:sp modelId="{8E6518CE-4033-462F-AF92-41DF304DEBB9}">
      <dsp:nvSpPr>
        <dsp:cNvPr id="0" name=""/>
        <dsp:cNvSpPr/>
      </dsp:nvSpPr>
      <dsp:spPr>
        <a:xfrm>
          <a:off x="0" y="1335120"/>
          <a:ext cx="5906181" cy="124999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100" kern="1200" dirty="0"/>
            <a:t>Rapporté pour la première fois en 2002 en Écosse</a:t>
          </a:r>
          <a:endParaRPr lang="en-US" sz="2100" kern="1200" dirty="0"/>
        </a:p>
      </dsp:txBody>
      <dsp:txXfrm>
        <a:off x="61020" y="1396140"/>
        <a:ext cx="5784141" cy="1127958"/>
      </dsp:txXfrm>
    </dsp:sp>
    <dsp:sp modelId="{5C7A4717-0286-4301-AB67-11E794EE03CC}">
      <dsp:nvSpPr>
        <dsp:cNvPr id="0" name=""/>
        <dsp:cNvSpPr/>
      </dsp:nvSpPr>
      <dsp:spPr>
        <a:xfrm>
          <a:off x="0" y="2645599"/>
          <a:ext cx="5906181" cy="124999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100" kern="1200" dirty="0"/>
            <a:t>Puis en Hollande, en Belgique, au Canada, en Hongrie, en Pologne, en Afrique du Sud, en Suisse, en Allemagne et aux États-Unis.</a:t>
          </a:r>
          <a:endParaRPr lang="en-US" sz="2100" kern="1200" dirty="0"/>
        </a:p>
      </dsp:txBody>
      <dsp:txXfrm>
        <a:off x="61020" y="2706619"/>
        <a:ext cx="5784141" cy="1127958"/>
      </dsp:txXfrm>
    </dsp:sp>
    <dsp:sp modelId="{0801AC2E-E12F-449F-A7CA-A88BB192CBC0}">
      <dsp:nvSpPr>
        <dsp:cNvPr id="0" name=""/>
        <dsp:cNvSpPr/>
      </dsp:nvSpPr>
      <dsp:spPr>
        <a:xfrm>
          <a:off x="0" y="3956077"/>
          <a:ext cx="5906181" cy="124999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100" kern="1200" dirty="0"/>
            <a:t>Au Québec, les premiers cas ont été rapportés en 2010 </a:t>
          </a:r>
        </a:p>
      </dsp:txBody>
      <dsp:txXfrm>
        <a:off x="61020" y="4017097"/>
        <a:ext cx="5784141" cy="11279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68D92B-EFE3-40E8-9B93-0B4F7B715BD5}">
      <dsp:nvSpPr>
        <dsp:cNvPr id="0" name=""/>
        <dsp:cNvSpPr/>
      </dsp:nvSpPr>
      <dsp:spPr>
        <a:xfrm>
          <a:off x="447913" y="1658"/>
          <a:ext cx="2863304" cy="171798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700" kern="1200" dirty="0"/>
            <a:t>À la base, Enterococcus </a:t>
          </a:r>
          <a:r>
            <a:rPr lang="fr-CA" sz="1700" kern="1200" dirty="0" err="1"/>
            <a:t>cecorum</a:t>
          </a:r>
          <a:r>
            <a:rPr lang="fr-CA" sz="1700" kern="1200" dirty="0"/>
            <a:t> est un habitant  de la flore intestinale</a:t>
          </a:r>
          <a:endParaRPr lang="en-US" sz="1700" kern="1200" dirty="0"/>
        </a:p>
      </dsp:txBody>
      <dsp:txXfrm>
        <a:off x="447913" y="1658"/>
        <a:ext cx="2863304" cy="1717982"/>
      </dsp:txXfrm>
    </dsp:sp>
    <dsp:sp modelId="{B48F90BE-0973-419E-9B94-FDF3DB3EA4F5}">
      <dsp:nvSpPr>
        <dsp:cNvPr id="0" name=""/>
        <dsp:cNvSpPr/>
      </dsp:nvSpPr>
      <dsp:spPr>
        <a:xfrm>
          <a:off x="3597547" y="1658"/>
          <a:ext cx="2863304" cy="17179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700" kern="1200" dirty="0"/>
            <a:t>À ce jour les modes de transmission demeurent incertains, mais la transmission par voie orale est sûrement la plus importante</a:t>
          </a:r>
          <a:endParaRPr lang="en-US" sz="1700" kern="1200" dirty="0"/>
        </a:p>
      </dsp:txBody>
      <dsp:txXfrm>
        <a:off x="3597547" y="1658"/>
        <a:ext cx="2863304" cy="1717982"/>
      </dsp:txXfrm>
    </dsp:sp>
    <dsp:sp modelId="{353BF3CA-8B18-47FA-B2F5-C792FEFCC2CE}">
      <dsp:nvSpPr>
        <dsp:cNvPr id="0" name=""/>
        <dsp:cNvSpPr/>
      </dsp:nvSpPr>
      <dsp:spPr>
        <a:xfrm>
          <a:off x="6747182" y="1658"/>
          <a:ext cx="2863304" cy="171798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700" kern="1200" dirty="0"/>
            <a:t>Apparition des souches pathogènes = capacité à coloniser l’intestin de l’oiseau dès la première semaine de vie </a:t>
          </a:r>
          <a:endParaRPr lang="en-US" sz="1700" kern="1200" dirty="0"/>
        </a:p>
      </dsp:txBody>
      <dsp:txXfrm>
        <a:off x="6747182" y="1658"/>
        <a:ext cx="2863304" cy="1717982"/>
      </dsp:txXfrm>
    </dsp:sp>
    <dsp:sp modelId="{B4B6DBAE-8145-445B-BB13-E0EF1CEBAE4F}">
      <dsp:nvSpPr>
        <dsp:cNvPr id="0" name=""/>
        <dsp:cNvSpPr/>
      </dsp:nvSpPr>
      <dsp:spPr>
        <a:xfrm>
          <a:off x="2022730" y="2005971"/>
          <a:ext cx="2863304" cy="171798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Par </a:t>
          </a:r>
          <a:r>
            <a:rPr lang="en-US" sz="1700" kern="1200" dirty="0" err="1"/>
            <a:t>contre</a:t>
          </a:r>
          <a:r>
            <a:rPr lang="en-US" sz="1700" kern="1200" dirty="0"/>
            <a:t>, </a:t>
          </a:r>
          <a:r>
            <a:rPr lang="en-US" sz="1700" kern="1200" dirty="0" err="1"/>
            <a:t>sa</a:t>
          </a:r>
          <a:r>
            <a:rPr lang="en-US" sz="1700" kern="1200" dirty="0"/>
            <a:t> </a:t>
          </a:r>
          <a:r>
            <a:rPr lang="en-US" sz="1700" kern="1200" dirty="0" err="1"/>
            <a:t>présence</a:t>
          </a:r>
          <a:r>
            <a:rPr lang="en-US" sz="1700" kern="1200" dirty="0"/>
            <a:t> dans </a:t>
          </a:r>
          <a:r>
            <a:rPr lang="en-US" sz="1700" kern="1200" dirty="0" err="1"/>
            <a:t>l’intestin</a:t>
          </a:r>
          <a:r>
            <a:rPr lang="en-US" sz="1700" kern="1200" dirty="0"/>
            <a:t> ne </a:t>
          </a:r>
          <a:r>
            <a:rPr lang="fr-CA" sz="1700" kern="1200" noProof="0" dirty="0"/>
            <a:t>signifie</a:t>
          </a:r>
          <a:r>
            <a:rPr lang="en-US" sz="1700" kern="1200" dirty="0"/>
            <a:t> pas que </a:t>
          </a:r>
          <a:r>
            <a:rPr lang="en-US" sz="1700" kern="1200" dirty="0" err="1"/>
            <a:t>l’oiseau</a:t>
          </a:r>
          <a:r>
            <a:rPr lang="en-US" sz="1700" kern="1200" dirty="0"/>
            <a:t> </a:t>
          </a:r>
          <a:r>
            <a:rPr lang="en-US" sz="1700" kern="1200" dirty="0" err="1"/>
            <a:t>développera</a:t>
          </a:r>
          <a:r>
            <a:rPr lang="en-US" sz="1700" kern="1200" dirty="0"/>
            <a:t> la </a:t>
          </a:r>
          <a:r>
            <a:rPr lang="en-US" sz="1700" kern="1200" dirty="0" err="1"/>
            <a:t>maladie</a:t>
          </a:r>
          <a:endParaRPr lang="en-US" sz="1700" kern="1200" dirty="0"/>
        </a:p>
      </dsp:txBody>
      <dsp:txXfrm>
        <a:off x="2022730" y="2005971"/>
        <a:ext cx="2863304" cy="1717982"/>
      </dsp:txXfrm>
    </dsp:sp>
    <dsp:sp modelId="{282264BF-8F1C-400A-B52D-2D0556BBF978}">
      <dsp:nvSpPr>
        <dsp:cNvPr id="0" name=""/>
        <dsp:cNvSpPr/>
      </dsp:nvSpPr>
      <dsp:spPr>
        <a:xfrm>
          <a:off x="5172365" y="2005971"/>
          <a:ext cx="2863304" cy="171798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Facteurs</a:t>
          </a:r>
          <a:r>
            <a:rPr lang="en-US" sz="1800" kern="1200" dirty="0"/>
            <a:t> </a:t>
          </a:r>
          <a:r>
            <a:rPr lang="en-US" sz="1800" kern="1200" dirty="0" err="1"/>
            <a:t>prédisposants</a:t>
          </a:r>
          <a:r>
            <a:rPr lang="en-US" sz="1400" kern="1200" dirty="0"/>
            <a:t>…</a:t>
          </a:r>
          <a:endParaRPr lang="en-US" sz="1800" kern="1200" dirty="0"/>
        </a:p>
      </dsp:txBody>
      <dsp:txXfrm>
        <a:off x="5172365" y="2005971"/>
        <a:ext cx="2863304" cy="17179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908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657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739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559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491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92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52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10/6/2021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84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10/6/2021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42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10/6/2021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6251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59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27" r:id="rId5"/>
    <p:sldLayoutId id="2147483833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1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emf"/><Relationship Id="rId4" Type="http://schemas.openxmlformats.org/officeDocument/2006/relationships/package" Target="../embeddings/Microsoft_Word_Document.docx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3" descr="Arrière-plan abstrait bleu et orange flouté">
            <a:extLst>
              <a:ext uri="{FF2B5EF4-FFF2-40B4-BE49-F238E27FC236}">
                <a16:creationId xmlns:a16="http://schemas.microsoft.com/office/drawing/2014/main" id="{62D6540F-8E1B-4158-8E9F-840688602B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8624" b="7106"/>
          <a:stretch/>
        </p:blipFill>
        <p:spPr>
          <a:xfrm>
            <a:off x="0" y="10"/>
            <a:ext cx="12191979" cy="68579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6BD5DCE-7C93-418C-BA1B-A12B44300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9532" y="2091263"/>
            <a:ext cx="8652938" cy="2461504"/>
          </a:xfrm>
        </p:spPr>
        <p:txBody>
          <a:bodyPr>
            <a:normAutofit/>
          </a:bodyPr>
          <a:lstStyle/>
          <a:p>
            <a:r>
              <a:rPr lang="fr-CA" sz="5800" dirty="0"/>
              <a:t>Enterococcus </a:t>
            </a:r>
            <a:r>
              <a:rPr lang="fr-CA" sz="5800" dirty="0" err="1"/>
              <a:t>cecorum</a:t>
            </a:r>
            <a:br>
              <a:rPr lang="fr-CA" sz="5800" dirty="0"/>
            </a:br>
            <a:r>
              <a:rPr lang="fr-CA" sz="5800" dirty="0"/>
              <a:t>Mise à jour</a:t>
            </a:r>
            <a:br>
              <a:rPr lang="fr-CA" sz="5800" dirty="0"/>
            </a:br>
            <a:r>
              <a:rPr lang="fr-CA" sz="2700" dirty="0"/>
              <a:t>Présentation </a:t>
            </a:r>
            <a:r>
              <a:rPr lang="fr-CA" sz="1800" dirty="0"/>
              <a:t>aux</a:t>
            </a:r>
            <a:r>
              <a:rPr lang="fr-CA" sz="2700" dirty="0"/>
              <a:t> EVQ</a:t>
            </a:r>
            <a:br>
              <a:rPr lang="fr-CA" sz="2700" dirty="0"/>
            </a:br>
            <a:r>
              <a:rPr lang="fr-CA" sz="2700" dirty="0"/>
              <a:t> Octobre 2021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DF6F88-E299-4BFD-951E-542B53A7DB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9532" y="4623127"/>
            <a:ext cx="8655200" cy="4572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CA" dirty="0">
                <a:solidFill>
                  <a:schemeClr val="tx1"/>
                </a:solidFill>
              </a:rPr>
              <a:t>Dr Linda Lallier mv, pour l’AVIA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154D8EB-BB53-4AB8-BF51-FE53F4EBE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135" y="5876733"/>
            <a:ext cx="1613730" cy="73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561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27FE90-E22A-4D46-B333-2E590E783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048946" y="2901810"/>
            <a:ext cx="5687015" cy="1371600"/>
          </a:xfrm>
        </p:spPr>
        <p:txBody>
          <a:bodyPr>
            <a:normAutofit/>
          </a:bodyPr>
          <a:lstStyle/>
          <a:p>
            <a:pPr algn="ctr"/>
            <a:r>
              <a:rPr lang="fr-CA" dirty="0"/>
              <a:t>Situation au Québec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A2B5C2AF-B59F-4848-9EEF-7A3E4DE8DD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700" y="2513667"/>
            <a:ext cx="1733006" cy="1733006"/>
          </a:xfrm>
        </p:spPr>
      </p:pic>
      <p:graphicFrame>
        <p:nvGraphicFramePr>
          <p:cNvPr id="8" name="Objet 7">
            <a:extLst>
              <a:ext uri="{FF2B5EF4-FFF2-40B4-BE49-F238E27FC236}">
                <a16:creationId xmlns:a16="http://schemas.microsoft.com/office/drawing/2014/main" id="{F93586C0-3B03-40E7-AD87-A674575CB4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8195391"/>
              </p:ext>
            </p:extLst>
          </p:nvPr>
        </p:nvGraphicFramePr>
        <p:xfrm>
          <a:off x="1367564" y="426882"/>
          <a:ext cx="9456872" cy="6197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r:id="rId4" imgW="6698273" imgH="4388948" progId="Word.Document.12">
                  <p:embed/>
                </p:oleObj>
              </mc:Choice>
              <mc:Fallback>
                <p:oleObj name="Document" r:id="rId4" imgW="6698273" imgH="4388948" progId="Word.Document.12">
                  <p:embed/>
                  <p:pic>
                    <p:nvPicPr>
                      <p:cNvPr id="8" name="Objet 7">
                        <a:extLst>
                          <a:ext uri="{FF2B5EF4-FFF2-40B4-BE49-F238E27FC236}">
                            <a16:creationId xmlns:a16="http://schemas.microsoft.com/office/drawing/2014/main" id="{F93586C0-3B03-40E7-AD87-A674575CB4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67564" y="426882"/>
                        <a:ext cx="9456872" cy="6197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lèche : bas 4">
            <a:extLst>
              <a:ext uri="{FF2B5EF4-FFF2-40B4-BE49-F238E27FC236}">
                <a16:creationId xmlns:a16="http://schemas.microsoft.com/office/drawing/2014/main" id="{31DBBDED-B615-43D7-B74F-EE4ADE26C627}"/>
              </a:ext>
            </a:extLst>
          </p:cNvPr>
          <p:cNvSpPr/>
          <p:nvPr/>
        </p:nvSpPr>
        <p:spPr>
          <a:xfrm>
            <a:off x="5453921" y="3169376"/>
            <a:ext cx="390288" cy="73830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9" name="Flèche : bas 8">
            <a:extLst>
              <a:ext uri="{FF2B5EF4-FFF2-40B4-BE49-F238E27FC236}">
                <a16:creationId xmlns:a16="http://schemas.microsoft.com/office/drawing/2014/main" id="{9A347C1E-02C9-4F09-BBDD-D2E5722750D5}"/>
              </a:ext>
            </a:extLst>
          </p:cNvPr>
          <p:cNvSpPr/>
          <p:nvPr/>
        </p:nvSpPr>
        <p:spPr>
          <a:xfrm>
            <a:off x="7236634" y="2690692"/>
            <a:ext cx="390288" cy="73830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E92AAC6B-3140-4633-9AB4-6832A8358433}"/>
              </a:ext>
            </a:extLst>
          </p:cNvPr>
          <p:cNvSpPr/>
          <p:nvPr/>
        </p:nvSpPr>
        <p:spPr>
          <a:xfrm>
            <a:off x="9030535" y="2702219"/>
            <a:ext cx="390288" cy="73830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73F8C7-0955-4366-8F38-D38A7D237734}"/>
              </a:ext>
            </a:extLst>
          </p:cNvPr>
          <p:cNvSpPr/>
          <p:nvPr/>
        </p:nvSpPr>
        <p:spPr>
          <a:xfrm>
            <a:off x="5453922" y="3907684"/>
            <a:ext cx="390288" cy="1870349"/>
          </a:xfrm>
          <a:custGeom>
            <a:avLst/>
            <a:gdLst>
              <a:gd name="connsiteX0" fmla="*/ 0 w 390288"/>
              <a:gd name="connsiteY0" fmla="*/ 0 h 1870349"/>
              <a:gd name="connsiteX1" fmla="*/ 390288 w 390288"/>
              <a:gd name="connsiteY1" fmla="*/ 0 h 1870349"/>
              <a:gd name="connsiteX2" fmla="*/ 390288 w 390288"/>
              <a:gd name="connsiteY2" fmla="*/ 1870349 h 1870349"/>
              <a:gd name="connsiteX3" fmla="*/ 0 w 390288"/>
              <a:gd name="connsiteY3" fmla="*/ 1870349 h 1870349"/>
              <a:gd name="connsiteX4" fmla="*/ 0 w 390288"/>
              <a:gd name="connsiteY4" fmla="*/ 0 h 1870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288" h="1870349" extrusionOk="0">
                <a:moveTo>
                  <a:pt x="0" y="0"/>
                </a:moveTo>
                <a:cubicBezTo>
                  <a:pt x="108150" y="28219"/>
                  <a:pt x="252114" y="29112"/>
                  <a:pt x="390288" y="0"/>
                </a:cubicBezTo>
                <a:cubicBezTo>
                  <a:pt x="542534" y="568284"/>
                  <a:pt x="320402" y="1111119"/>
                  <a:pt x="390288" y="1870349"/>
                </a:cubicBezTo>
                <a:cubicBezTo>
                  <a:pt x="232464" y="1903687"/>
                  <a:pt x="150990" y="1868688"/>
                  <a:pt x="0" y="1870349"/>
                </a:cubicBezTo>
                <a:cubicBezTo>
                  <a:pt x="-105039" y="1071496"/>
                  <a:pt x="-39283" y="471050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08D522-0D89-4D1C-882F-F78C9954D46D}"/>
              </a:ext>
            </a:extLst>
          </p:cNvPr>
          <p:cNvSpPr/>
          <p:nvPr/>
        </p:nvSpPr>
        <p:spPr>
          <a:xfrm>
            <a:off x="7236634" y="3440527"/>
            <a:ext cx="390288" cy="2337506"/>
          </a:xfrm>
          <a:custGeom>
            <a:avLst/>
            <a:gdLst>
              <a:gd name="connsiteX0" fmla="*/ 0 w 390288"/>
              <a:gd name="connsiteY0" fmla="*/ 0 h 2337506"/>
              <a:gd name="connsiteX1" fmla="*/ 390288 w 390288"/>
              <a:gd name="connsiteY1" fmla="*/ 0 h 2337506"/>
              <a:gd name="connsiteX2" fmla="*/ 390288 w 390288"/>
              <a:gd name="connsiteY2" fmla="*/ 2337506 h 2337506"/>
              <a:gd name="connsiteX3" fmla="*/ 0 w 390288"/>
              <a:gd name="connsiteY3" fmla="*/ 2337506 h 2337506"/>
              <a:gd name="connsiteX4" fmla="*/ 0 w 390288"/>
              <a:gd name="connsiteY4" fmla="*/ 0 h 233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288" h="2337506" extrusionOk="0">
                <a:moveTo>
                  <a:pt x="0" y="0"/>
                </a:moveTo>
                <a:cubicBezTo>
                  <a:pt x="108150" y="28219"/>
                  <a:pt x="252114" y="29112"/>
                  <a:pt x="390288" y="0"/>
                </a:cubicBezTo>
                <a:cubicBezTo>
                  <a:pt x="373593" y="690109"/>
                  <a:pt x="467717" y="1826588"/>
                  <a:pt x="390288" y="2337506"/>
                </a:cubicBezTo>
                <a:cubicBezTo>
                  <a:pt x="232464" y="2370844"/>
                  <a:pt x="150990" y="2335845"/>
                  <a:pt x="0" y="2337506"/>
                </a:cubicBezTo>
                <a:cubicBezTo>
                  <a:pt x="127317" y="1845742"/>
                  <a:pt x="-72729" y="859921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1FDD82-F72D-4445-AD78-73FA19798D64}"/>
              </a:ext>
            </a:extLst>
          </p:cNvPr>
          <p:cNvSpPr/>
          <p:nvPr/>
        </p:nvSpPr>
        <p:spPr>
          <a:xfrm>
            <a:off x="9030535" y="3525750"/>
            <a:ext cx="390288" cy="2252283"/>
          </a:xfrm>
          <a:custGeom>
            <a:avLst/>
            <a:gdLst>
              <a:gd name="connsiteX0" fmla="*/ 0 w 390288"/>
              <a:gd name="connsiteY0" fmla="*/ 0 h 2252283"/>
              <a:gd name="connsiteX1" fmla="*/ 390288 w 390288"/>
              <a:gd name="connsiteY1" fmla="*/ 0 h 2252283"/>
              <a:gd name="connsiteX2" fmla="*/ 390288 w 390288"/>
              <a:gd name="connsiteY2" fmla="*/ 2252283 h 2252283"/>
              <a:gd name="connsiteX3" fmla="*/ 0 w 390288"/>
              <a:gd name="connsiteY3" fmla="*/ 2252283 h 2252283"/>
              <a:gd name="connsiteX4" fmla="*/ 0 w 390288"/>
              <a:gd name="connsiteY4" fmla="*/ 0 h 2252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288" h="2252283" extrusionOk="0">
                <a:moveTo>
                  <a:pt x="0" y="0"/>
                </a:moveTo>
                <a:cubicBezTo>
                  <a:pt x="108150" y="28219"/>
                  <a:pt x="252114" y="29112"/>
                  <a:pt x="390288" y="0"/>
                </a:cubicBezTo>
                <a:cubicBezTo>
                  <a:pt x="373593" y="278237"/>
                  <a:pt x="467717" y="1600474"/>
                  <a:pt x="390288" y="2252283"/>
                </a:cubicBezTo>
                <a:cubicBezTo>
                  <a:pt x="232464" y="2285621"/>
                  <a:pt x="150990" y="2250622"/>
                  <a:pt x="0" y="2252283"/>
                </a:cubicBezTo>
                <a:cubicBezTo>
                  <a:pt x="127317" y="1251572"/>
                  <a:pt x="-72729" y="620008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2722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6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4">
            <a:extLst>
              <a:ext uri="{FF2B5EF4-FFF2-40B4-BE49-F238E27FC236}">
                <a16:creationId xmlns:a16="http://schemas.microsoft.com/office/drawing/2014/main" id="{CAACDB77-B7C3-4512-9C74-46BED62002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3648068"/>
              </p:ext>
            </p:extLst>
          </p:nvPr>
        </p:nvGraphicFramePr>
        <p:xfrm>
          <a:off x="779204" y="333976"/>
          <a:ext cx="10633587" cy="5353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F0966006-4A25-4C49-AEF8-7DDA910F93B8}"/>
              </a:ext>
            </a:extLst>
          </p:cNvPr>
          <p:cNvSpPr txBox="1"/>
          <p:nvPr/>
        </p:nvSpPr>
        <p:spPr>
          <a:xfrm>
            <a:off x="779204" y="5687655"/>
            <a:ext cx="9875890" cy="8679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en-US" sz="2800" b="1" i="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fr-CA" sz="2400" dirty="0"/>
              <a:t>Graphique 4: Répartition des lésions associées à Enterococcus </a:t>
            </a:r>
            <a:r>
              <a:rPr lang="fr-CA" sz="2400" dirty="0" err="1"/>
              <a:t>cecorum</a:t>
            </a:r>
            <a:r>
              <a:rPr lang="fr-CA" sz="2400" dirty="0"/>
              <a:t> de 2010 à 2020 (Données MAPAQ)</a:t>
            </a:r>
          </a:p>
        </p:txBody>
      </p:sp>
    </p:spTree>
    <p:extLst>
      <p:ext uri="{BB962C8B-B14F-4D97-AF65-F5344CB8AC3E}">
        <p14:creationId xmlns:p14="http://schemas.microsoft.com/office/powerpoint/2010/main" val="1353454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DA3867-1416-4539-B09F-D132453FE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Hypothèses pouvant expliquer la situation au Québec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1EE3B7B-70DF-4C0C-91A3-D50578CABD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57620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659D11-2DDA-4F9A-942D-0C71295A0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0" y="518769"/>
            <a:ext cx="10058400" cy="13716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421118C-80CE-4A82-AB1E-668108CE321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fr-CA" sz="2000" b="1" dirty="0"/>
              <a:t>Augmentation du droit de production avec comme conséquence une diminution de la durée des vides sanitaires, l’augmentation des élevages doublons et l’augmentation des densités d’élevage</a:t>
            </a:r>
          </a:p>
          <a:p>
            <a:r>
              <a:rPr lang="fr-CA" sz="2000" b="1" dirty="0"/>
              <a:t>Contamination de l’eau et du système d’abreuvement (création de biofilm)</a:t>
            </a:r>
          </a:p>
          <a:p>
            <a:r>
              <a:rPr lang="fr-CA" sz="2000" b="1" dirty="0"/>
              <a:t>Apparition de nouveaux équipements de ventilation, de chauffage et d’éclairage et leurs impacts sur le confort du poussin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C2B4A99-0ADD-48FB-86B8-148154B2D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760" y="2103119"/>
            <a:ext cx="4663440" cy="4236111"/>
          </a:xfrm>
        </p:spPr>
        <p:txBody>
          <a:bodyPr>
            <a:normAutofit/>
          </a:bodyPr>
          <a:lstStyle/>
          <a:p>
            <a:r>
              <a:rPr lang="fr-CA" sz="2000" b="1" dirty="0"/>
              <a:t>Modification de la flore intestinale suite à l’arrêt de l’utilisation préventive des antibiotiques de catégorie 1 et 2</a:t>
            </a:r>
          </a:p>
          <a:p>
            <a:r>
              <a:rPr lang="fr-CA" sz="2000" b="1" dirty="0"/>
              <a:t>Modification des besoins nutritionnels des poussins , particulièrement durant leur première semaine de vie (amélioration des performances zootechniques)</a:t>
            </a:r>
          </a:p>
        </p:txBody>
      </p:sp>
      <p:pic>
        <p:nvPicPr>
          <p:cNvPr id="8" name="Image 7" descr="Une image contenant herbe, ciel, extérieur, champ&#10;&#10;Description générée automatiquement">
            <a:extLst>
              <a:ext uri="{FF2B5EF4-FFF2-40B4-BE49-F238E27FC236}">
                <a16:creationId xmlns:a16="http://schemas.microsoft.com/office/drawing/2014/main" id="{4EF4AE71-7034-43E8-AA51-7D4D1DC22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518769"/>
            <a:ext cx="10058400" cy="151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64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C6B0D-BD38-4998-A488-9C2BA9C19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029044"/>
          </a:xfrm>
        </p:spPr>
        <p:txBody>
          <a:bodyPr>
            <a:normAutofit/>
          </a:bodyPr>
          <a:lstStyle/>
          <a:p>
            <a:pPr algn="ctr"/>
            <a:r>
              <a:rPr lang="fr-CA" sz="5400" dirty="0">
                <a:solidFill>
                  <a:schemeClr val="tx2"/>
                </a:solidFill>
              </a:rPr>
              <a:t>Signes cliniques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8A3C790-6DE1-4D83-9D22-EF8726D97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510748"/>
            <a:ext cx="4663440" cy="1203666"/>
          </a:xfrm>
        </p:spPr>
        <p:txBody>
          <a:bodyPr>
            <a:normAutofit/>
          </a:bodyPr>
          <a:lstStyle/>
          <a:p>
            <a:r>
              <a:rPr lang="fr-CA" sz="2400" i="1" dirty="0">
                <a:solidFill>
                  <a:schemeClr val="accent2">
                    <a:lumMod val="50000"/>
                  </a:schemeClr>
                </a:solidFill>
              </a:rPr>
              <a:t>Phase  de septicémie vers 10-12 jours d’âge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428964B-B9DD-4536-9902-4872A4471D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r-CA" sz="2400" dirty="0"/>
              <a:t>Peut passer inaperçue</a:t>
            </a:r>
          </a:p>
          <a:p>
            <a:r>
              <a:rPr lang="fr-CA" sz="2400" dirty="0"/>
              <a:t>Sinon: </a:t>
            </a:r>
          </a:p>
          <a:p>
            <a:pPr lvl="1"/>
            <a:r>
              <a:rPr lang="fr-CA" sz="2400" dirty="0"/>
              <a:t>Légère hausse de mortalité</a:t>
            </a:r>
          </a:p>
          <a:p>
            <a:pPr lvl="1"/>
            <a:r>
              <a:rPr lang="fr-CA" sz="2400" dirty="0"/>
              <a:t>Oiseaux fiévreux</a:t>
            </a:r>
          </a:p>
          <a:p>
            <a:pPr lvl="1"/>
            <a:r>
              <a:rPr lang="fr-CA" sz="2400" dirty="0"/>
              <a:t>Difficulté à se déplacer</a:t>
            </a:r>
          </a:p>
          <a:p>
            <a:pPr marL="274320" lvl="1" indent="0">
              <a:buNone/>
            </a:pPr>
            <a:endParaRPr lang="fr-CA" sz="2400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10D7405-4C4B-4DAE-B51D-998E7DF66F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58712" y="1510748"/>
            <a:ext cx="4663440" cy="1203666"/>
          </a:xfrm>
        </p:spPr>
        <p:txBody>
          <a:bodyPr>
            <a:normAutofit/>
          </a:bodyPr>
          <a:lstStyle/>
          <a:p>
            <a:r>
              <a:rPr lang="fr-CA" sz="2800" i="1" dirty="0">
                <a:solidFill>
                  <a:schemeClr val="accent2">
                    <a:lumMod val="50000"/>
                  </a:schemeClr>
                </a:solidFill>
              </a:rPr>
              <a:t>Par la suite…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8662253-9628-4942-B0E7-3871C91AEA6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r-CA" sz="2400" dirty="0"/>
              <a:t>Perte d’uniformité</a:t>
            </a:r>
          </a:p>
          <a:p>
            <a:r>
              <a:rPr lang="fr-CA" sz="2400" dirty="0"/>
              <a:t>Problème locomoteur de plus en plus évident ce qui engendre une hausse de sélection quotidienne</a:t>
            </a:r>
          </a:p>
          <a:p>
            <a:r>
              <a:rPr lang="fr-CA" sz="2400" dirty="0"/>
              <a:t>Oiseaux « chauffeur de Harley »</a:t>
            </a:r>
          </a:p>
          <a:p>
            <a:endParaRPr lang="fr-CA" dirty="0"/>
          </a:p>
          <a:p>
            <a:endParaRPr lang="fr-CA" dirty="0"/>
          </a:p>
        </p:txBody>
      </p:sp>
      <p:pic>
        <p:nvPicPr>
          <p:cNvPr id="8" name="Image 7" descr="Une image contenant assis, blanc&#10;&#10;Description générée automatiquement">
            <a:extLst>
              <a:ext uri="{FF2B5EF4-FFF2-40B4-BE49-F238E27FC236}">
                <a16:creationId xmlns:a16="http://schemas.microsoft.com/office/drawing/2014/main" id="{41D533B7-BEFB-4750-9DE9-61F804F2A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964" y="805506"/>
            <a:ext cx="2517838" cy="188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25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hade val="100000"/>
                <a:satMod val="300000"/>
              </a:schemeClr>
            </a:gs>
            <a:gs pos="100000">
              <a:schemeClr val="bg1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4071046-DC9B-4592-91FD-4428A24B4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40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fr-CA" sz="4400" dirty="0">
                <a:solidFill>
                  <a:schemeClr val="tx1"/>
                </a:solidFill>
              </a:rPr>
              <a:t>Procédures diagnostiques</a:t>
            </a:r>
            <a:br>
              <a:rPr lang="fr-CA" sz="4400" dirty="0">
                <a:solidFill>
                  <a:schemeClr val="tx1"/>
                </a:solidFill>
              </a:rPr>
            </a:br>
            <a:br>
              <a:rPr lang="fr-CA" sz="4400" dirty="0">
                <a:solidFill>
                  <a:schemeClr val="tx1"/>
                </a:solidFill>
              </a:rPr>
            </a:br>
            <a:br>
              <a:rPr lang="fr-CA" sz="4400" dirty="0">
                <a:solidFill>
                  <a:schemeClr val="tx1"/>
                </a:solidFill>
              </a:rPr>
            </a:br>
            <a:br>
              <a:rPr lang="fr-CA" sz="4400" dirty="0">
                <a:solidFill>
                  <a:schemeClr val="tx1"/>
                </a:solidFill>
              </a:rPr>
            </a:br>
            <a:br>
              <a:rPr lang="fr-CA" sz="4400" dirty="0">
                <a:solidFill>
                  <a:schemeClr val="tx1"/>
                </a:solidFill>
              </a:rPr>
            </a:br>
            <a:br>
              <a:rPr lang="fr-CA" sz="4400" dirty="0">
                <a:solidFill>
                  <a:schemeClr val="tx1"/>
                </a:solidFill>
              </a:rPr>
            </a:br>
            <a:endParaRPr lang="fr-CA" sz="4400" dirty="0">
              <a:solidFill>
                <a:schemeClr val="tx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90A7F9-1ABE-4D33-B20C-82E0FFEBA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684" y="875324"/>
            <a:ext cx="5647076" cy="547556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CA" sz="2400" b="1" dirty="0"/>
              <a:t>Nécropsie</a:t>
            </a:r>
          </a:p>
          <a:p>
            <a:pPr lvl="1"/>
            <a:r>
              <a:rPr lang="fr-CA" sz="2400" dirty="0"/>
              <a:t>Nécrose de la tête de fémur, ostéomyélite</a:t>
            </a:r>
          </a:p>
          <a:p>
            <a:pPr lvl="1"/>
            <a:r>
              <a:rPr lang="fr-CA" sz="2400" dirty="0"/>
              <a:t>Parfois les os ont tendance à être plus mou (pas de fracture nette)</a:t>
            </a:r>
          </a:p>
          <a:p>
            <a:pPr lvl="1"/>
            <a:r>
              <a:rPr lang="fr-CA" sz="2400" dirty="0"/>
              <a:t>Cœur: péricardite</a:t>
            </a:r>
          </a:p>
          <a:p>
            <a:pPr lvl="1"/>
            <a:r>
              <a:rPr lang="fr-CA" sz="2400" dirty="0"/>
              <a:t>Rate est augmentée de volume</a:t>
            </a:r>
          </a:p>
          <a:p>
            <a:pPr lvl="1"/>
            <a:r>
              <a:rPr lang="fr-CA" sz="2400" dirty="0"/>
              <a:t>Foie parsemé de points blancs</a:t>
            </a:r>
          </a:p>
          <a:p>
            <a:pPr lvl="1"/>
            <a:r>
              <a:rPr lang="fr-CA" sz="2400" dirty="0"/>
              <a:t>Présence de liquide </a:t>
            </a:r>
            <a:r>
              <a:rPr lang="fr-CA" sz="2400" dirty="0" err="1"/>
              <a:t>séro</a:t>
            </a:r>
            <a:r>
              <a:rPr lang="fr-CA" sz="2400" dirty="0"/>
              <a:t>-purulent au niveau des articulations</a:t>
            </a:r>
          </a:p>
          <a:p>
            <a:pPr lvl="1"/>
            <a:r>
              <a:rPr lang="fr-CA" sz="2400" dirty="0"/>
              <a:t>Abcès au niveau de la colonne vertébrale (T4-T5)</a:t>
            </a:r>
          </a:p>
          <a:p>
            <a:pPr lvl="1"/>
            <a:endParaRPr lang="fr-CA" sz="1800" dirty="0"/>
          </a:p>
          <a:p>
            <a:pPr lvl="1">
              <a:buFont typeface="Wingdings" panose="05000000000000000000" pitchFamily="2" charset="2"/>
              <a:buChar char="q"/>
            </a:pPr>
            <a:endParaRPr lang="fr-CA" sz="2000" dirty="0"/>
          </a:p>
        </p:txBody>
      </p:sp>
      <p:pic>
        <p:nvPicPr>
          <p:cNvPr id="5" name="Image 4" descr="Une image contenant fermer&#10;&#10;Description générée automatiquement">
            <a:extLst>
              <a:ext uri="{FF2B5EF4-FFF2-40B4-BE49-F238E27FC236}">
                <a16:creationId xmlns:a16="http://schemas.microsoft.com/office/drawing/2014/main" id="{E317A109-4D41-4CCE-B60D-9BBB04770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64" y="3015200"/>
            <a:ext cx="4571760" cy="342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98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hade val="100000"/>
                <a:satMod val="300000"/>
              </a:schemeClr>
            </a:gs>
            <a:gs pos="100000">
              <a:schemeClr val="bg1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4071046-DC9B-4592-91FD-4428A24B4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40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fr-CA" sz="4400" dirty="0">
                <a:solidFill>
                  <a:schemeClr val="tx1"/>
                </a:solidFill>
              </a:rPr>
              <a:t>Procédures diagnostiques</a:t>
            </a:r>
            <a:br>
              <a:rPr lang="fr-CA" sz="4400" dirty="0">
                <a:solidFill>
                  <a:schemeClr val="tx1"/>
                </a:solidFill>
              </a:rPr>
            </a:br>
            <a:br>
              <a:rPr lang="fr-CA" sz="4400" dirty="0">
                <a:solidFill>
                  <a:schemeClr val="tx1"/>
                </a:solidFill>
              </a:rPr>
            </a:br>
            <a:br>
              <a:rPr lang="fr-CA" sz="4400" dirty="0">
                <a:solidFill>
                  <a:schemeClr val="tx1"/>
                </a:solidFill>
              </a:rPr>
            </a:br>
            <a:br>
              <a:rPr lang="fr-CA" sz="4400" dirty="0">
                <a:solidFill>
                  <a:schemeClr val="tx1"/>
                </a:solidFill>
              </a:rPr>
            </a:br>
            <a:br>
              <a:rPr lang="fr-CA" sz="4400" dirty="0">
                <a:solidFill>
                  <a:schemeClr val="tx1"/>
                </a:solidFill>
              </a:rPr>
            </a:br>
            <a:br>
              <a:rPr lang="fr-CA" sz="4400" dirty="0">
                <a:solidFill>
                  <a:schemeClr val="tx1"/>
                </a:solidFill>
              </a:rPr>
            </a:br>
            <a:endParaRPr lang="fr-CA" sz="4400" dirty="0">
              <a:solidFill>
                <a:schemeClr val="tx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90A7F9-1ABE-4D33-B20C-82E0FFEBA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8123" y="237745"/>
            <a:ext cx="6479181" cy="6382512"/>
          </a:xfrm>
        </p:spPr>
        <p:txBody>
          <a:bodyPr anchor="ctr">
            <a:normAutofit/>
          </a:bodyPr>
          <a:lstStyle/>
          <a:p>
            <a:endParaRPr lang="fr-CA" sz="2400" dirty="0"/>
          </a:p>
          <a:p>
            <a:pPr lvl="1"/>
            <a:r>
              <a:rPr lang="fr-CA" sz="3600" dirty="0"/>
              <a:t>Bactériologie et antibiogramme</a:t>
            </a:r>
          </a:p>
          <a:p>
            <a:pPr lvl="1"/>
            <a:r>
              <a:rPr lang="fr-CA" sz="3600" dirty="0"/>
              <a:t>PCR : permet d’identifier si c’est une souche pathogène et de l’identifier</a:t>
            </a:r>
          </a:p>
          <a:p>
            <a:pPr lvl="1"/>
            <a:r>
              <a:rPr lang="fr-CA" sz="3600" dirty="0" err="1"/>
              <a:t>qPCR</a:t>
            </a:r>
            <a:r>
              <a:rPr lang="fr-CA" sz="3600" dirty="0"/>
              <a:t>: permet de quantifier la quantité d’E </a:t>
            </a:r>
            <a:r>
              <a:rPr lang="fr-CA" sz="3600" dirty="0" err="1"/>
              <a:t>cecorum</a:t>
            </a:r>
            <a:r>
              <a:rPr lang="fr-CA" sz="3600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317A109-4D41-4CCE-B60D-9BBB04770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7834" y="3015200"/>
            <a:ext cx="3428820" cy="342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18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DCA951-B574-43A8-8531-ECA6646AF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A" sz="4400" dirty="0">
                <a:solidFill>
                  <a:schemeClr val="accent4">
                    <a:lumMod val="75000"/>
                  </a:schemeClr>
                </a:solidFill>
              </a:rPr>
              <a:t>Prévention et contrôle a/n des reproducteurs et du couvoir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0F20B2C7-0D14-42F3-AB35-A1D6BCB5E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2103120"/>
            <a:ext cx="10412437" cy="4466492"/>
          </a:xfrm>
        </p:spPr>
        <p:txBody>
          <a:bodyPr anchor="ctr">
            <a:normAutofit fontScale="85000" lnSpcReduction="20000"/>
          </a:bodyPr>
          <a:lstStyle/>
          <a:p>
            <a:pPr>
              <a:lnSpc>
                <a:spcPct val="100000"/>
              </a:lnSpc>
            </a:pPr>
            <a:r>
              <a:rPr lang="fr-CA" sz="2300" b="1" dirty="0">
                <a:solidFill>
                  <a:schemeClr val="accent4">
                    <a:lumMod val="75000"/>
                  </a:schemeClr>
                </a:solidFill>
              </a:rPr>
              <a:t>La transmission verticale de la bactérie de la poule aux poussins n’a, jusqu’à ce jour, pas été démontrée</a:t>
            </a:r>
          </a:p>
          <a:p>
            <a:pPr lvl="1">
              <a:lnSpc>
                <a:spcPct val="100000"/>
              </a:lnSpc>
            </a:pPr>
            <a:r>
              <a:rPr lang="fr-CA" sz="2300" b="1" dirty="0">
                <a:solidFill>
                  <a:schemeClr val="accent4">
                    <a:lumMod val="75000"/>
                  </a:schemeClr>
                </a:solidFill>
              </a:rPr>
              <a:t>Analyses faites par chacun des couvoirs suite à un cas positif: impossible de faire des liens avec un ou des troupeaux reproducteurs</a:t>
            </a:r>
          </a:p>
          <a:p>
            <a:pPr>
              <a:lnSpc>
                <a:spcPct val="100000"/>
              </a:lnSpc>
            </a:pPr>
            <a:r>
              <a:rPr lang="fr-CA" sz="2300" b="1" dirty="0">
                <a:solidFill>
                  <a:schemeClr val="accent4">
                    <a:lumMod val="75000"/>
                  </a:schemeClr>
                </a:solidFill>
              </a:rPr>
              <a:t>Rare cas d’ostéomyélite avec abcès au niveau de la colonne vertébrale chez les coqs en élevage vers 5 semaines d’âge. Rien chez les poules</a:t>
            </a:r>
          </a:p>
          <a:p>
            <a:pPr lvl="1">
              <a:lnSpc>
                <a:spcPct val="100000"/>
              </a:lnSpc>
            </a:pPr>
            <a:r>
              <a:rPr lang="fr-CA" sz="2300" b="1" dirty="0">
                <a:solidFill>
                  <a:schemeClr val="accent4">
                    <a:lumMod val="75000"/>
                  </a:schemeClr>
                </a:solidFill>
              </a:rPr>
              <a:t>Rythme de croissance</a:t>
            </a:r>
          </a:p>
          <a:p>
            <a:pPr lvl="1">
              <a:lnSpc>
                <a:spcPct val="100000"/>
              </a:lnSpc>
            </a:pPr>
            <a:r>
              <a:rPr lang="fr-CA" sz="2300" b="1" dirty="0">
                <a:solidFill>
                  <a:schemeClr val="accent4">
                    <a:lumMod val="75000"/>
                  </a:schemeClr>
                </a:solidFill>
              </a:rPr>
              <a:t>Niveau de salubrité/biosécurité</a:t>
            </a:r>
          </a:p>
          <a:p>
            <a:pPr>
              <a:lnSpc>
                <a:spcPct val="100000"/>
              </a:lnSpc>
            </a:pPr>
            <a:r>
              <a:rPr lang="fr-CA" sz="2300" b="1" dirty="0">
                <a:solidFill>
                  <a:schemeClr val="accent4">
                    <a:lumMod val="75000"/>
                  </a:schemeClr>
                </a:solidFill>
              </a:rPr>
              <a:t>Chez la poule en ponte, lors d’épisode de mortalité, on ne retrouve pas </a:t>
            </a:r>
            <a:r>
              <a:rPr lang="fr-CA" sz="2300" b="1" i="1" dirty="0">
                <a:solidFill>
                  <a:schemeClr val="accent4">
                    <a:lumMod val="75000"/>
                  </a:schemeClr>
                </a:solidFill>
              </a:rPr>
              <a:t>E </a:t>
            </a:r>
            <a:r>
              <a:rPr lang="fr-CA" sz="2300" b="1" i="1" dirty="0" err="1">
                <a:solidFill>
                  <a:schemeClr val="accent4">
                    <a:lumMod val="75000"/>
                  </a:schemeClr>
                </a:solidFill>
              </a:rPr>
              <a:t>cecorum</a:t>
            </a:r>
            <a:r>
              <a:rPr lang="fr-CA" sz="2300" b="1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fr-CA" sz="2300" b="1" dirty="0">
                <a:solidFill>
                  <a:schemeClr val="accent4">
                    <a:lumMod val="75000"/>
                  </a:schemeClr>
                </a:solidFill>
              </a:rPr>
              <a:t>Au couvoir, tous les efforts doivent être mis pour livrer un poussin de qualité le plus rapidement possible à la ferme. </a:t>
            </a:r>
          </a:p>
          <a:p>
            <a:pPr lvl="1">
              <a:lnSpc>
                <a:spcPct val="100000"/>
              </a:lnSpc>
            </a:pPr>
            <a:r>
              <a:rPr lang="fr-CA" sz="2300" b="1" dirty="0">
                <a:solidFill>
                  <a:schemeClr val="accent4">
                    <a:lumMod val="75000"/>
                  </a:schemeClr>
                </a:solidFill>
              </a:rPr>
              <a:t>Qualité des œufs d’incubation</a:t>
            </a:r>
          </a:p>
          <a:p>
            <a:pPr lvl="1">
              <a:lnSpc>
                <a:spcPct val="100000"/>
              </a:lnSpc>
            </a:pPr>
            <a:r>
              <a:rPr lang="fr-CA" sz="2300" b="1" dirty="0">
                <a:solidFill>
                  <a:schemeClr val="accent4">
                    <a:lumMod val="75000"/>
                  </a:schemeClr>
                </a:solidFill>
              </a:rPr>
              <a:t>Paramètres d’incubation</a:t>
            </a:r>
          </a:p>
          <a:p>
            <a:pPr lvl="1">
              <a:lnSpc>
                <a:spcPct val="100000"/>
              </a:lnSpc>
            </a:pPr>
            <a:r>
              <a:rPr lang="fr-CA" sz="2300" b="1" dirty="0">
                <a:solidFill>
                  <a:schemeClr val="accent4">
                    <a:lumMod val="75000"/>
                  </a:schemeClr>
                </a:solidFill>
              </a:rPr>
              <a:t>Protocole de lavage et désinfection rigoureux et un monitoring hebdomadaire</a:t>
            </a:r>
          </a:p>
          <a:p>
            <a:pPr>
              <a:lnSpc>
                <a:spcPct val="100000"/>
              </a:lnSpc>
            </a:pPr>
            <a:endParaRPr lang="fr-CA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63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04BED5A-E98E-4DA0-BAA5-4F6AB2492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64B94A-E40E-48CE-BD7B-C1A30AE57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982" y="488542"/>
            <a:ext cx="11244036" cy="5880916"/>
          </a:xfrm>
          <a:prstGeom prst="rect">
            <a:avLst/>
          </a:pr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EC5CA6-6479-49D5-B4B5-5643D26B8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4442" y="2057401"/>
            <a:ext cx="0" cy="27432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1B26337-5AA4-470D-9687-5907CB53B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685800"/>
            <a:ext cx="10853928" cy="5486400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4DF98BC-DB5A-4BD7-B1B3-27290F4F1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40" y="1000370"/>
            <a:ext cx="3462079" cy="4857262"/>
          </a:xfrm>
        </p:spPr>
        <p:txBody>
          <a:bodyPr>
            <a:normAutofit/>
          </a:bodyPr>
          <a:lstStyle/>
          <a:p>
            <a:pPr algn="r"/>
            <a:r>
              <a:rPr lang="fr-CA" dirty="0">
                <a:solidFill>
                  <a:schemeClr val="accent2">
                    <a:lumMod val="50000"/>
                  </a:schemeClr>
                </a:solidFill>
              </a:rPr>
              <a:t>Prévention et contrôle à la ferme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C7BA66-4746-470D-80E8-BE569809E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691" y="1000370"/>
            <a:ext cx="6212310" cy="4857262"/>
          </a:xfrm>
        </p:spPr>
        <p:txBody>
          <a:bodyPr anchor="ctr">
            <a:noAutofit/>
          </a:bodyPr>
          <a:lstStyle/>
          <a:p>
            <a:r>
              <a:rPr lang="fr-CA" sz="2800" b="1" u="sng" dirty="0">
                <a:solidFill>
                  <a:schemeClr val="accent2">
                    <a:lumMod val="50000"/>
                  </a:schemeClr>
                </a:solidFill>
              </a:rPr>
              <a:t>Lors d’un lot positif</a:t>
            </a:r>
            <a:endParaRPr lang="fr-CA" sz="2800" dirty="0">
              <a:solidFill>
                <a:schemeClr val="accent2">
                  <a:lumMod val="50000"/>
                </a:schemeClr>
              </a:solidFill>
            </a:endParaRPr>
          </a:p>
          <a:p>
            <a:pPr lvl="1"/>
            <a:r>
              <a:rPr lang="fr-CA" sz="2800" dirty="0">
                <a:solidFill>
                  <a:schemeClr val="accent2">
                    <a:lumMod val="50000"/>
                  </a:schemeClr>
                </a:solidFill>
              </a:rPr>
              <a:t>Effectuer une sélection quotidienne rigoureuse (oiseaux porteurs à vie)</a:t>
            </a:r>
          </a:p>
          <a:p>
            <a:pPr lvl="1"/>
            <a:r>
              <a:rPr lang="fr-CA" sz="2800" dirty="0">
                <a:solidFill>
                  <a:schemeClr val="accent2">
                    <a:lumMod val="50000"/>
                  </a:schemeClr>
                </a:solidFill>
              </a:rPr>
              <a:t>Respecter les mesures de biosécurité afin d’éviter la transmission de la bactérie aux autres poulaillers</a:t>
            </a:r>
          </a:p>
          <a:p>
            <a:pPr lvl="1"/>
            <a:r>
              <a:rPr lang="fr-CA" sz="2800" dirty="0">
                <a:solidFill>
                  <a:schemeClr val="accent2">
                    <a:lumMod val="50000"/>
                  </a:schemeClr>
                </a:solidFill>
              </a:rPr>
              <a:t>Gestion du fumier à la sortie</a:t>
            </a:r>
          </a:p>
        </p:txBody>
      </p:sp>
    </p:spTree>
    <p:extLst>
      <p:ext uri="{BB962C8B-B14F-4D97-AF65-F5344CB8AC3E}">
        <p14:creationId xmlns:p14="http://schemas.microsoft.com/office/powerpoint/2010/main" val="550556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04BED5A-E98E-4DA0-BAA5-4F6AB2492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64B94A-E40E-48CE-BD7B-C1A30AE57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982" y="488542"/>
            <a:ext cx="11244036" cy="5880916"/>
          </a:xfrm>
          <a:prstGeom prst="rect">
            <a:avLst/>
          </a:pr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EC5CA6-6479-49D5-B4B5-5643D26B8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4442" y="2057401"/>
            <a:ext cx="0" cy="27432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1B26337-5AA4-470D-9687-5907CB53B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685800"/>
            <a:ext cx="10853928" cy="5486400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4DF98BC-DB5A-4BD7-B1B3-27290F4F1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40" y="1000370"/>
            <a:ext cx="3462079" cy="4857262"/>
          </a:xfrm>
        </p:spPr>
        <p:txBody>
          <a:bodyPr>
            <a:normAutofit/>
          </a:bodyPr>
          <a:lstStyle/>
          <a:p>
            <a:pPr algn="r"/>
            <a:r>
              <a:rPr lang="fr-CA" dirty="0">
                <a:solidFill>
                  <a:schemeClr val="accent2">
                    <a:lumMod val="50000"/>
                  </a:schemeClr>
                </a:solidFill>
              </a:rPr>
              <a:t>Prévention et contrôle à la ferme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C7BA66-4746-470D-80E8-BE569809E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691" y="1000370"/>
            <a:ext cx="6212310" cy="4857262"/>
          </a:xfrm>
        </p:spPr>
        <p:txBody>
          <a:bodyPr anchor="ctr">
            <a:noAutofit/>
          </a:bodyPr>
          <a:lstStyle/>
          <a:p>
            <a:r>
              <a:rPr lang="fr-CA" sz="2800" dirty="0">
                <a:solidFill>
                  <a:schemeClr val="accent2">
                    <a:lumMod val="50000"/>
                  </a:schemeClr>
                </a:solidFill>
              </a:rPr>
              <a:t>À la sortie des oiseaux</a:t>
            </a:r>
          </a:p>
          <a:p>
            <a:pPr lvl="1"/>
            <a:r>
              <a:rPr lang="fr-CA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Assécher la bâtisse </a:t>
            </a:r>
            <a:r>
              <a:rPr lang="fr-CA" sz="2800" dirty="0">
                <a:solidFill>
                  <a:schemeClr val="accent2">
                    <a:lumMod val="50000"/>
                  </a:schemeClr>
                </a:solidFill>
              </a:rPr>
              <a:t>le plus rapidement possible après la sortie du fumier ou après le lavage-désinfection…la bactérie adore l’humidité!!!</a:t>
            </a:r>
          </a:p>
          <a:p>
            <a:pPr lvl="1"/>
            <a:r>
              <a:rPr lang="fr-CA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 sanitaire de 14 jours ou plus</a:t>
            </a:r>
          </a:p>
        </p:txBody>
      </p:sp>
    </p:spTree>
    <p:extLst>
      <p:ext uri="{BB962C8B-B14F-4D97-AF65-F5344CB8AC3E}">
        <p14:creationId xmlns:p14="http://schemas.microsoft.com/office/powerpoint/2010/main" val="3954271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9D6CD28-D147-4DC0-A5FF-335351C7D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CDDF69-9963-4CB8-8441-2D6CA2C66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199"/>
            <a:ext cx="11281609" cy="21461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B53A5F-63B3-4E86-93F7-275390D70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0453"/>
            <a:ext cx="10954512" cy="1819656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ECC551B-B5CD-44C2-84AE-8729D04C5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794" y="844481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fr-CA">
                <a:solidFill>
                  <a:schemeClr val="bg1"/>
                </a:solidFill>
              </a:rPr>
              <a:t>Plan de la présentation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C775450F-8BA7-43D8-9209-D87F3845BA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225291"/>
              </p:ext>
            </p:extLst>
          </p:nvPr>
        </p:nvGraphicFramePr>
        <p:xfrm>
          <a:off x="1473200" y="3060562"/>
          <a:ext cx="9269012" cy="2908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31893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04BED5A-E98E-4DA0-BAA5-4F6AB2492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64B94A-E40E-48CE-BD7B-C1A30AE57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982" y="488542"/>
            <a:ext cx="11244036" cy="5880916"/>
          </a:xfrm>
          <a:prstGeom prst="rect">
            <a:avLst/>
          </a:pr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EC5CA6-6479-49D5-B4B5-5643D26B8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4442" y="2057401"/>
            <a:ext cx="0" cy="27432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1B26337-5AA4-470D-9687-5907CB53B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685800"/>
            <a:ext cx="10853928" cy="5486400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4DF98BC-DB5A-4BD7-B1B3-27290F4F1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40" y="1000370"/>
            <a:ext cx="3462079" cy="4857262"/>
          </a:xfrm>
        </p:spPr>
        <p:txBody>
          <a:bodyPr>
            <a:normAutofit/>
          </a:bodyPr>
          <a:lstStyle/>
          <a:p>
            <a:pPr algn="r"/>
            <a:r>
              <a:rPr lang="fr-CA" dirty="0">
                <a:solidFill>
                  <a:schemeClr val="accent2">
                    <a:lumMod val="50000"/>
                  </a:schemeClr>
                </a:solidFill>
              </a:rPr>
              <a:t>Prévention et contrôle à la ferme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C7BA66-4746-470D-80E8-BE569809E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691" y="1000370"/>
            <a:ext cx="6212310" cy="517183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fr-CA" sz="2800" dirty="0">
              <a:solidFill>
                <a:schemeClr val="accent2">
                  <a:lumMod val="50000"/>
                </a:schemeClr>
              </a:solidFill>
            </a:endParaRPr>
          </a:p>
          <a:p>
            <a:pPr lvl="1"/>
            <a:r>
              <a:rPr lang="fr-CA" sz="2800" dirty="0">
                <a:solidFill>
                  <a:schemeClr val="accent2">
                    <a:lumMod val="50000"/>
                  </a:schemeClr>
                </a:solidFill>
              </a:rPr>
              <a:t>Lavage et désinfection des lignes à eau </a:t>
            </a:r>
          </a:p>
          <a:p>
            <a:pPr lvl="1"/>
            <a:r>
              <a:rPr lang="fr-CA" sz="2800" dirty="0">
                <a:solidFill>
                  <a:schemeClr val="accent2">
                    <a:lumMod val="50000"/>
                  </a:schemeClr>
                </a:solidFill>
              </a:rPr>
              <a:t>Chauffer la bâtisse à 100°F durant 4 jours avant d’étendre la litière</a:t>
            </a:r>
          </a:p>
          <a:p>
            <a:pPr lvl="1"/>
            <a:endParaRPr lang="fr-CA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895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04BED5A-E98E-4DA0-BAA5-4F6AB2492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64B94A-E40E-48CE-BD7B-C1A30AE57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982" y="488542"/>
            <a:ext cx="11244036" cy="5880916"/>
          </a:xfrm>
          <a:prstGeom prst="rect">
            <a:avLst/>
          </a:pr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EC5CA6-6479-49D5-B4B5-5643D26B8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4442" y="2057401"/>
            <a:ext cx="0" cy="27432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1B26337-5AA4-470D-9687-5907CB53B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685800"/>
            <a:ext cx="10853928" cy="5486400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4DF98BC-DB5A-4BD7-B1B3-27290F4F1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400" y="1059093"/>
            <a:ext cx="3462079" cy="4857262"/>
          </a:xfrm>
        </p:spPr>
        <p:txBody>
          <a:bodyPr>
            <a:normAutofit/>
          </a:bodyPr>
          <a:lstStyle/>
          <a:p>
            <a:pPr algn="r"/>
            <a:r>
              <a:rPr lang="fr-CA" dirty="0">
                <a:solidFill>
                  <a:schemeClr val="accent2">
                    <a:lumMod val="50000"/>
                  </a:schemeClr>
                </a:solidFill>
              </a:rPr>
              <a:t>Notion de microbiote intestinal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C7BA66-4746-470D-80E8-BE569809E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691" y="1000370"/>
            <a:ext cx="6212310" cy="517183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fr-CA" sz="28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maturation et le bon fonctionnement de l’intestin sont fortement dépendants de l’acquisition d’une bonne flore bactérienne (microbiote). Le microbiote influence les fonctions intestinales telles que: l’immunité, l’absorption des nutriments, l’intégrité de la barrière intestinale.</a:t>
            </a:r>
          </a:p>
          <a:p>
            <a:pPr marL="274320" lvl="1" indent="0">
              <a:buNone/>
            </a:pPr>
            <a:endParaRPr lang="fr-CA" sz="3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590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04BED5A-E98E-4DA0-BAA5-4F6AB2492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64B94A-E40E-48CE-BD7B-C1A30AE57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982" y="488542"/>
            <a:ext cx="11244036" cy="5880916"/>
          </a:xfrm>
          <a:prstGeom prst="rect">
            <a:avLst/>
          </a:pr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EC5CA6-6479-49D5-B4B5-5643D26B8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4442" y="2057401"/>
            <a:ext cx="0" cy="27432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1B26337-5AA4-470D-9687-5907CB53B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685800"/>
            <a:ext cx="10853928" cy="5486400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4DF98BC-DB5A-4BD7-B1B3-27290F4F1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73" y="1000370"/>
            <a:ext cx="3462079" cy="4857262"/>
          </a:xfrm>
        </p:spPr>
        <p:txBody>
          <a:bodyPr>
            <a:normAutofit/>
          </a:bodyPr>
          <a:lstStyle/>
          <a:p>
            <a:pPr algn="r"/>
            <a:r>
              <a:rPr lang="fr-CA" dirty="0">
                <a:solidFill>
                  <a:schemeClr val="accent2">
                    <a:lumMod val="50000"/>
                  </a:schemeClr>
                </a:solidFill>
              </a:rPr>
              <a:t>Notion de microbiote intestinal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C7BA66-4746-470D-80E8-BE569809E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691" y="1000370"/>
            <a:ext cx="6212310" cy="5171830"/>
          </a:xfrm>
        </p:spPr>
        <p:txBody>
          <a:bodyPr anchor="ctr">
            <a:noAutofit/>
          </a:bodyPr>
          <a:lstStyle/>
          <a:p>
            <a:pPr lvl="1"/>
            <a:r>
              <a:rPr lang="fr-CA" sz="36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Le microbiote du poussin sera composé des bactéries rencontrées dans son environnement : couvoir, transport, bâtiment de ferme, moulée et eau»</a:t>
            </a:r>
          </a:p>
        </p:txBody>
      </p:sp>
    </p:spTree>
    <p:extLst>
      <p:ext uri="{BB962C8B-B14F-4D97-AF65-F5344CB8AC3E}">
        <p14:creationId xmlns:p14="http://schemas.microsoft.com/office/powerpoint/2010/main" val="13152760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04BED5A-E98E-4DA0-BAA5-4F6AB2492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64B94A-E40E-48CE-BD7B-C1A30AE57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982" y="488542"/>
            <a:ext cx="11244036" cy="5880916"/>
          </a:xfrm>
          <a:prstGeom prst="rect">
            <a:avLst/>
          </a:pr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EC5CA6-6479-49D5-B4B5-5643D26B8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4442" y="2057401"/>
            <a:ext cx="0" cy="27432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1B26337-5AA4-470D-9687-5907CB53B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685800"/>
            <a:ext cx="10853928" cy="5486400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4DF98BC-DB5A-4BD7-B1B3-27290F4F1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40" y="1000370"/>
            <a:ext cx="3462079" cy="4857262"/>
          </a:xfrm>
        </p:spPr>
        <p:txBody>
          <a:bodyPr>
            <a:normAutofit/>
          </a:bodyPr>
          <a:lstStyle/>
          <a:p>
            <a:pPr algn="r"/>
            <a:r>
              <a:rPr lang="fr-CA" dirty="0">
                <a:solidFill>
                  <a:schemeClr val="accent2">
                    <a:lumMod val="50000"/>
                  </a:schemeClr>
                </a:solidFill>
              </a:rPr>
              <a:t>Prévention et contrôle à la ferme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C7BA66-4746-470D-80E8-BE569809E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691" y="1000370"/>
            <a:ext cx="6212310" cy="517183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fr-CA" sz="3600" b="1" u="sng" dirty="0">
                <a:solidFill>
                  <a:schemeClr val="accent2">
                    <a:lumMod val="50000"/>
                  </a:schemeClr>
                </a:solidFill>
              </a:rPr>
              <a:t>Au prochain lot</a:t>
            </a:r>
          </a:p>
          <a:p>
            <a:pPr marL="0" indent="0">
              <a:buNone/>
            </a:pPr>
            <a:r>
              <a:rPr lang="fr-CA" sz="3600" dirty="0">
                <a:solidFill>
                  <a:schemeClr val="accent2">
                    <a:lumMod val="50000"/>
                  </a:schemeClr>
                </a:solidFill>
              </a:rPr>
              <a:t>Objectifs: </a:t>
            </a:r>
          </a:p>
          <a:p>
            <a:pPr lvl="1"/>
            <a:r>
              <a:rPr lang="fr-CA" sz="2800" dirty="0">
                <a:solidFill>
                  <a:schemeClr val="accent2">
                    <a:lumMod val="50000"/>
                  </a:schemeClr>
                </a:solidFill>
              </a:rPr>
              <a:t>Favoriser </a:t>
            </a:r>
            <a:r>
              <a:rPr lang="fr-CA" sz="3200" b="1" u="sng" dirty="0">
                <a:solidFill>
                  <a:schemeClr val="accent2">
                    <a:lumMod val="50000"/>
                  </a:schemeClr>
                </a:solidFill>
              </a:rPr>
              <a:t>rapidement</a:t>
            </a:r>
            <a:r>
              <a:rPr lang="fr-CA" sz="2800" dirty="0">
                <a:solidFill>
                  <a:schemeClr val="accent2">
                    <a:lumMod val="50000"/>
                  </a:schemeClr>
                </a:solidFill>
              </a:rPr>
              <a:t> le développement d’un bon microbiote (bonne bactérie) chez tous les poussins (uniformité)</a:t>
            </a:r>
          </a:p>
          <a:p>
            <a:pPr lvl="1"/>
            <a:r>
              <a:rPr lang="fr-CA" sz="2800" dirty="0">
                <a:solidFill>
                  <a:schemeClr val="accent2">
                    <a:lumMod val="50000"/>
                  </a:schemeClr>
                </a:solidFill>
              </a:rPr>
              <a:t>Éviter le passage de la bactérie a/n sanguin</a:t>
            </a:r>
          </a:p>
        </p:txBody>
      </p:sp>
    </p:spTree>
    <p:extLst>
      <p:ext uri="{BB962C8B-B14F-4D97-AF65-F5344CB8AC3E}">
        <p14:creationId xmlns:p14="http://schemas.microsoft.com/office/powerpoint/2010/main" val="2079877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04BED5A-E98E-4DA0-BAA5-4F6AB2492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64B94A-E40E-48CE-BD7B-C1A30AE57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982" y="488542"/>
            <a:ext cx="11244036" cy="5880916"/>
          </a:xfrm>
          <a:prstGeom prst="rect">
            <a:avLst/>
          </a:pr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EC5CA6-6479-49D5-B4B5-5643D26B8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4442" y="2057401"/>
            <a:ext cx="0" cy="27432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1B26337-5AA4-470D-9687-5907CB53B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685800"/>
            <a:ext cx="10853928" cy="5486400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4DF98BC-DB5A-4BD7-B1B3-27290F4F1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40" y="1000370"/>
            <a:ext cx="3462079" cy="4857262"/>
          </a:xfrm>
        </p:spPr>
        <p:txBody>
          <a:bodyPr>
            <a:normAutofit/>
          </a:bodyPr>
          <a:lstStyle/>
          <a:p>
            <a:pPr algn="r"/>
            <a:r>
              <a:rPr lang="fr-CA" dirty="0">
                <a:solidFill>
                  <a:schemeClr val="accent2">
                    <a:lumMod val="50000"/>
                  </a:schemeClr>
                </a:solidFill>
              </a:rPr>
              <a:t>Prévention et contrôle à la ferme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C7BA66-4746-470D-80E8-BE569809E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691" y="1000370"/>
            <a:ext cx="6212310" cy="517183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fr-CA" sz="32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fr-CA" sz="3200" dirty="0">
                <a:solidFill>
                  <a:schemeClr val="accent2">
                    <a:lumMod val="50000"/>
                  </a:schemeClr>
                </a:solidFill>
              </a:rPr>
              <a:t>Appliquer le </a:t>
            </a:r>
            <a:r>
              <a:rPr lang="fr-CA" sz="3200" b="1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Poussin Podium  version 2021</a:t>
            </a:r>
          </a:p>
          <a:p>
            <a:pPr lvl="1"/>
            <a:r>
              <a:rPr lang="fr-CA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Température de démarrage</a:t>
            </a:r>
          </a:p>
          <a:p>
            <a:pPr lvl="1"/>
            <a:r>
              <a:rPr lang="fr-CA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Favoriser le démarrage sur papier</a:t>
            </a:r>
          </a:p>
          <a:p>
            <a:pPr lvl="1"/>
            <a:r>
              <a:rPr lang="fr-CA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Observation du comportement et du niveau d’activité des poussins</a:t>
            </a:r>
          </a:p>
          <a:p>
            <a:pPr lvl="1"/>
            <a:r>
              <a:rPr lang="fr-CA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Remplissage du jabot (&gt; 90% après 2 hres) et T* cloacale</a:t>
            </a:r>
          </a:p>
          <a:p>
            <a:pPr marL="274320" lvl="1" indent="0">
              <a:buNone/>
            </a:pPr>
            <a:endParaRPr lang="fr-CA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032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04BED5A-E98E-4DA0-BAA5-4F6AB2492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64B94A-E40E-48CE-BD7B-C1A30AE57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982" y="488542"/>
            <a:ext cx="11244036" cy="5880916"/>
          </a:xfrm>
          <a:prstGeom prst="rect">
            <a:avLst/>
          </a:pr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EC5CA6-6479-49D5-B4B5-5643D26B8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4442" y="2057401"/>
            <a:ext cx="0" cy="27432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1B26337-5AA4-470D-9687-5907CB53B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685800"/>
            <a:ext cx="10853928" cy="5486400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4DF98BC-DB5A-4BD7-B1B3-27290F4F1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40" y="1000370"/>
            <a:ext cx="3462079" cy="4857262"/>
          </a:xfrm>
        </p:spPr>
        <p:txBody>
          <a:bodyPr>
            <a:normAutofit/>
          </a:bodyPr>
          <a:lstStyle/>
          <a:p>
            <a:pPr algn="r"/>
            <a:r>
              <a:rPr lang="fr-CA" dirty="0">
                <a:solidFill>
                  <a:schemeClr val="accent2">
                    <a:lumMod val="50000"/>
                  </a:schemeClr>
                </a:solidFill>
              </a:rPr>
              <a:t>Prévention et contrôle à la ferme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C7BA66-4746-470D-80E8-BE569809E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691" y="1000370"/>
            <a:ext cx="6212310" cy="5171830"/>
          </a:xfrm>
        </p:spPr>
        <p:txBody>
          <a:bodyPr anchor="ctr">
            <a:noAutofit/>
          </a:bodyPr>
          <a:lstStyle/>
          <a:p>
            <a:pPr marL="274320" lvl="1" indent="0">
              <a:buNone/>
            </a:pPr>
            <a:r>
              <a:rPr lang="fr-CA" sz="3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CA" sz="34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fr-CA" sz="3200" dirty="0">
                <a:solidFill>
                  <a:schemeClr val="accent2">
                    <a:lumMod val="50000"/>
                  </a:schemeClr>
                </a:solidFill>
              </a:rPr>
              <a:t>Gérer les systèmes de chauffage et de ventilation pour répondre au besoin du poussin (pas nécessairement mode automatique!!)</a:t>
            </a:r>
          </a:p>
          <a:p>
            <a:pPr marL="0" indent="0">
              <a:buNone/>
            </a:pPr>
            <a:endParaRPr lang="fr-CA" sz="3600" dirty="0">
              <a:solidFill>
                <a:schemeClr val="accent2">
                  <a:lumMod val="50000"/>
                </a:schemeClr>
              </a:solidFill>
            </a:endParaRPr>
          </a:p>
          <a:p>
            <a:pPr lvl="1"/>
            <a:endParaRPr lang="fr-CA" sz="3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072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04BED5A-E98E-4DA0-BAA5-4F6AB2492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64B94A-E40E-48CE-BD7B-C1A30AE57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982" y="488542"/>
            <a:ext cx="11244036" cy="5880916"/>
          </a:xfrm>
          <a:prstGeom prst="rect">
            <a:avLst/>
          </a:pr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EC5CA6-6479-49D5-B4B5-5643D26B8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4442" y="2057401"/>
            <a:ext cx="0" cy="27432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1B26337-5AA4-470D-9687-5907CB53B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685800"/>
            <a:ext cx="10853928" cy="5486400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4DF98BC-DB5A-4BD7-B1B3-27290F4F1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40" y="1000370"/>
            <a:ext cx="3462079" cy="4857262"/>
          </a:xfrm>
        </p:spPr>
        <p:txBody>
          <a:bodyPr>
            <a:normAutofit/>
          </a:bodyPr>
          <a:lstStyle/>
          <a:p>
            <a:pPr algn="r"/>
            <a:r>
              <a:rPr lang="fr-CA" dirty="0">
                <a:solidFill>
                  <a:schemeClr val="accent2">
                    <a:lumMod val="50000"/>
                  </a:schemeClr>
                </a:solidFill>
              </a:rPr>
              <a:t>Prévention et contrôle à la ferme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C7BA66-4746-470D-80E8-BE569809E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691" y="1000370"/>
            <a:ext cx="6212310" cy="517183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fr-CA" sz="3200" dirty="0">
                <a:solidFill>
                  <a:schemeClr val="accent2">
                    <a:lumMod val="50000"/>
                  </a:schemeClr>
                </a:solidFill>
              </a:rPr>
              <a:t>Durant la première semaine de vie</a:t>
            </a:r>
          </a:p>
          <a:p>
            <a:r>
              <a:rPr lang="fr-CA" sz="3200" dirty="0">
                <a:solidFill>
                  <a:schemeClr val="accent2">
                    <a:lumMod val="50000"/>
                  </a:schemeClr>
                </a:solidFill>
              </a:rPr>
              <a:t>Éviter toute forme de stress</a:t>
            </a:r>
          </a:p>
          <a:p>
            <a:r>
              <a:rPr lang="fr-CA" sz="3200" dirty="0">
                <a:solidFill>
                  <a:schemeClr val="accent2">
                    <a:lumMod val="50000"/>
                  </a:schemeClr>
                </a:solidFill>
              </a:rPr>
              <a:t>Éviter un surplus d’activité causé par une trop grande intensité lumineuse </a:t>
            </a:r>
          </a:p>
          <a:p>
            <a:pPr lvl="1"/>
            <a:endParaRPr lang="fr-CA" sz="3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0269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04BED5A-E98E-4DA0-BAA5-4F6AB2492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64B94A-E40E-48CE-BD7B-C1A30AE57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982" y="488542"/>
            <a:ext cx="11244036" cy="5880916"/>
          </a:xfrm>
          <a:prstGeom prst="rect">
            <a:avLst/>
          </a:pr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EC5CA6-6479-49D5-B4B5-5643D26B8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4442" y="2057401"/>
            <a:ext cx="0" cy="27432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1B26337-5AA4-470D-9687-5907CB53B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685800"/>
            <a:ext cx="10853928" cy="5486400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4DF98BC-DB5A-4BD7-B1B3-27290F4F1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40" y="1000370"/>
            <a:ext cx="3462079" cy="4857262"/>
          </a:xfrm>
        </p:spPr>
        <p:txBody>
          <a:bodyPr>
            <a:normAutofit/>
          </a:bodyPr>
          <a:lstStyle/>
          <a:p>
            <a:pPr algn="r"/>
            <a:r>
              <a:rPr lang="fr-CA" dirty="0">
                <a:solidFill>
                  <a:schemeClr val="accent2">
                    <a:lumMod val="50000"/>
                  </a:schemeClr>
                </a:solidFill>
              </a:rPr>
              <a:t>Prévention et contrôle à la ferme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C7BA66-4746-470D-80E8-BE569809E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691" y="1000370"/>
            <a:ext cx="6212310" cy="5171830"/>
          </a:xfrm>
        </p:spPr>
        <p:txBody>
          <a:bodyPr anchor="ctr">
            <a:noAutofit/>
          </a:bodyPr>
          <a:lstStyle/>
          <a:p>
            <a:r>
              <a:rPr lang="fr-CA" sz="3600" dirty="0">
                <a:solidFill>
                  <a:schemeClr val="accent2">
                    <a:lumMod val="50000"/>
                  </a:schemeClr>
                </a:solidFill>
              </a:rPr>
              <a:t>S’assurer de la qualité de l’aliment de début:  ingrédients, texture, analyse des composantes, balance électrolytique</a:t>
            </a:r>
          </a:p>
          <a:p>
            <a:pPr lvl="1"/>
            <a:endParaRPr lang="fr-CA" sz="3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8679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04BED5A-E98E-4DA0-BAA5-4F6AB2492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64B94A-E40E-48CE-BD7B-C1A30AE57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982" y="488542"/>
            <a:ext cx="11244036" cy="5880916"/>
          </a:xfrm>
          <a:prstGeom prst="rect">
            <a:avLst/>
          </a:pr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EC5CA6-6479-49D5-B4B5-5643D26B8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4442" y="2057401"/>
            <a:ext cx="0" cy="27432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1B26337-5AA4-470D-9687-5907CB53B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685800"/>
            <a:ext cx="10853928" cy="5486400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4DF98BC-DB5A-4BD7-B1B3-27290F4F1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40" y="1000370"/>
            <a:ext cx="3462079" cy="4857262"/>
          </a:xfrm>
        </p:spPr>
        <p:txBody>
          <a:bodyPr>
            <a:normAutofit/>
          </a:bodyPr>
          <a:lstStyle/>
          <a:p>
            <a:pPr algn="r"/>
            <a:r>
              <a:rPr lang="fr-CA" dirty="0">
                <a:solidFill>
                  <a:schemeClr val="accent2">
                    <a:lumMod val="50000"/>
                  </a:schemeClr>
                </a:solidFill>
              </a:rPr>
              <a:t>Prévention et contrôle à la ferme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C7BA66-4746-470D-80E8-BE569809E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691" y="1000370"/>
            <a:ext cx="6212310" cy="5171830"/>
          </a:xfrm>
        </p:spPr>
        <p:txBody>
          <a:bodyPr anchor="ctr">
            <a:noAutofit/>
          </a:bodyPr>
          <a:lstStyle/>
          <a:p>
            <a:r>
              <a:rPr lang="fr-CA" sz="3600" dirty="0">
                <a:solidFill>
                  <a:schemeClr val="accent2">
                    <a:lumMod val="50000"/>
                  </a:schemeClr>
                </a:solidFill>
              </a:rPr>
              <a:t>S’assurer du contrôle de la bronchite infectieuse et de la maladie de </a:t>
            </a:r>
            <a:r>
              <a:rPr lang="fr-CA" sz="3600" dirty="0" err="1">
                <a:solidFill>
                  <a:schemeClr val="accent2">
                    <a:lumMod val="50000"/>
                  </a:schemeClr>
                </a:solidFill>
              </a:rPr>
              <a:t>Gumboro</a:t>
            </a:r>
            <a:r>
              <a:rPr lang="fr-CA" sz="3600" dirty="0">
                <a:solidFill>
                  <a:schemeClr val="accent2">
                    <a:lumMod val="50000"/>
                  </a:schemeClr>
                </a:solidFill>
              </a:rPr>
              <a:t> = vaccination si nécessaire</a:t>
            </a:r>
          </a:p>
          <a:p>
            <a:pPr marL="274320" lvl="1" indent="0">
              <a:buNone/>
            </a:pPr>
            <a:endParaRPr lang="fr-CA" sz="3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397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Stéthoscope">
            <a:extLst>
              <a:ext uri="{FF2B5EF4-FFF2-40B4-BE49-F238E27FC236}">
                <a16:creationId xmlns:a16="http://schemas.microsoft.com/office/drawing/2014/main" id="{FB0DE979-43EA-47F3-9B81-61E84EC23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3" r="16125" b="-1"/>
          <a:stretch/>
        </p:blipFill>
        <p:spPr>
          <a:xfrm>
            <a:off x="0" y="-36063"/>
            <a:ext cx="6392647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4DF98BC-DB5A-4BD7-B1B3-27290F4F1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fr-CA" sz="3700" dirty="0" err="1">
                <a:solidFill>
                  <a:schemeClr val="accent4">
                    <a:lumMod val="75000"/>
                  </a:schemeClr>
                </a:solidFill>
              </a:rPr>
              <a:t>Take</a:t>
            </a:r>
            <a:r>
              <a:rPr lang="fr-CA" sz="3700" dirty="0">
                <a:solidFill>
                  <a:schemeClr val="accent4">
                    <a:lumMod val="75000"/>
                  </a:schemeClr>
                </a:solidFill>
              </a:rPr>
              <a:t>-home message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C7BA66-4746-470D-80E8-BE569809E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CA" sz="3200" dirty="0">
                <a:solidFill>
                  <a:schemeClr val="accent4">
                    <a:lumMod val="75000"/>
                  </a:schemeClr>
                </a:solidFill>
              </a:rPr>
              <a:t>Travailler en étroite collaboration avec votre vétérinaire pour cerner les facteurs favorisants qui vous sont propres et ensuite mettre en place  le protocole le plus approprié pour votre situation</a:t>
            </a:r>
          </a:p>
        </p:txBody>
      </p:sp>
    </p:spTree>
    <p:extLst>
      <p:ext uri="{BB962C8B-B14F-4D97-AF65-F5344CB8AC3E}">
        <p14:creationId xmlns:p14="http://schemas.microsoft.com/office/powerpoint/2010/main" val="351039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C56F52D-1233-4B83-9A5D-0E71D3C3E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fr-CA" i="1" dirty="0"/>
              <a:t>Enterococcus </a:t>
            </a:r>
            <a:r>
              <a:rPr lang="fr-CA" i="1" dirty="0" err="1"/>
              <a:t>cecorum</a:t>
            </a:r>
            <a:r>
              <a:rPr lang="fr-CA" i="1" dirty="0"/>
              <a:t> </a:t>
            </a:r>
            <a:r>
              <a:rPr lang="fr-CA" dirty="0"/>
              <a:t>ailleurs dans le monde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C5F7F50E-A6CE-4D4F-A53E-101924F4BB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7010703"/>
              </p:ext>
            </p:extLst>
          </p:nvPr>
        </p:nvGraphicFramePr>
        <p:xfrm>
          <a:off x="5478124" y="800947"/>
          <a:ext cx="5906181" cy="5230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26526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hade val="100000"/>
                <a:satMod val="300000"/>
              </a:schemeClr>
            </a:gs>
            <a:gs pos="100000">
              <a:schemeClr val="bg1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FBF5385-B922-4C23-A6A8-9E7BD5F91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40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fr-CA" sz="4400">
                <a:solidFill>
                  <a:schemeClr val="tx1"/>
                </a:solidFill>
              </a:rPr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39EF87-4868-46F7-A700-A7EF7F6ED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8124" y="559477"/>
            <a:ext cx="5647076" cy="6060779"/>
          </a:xfrm>
        </p:spPr>
        <p:txBody>
          <a:bodyPr anchor="ctr">
            <a:normAutofit/>
          </a:bodyPr>
          <a:lstStyle/>
          <a:p>
            <a:r>
              <a:rPr lang="fr-CA" sz="2400" dirty="0"/>
              <a:t>On ne s’explique pas pourquoi ou comment une bactérie commensale de l’intestin a pu se modifier pour devenir pathogène</a:t>
            </a:r>
          </a:p>
          <a:p>
            <a:r>
              <a:rPr lang="fr-CA" sz="2400" dirty="0"/>
              <a:t>Les souches pathogènes sont là pour rester</a:t>
            </a:r>
          </a:p>
          <a:p>
            <a:r>
              <a:rPr lang="fr-CA" sz="2400" dirty="0"/>
              <a:t>Jusqu’à maintenant, on a l’impression que plusieurs facteurs prédisposants, outre la présence de la bactérie, sont nécessaires pour qu’il y ait manifestation de la maladie.</a:t>
            </a:r>
          </a:p>
          <a:p>
            <a:pPr marL="176213" lvl="1" indent="-176213"/>
            <a:r>
              <a:rPr lang="fr-CA" sz="2400" dirty="0"/>
              <a:t>Y aurait-il une comparaison à faire avec la bactérie E coli et la cellulite?</a:t>
            </a:r>
          </a:p>
          <a:p>
            <a:endParaRPr lang="fr-CA" sz="2000" dirty="0"/>
          </a:p>
        </p:txBody>
      </p:sp>
    </p:spTree>
    <p:extLst>
      <p:ext uri="{BB962C8B-B14F-4D97-AF65-F5344CB8AC3E}">
        <p14:creationId xmlns:p14="http://schemas.microsoft.com/office/powerpoint/2010/main" val="29477096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hade val="100000"/>
                <a:satMod val="300000"/>
              </a:schemeClr>
            </a:gs>
            <a:gs pos="100000">
              <a:schemeClr val="bg1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FBF5385-B922-4C23-A6A8-9E7BD5F91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40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fr-CA" sz="4400">
                <a:solidFill>
                  <a:schemeClr val="tx1"/>
                </a:solidFill>
              </a:rPr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39EF87-4868-46F7-A700-A7EF7F6ED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8124" y="559477"/>
            <a:ext cx="5647076" cy="6060779"/>
          </a:xfrm>
        </p:spPr>
        <p:txBody>
          <a:bodyPr anchor="ctr">
            <a:normAutofit/>
          </a:bodyPr>
          <a:lstStyle/>
          <a:p>
            <a:r>
              <a:rPr lang="fr-CA" sz="2800" dirty="0"/>
              <a:t>Afin de gérer cette nouvelle pathologie, il faut possiblement accepter de remettre en question nos façons de faire</a:t>
            </a:r>
          </a:p>
          <a:p>
            <a:r>
              <a:rPr lang="fr-CA" sz="2800" dirty="0"/>
              <a:t>Investir dans la recherche: trop de questions encore sans réponses!!</a:t>
            </a:r>
          </a:p>
          <a:p>
            <a:endParaRPr lang="fr-CA" sz="2400" dirty="0"/>
          </a:p>
          <a:p>
            <a:endParaRPr lang="fr-CA" sz="2400" dirty="0"/>
          </a:p>
          <a:p>
            <a:endParaRPr lang="fr-CA" sz="2000" dirty="0"/>
          </a:p>
        </p:txBody>
      </p:sp>
    </p:spTree>
    <p:extLst>
      <p:ext uri="{BB962C8B-B14F-4D97-AF65-F5344CB8AC3E}">
        <p14:creationId xmlns:p14="http://schemas.microsoft.com/office/powerpoint/2010/main" val="9892756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hade val="100000"/>
                <a:satMod val="300000"/>
              </a:schemeClr>
            </a:gs>
            <a:gs pos="100000">
              <a:schemeClr val="bg1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773DE45-22E3-4CA9-B23A-D7D3F4052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40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fr-CA" sz="4400">
                <a:solidFill>
                  <a:schemeClr val="tx1"/>
                </a:solidFill>
              </a:rPr>
              <a:t>Mise en garde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58D58E-8511-42C2-86BB-5072E9459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8124" y="559477"/>
            <a:ext cx="5647076" cy="5475563"/>
          </a:xfrm>
        </p:spPr>
        <p:txBody>
          <a:bodyPr anchor="ctr">
            <a:normAutofit/>
          </a:bodyPr>
          <a:lstStyle/>
          <a:p>
            <a:r>
              <a:rPr lang="fr-CA" sz="2400" dirty="0"/>
              <a:t>Bien que l’on comprenne mieux la condition aujourd’hui que lors de son apparition, beaucoup d’éléments demeurent à élucider pour bien contrôler cette maladie.</a:t>
            </a:r>
          </a:p>
          <a:p>
            <a:r>
              <a:rPr lang="fr-CA" sz="2400" dirty="0"/>
              <a:t>Plusieurs travaux de recherche sont en cours qui nous aideront sûrement dans le futur à mieux gérer cette pathologie.</a:t>
            </a:r>
          </a:p>
          <a:p>
            <a:r>
              <a:rPr lang="fr-CA" sz="2400" dirty="0"/>
              <a:t>Les recommandations actuelles sont basées sur nos observations sur le  terrain et sur les publications scientifiques disponibles à ce jour</a:t>
            </a:r>
          </a:p>
        </p:txBody>
      </p:sp>
    </p:spTree>
    <p:extLst>
      <p:ext uri="{BB962C8B-B14F-4D97-AF65-F5344CB8AC3E}">
        <p14:creationId xmlns:p14="http://schemas.microsoft.com/office/powerpoint/2010/main" val="39903941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17E66BF-F4EA-41D8-9A05-5DEC9BD6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512" y="870132"/>
            <a:ext cx="9792208" cy="1527078"/>
          </a:xfrm>
        </p:spPr>
        <p:txBody>
          <a:bodyPr>
            <a:normAutofit/>
          </a:bodyPr>
          <a:lstStyle/>
          <a:p>
            <a:r>
              <a:rPr lang="fr-CA" dirty="0"/>
              <a:t>Cours de base sur les Entérocoques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34A267-239A-4794-B1A9-7E7D4C3C0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512" y="2271713"/>
            <a:ext cx="9792208" cy="3693998"/>
          </a:xfrm>
        </p:spPr>
        <p:txBody>
          <a:bodyPr>
            <a:normAutofit/>
          </a:bodyPr>
          <a:lstStyle/>
          <a:p>
            <a:r>
              <a:rPr lang="fr-CA" sz="2400" dirty="0"/>
              <a:t>De façon normale, il y a une succession de types d’entérocoques qui vont graduellement coloniser le tractus intestinal   de l’oiseau. Le premier étant Enterococcus faecalis, suivi d’Enterococcus faecium puis Enterococcus </a:t>
            </a:r>
            <a:r>
              <a:rPr lang="fr-CA" sz="2400" dirty="0" err="1"/>
              <a:t>cecorum</a:t>
            </a:r>
            <a:endParaRPr lang="fr-CA" sz="2400" dirty="0"/>
          </a:p>
          <a:p>
            <a:r>
              <a:rPr lang="fr-CA" sz="2400" dirty="0"/>
              <a:t>Jusqu’à 2002, Enterococcus </a:t>
            </a:r>
            <a:r>
              <a:rPr lang="fr-CA" sz="2400" dirty="0" err="1"/>
              <a:t>cecorum</a:t>
            </a:r>
            <a:r>
              <a:rPr lang="fr-CA" sz="2400" dirty="0"/>
              <a:t> était considéré comme un habitant normal  (bonne bactérie qui se loge dans l’intestin)</a:t>
            </a:r>
          </a:p>
          <a:p>
            <a:r>
              <a:rPr lang="fr-CA" sz="2400" dirty="0"/>
              <a:t>Par la suite on a isolé, dans des lésions d’ostéomyélite, des souches d’Enterococcus </a:t>
            </a:r>
            <a:r>
              <a:rPr lang="fr-CA" sz="2400" dirty="0" err="1"/>
              <a:t>cecorum</a:t>
            </a:r>
            <a:r>
              <a:rPr lang="fr-CA" sz="2400" dirty="0"/>
              <a:t> d’où la notion  de </a:t>
            </a:r>
            <a:r>
              <a:rPr lang="fr-CA" sz="2400" b="1" u="sng" dirty="0"/>
              <a:t>souches pathogènes</a:t>
            </a:r>
          </a:p>
          <a:p>
            <a:pPr marL="0" indent="0">
              <a:buNone/>
            </a:pPr>
            <a:endParaRPr lang="fr-CA" sz="2000" dirty="0"/>
          </a:p>
        </p:txBody>
      </p:sp>
    </p:spTree>
    <p:extLst>
      <p:ext uri="{BB962C8B-B14F-4D97-AF65-F5344CB8AC3E}">
        <p14:creationId xmlns:p14="http://schemas.microsoft.com/office/powerpoint/2010/main" val="36530329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Chercheur examinant la croissance dans une boîte de Petri">
            <a:extLst>
              <a:ext uri="{FF2B5EF4-FFF2-40B4-BE49-F238E27FC236}">
                <a16:creationId xmlns:a16="http://schemas.microsoft.com/office/drawing/2014/main" id="{F39866D1-5364-464C-BA99-87DEA3BFAB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6407" b="932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D8CF7EA-CFFF-4A90-B348-391980197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10058400" cy="1143000"/>
          </a:xfrm>
        </p:spPr>
        <p:txBody>
          <a:bodyPr>
            <a:normAutofit/>
          </a:bodyPr>
          <a:lstStyle/>
          <a:p>
            <a:r>
              <a:rPr lang="fr-CA" dirty="0"/>
              <a:t>Agent pathogène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38A109-2162-45AD-B0B7-B55AD3033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1" y="1443038"/>
            <a:ext cx="6192128" cy="4957762"/>
          </a:xfrm>
        </p:spPr>
        <p:txBody>
          <a:bodyPr>
            <a:normAutofit lnSpcReduction="10000"/>
          </a:bodyPr>
          <a:lstStyle/>
          <a:p>
            <a:r>
              <a:rPr lang="fr-CA" sz="2800" dirty="0"/>
              <a:t>Bactérie coque Gram positif</a:t>
            </a:r>
          </a:p>
          <a:p>
            <a:r>
              <a:rPr lang="fr-CA" sz="2800" dirty="0"/>
              <a:t>Existe toujours des souches commensales (bonne bactérie)</a:t>
            </a:r>
          </a:p>
          <a:p>
            <a:r>
              <a:rPr lang="fr-CA" sz="2800" dirty="0"/>
              <a:t>Caractéristiques des souches pathogènes</a:t>
            </a:r>
          </a:p>
          <a:p>
            <a:pPr lvl="2"/>
            <a:r>
              <a:rPr lang="fr-CA" sz="2000" dirty="0"/>
              <a:t>Colonisation intestin durant la première semaine de vie</a:t>
            </a:r>
          </a:p>
          <a:p>
            <a:pPr lvl="2"/>
            <a:r>
              <a:rPr lang="fr-CA" sz="2000" dirty="0"/>
              <a:t>Davantage d’antibiorésistance </a:t>
            </a:r>
          </a:p>
          <a:p>
            <a:pPr lvl="2"/>
            <a:r>
              <a:rPr lang="fr-CA" sz="2000" dirty="0"/>
              <a:t>Antigène « O »</a:t>
            </a:r>
          </a:p>
          <a:p>
            <a:pPr lvl="2"/>
            <a:r>
              <a:rPr lang="fr-CA" sz="2000" dirty="0"/>
              <a:t>Projet de recherche Dr Martine Boulianne,</a:t>
            </a:r>
          </a:p>
          <a:p>
            <a:pPr marL="822960" lvl="3" indent="0">
              <a:buNone/>
            </a:pPr>
            <a:r>
              <a:rPr lang="fr-CA" sz="2000" dirty="0"/>
              <a:t>                              Chaire de Recherche 				   Avicole, FMV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0EE17BA-8510-42BF-B91C-2DA1822395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6" t="11368" r="1132"/>
          <a:stretch/>
        </p:blipFill>
        <p:spPr>
          <a:xfrm>
            <a:off x="7258929" y="1828800"/>
            <a:ext cx="4266419" cy="379291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3AB4EB8-C7BB-499D-992A-435292A2E847}"/>
              </a:ext>
            </a:extLst>
          </p:cNvPr>
          <p:cNvSpPr txBox="1"/>
          <p:nvPr/>
        </p:nvSpPr>
        <p:spPr>
          <a:xfrm>
            <a:off x="7192740" y="5621710"/>
            <a:ext cx="174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err="1"/>
              <a:t>Borst</a:t>
            </a:r>
            <a:r>
              <a:rPr lang="fr-CA" dirty="0"/>
              <a:t> et al., 2017</a:t>
            </a:r>
          </a:p>
        </p:txBody>
      </p:sp>
    </p:spTree>
    <p:extLst>
      <p:ext uri="{BB962C8B-B14F-4D97-AF65-F5344CB8AC3E}">
        <p14:creationId xmlns:p14="http://schemas.microsoft.com/office/powerpoint/2010/main" val="37545143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29CCADB-5FF3-4A64-A47F-EF971C3AE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fr-CA" dirty="0"/>
              <a:t>Mode de transmission-Pathogénie</a:t>
            </a:r>
            <a:br>
              <a:rPr lang="fr-CA" dirty="0"/>
            </a:br>
            <a:endParaRPr lang="fr-CA" dirty="0"/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0EB82F01-ED99-4E18-8FB3-A13472C1C6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9195331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0333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oint d’interrogation sur fond vert pastel">
            <a:extLst>
              <a:ext uri="{FF2B5EF4-FFF2-40B4-BE49-F238E27FC236}">
                <a16:creationId xmlns:a16="http://schemas.microsoft.com/office/drawing/2014/main" id="{24420B0B-E19D-4110-9865-168BC67260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4538" b="204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766B4B5-C8B1-44EC-A17A-CA20FB4B4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532" y="2091263"/>
            <a:ext cx="8652938" cy="24615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5800" b="0" cap="all" spc="-100"/>
              <a:t>Facteurs prédisposants suspectés jusqu’à maintenant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15278721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5FAA58-0EDC-412F-A5F8-01968BE60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089CB0-2F03-4E3C-ADBB-570A3BE78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081" y="0"/>
            <a:ext cx="551077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BA80B1-3B69-49C0-8AC9-716ABA57F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rgbClr val="D9D9D9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7E1103-B264-49BE-BC2A-F4E40BD3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solidFill>
            <a:schemeClr val="bg1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0C5F73-703C-4807-854B-C6DBDB632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887" y="1185059"/>
            <a:ext cx="3491832" cy="4487882"/>
          </a:xfrm>
        </p:spPr>
        <p:txBody>
          <a:bodyPr>
            <a:normAutofit/>
          </a:bodyPr>
          <a:lstStyle/>
          <a:p>
            <a:pPr algn="ctr"/>
            <a:r>
              <a:rPr lang="fr-CA" sz="4400"/>
              <a:t>Ce que l’on retrouve dans la littérature…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DA11B6-B538-4624-9628-98B823D76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939" y="276008"/>
            <a:ext cx="6146615" cy="6305984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B1CB5B-67A5-45DB-B8E1-7A09A642E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5455" y="438912"/>
            <a:ext cx="5815584" cy="598017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698020-C4CB-4FA2-9054-2C23B4414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3656" y="936416"/>
            <a:ext cx="4870512" cy="6084488"/>
          </a:xfrm>
        </p:spPr>
        <p:txBody>
          <a:bodyPr anchor="ctr">
            <a:normAutofit/>
          </a:bodyPr>
          <a:lstStyle/>
          <a:p>
            <a:pPr marL="182880" marR="0" lvl="0" indent="-182880" defTabSz="914400" rtl="0" eaLnBrk="1" fontAlgn="auto" latinLnBrk="0" hangingPunct="1"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lawik Light" panose="02020404030301010803"/>
                <a:ea typeface="+mn-ea"/>
                <a:cs typeface="+mn-cs"/>
              </a:rPr>
              <a:t>Lien avec les troupeaux reproducteurs</a:t>
            </a:r>
          </a:p>
          <a:p>
            <a:pPr marL="182880" marR="0" lvl="0" indent="-182880" defTabSz="914400" rtl="0" eaLnBrk="1" fontAlgn="auto" latinLnBrk="0" hangingPunct="1"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lawik Light" panose="02020404030301010803"/>
                <a:ea typeface="+mn-ea"/>
                <a:cs typeface="+mn-cs"/>
              </a:rPr>
              <a:t>Contamination environnementale</a:t>
            </a:r>
          </a:p>
          <a:p>
            <a:pPr lvl="1">
              <a:spcBef>
                <a:spcPts val="900"/>
              </a:spcBef>
              <a:buClr>
                <a:prstClr val="black">
                  <a:lumMod val="85000"/>
                  <a:lumOff val="15000"/>
                </a:prstClr>
              </a:buClr>
              <a:defRPr/>
            </a:pPr>
            <a:r>
              <a:rPr lang="fr-CA" sz="2000" dirty="0">
                <a:latin typeface="Selawik Light" panose="02020404030301010803"/>
              </a:rPr>
              <a:t>N</a:t>
            </a:r>
            <a:r>
              <a:rPr kumimoji="0" lang="fr-CA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lawik Light" panose="02020404030301010803"/>
                <a:ea typeface="+mn-ea"/>
                <a:cs typeface="+mn-cs"/>
              </a:rPr>
              <a:t>otion</a:t>
            </a: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lawik Light" panose="02020404030301010803"/>
                <a:ea typeface="+mn-ea"/>
                <a:cs typeface="+mn-cs"/>
              </a:rPr>
              <a:t> de réservoir sur la ferme</a:t>
            </a:r>
          </a:p>
          <a:p>
            <a:pPr lvl="1">
              <a:spcBef>
                <a:spcPts val="900"/>
              </a:spcBef>
              <a:buClr>
                <a:prstClr val="black">
                  <a:lumMod val="85000"/>
                  <a:lumOff val="15000"/>
                </a:prstClr>
              </a:buClr>
              <a:defRPr/>
            </a:pPr>
            <a:r>
              <a:rPr lang="fr-CA" sz="2000" dirty="0">
                <a:latin typeface="Selawik Light" panose="02020404030301010803"/>
              </a:rPr>
              <a:t>Contamination de l’eau de boisson (système de distribution ou la source elle-même)</a:t>
            </a:r>
            <a:endParaRPr kumimoji="0" lang="fr-CA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lawik Light" panose="02020404030301010803"/>
              <a:ea typeface="+mn-ea"/>
              <a:cs typeface="+mn-cs"/>
            </a:endParaRPr>
          </a:p>
          <a:p>
            <a:pPr marL="182880" marR="0" lvl="0" indent="-182880" defTabSz="914400" rtl="0" eaLnBrk="1" fontAlgn="auto" latinLnBrk="0" hangingPunct="1"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lawik Light" panose="02020404030301010803"/>
                <a:ea typeface="+mn-ea"/>
                <a:cs typeface="+mn-cs"/>
              </a:rPr>
              <a:t>Perte d’intégrité intestinale (inflammation-jonction serrée) </a:t>
            </a:r>
          </a:p>
          <a:p>
            <a:pPr marL="182880" marR="0" lvl="0" indent="-182880" defTabSz="914400" rtl="0" eaLnBrk="1" fontAlgn="auto" latinLnBrk="0" hangingPunct="1"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lawik Light" panose="02020404030301010803"/>
                <a:ea typeface="+mn-ea"/>
                <a:cs typeface="+mn-cs"/>
              </a:rPr>
              <a:t>Altération de la flore intestinale (microbiome)</a:t>
            </a:r>
          </a:p>
          <a:p>
            <a:pPr marL="182880" marR="0" lvl="0" indent="-182880" defTabSz="914400" rtl="0" eaLnBrk="1" fontAlgn="auto" latinLnBrk="0" hangingPunct="1"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lawik Light" panose="02020404030301010803"/>
                <a:ea typeface="+mn-ea"/>
                <a:cs typeface="+mn-cs"/>
              </a:rPr>
              <a:t>Vitesse de croissance élevée surtout si elle est associée à un excès d’éclairage</a:t>
            </a:r>
          </a:p>
          <a:p>
            <a:pPr marL="182880" marR="0" lvl="0" indent="-182880" defTabSz="914400" rtl="0" eaLnBrk="1" fontAlgn="auto" latinLnBrk="0" hangingPunct="1"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lang="fr-CA" sz="2000" dirty="0">
                <a:latin typeface="Selawik Light" panose="02020404030301010803"/>
              </a:rPr>
              <a:t>Immunosuppression (stress, virus)</a:t>
            </a:r>
          </a:p>
          <a:p>
            <a:pPr marL="182880" marR="0" lvl="0" indent="-182880" defTabSz="914400" rtl="0" eaLnBrk="1" fontAlgn="auto" latinLnBrk="0" hangingPunct="1"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Garamond" pitchFamily="18" charset="0"/>
              <a:buChar char="◦"/>
              <a:tabLst/>
              <a:defRPr/>
            </a:pPr>
            <a:endParaRPr lang="fr-CA" sz="2000" dirty="0">
              <a:latin typeface="Selawik Light" panose="02020404030301010803"/>
            </a:endParaRPr>
          </a:p>
          <a:p>
            <a:pPr marL="182880" marR="0" lvl="0" indent="-182880" defTabSz="914400" rtl="0" eaLnBrk="1" fontAlgn="auto" latinLnBrk="0" hangingPunct="1"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Garamond" pitchFamily="18" charset="0"/>
              <a:buChar char="◦"/>
              <a:tabLst/>
              <a:defRPr/>
            </a:pPr>
            <a:endParaRPr kumimoji="0" lang="fr-CA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lawik Light" panose="02020404030301010803"/>
              <a:ea typeface="+mn-ea"/>
              <a:cs typeface="+mn-cs"/>
            </a:endParaRPr>
          </a:p>
          <a:p>
            <a:endParaRPr lang="fr-CA" sz="2000" dirty="0"/>
          </a:p>
        </p:txBody>
      </p:sp>
    </p:spTree>
    <p:extLst>
      <p:ext uri="{BB962C8B-B14F-4D97-AF65-F5344CB8AC3E}">
        <p14:creationId xmlns:p14="http://schemas.microsoft.com/office/powerpoint/2010/main" val="21720292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8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6A9A9"/>
      </a:accent1>
      <a:accent2>
        <a:srgbClr val="CB58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D0690C"/>
      </a:hlink>
      <a:folHlink>
        <a:srgbClr val="9696A0"/>
      </a:folHlink>
    </a:clrScheme>
    <a:fontScheme name="Savon">
      <a:majorFont>
        <a:latin typeface="Speak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elawik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1437</TotalTime>
  <Words>1378</Words>
  <Application>Microsoft Office PowerPoint</Application>
  <PresentationFormat>Grand écran</PresentationFormat>
  <Paragraphs>147</Paragraphs>
  <Slides>31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7" baseType="lpstr">
      <vt:lpstr>Garamond</vt:lpstr>
      <vt:lpstr>Selawik Light</vt:lpstr>
      <vt:lpstr>Speak Pro</vt:lpstr>
      <vt:lpstr>Wingdings</vt:lpstr>
      <vt:lpstr>SavonVTI</vt:lpstr>
      <vt:lpstr>Document</vt:lpstr>
      <vt:lpstr>Enterococcus cecorum Mise à jour Présentation aux EVQ  Octobre 2021</vt:lpstr>
      <vt:lpstr>Plan de la présentation</vt:lpstr>
      <vt:lpstr>Enterococcus cecorum ailleurs dans le monde</vt:lpstr>
      <vt:lpstr>Mise en garde</vt:lpstr>
      <vt:lpstr>Cours de base sur les Entérocoques</vt:lpstr>
      <vt:lpstr>Agent pathogène</vt:lpstr>
      <vt:lpstr>Mode de transmission-Pathogénie </vt:lpstr>
      <vt:lpstr>Facteurs prédisposants suspectés jusqu’à maintenant </vt:lpstr>
      <vt:lpstr>Ce que l’on retrouve dans la littérature…</vt:lpstr>
      <vt:lpstr>Situation au Québec</vt:lpstr>
      <vt:lpstr>Présentation PowerPoint</vt:lpstr>
      <vt:lpstr>Hypothèses pouvant expliquer la situation au Québec</vt:lpstr>
      <vt:lpstr>Présentation PowerPoint</vt:lpstr>
      <vt:lpstr>Signes cliniques</vt:lpstr>
      <vt:lpstr>Procédures diagnostiques      </vt:lpstr>
      <vt:lpstr>Procédures diagnostiques      </vt:lpstr>
      <vt:lpstr>Prévention et contrôle a/n des reproducteurs et du couvoir</vt:lpstr>
      <vt:lpstr>Prévention et contrôle à la ferme</vt:lpstr>
      <vt:lpstr>Prévention et contrôle à la ferme</vt:lpstr>
      <vt:lpstr>Prévention et contrôle à la ferme</vt:lpstr>
      <vt:lpstr>Notion de microbiote intestinal</vt:lpstr>
      <vt:lpstr>Notion de microbiote intestinal</vt:lpstr>
      <vt:lpstr>Prévention et contrôle à la ferme</vt:lpstr>
      <vt:lpstr>Prévention et contrôle à la ferme</vt:lpstr>
      <vt:lpstr>Prévention et contrôle à la ferme</vt:lpstr>
      <vt:lpstr>Prévention et contrôle à la ferme</vt:lpstr>
      <vt:lpstr>Prévention et contrôle à la ferme</vt:lpstr>
      <vt:lpstr>Prévention et contrôle à la ferme</vt:lpstr>
      <vt:lpstr>Take-home message</vt:lpstr>
      <vt:lpstr>Conclusion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Enterococcus cecorum Présentation au EVQ, Octobre 2021</dc:title>
  <dc:creator>Linda Lallier</dc:creator>
  <cp:lastModifiedBy>Jutras, Marie-Hélène</cp:lastModifiedBy>
  <cp:revision>12</cp:revision>
  <dcterms:created xsi:type="dcterms:W3CDTF">2021-09-20T13:41:30Z</dcterms:created>
  <dcterms:modified xsi:type="dcterms:W3CDTF">2021-10-06T10:45:21Z</dcterms:modified>
</cp:coreProperties>
</file>