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3" r:id="rId4"/>
    <p:sldId id="259" r:id="rId5"/>
    <p:sldId id="270" r:id="rId6"/>
    <p:sldId id="266" r:id="rId7"/>
    <p:sldId id="279" r:id="rId8"/>
    <p:sldId id="363" r:id="rId9"/>
    <p:sldId id="364" r:id="rId10"/>
    <p:sldId id="365" r:id="rId11"/>
    <p:sldId id="391" r:id="rId12"/>
    <p:sldId id="368" r:id="rId13"/>
    <p:sldId id="369" r:id="rId14"/>
    <p:sldId id="370" r:id="rId15"/>
    <p:sldId id="371" r:id="rId16"/>
    <p:sldId id="376" r:id="rId17"/>
    <p:sldId id="372" r:id="rId18"/>
    <p:sldId id="374" r:id="rId19"/>
    <p:sldId id="377" r:id="rId20"/>
    <p:sldId id="378" r:id="rId21"/>
    <p:sldId id="337" r:id="rId22"/>
    <p:sldId id="379" r:id="rId23"/>
    <p:sldId id="392" r:id="rId24"/>
    <p:sldId id="380" r:id="rId25"/>
    <p:sldId id="381" r:id="rId26"/>
    <p:sldId id="382" r:id="rId27"/>
    <p:sldId id="340" r:id="rId28"/>
    <p:sldId id="393" r:id="rId29"/>
    <p:sldId id="384" r:id="rId30"/>
    <p:sldId id="388" r:id="rId31"/>
    <p:sldId id="389" r:id="rId32"/>
    <p:sldId id="387" r:id="rId33"/>
    <p:sldId id="354" r:id="rId34"/>
    <p:sldId id="396" r:id="rId35"/>
    <p:sldId id="409" r:id="rId36"/>
    <p:sldId id="410" r:id="rId37"/>
    <p:sldId id="400" r:id="rId38"/>
    <p:sldId id="395" r:id="rId39"/>
    <p:sldId id="390" r:id="rId40"/>
    <p:sldId id="397" r:id="rId41"/>
    <p:sldId id="398" r:id="rId42"/>
    <p:sldId id="412" r:id="rId43"/>
    <p:sldId id="417" r:id="rId44"/>
    <p:sldId id="418" r:id="rId45"/>
    <p:sldId id="419" r:id="rId46"/>
    <p:sldId id="420" r:id="rId47"/>
    <p:sldId id="421" r:id="rId48"/>
    <p:sldId id="306" r:id="rId49"/>
    <p:sldId id="401" r:id="rId50"/>
    <p:sldId id="406" r:id="rId51"/>
    <p:sldId id="403" r:id="rId52"/>
    <p:sldId id="404" r:id="rId53"/>
    <p:sldId id="407" r:id="rId54"/>
    <p:sldId id="405" r:id="rId55"/>
    <p:sldId id="408" r:id="rId56"/>
    <p:sldId id="402" r:id="rId57"/>
    <p:sldId id="422" r:id="rId58"/>
    <p:sldId id="423" r:id="rId59"/>
    <p:sldId id="286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A"/>
              <a:t>Nombre de souches de Bronchite séquencées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5261121206003096E-2"/>
          <c:y val="0.10446882464493579"/>
          <c:w val="0.9490693631244812"/>
          <c:h val="0.755941714755195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Feuil1!$J$2</c:f>
              <c:strCache>
                <c:ptCount val="1"/>
                <c:pt idx="0">
                  <c:v>Delmarva (DMV)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numRef>
              <c:f>Feuil1!$I$3:$I$9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Feuil1!$J$3:$J$9</c:f>
              <c:numCache>
                <c:formatCode>General</c:formatCode>
                <c:ptCount val="7"/>
                <c:pt idx="1">
                  <c:v>2</c:v>
                </c:pt>
                <c:pt idx="2">
                  <c:v>11</c:v>
                </c:pt>
                <c:pt idx="3">
                  <c:v>19</c:v>
                </c:pt>
                <c:pt idx="4">
                  <c:v>55</c:v>
                </c:pt>
                <c:pt idx="5">
                  <c:v>34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1-49EA-AAEF-52D5957C9F58}"/>
            </c:ext>
          </c:extLst>
        </c:ser>
        <c:ser>
          <c:idx val="2"/>
          <c:order val="2"/>
          <c:tx>
            <c:strRef>
              <c:f>Feuil1!$L$2</c:f>
              <c:strCache>
                <c:ptCount val="1"/>
                <c:pt idx="0">
                  <c:v>Qu16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Feuil1!$I$3:$I$9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Feuil1!$L$3:$L$9</c:f>
              <c:numCache>
                <c:formatCode>General</c:formatCode>
                <c:ptCount val="7"/>
                <c:pt idx="0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1-49EA-AAEF-52D5957C9F58}"/>
            </c:ext>
          </c:extLst>
        </c:ser>
        <c:ser>
          <c:idx val="3"/>
          <c:order val="3"/>
          <c:tx>
            <c:strRef>
              <c:f>Feuil1!$M$2</c:f>
              <c:strCache>
                <c:ptCount val="1"/>
                <c:pt idx="0">
                  <c:v>4/91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Feuil1!$I$3:$I$9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Feuil1!$M$3:$M$9</c:f>
              <c:numCache>
                <c:formatCode>General</c:formatCode>
                <c:ptCount val="7"/>
                <c:pt idx="0">
                  <c:v>4</c:v>
                </c:pt>
                <c:pt idx="2">
                  <c:v>0</c:v>
                </c:pt>
                <c:pt idx="3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1-49EA-AAEF-52D5957C9F58}"/>
            </c:ext>
          </c:extLst>
        </c:ser>
        <c:ser>
          <c:idx val="4"/>
          <c:order val="4"/>
          <c:tx>
            <c:strRef>
              <c:f>Feuil1!$N$2</c:f>
              <c:strCache>
                <c:ptCount val="1"/>
                <c:pt idx="0">
                  <c:v>CA1737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Feuil1!$I$3:$I$9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Feuil1!$N$3:$N$9</c:f>
              <c:numCache>
                <c:formatCode>General</c:formatCode>
                <c:ptCount val="7"/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91-49EA-AAEF-52D5957C9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7614768"/>
        <c:axId val="82678283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Feuil1!$K$2</c15:sqref>
                        </c15:formulaRef>
                      </c:ext>
                    </c:extLst>
                    <c:strCache>
                      <c:ptCount val="1"/>
                      <c:pt idx="0">
                        <c:v>Mass41 ou Conn46  (vaccin)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Feuil1!$I$3:$I$9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Feuil1!$K$3:$K$9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3</c:v>
                      </c:pt>
                      <c:pt idx="1">
                        <c:v>1</c:v>
                      </c:pt>
                      <c:pt idx="2">
                        <c:v>3</c:v>
                      </c:pt>
                      <c:pt idx="3">
                        <c:v>3</c:v>
                      </c:pt>
                      <c:pt idx="4">
                        <c:v>21</c:v>
                      </c:pt>
                      <c:pt idx="5">
                        <c:v>9</c:v>
                      </c:pt>
                      <c:pt idx="6">
                        <c:v>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3091-49EA-AAEF-52D5957C9F58}"/>
                  </c:ext>
                </c:extLst>
              </c15:ser>
            </c15:filteredBarSeries>
          </c:ext>
        </c:extLst>
      </c:barChart>
      <c:catAx>
        <c:axId val="82761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6782832"/>
        <c:crosses val="autoZero"/>
        <c:auto val="1"/>
        <c:lblAlgn val="ctr"/>
        <c:lblOffset val="100"/>
        <c:noMultiLvlLbl val="0"/>
      </c:catAx>
      <c:valAx>
        <c:axId val="82678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761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3871278910649"/>
          <c:y val="0.9272541110601551"/>
          <c:w val="0.54202335285012448"/>
          <c:h val="5.49353527269250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A"/>
              <a:t>% de</a:t>
            </a:r>
            <a:r>
              <a:rPr lang="fr-CA" baseline="0"/>
              <a:t> souches virales séquencées</a:t>
            </a:r>
            <a:endParaRPr lang="fr-CA"/>
          </a:p>
        </c:rich>
      </c:tx>
      <c:layout>
        <c:manualLayout>
          <c:xMode val="edge"/>
          <c:yMode val="edge"/>
          <c:x val="0.30172050609058487"/>
          <c:y val="2.66029831264212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Feuil1!$C$2</c:f>
              <c:strCache>
                <c:ptCount val="1"/>
                <c:pt idx="0">
                  <c:v>Delmarva (DMV)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numRef>
              <c:f>Feuil1!$A$3:$A$9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Feuil1!$C$3:$C$9</c:f>
              <c:numCache>
                <c:formatCode>0%</c:formatCode>
                <c:ptCount val="7"/>
                <c:pt idx="0">
                  <c:v>0</c:v>
                </c:pt>
                <c:pt idx="1">
                  <c:v>0.66666666666666663</c:v>
                </c:pt>
                <c:pt idx="2">
                  <c:v>0.7857142857142857</c:v>
                </c:pt>
                <c:pt idx="3">
                  <c:v>0.86363636363636365</c:v>
                </c:pt>
                <c:pt idx="4">
                  <c:v>0.67073170731707321</c:v>
                </c:pt>
                <c:pt idx="5">
                  <c:v>0.73913043478260865</c:v>
                </c:pt>
                <c:pt idx="6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8-4A95-BD1F-8264FA3CF974}"/>
            </c:ext>
          </c:extLst>
        </c:ser>
        <c:ser>
          <c:idx val="2"/>
          <c:order val="2"/>
          <c:tx>
            <c:strRef>
              <c:f>Feuil1!$D$2</c:f>
              <c:strCache>
                <c:ptCount val="1"/>
                <c:pt idx="0">
                  <c:v>Mass41 ou Conn46  (vaccin)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numRef>
              <c:f>Feuil1!$A$3:$A$9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Feuil1!$D$3:$D$9</c:f>
              <c:numCache>
                <c:formatCode>0%</c:formatCode>
                <c:ptCount val="7"/>
                <c:pt idx="0">
                  <c:v>0.375</c:v>
                </c:pt>
                <c:pt idx="1">
                  <c:v>0.33333333333333331</c:v>
                </c:pt>
                <c:pt idx="2">
                  <c:v>0.21428571428571427</c:v>
                </c:pt>
                <c:pt idx="3">
                  <c:v>0.13636363636363635</c:v>
                </c:pt>
                <c:pt idx="4">
                  <c:v>0.25609756097560976</c:v>
                </c:pt>
                <c:pt idx="5">
                  <c:v>0.19565217391304349</c:v>
                </c:pt>
                <c:pt idx="6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8-4A95-BD1F-8264FA3CF974}"/>
            </c:ext>
          </c:extLst>
        </c:ser>
        <c:ser>
          <c:idx val="3"/>
          <c:order val="3"/>
          <c:tx>
            <c:strRef>
              <c:f>Feuil1!$E$2</c:f>
              <c:strCache>
                <c:ptCount val="1"/>
                <c:pt idx="0">
                  <c:v>Qu16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Feuil1!$A$3:$A$9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Feuil1!$E$3:$E$9</c:f>
              <c:numCache>
                <c:formatCode>0%</c:formatCode>
                <c:ptCount val="7"/>
                <c:pt idx="0">
                  <c:v>0.125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2.4390243902439025E-2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78-4A95-BD1F-8264FA3CF974}"/>
            </c:ext>
          </c:extLst>
        </c:ser>
        <c:ser>
          <c:idx val="4"/>
          <c:order val="4"/>
          <c:tx>
            <c:strRef>
              <c:f>Feuil1!$F$2</c:f>
              <c:strCache>
                <c:ptCount val="1"/>
                <c:pt idx="0">
                  <c:v>4/91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Feuil1!$A$3:$A$9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Feuil1!$F$3:$F$9</c:f>
              <c:numCache>
                <c:formatCode>0%</c:formatCode>
                <c:ptCount val="7"/>
                <c:pt idx="0">
                  <c:v>0.5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2.1739130434782608E-2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78-4A95-BD1F-8264FA3CF974}"/>
            </c:ext>
          </c:extLst>
        </c:ser>
        <c:ser>
          <c:idx val="5"/>
          <c:order val="5"/>
          <c:tx>
            <c:strRef>
              <c:f>Feuil1!$G$2</c:f>
              <c:strCache>
                <c:ptCount val="1"/>
                <c:pt idx="0">
                  <c:v>CA1737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Feuil1!$A$3:$A$9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Feuil1!$G$3:$G$9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4.878048780487805E-2</c:v>
                </c:pt>
                <c:pt idx="5">
                  <c:v>4.3478260869565216E-2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78-4A95-BD1F-8264FA3CF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2682160"/>
        <c:axId val="996754320"/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666384"/>
        <c:axId val="88544008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Feuil1!$B$2</c15:sqref>
                        </c15:formulaRef>
                      </c:ext>
                    </c:extLst>
                    <c:strCache>
                      <c:ptCount val="1"/>
                      <c:pt idx="0">
                        <c:v>Nombre de séquençage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Feuil1!$A$3:$A$9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Feuil1!$B$3:$B$9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8</c:v>
                      </c:pt>
                      <c:pt idx="1">
                        <c:v>3</c:v>
                      </c:pt>
                      <c:pt idx="2">
                        <c:v>14</c:v>
                      </c:pt>
                      <c:pt idx="3">
                        <c:v>22</c:v>
                      </c:pt>
                      <c:pt idx="4">
                        <c:v>82</c:v>
                      </c:pt>
                      <c:pt idx="5">
                        <c:v>46</c:v>
                      </c:pt>
                      <c:pt idx="6">
                        <c:v>16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CD78-4A95-BD1F-8264FA3CF974}"/>
                  </c:ext>
                </c:extLst>
              </c15:ser>
            </c15:filteredLineSeries>
          </c:ext>
        </c:extLst>
      </c:lineChart>
      <c:catAx>
        <c:axId val="83268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96754320"/>
        <c:crosses val="autoZero"/>
        <c:auto val="1"/>
        <c:lblAlgn val="ctr"/>
        <c:lblOffset val="100"/>
        <c:noMultiLvlLbl val="0"/>
      </c:catAx>
      <c:valAx>
        <c:axId val="99675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2682160"/>
        <c:crosses val="autoZero"/>
        <c:crossBetween val="between"/>
      </c:valAx>
      <c:valAx>
        <c:axId val="8854400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2666384"/>
        <c:crosses val="max"/>
        <c:crossBetween val="between"/>
      </c:valAx>
      <c:catAx>
        <c:axId val="832666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854400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3702"/>
            <a:ext cx="12191999" cy="1280890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969" y="306419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5639A29-F35A-4C44-9071-D9DCFE175C0E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343480" y="43478"/>
            <a:ext cx="2848520" cy="13006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chart" Target="../charts/chart1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7.xml"/><Relationship Id="rId1" Type="http://schemas.openxmlformats.org/officeDocument/2006/relationships/tags" Target="../tags/tag8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9.xml"/><Relationship Id="rId1" Type="http://schemas.openxmlformats.org/officeDocument/2006/relationships/tags" Target="../tags/tag9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23.xml"/><Relationship Id="rId7" Type="http://schemas.openxmlformats.org/officeDocument/2006/relationships/image" Target="../media/image5.jpg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5.xml"/><Relationship Id="rId4" Type="http://schemas.openxmlformats.org/officeDocument/2006/relationships/tags" Target="../tags/tag1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1532022"/>
            <a:ext cx="12192000" cy="2060475"/>
          </a:xfrm>
        </p:spPr>
        <p:txBody>
          <a:bodyPr>
            <a:normAutofit/>
          </a:bodyPr>
          <a:lstStyle/>
          <a:p>
            <a:pPr algn="ctr"/>
            <a:r>
              <a:rPr lang="fr-CA" sz="3600" dirty="0"/>
              <a:t>La Bronchite Infectieuse Variant Delmarva (DMV)</a:t>
            </a:r>
            <a:br>
              <a:rPr lang="fr-CA" sz="3600" dirty="0"/>
            </a:br>
            <a:r>
              <a:rPr lang="fr-CA" sz="3600" dirty="0"/>
              <a:t>Où en sommes-nous ?</a:t>
            </a:r>
            <a:br>
              <a:rPr lang="fr-CA" sz="3600" dirty="0"/>
            </a:br>
            <a:endParaRPr lang="en-US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376149" y="4404517"/>
            <a:ext cx="8915399" cy="1951895"/>
          </a:xfrm>
        </p:spPr>
        <p:txBody>
          <a:bodyPr>
            <a:noAutofit/>
          </a:bodyPr>
          <a:lstStyle/>
          <a:p>
            <a:r>
              <a:rPr lang="fr-CA" dirty="0"/>
              <a:t>Louise Mercier DMV </a:t>
            </a:r>
            <a:r>
              <a:rPr lang="fr-CA" dirty="0" err="1"/>
              <a:t>Dipl</a:t>
            </a:r>
            <a:r>
              <a:rPr lang="fr-CA" dirty="0"/>
              <a:t> ACPV</a:t>
            </a:r>
          </a:p>
          <a:p>
            <a:r>
              <a:rPr lang="en-US" dirty="0"/>
              <a:t>Services Vétérinaires Louise Mercier inc</a:t>
            </a:r>
          </a:p>
          <a:p>
            <a:endParaRPr lang="en-US" dirty="0"/>
          </a:p>
          <a:p>
            <a:r>
              <a:rPr lang="en-US" dirty="0"/>
              <a:t>Pour </a:t>
            </a:r>
            <a:r>
              <a:rPr lang="en-US" dirty="0" err="1"/>
              <a:t>l’Association</a:t>
            </a:r>
            <a:r>
              <a:rPr lang="en-US" dirty="0"/>
              <a:t> des Médecins Vétérinaires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Industrie</a:t>
            </a:r>
            <a:r>
              <a:rPr lang="en-US" dirty="0"/>
              <a:t> </a:t>
            </a:r>
            <a:r>
              <a:rPr lang="en-US" dirty="0" err="1"/>
              <a:t>Animale</a:t>
            </a:r>
            <a:r>
              <a:rPr lang="en-US" dirty="0"/>
              <a:t> (AVIA)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1FECD6D-0ABE-497B-B95E-DD3B8A3F2B2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43480" y="0"/>
            <a:ext cx="2848520" cy="1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3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6463" y="2788555"/>
            <a:ext cx="12015537" cy="1280890"/>
          </a:xfrm>
        </p:spPr>
        <p:txBody>
          <a:bodyPr/>
          <a:lstStyle/>
          <a:p>
            <a:pPr algn="ctr"/>
            <a:r>
              <a:rPr lang="fr-FR" dirty="0"/>
              <a:t>Situation actuelle au Québec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132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Situation actuelle au Québec - 1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9E7300-8E22-4A1C-A0B3-6A00458A4FD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Basé sur la compilation des données des </a:t>
            </a:r>
          </a:p>
          <a:p>
            <a:pPr marL="0" indent="0">
              <a:buNone/>
            </a:pPr>
            <a:r>
              <a:rPr lang="fr-FR" sz="2400" dirty="0"/>
              <a:t>Laboratoires de Pathologie Animale du Québec (MAPAQ)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Séquençage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/>
              <a:t>Analyse demandée par un médecin vétérinaire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/>
              <a:t>Permet de déterminer la souche du virus de la Bronchite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801352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033098"/>
            <a:ext cx="12191999" cy="1280890"/>
          </a:xfrm>
        </p:spPr>
        <p:txBody>
          <a:bodyPr/>
          <a:lstStyle/>
          <a:p>
            <a:r>
              <a:rPr lang="fr-FR" dirty="0"/>
              <a:t>Situation actuelle au Québec</a:t>
            </a:r>
            <a:endParaRPr lang="fr-CA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E8468CC-FD22-4E82-BD47-0C24874681AD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1442900"/>
              </p:ext>
            </p:extLst>
          </p:nvPr>
        </p:nvGraphicFramePr>
        <p:xfrm>
          <a:off x="2046673" y="1855018"/>
          <a:ext cx="8915400" cy="451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F420D3E-C92D-4BE7-A8F9-34C6E1A90E7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584729" y="6373074"/>
            <a:ext cx="656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Souche </a:t>
            </a:r>
            <a:r>
              <a:rPr lang="fr-FR" dirty="0" err="1"/>
              <a:t>Delmarva</a:t>
            </a:r>
            <a:r>
              <a:rPr lang="fr-FR" dirty="0"/>
              <a:t> = absente du Québec en 2015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40851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" y="996809"/>
            <a:ext cx="12191999" cy="1280890"/>
          </a:xfrm>
        </p:spPr>
        <p:txBody>
          <a:bodyPr/>
          <a:lstStyle/>
          <a:p>
            <a:r>
              <a:rPr lang="fr-FR" dirty="0"/>
              <a:t>Situation actuelle au Québec</a:t>
            </a:r>
            <a:endParaRPr lang="fr-CA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420D3E-C92D-4BE7-A8F9-34C6E1A90E7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394229" y="6382599"/>
            <a:ext cx="656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Souche </a:t>
            </a:r>
            <a:r>
              <a:rPr lang="fr-FR" dirty="0" err="1"/>
              <a:t>Delmarva</a:t>
            </a:r>
            <a:r>
              <a:rPr lang="fr-FR" dirty="0"/>
              <a:t> = absente du Québec en 2015</a:t>
            </a:r>
            <a:endParaRPr lang="fr-CA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C573B63C-96EF-4F58-A250-D7D8CE541A53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92559814"/>
              </p:ext>
            </p:extLst>
          </p:nvPr>
        </p:nvGraphicFramePr>
        <p:xfrm>
          <a:off x="2237173" y="2006586"/>
          <a:ext cx="8915400" cy="437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3713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92947" y="1102308"/>
            <a:ext cx="12191999" cy="1280890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9E7300-8E22-4A1C-A0B3-6A00458A4FD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08699" y="2133600"/>
            <a:ext cx="959591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Basé sur un travail fait par l’EQCMA en 2017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/>
              <a:t>En collaboration avec les laboratoires du MAPAQ et de la FMV</a:t>
            </a:r>
          </a:p>
        </p:txBody>
      </p:sp>
    </p:spTree>
    <p:extLst>
      <p:ext uri="{BB962C8B-B14F-4D97-AF65-F5344CB8AC3E}">
        <p14:creationId xmlns:p14="http://schemas.microsoft.com/office/powerpoint/2010/main" val="4291596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234892" y="996439"/>
            <a:ext cx="12191999" cy="1280890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9E7300-8E22-4A1C-A0B3-6A00458A4FD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08699" y="2133600"/>
            <a:ext cx="959591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Pour chaque diagnostic positif IBV-DMV au laboratoire de pathologie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Juin à octobre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Collecte de données par l’EQCMA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En collaboration avec le vétérinaire praticien</a:t>
            </a:r>
          </a:p>
          <a:p>
            <a:endParaRPr lang="fr-CA" sz="2800" dirty="0"/>
          </a:p>
          <a:p>
            <a:pPr marL="0" indent="0">
              <a:buNone/>
            </a:pPr>
            <a:r>
              <a:rPr lang="fr-CA" sz="2800" dirty="0"/>
              <a:t>7 cas positifs chez le poulet</a:t>
            </a:r>
            <a:endParaRPr lang="en-US" sz="2800" dirty="0"/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01EC5C-EEC8-4566-80F3-723555AB876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975314" y="5414505"/>
            <a:ext cx="1826078" cy="99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76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318782" y="1110697"/>
            <a:ext cx="12191999" cy="1280890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9E7300-8E22-4A1C-A0B3-6A00458A4FD1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08699" y="2133600"/>
            <a:ext cx="959591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7 cas positifs chez le poulet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r>
              <a:rPr lang="fr-CA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petit échantillon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Peut voir une tendance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Mais ne peut pas tirer de conclusions</a:t>
            </a:r>
            <a:endParaRPr lang="en-US" sz="2800" dirty="0"/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01EC5C-EEC8-4566-80F3-723555AB876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975314" y="5414505"/>
            <a:ext cx="1826078" cy="99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99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25835" y="1161031"/>
            <a:ext cx="12191999" cy="1280890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F91C8549-DBB0-4299-B65E-0DFF3A9931CD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28147543"/>
              </p:ext>
            </p:extLst>
          </p:nvPr>
        </p:nvGraphicFramePr>
        <p:xfrm>
          <a:off x="1738012" y="2503696"/>
          <a:ext cx="4775200" cy="301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50333985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374531438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4059619107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853504531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b="1" u="none" strike="noStrike" dirty="0">
                          <a:effectLst/>
                        </a:rPr>
                        <a:t>2017</a:t>
                      </a:r>
                      <a:endParaRPr lang="fr-CA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b="1" u="none" strike="noStrike" dirty="0">
                          <a:effectLst/>
                        </a:rPr>
                        <a:t>Région</a:t>
                      </a:r>
                      <a:endParaRPr lang="fr-CA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b="1" u="none" strike="noStrike" dirty="0">
                          <a:effectLst/>
                        </a:rPr>
                        <a:t>Âge</a:t>
                      </a:r>
                      <a:endParaRPr lang="fr-CA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b="1" u="none" strike="noStrike" dirty="0">
                          <a:effectLst/>
                        </a:rPr>
                        <a:t>% malades</a:t>
                      </a:r>
                      <a:endParaRPr lang="fr-CA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824033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Juin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Montérégie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35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1%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2768610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Juillet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Montérégie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40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 -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430774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Juillet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Montérégie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34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1%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70896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Sept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Beauce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30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5%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419798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Sept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Montérégie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21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4%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450308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Sept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Beauce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28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-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983148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Oct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Lanaudière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>
                          <a:effectLst/>
                        </a:rPr>
                        <a:t>36</a:t>
                      </a:r>
                      <a:endParaRPr lang="fr-CA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600" u="none" strike="noStrike" dirty="0">
                          <a:effectLst/>
                        </a:rPr>
                        <a:t>8%</a:t>
                      </a:r>
                      <a:endParaRPr lang="fr-CA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550116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2C01EC5C-EEC8-4566-80F3-723555AB876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0044888" y="5606529"/>
            <a:ext cx="1826078" cy="99343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AF72745-021B-411D-B427-2FB5CE13826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747014" y="2204147"/>
            <a:ext cx="502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Déjà présent dans toutes les régions du Québec</a:t>
            </a:r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À noter qu’il n’y a plus de laboratoire de pathologie dans Lanaudière.  </a:t>
            </a:r>
          </a:p>
          <a:p>
            <a:r>
              <a:rPr lang="fr-FR" sz="2400" dirty="0"/>
              <a:t>Cette région fait donc moins de soumissions au laboratoire.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512744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035023"/>
            <a:ext cx="12192000" cy="771134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01EC5C-EEC8-4566-80F3-723555AB876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55454" y="5747679"/>
            <a:ext cx="1826078" cy="993433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46D7DA8C-705E-4444-BAB5-B237EF4C418D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79860363"/>
              </p:ext>
            </p:extLst>
          </p:nvPr>
        </p:nvGraphicFramePr>
        <p:xfrm>
          <a:off x="2101078" y="2347465"/>
          <a:ext cx="8730114" cy="430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35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Mois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Région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Âge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% malades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% </a:t>
                      </a:r>
                      <a:r>
                        <a:rPr lang="en-US" sz="1600" u="none" strike="noStrike" dirty="0" err="1">
                          <a:effectLst/>
                        </a:rPr>
                        <a:t>cond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Vaccin au Couvoir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Vaccin à la ferme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Juin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3 - 6 %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Juillet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1,90%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Juillet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1,50%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Beauce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Beauce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1,73%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Lanaudière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4 - 11 %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A66A269-E7FE-4B8C-BFF3-F465191FF48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981532" y="1863482"/>
            <a:ext cx="953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Tendance = Le lot non vacciné au couvoir et à la ferme a subi les plus fortes pertes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88728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109459"/>
            <a:ext cx="12192000" cy="771134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01EC5C-EEC8-4566-80F3-723555AB876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55454" y="5747679"/>
            <a:ext cx="1826078" cy="993433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46D7DA8C-705E-4444-BAB5-B237EF4C418D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15619369"/>
              </p:ext>
            </p:extLst>
          </p:nvPr>
        </p:nvGraphicFramePr>
        <p:xfrm>
          <a:off x="2282651" y="2551494"/>
          <a:ext cx="8730114" cy="430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35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Mois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Région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Âge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% malades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% </a:t>
                      </a:r>
                      <a:r>
                        <a:rPr lang="en-US" sz="1600" u="none" strike="noStrike" dirty="0" err="1">
                          <a:effectLst/>
                        </a:rPr>
                        <a:t>cond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Vaccin</a:t>
                      </a:r>
                      <a:r>
                        <a:rPr lang="en-US" sz="1600" u="none" strike="noStrike" dirty="0">
                          <a:effectLst/>
                        </a:rPr>
                        <a:t> au </a:t>
                      </a:r>
                      <a:r>
                        <a:rPr lang="en-US" sz="1600" u="none" strike="noStrike" dirty="0" err="1">
                          <a:effectLst/>
                        </a:rPr>
                        <a:t>Couvoir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Vaccin à la ferme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Juin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3 - 6 %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Juillet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1,90%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Juillet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Beauce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4%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Beauce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1,73%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Lanaudière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4 - 11 %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A66A269-E7FE-4B8C-BFF3-F465191FF48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878886" y="2182162"/>
            <a:ext cx="953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Tendance = Les lots vaccinés uniquement au couvoir ont subi des pertes moyennes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790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099191" y="2569239"/>
            <a:ext cx="8915400" cy="3777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Connaissance générale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Situation Actuelle au Québec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EQCMA &amp; MAPAQ &amp; FMV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Conséquences chez le poulet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Vaccination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Moyens de prévention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B24034-4296-4C7D-8B69-C59D008DFF9C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43480" y="11211"/>
            <a:ext cx="2848520" cy="1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60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9DEE9-1034-4524-B341-A21B5ACB0FE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109474"/>
            <a:ext cx="12192000" cy="771134"/>
          </a:xfrm>
        </p:spPr>
        <p:txBody>
          <a:bodyPr/>
          <a:lstStyle/>
          <a:p>
            <a:r>
              <a:rPr lang="fr-FR" dirty="0"/>
              <a:t>Situation actuelle au Québec - 2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01EC5C-EEC8-4566-80F3-723555AB876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55454" y="5747679"/>
            <a:ext cx="1826078" cy="993433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46D7DA8C-705E-4444-BAB5-B237EF4C418D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38893812"/>
              </p:ext>
            </p:extLst>
          </p:nvPr>
        </p:nvGraphicFramePr>
        <p:xfrm>
          <a:off x="2191864" y="2434606"/>
          <a:ext cx="8730114" cy="430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35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Mois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Région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Âge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% </a:t>
                      </a:r>
                      <a:r>
                        <a:rPr lang="en-US" sz="1600" u="none" strike="noStrike" dirty="0" err="1">
                          <a:effectLst/>
                        </a:rPr>
                        <a:t>malades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% </a:t>
                      </a:r>
                      <a:r>
                        <a:rPr lang="en-US" sz="1600" u="none" strike="noStrike" dirty="0" err="1">
                          <a:effectLst/>
                        </a:rPr>
                        <a:t>cond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Vaccin au Couvoir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Vaccin à la ferme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Juin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3 - 6 %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Juillet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-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1,90%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Juillet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1,50%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Beauce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Montérégie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oui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Beauce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1,73%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oui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Lanaudière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4 - 11 %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36" marR="8236" marT="82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A66A269-E7FE-4B8C-BFF3-F465191FF48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981532" y="2065274"/>
            <a:ext cx="953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Tendance = Les lots vaccinés au couvoir et à la ferme ont subi des pertes minimes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333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624110"/>
            <a:ext cx="12192000" cy="777307"/>
          </a:xfrm>
        </p:spPr>
        <p:txBody>
          <a:bodyPr/>
          <a:lstStyle/>
          <a:p>
            <a:r>
              <a:rPr lang="fr-CA" dirty="0"/>
              <a:t>Vaccination</a:t>
            </a:r>
            <a:endParaRPr lang="en-US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4AD49ED0-26F9-4D83-8D7A-19367DB871FF}"/>
              </a:ext>
            </a:extLst>
          </p:cNvPr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602392" y="1678909"/>
            <a:ext cx="7318493" cy="3195206"/>
          </a:xfr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4BD0654-D0BE-4C8E-95A3-153CB201D3B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4738" y="5434023"/>
            <a:ext cx="12122523" cy="61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90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84485" y="2605310"/>
            <a:ext cx="12007515" cy="1280890"/>
          </a:xfrm>
        </p:spPr>
        <p:txBody>
          <a:bodyPr>
            <a:normAutofit/>
          </a:bodyPr>
          <a:lstStyle/>
          <a:p>
            <a:pPr algn="ctr"/>
            <a:r>
              <a:rPr lang="fr-CA" dirty="0"/>
              <a:t>Bronchite infectieuse, variant Delmarva (DMV)</a:t>
            </a:r>
            <a:br>
              <a:rPr lang="fr-CA" dirty="0"/>
            </a:br>
            <a:r>
              <a:rPr lang="fr-CA" dirty="0"/>
              <a:t>       Conséquences chez le poulet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926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241732"/>
            <a:ext cx="12191999" cy="1280890"/>
          </a:xfrm>
        </p:spPr>
        <p:txBody>
          <a:bodyPr>
            <a:normAutofit/>
          </a:bodyPr>
          <a:lstStyle/>
          <a:p>
            <a:r>
              <a:rPr lang="fr-CA" dirty="0"/>
              <a:t>Bronchite infectieuse, variant Delmarva (DMV)</a:t>
            </a:r>
            <a:br>
              <a:rPr lang="fr-CA" dirty="0"/>
            </a:br>
            <a:r>
              <a:rPr lang="fr-CA" dirty="0"/>
              <a:t>       Conséquences chez le poulet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47527" y="300804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Signes</a:t>
            </a:r>
            <a:r>
              <a:rPr lang="en-US" sz="2800" dirty="0"/>
              <a:t> </a:t>
            </a:r>
            <a:r>
              <a:rPr lang="en-US" sz="2800" dirty="0" err="1"/>
              <a:t>cliniques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err="1"/>
              <a:t>Fièvre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Plumage </a:t>
            </a:r>
            <a:r>
              <a:rPr lang="en-US" sz="2600" dirty="0" err="1"/>
              <a:t>ébouriffé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err="1"/>
              <a:t>Poulets</a:t>
            </a:r>
            <a:r>
              <a:rPr lang="en-US" sz="2600" dirty="0"/>
              <a:t> </a:t>
            </a:r>
            <a:r>
              <a:rPr lang="en-US" sz="2600" dirty="0" err="1"/>
              <a:t>couchés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tas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err="1"/>
              <a:t>Baisse</a:t>
            </a:r>
            <a:r>
              <a:rPr lang="en-US" sz="2600" dirty="0"/>
              <a:t> de </a:t>
            </a:r>
            <a:r>
              <a:rPr lang="en-US" sz="2600" dirty="0" err="1"/>
              <a:t>l’activité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Recherche la </a:t>
            </a:r>
            <a:r>
              <a:rPr lang="en-US" sz="2600" dirty="0" err="1"/>
              <a:t>chaleur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64363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362046"/>
            <a:ext cx="12191999" cy="1280890"/>
          </a:xfrm>
        </p:spPr>
        <p:txBody>
          <a:bodyPr>
            <a:normAutofit/>
          </a:bodyPr>
          <a:lstStyle/>
          <a:p>
            <a:r>
              <a:rPr lang="fr-CA" dirty="0"/>
              <a:t>Bronchite infectieuse, variant Delmarva (DMV)</a:t>
            </a:r>
            <a:br>
              <a:rPr lang="fr-CA" dirty="0"/>
            </a:br>
            <a:r>
              <a:rPr lang="fr-CA" dirty="0"/>
              <a:t>       Conséquences chez le poulet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Signes</a:t>
            </a:r>
            <a:r>
              <a:rPr lang="en-US" sz="2800" dirty="0"/>
              <a:t> </a:t>
            </a:r>
            <a:r>
              <a:rPr lang="en-US" sz="2800" dirty="0" err="1"/>
              <a:t>cliniques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err="1"/>
              <a:t>Toux</a:t>
            </a:r>
            <a:r>
              <a:rPr lang="en-US" sz="2600" dirty="0"/>
              <a:t> et/</a:t>
            </a:r>
            <a:r>
              <a:rPr lang="en-US" sz="2600" dirty="0" err="1"/>
              <a:t>ou</a:t>
            </a:r>
            <a:r>
              <a:rPr lang="en-US" sz="2600" dirty="0"/>
              <a:t> </a:t>
            </a:r>
            <a:r>
              <a:rPr lang="en-US" sz="2600" dirty="0" err="1"/>
              <a:t>éternuements</a:t>
            </a:r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Difficultés</a:t>
            </a:r>
            <a:r>
              <a:rPr lang="en-US" sz="2800" dirty="0"/>
              <a:t> </a:t>
            </a:r>
            <a:r>
              <a:rPr lang="en-US" sz="2800" dirty="0" err="1"/>
              <a:t>respiratoires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Écoulements</a:t>
            </a:r>
            <a:r>
              <a:rPr lang="en-US" sz="2800" dirty="0"/>
              <a:t> aux </a:t>
            </a:r>
            <a:r>
              <a:rPr lang="en-US" sz="2800" dirty="0" err="1"/>
              <a:t>yeux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858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514446"/>
            <a:ext cx="12192000" cy="1280890"/>
          </a:xfrm>
        </p:spPr>
        <p:txBody>
          <a:bodyPr>
            <a:normAutofit/>
          </a:bodyPr>
          <a:lstStyle/>
          <a:p>
            <a:r>
              <a:rPr lang="fr-CA" dirty="0"/>
              <a:t>Bronchite infectieuse, variant Delmarva (DMV)</a:t>
            </a:r>
            <a:br>
              <a:rPr lang="fr-CA" dirty="0"/>
            </a:br>
            <a:r>
              <a:rPr lang="fr-CA" dirty="0"/>
              <a:t>       Conséquences chez le poulet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Conséquences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Diminution du gain de poids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Détérioration de la conversion alimentaire</a:t>
            </a:r>
          </a:p>
        </p:txBody>
      </p:sp>
    </p:spTree>
    <p:extLst>
      <p:ext uri="{BB962C8B-B14F-4D97-AF65-F5344CB8AC3E}">
        <p14:creationId xmlns:p14="http://schemas.microsoft.com/office/powerpoint/2010/main" val="2836259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602679"/>
            <a:ext cx="12192000" cy="1280890"/>
          </a:xfrm>
        </p:spPr>
        <p:txBody>
          <a:bodyPr>
            <a:normAutofit/>
          </a:bodyPr>
          <a:lstStyle/>
          <a:p>
            <a:r>
              <a:rPr lang="fr-CA" dirty="0"/>
              <a:t>Bronchite infectieuse, variant Delmarva (DMV)</a:t>
            </a:r>
            <a:br>
              <a:rPr lang="fr-CA" dirty="0"/>
            </a:br>
            <a:r>
              <a:rPr lang="fr-CA" dirty="0"/>
              <a:t>       Conséquences chez le poulet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Conséquences</a:t>
            </a:r>
          </a:p>
          <a:p>
            <a:pPr marL="0" indent="0">
              <a:buNone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Augmentation de la </a:t>
            </a:r>
            <a:r>
              <a:rPr lang="en-US" sz="2600" dirty="0" err="1"/>
              <a:t>susceptibilité</a:t>
            </a:r>
            <a:r>
              <a:rPr lang="en-US" sz="2600" dirty="0"/>
              <a:t> aux infections </a:t>
            </a:r>
            <a:r>
              <a:rPr lang="en-US" sz="2600" dirty="0" err="1"/>
              <a:t>bactériennes</a:t>
            </a:r>
            <a:r>
              <a:rPr lang="en-US" sz="2600" dirty="0"/>
              <a:t> </a:t>
            </a:r>
            <a:r>
              <a:rPr lang="en-US" sz="2600" dirty="0" err="1"/>
              <a:t>secondaires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Condamnations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err="1"/>
              <a:t>Problèmes</a:t>
            </a:r>
            <a:r>
              <a:rPr lang="en-US" sz="2600" dirty="0"/>
              <a:t> </a:t>
            </a:r>
            <a:r>
              <a:rPr lang="en-US" sz="2600" dirty="0" err="1"/>
              <a:t>locomoteurs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25090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16568" y="2629374"/>
            <a:ext cx="11975431" cy="1280890"/>
          </a:xfrm>
        </p:spPr>
        <p:txBody>
          <a:bodyPr/>
          <a:lstStyle/>
          <a:p>
            <a:pPr algn="ctr"/>
            <a:r>
              <a:rPr lang="fr-CA" dirty="0"/>
              <a:t>Vaccins contre le variant DMV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66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Vaccins contre le variant DMV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13021" y="2779818"/>
            <a:ext cx="9715569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Non, il n’existe pas de vaccins commerciaux contre la souche DMV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/>
              <a:t>Tout comme il n’en existait pas contre les souches variantes Qu16, 4/91, présentes au Québec avant 2016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/>
              <a:t>Mais la vaccination bronchite a toujours aidé</a:t>
            </a:r>
          </a:p>
        </p:txBody>
      </p:sp>
    </p:spTree>
    <p:extLst>
      <p:ext uri="{BB962C8B-B14F-4D97-AF65-F5344CB8AC3E}">
        <p14:creationId xmlns:p14="http://schemas.microsoft.com/office/powerpoint/2010/main" val="834481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Vaccins contre le variant DMV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056426" y="2751221"/>
            <a:ext cx="980094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Si j’essaie de simplifier </a:t>
            </a:r>
            <a:r>
              <a:rPr lang="fr-CA" sz="2800" dirty="0">
                <a:solidFill>
                  <a:srgbClr val="FF0000"/>
                </a:solidFill>
              </a:rPr>
              <a:t>l’action d’un vaccin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Stimule 2 types d’immunité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/>
              <a:t>Immunité locale dans les ganglions (nez, sinus, yeux)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/>
              <a:t>Immunité systémique avec des anticorps</a:t>
            </a:r>
          </a:p>
        </p:txBody>
      </p:sp>
    </p:spTree>
    <p:extLst>
      <p:ext uri="{BB962C8B-B14F-4D97-AF65-F5344CB8AC3E}">
        <p14:creationId xmlns:p14="http://schemas.microsoft.com/office/powerpoint/2010/main" val="104531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104273" y="1245741"/>
            <a:ext cx="12192000" cy="1280890"/>
          </a:xfrm>
        </p:spPr>
        <p:txBody>
          <a:bodyPr/>
          <a:lstStyle/>
          <a:p>
            <a:pPr algn="ctr"/>
            <a:r>
              <a:rPr lang="fr-CA" dirty="0"/>
              <a:t>Bronchite infectieuse chez le poulet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351087" y="2600325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Connaissances générales et simplifiées</a:t>
            </a:r>
          </a:p>
          <a:p>
            <a:pPr marL="0" indent="0">
              <a:buNone/>
            </a:pPr>
            <a:endParaRPr lang="fr-CA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C’est un Coronavirus </a:t>
            </a:r>
          </a:p>
          <a:p>
            <a:pPr>
              <a:buFont typeface="Arial" panose="020B0604020202020204" pitchFamily="34" charset="0"/>
              <a:buChar char="•"/>
            </a:pPr>
            <a:endParaRPr lang="fr-CA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fr-CA" sz="2800" dirty="0"/>
              <a:t>Cause les mêmes symptômes que le Covid-19</a:t>
            </a:r>
            <a:endParaRPr lang="en-US" sz="2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54FA985-F0A1-40C1-B33C-229CA2E795A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43480" y="0"/>
            <a:ext cx="2848520" cy="1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0078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Vaccins contre le variant DMV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71942" y="2711116"/>
            <a:ext cx="9800948" cy="37776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CA" sz="2800" dirty="0"/>
              <a:t>Si j’essaie de simplifier l’action d’un vaccin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Stimule 2 types d’immunité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b="1" dirty="0">
                <a:solidFill>
                  <a:srgbClr val="FF0000"/>
                </a:solidFill>
              </a:rPr>
              <a:t>Immunité locale dans les ganglions (nez, sinus, yeux)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Globules blancs et macrophages qui vont manger le virus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Fonctionne mieux avec un vaccin en aérosol bien qu’un vaccin administré dans l’eau de boisson la stimulera aussi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Ne se mesure pas avec des prises de sang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CA" sz="2800" dirty="0"/>
          </a:p>
          <a:p>
            <a:pPr marL="0" indent="0">
              <a:buNone/>
            </a:pPr>
            <a:r>
              <a:rPr lang="fr-CA" sz="3000" b="1" dirty="0"/>
              <a:t>2</a:t>
            </a:r>
            <a:r>
              <a:rPr lang="fr-CA" sz="3000" dirty="0"/>
              <a:t>. Immunité systémique avec des anticorps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2831260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Vaccins contre le variant DMV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002849" y="2844592"/>
            <a:ext cx="9800948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A" sz="2800" dirty="0"/>
              <a:t>Si j’essaie de simplifier l’action d’un vaccin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Stimule 2 types d’immunité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>
                <a:solidFill>
                  <a:schemeClr val="tx1"/>
                </a:solidFill>
              </a:rPr>
              <a:t>Immunité locale dans les ganglions (nez, sinus, yeux)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b="1" dirty="0">
                <a:solidFill>
                  <a:srgbClr val="FF0000"/>
                </a:solidFill>
              </a:rPr>
              <a:t>Immunité systémique avec des anticorps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fr-CA" sz="2600" dirty="0">
                <a:solidFill>
                  <a:schemeClr val="tx1"/>
                </a:solidFill>
              </a:rPr>
              <a:t>Ce sont les anticorps dans le sang qui vont bloquer le virus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fr-CA" sz="2600" dirty="0">
                <a:solidFill>
                  <a:schemeClr val="tx1"/>
                </a:solidFill>
              </a:rPr>
              <a:t>Se mesure avec des prises de sang</a:t>
            </a:r>
          </a:p>
        </p:txBody>
      </p:sp>
    </p:spTree>
    <p:extLst>
      <p:ext uri="{BB962C8B-B14F-4D97-AF65-F5344CB8AC3E}">
        <p14:creationId xmlns:p14="http://schemas.microsoft.com/office/powerpoint/2010/main" val="4490790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5501" y="1261699"/>
            <a:ext cx="12191999" cy="1280890"/>
          </a:xfrm>
        </p:spPr>
        <p:txBody>
          <a:bodyPr/>
          <a:lstStyle/>
          <a:p>
            <a:r>
              <a:rPr lang="fr-CA" dirty="0"/>
              <a:t>Vaccins contre le variant DMV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676141" y="2372210"/>
            <a:ext cx="9071015" cy="411920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CA" sz="2800" dirty="0"/>
              <a:t>Si j’essaie de simplifier </a:t>
            </a:r>
            <a:r>
              <a:rPr lang="fr-CA" sz="2800" dirty="0">
                <a:solidFill>
                  <a:srgbClr val="FF0000"/>
                </a:solidFill>
              </a:rPr>
              <a:t>l’application d’un vaccin à la ferme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Tous les vaccins Bronchite bien administrés vont être bénéfiques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Certaines études et observations terrain suggèrent que l’utilisation d’un vaccin contenant 2 souches (MASS-CONN) offre une meilleure protection contre le variant DMV</a:t>
            </a:r>
          </a:p>
          <a:p>
            <a:pPr marL="0" indent="0">
              <a:buNone/>
            </a:pPr>
            <a:r>
              <a:rPr lang="fr-CA" sz="2100" dirty="0"/>
              <a:t>réf. Dr Brian Jordan et Dr Mark </a:t>
            </a:r>
            <a:r>
              <a:rPr lang="fr-CA" sz="2100" dirty="0" err="1"/>
              <a:t>Jackwood</a:t>
            </a:r>
            <a:r>
              <a:rPr lang="fr-CA" sz="2100" dirty="0"/>
              <a:t>, Université of Georgia</a:t>
            </a:r>
          </a:p>
        </p:txBody>
      </p:sp>
    </p:spTree>
    <p:extLst>
      <p:ext uri="{BB962C8B-B14F-4D97-AF65-F5344CB8AC3E}">
        <p14:creationId xmlns:p14="http://schemas.microsoft.com/office/powerpoint/2010/main" val="2932410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00526" y="2918132"/>
            <a:ext cx="11991474" cy="1280890"/>
          </a:xfrm>
        </p:spPr>
        <p:txBody>
          <a:bodyPr/>
          <a:lstStyle/>
          <a:p>
            <a:pPr algn="ctr"/>
            <a:r>
              <a:rPr lang="en-US" dirty="0"/>
              <a:t>Comment vacciner</a:t>
            </a:r>
          </a:p>
        </p:txBody>
      </p:sp>
    </p:spTree>
    <p:extLst>
      <p:ext uri="{BB962C8B-B14F-4D97-AF65-F5344CB8AC3E}">
        <p14:creationId xmlns:p14="http://schemas.microsoft.com/office/powerpoint/2010/main" val="40993166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068752"/>
            <a:ext cx="12191999" cy="1280890"/>
          </a:xfrm>
        </p:spPr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15415" y="2462463"/>
            <a:ext cx="9294280" cy="43115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600" b="1" dirty="0"/>
              <a:t>Le vaccin Bronchite est un vaccin très fragile.</a:t>
            </a:r>
          </a:p>
          <a:p>
            <a:pPr marL="514350" lvl="1" indent="0">
              <a:buNone/>
            </a:pPr>
            <a:endParaRPr lang="fr-CA" sz="2600" dirty="0"/>
          </a:p>
          <a:p>
            <a:pPr marL="514350" lvl="1" indent="0">
              <a:buNone/>
            </a:pPr>
            <a:r>
              <a:rPr lang="fr-CA" sz="2600" dirty="0"/>
              <a:t>Le vaccin bronchite sera affecté par la température de l’eau utilisée pour administrer le vaccin</a:t>
            </a:r>
          </a:p>
          <a:p>
            <a:pPr marL="514350" lvl="1" indent="0">
              <a:buNone/>
            </a:pPr>
            <a:endParaRPr lang="fr-CA" sz="2000" dirty="0"/>
          </a:p>
          <a:p>
            <a:pPr marL="514350" lvl="1" indent="0">
              <a:buNone/>
            </a:pPr>
            <a:r>
              <a:rPr lang="fr-CA" sz="2000" dirty="0"/>
              <a:t>réf.:  </a:t>
            </a:r>
            <a:r>
              <a:rPr lang="fr-CA" sz="2000" dirty="0" err="1"/>
              <a:t>Infectious</a:t>
            </a:r>
            <a:r>
              <a:rPr lang="fr-CA" sz="2000" dirty="0"/>
              <a:t> </a:t>
            </a:r>
            <a:r>
              <a:rPr lang="fr-CA" sz="2000" dirty="0" err="1"/>
              <a:t>Bronchitis</a:t>
            </a:r>
            <a:r>
              <a:rPr lang="fr-CA" sz="2000" dirty="0"/>
              <a:t> – </a:t>
            </a:r>
            <a:r>
              <a:rPr lang="fr-CA" sz="2000" dirty="0" err="1"/>
              <a:t>History</a:t>
            </a:r>
            <a:r>
              <a:rPr lang="fr-CA" sz="2000" dirty="0"/>
              <a:t> of variants and </a:t>
            </a:r>
            <a:r>
              <a:rPr lang="fr-CA" sz="2000" dirty="0" err="1"/>
              <a:t>strategies</a:t>
            </a:r>
            <a:r>
              <a:rPr lang="fr-CA" sz="2000" dirty="0"/>
              <a:t> for control. Dr Brian Jordan, </a:t>
            </a:r>
            <a:r>
              <a:rPr lang="fr-CA" sz="2000" dirty="0" err="1"/>
              <a:t>University</a:t>
            </a:r>
            <a:r>
              <a:rPr lang="fr-CA" sz="2000" dirty="0"/>
              <a:t> of Georgia, USA  2017</a:t>
            </a:r>
          </a:p>
        </p:txBody>
      </p:sp>
    </p:spTree>
    <p:extLst>
      <p:ext uri="{BB962C8B-B14F-4D97-AF65-F5344CB8AC3E}">
        <p14:creationId xmlns:p14="http://schemas.microsoft.com/office/powerpoint/2010/main" val="4028693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15415" y="2462463"/>
            <a:ext cx="9136797" cy="43115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600" b="1" dirty="0"/>
              <a:t>Le vaccin Bronchite est un vaccin très fragile.</a:t>
            </a:r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r>
              <a:rPr lang="fr-CA" sz="2200" dirty="0"/>
              <a:t>Lorsque dilué dans une eau plus chaude que 20C – 68 F</a:t>
            </a:r>
          </a:p>
          <a:p>
            <a:pPr marL="457200" lvl="1" indent="0">
              <a:buNone/>
            </a:pPr>
            <a:r>
              <a:rPr lang="fr-CA" sz="2200" dirty="0"/>
              <a:t>le vaccin Bronchite sera tué immédiatement</a:t>
            </a:r>
          </a:p>
        </p:txBody>
      </p:sp>
    </p:spTree>
    <p:extLst>
      <p:ext uri="{BB962C8B-B14F-4D97-AF65-F5344CB8AC3E}">
        <p14:creationId xmlns:p14="http://schemas.microsoft.com/office/powerpoint/2010/main" val="2067309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15415" y="2462463"/>
            <a:ext cx="9136797" cy="43115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600" b="1" dirty="0"/>
              <a:t>Le vaccin Bronchite est un vaccin très fragile.</a:t>
            </a:r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r>
              <a:rPr lang="fr-CA" sz="2200" dirty="0"/>
              <a:t>Lorsque dilué dans une eau froide mais qui a le temps de se réchauffer durant la vaccination, le vaccin commencera à se détériorer lorsque l’eau atteindra 18C – 64F</a:t>
            </a:r>
          </a:p>
        </p:txBody>
      </p:sp>
    </p:spTree>
    <p:extLst>
      <p:ext uri="{BB962C8B-B14F-4D97-AF65-F5344CB8AC3E}">
        <p14:creationId xmlns:p14="http://schemas.microsoft.com/office/powerpoint/2010/main" val="7922559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191352" y="2470484"/>
            <a:ext cx="9136797" cy="43115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600" b="1" dirty="0"/>
              <a:t>Le vaccin Bronchite est un vaccin très fragile.</a:t>
            </a:r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r>
              <a:rPr lang="fr-CA" sz="2400" dirty="0"/>
              <a:t>Lorsque le vaccin Bronchite est dilué dans une eau froide à 4C – 39F, le vaccin sera stable durant 4 heures</a:t>
            </a:r>
          </a:p>
          <a:p>
            <a:pPr marL="457200" lvl="1" indent="0">
              <a:buNone/>
            </a:pPr>
            <a:endParaRPr lang="fr-CA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fr-CA" sz="2200" dirty="0"/>
              <a:t>4C – 39F est la température d’un frigo	</a:t>
            </a:r>
          </a:p>
          <a:p>
            <a:pPr marL="457200" lvl="1" indent="0">
              <a:buNone/>
            </a:pPr>
            <a:endParaRPr lang="fr-CA" sz="2200" dirty="0"/>
          </a:p>
        </p:txBody>
      </p:sp>
    </p:spTree>
    <p:extLst>
      <p:ext uri="{BB962C8B-B14F-4D97-AF65-F5344CB8AC3E}">
        <p14:creationId xmlns:p14="http://schemas.microsoft.com/office/powerpoint/2010/main" val="40486234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054994" y="2695074"/>
            <a:ext cx="9136797" cy="431158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600" b="1" dirty="0"/>
              <a:t>Le vaccin Bronchite est un vaccin très fragile.</a:t>
            </a:r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r>
              <a:rPr lang="fr-CA" sz="2600" dirty="0">
                <a:solidFill>
                  <a:srgbClr val="FF0000"/>
                </a:solidFill>
              </a:rPr>
              <a:t>Type d’eau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/>
              <a:t>Idéalement une eau déminéralisée achetée en pharmacie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/>
              <a:t>Eau en bouteille sans chlore (bien lire l’étiquette)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/>
              <a:t>Eau sans chlore</a:t>
            </a:r>
            <a:endParaRPr lang="fr-CA" sz="2200" dirty="0"/>
          </a:p>
        </p:txBody>
      </p:sp>
    </p:spTree>
    <p:extLst>
      <p:ext uri="{BB962C8B-B14F-4D97-AF65-F5344CB8AC3E}">
        <p14:creationId xmlns:p14="http://schemas.microsoft.com/office/powerpoint/2010/main" val="28955755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" y="1202755"/>
            <a:ext cx="12191999" cy="1280890"/>
          </a:xfrm>
        </p:spPr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82278" y="2068886"/>
            <a:ext cx="9136797" cy="4705165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fr-CA" sz="2600" dirty="0"/>
              <a:t>Si l’administration du vaccin n’est pas uniforme entre les poulets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FF0000"/>
                </a:solidFill>
              </a:rPr>
              <a:t>Certains poulets vont recevoir une double dose alors que d’autres en recevront très peu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200" dirty="0">
                <a:solidFill>
                  <a:srgbClr val="FF0000"/>
                </a:solidFill>
              </a:rPr>
              <a:t>Celui qui en a reçu trop va réagir plus fortement au vaccin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200" dirty="0">
                <a:solidFill>
                  <a:srgbClr val="FF0000"/>
                </a:solidFill>
              </a:rPr>
              <a:t>Va excréter le virus vaccinal en plus grande quantité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200" dirty="0"/>
              <a:t>Celui qui en a reçu très peu va se faire contaminer et va faire une 2</a:t>
            </a:r>
            <a:r>
              <a:rPr lang="fr-CA" sz="2200" baseline="30000" dirty="0"/>
              <a:t>ième</a:t>
            </a:r>
            <a:r>
              <a:rPr lang="fr-CA" sz="2200" dirty="0"/>
              <a:t> réaction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000" dirty="0"/>
              <a:t>Va excréter le virus vaccinal en plus grande quantité mais plus tard dans la semaine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200" dirty="0"/>
              <a:t>Et la roue est partie (</a:t>
            </a:r>
            <a:r>
              <a:rPr lang="fr-CA" sz="2200" dirty="0" err="1"/>
              <a:t>rolling</a:t>
            </a:r>
            <a:r>
              <a:rPr lang="fr-CA" sz="2200" dirty="0"/>
              <a:t> </a:t>
            </a:r>
            <a:r>
              <a:rPr lang="fr-CA" sz="2200" dirty="0" err="1"/>
              <a:t>reaction</a:t>
            </a:r>
            <a:r>
              <a:rPr lang="fr-CA" sz="2200" dirty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000" dirty="0"/>
              <a:t>Peut durer 10-14 jours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000" dirty="0"/>
              <a:t>Va ouvrir la porte aux infections bactériennes secondaires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CA" sz="2200" dirty="0"/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endParaRPr lang="fr-CA" sz="2200" dirty="0"/>
          </a:p>
        </p:txBody>
      </p:sp>
    </p:spTree>
    <p:extLst>
      <p:ext uri="{BB962C8B-B14F-4D97-AF65-F5344CB8AC3E}">
        <p14:creationId xmlns:p14="http://schemas.microsoft.com/office/powerpoint/2010/main" val="33765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20316" y="1097352"/>
            <a:ext cx="12191999" cy="1280890"/>
          </a:xfrm>
        </p:spPr>
        <p:txBody>
          <a:bodyPr/>
          <a:lstStyle/>
          <a:p>
            <a:pPr algn="ctr"/>
            <a:r>
              <a:rPr lang="fr-CA" dirty="0"/>
              <a:t>Bronchite infectieuse chez le poulet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196180" y="2630905"/>
            <a:ext cx="9201735" cy="377762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CA" sz="2800" dirty="0"/>
              <a:t>Apparition de nouvelles souches à chaque année</a:t>
            </a:r>
          </a:p>
          <a:p>
            <a:pPr marL="0" lvl="0" indent="0">
              <a:buNone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certaines passent inaperçues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d’autres causent plus de problèmes</a:t>
            </a:r>
            <a:endParaRPr lang="en-US" sz="2800" dirty="0"/>
          </a:p>
          <a:p>
            <a:endParaRPr lang="en-US" sz="2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9CAAD51-B7AB-49C6-A55A-0EBC8C9F924D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86704" y="0"/>
            <a:ext cx="2805296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357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" y="1387239"/>
            <a:ext cx="12191999" cy="1280890"/>
          </a:xfrm>
        </p:spPr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26657" y="2152835"/>
            <a:ext cx="9136797" cy="4705165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fr-CA" sz="2600" dirty="0"/>
              <a:t>Si l’administration du vaccin n’est pas uniforme entre les poulets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200" dirty="0"/>
              <a:t>Certains poulets vont recevoir une double dose alors que d’autres en recevront très peu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100" dirty="0"/>
              <a:t>Celui qui en a reçu trop va réagir plus fortement au vaccin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100" dirty="0"/>
              <a:t>Va excréter le virus vaccinal en plus grande quantité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FF0000"/>
                </a:solidFill>
              </a:rPr>
              <a:t>Celui qui en a reçu très peu va se faire contaminer et va faire une 2</a:t>
            </a:r>
            <a:r>
              <a:rPr lang="fr-CA" sz="2400" baseline="30000" dirty="0">
                <a:solidFill>
                  <a:srgbClr val="FF0000"/>
                </a:solidFill>
              </a:rPr>
              <a:t>ième</a:t>
            </a:r>
            <a:r>
              <a:rPr lang="fr-CA" sz="2400" dirty="0">
                <a:solidFill>
                  <a:srgbClr val="FF0000"/>
                </a:solidFill>
              </a:rPr>
              <a:t> réaction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200" dirty="0">
                <a:solidFill>
                  <a:srgbClr val="FF0000"/>
                </a:solidFill>
              </a:rPr>
              <a:t>Va excréter le virus vaccinal en plus grande quantité mais plus tard dans la semaine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200" dirty="0"/>
              <a:t>Et la roue est partie (</a:t>
            </a:r>
            <a:r>
              <a:rPr lang="fr-CA" sz="2200" dirty="0" err="1"/>
              <a:t>rolling</a:t>
            </a:r>
            <a:r>
              <a:rPr lang="fr-CA" sz="2200" dirty="0"/>
              <a:t> </a:t>
            </a:r>
            <a:r>
              <a:rPr lang="fr-CA" sz="2200" dirty="0" err="1"/>
              <a:t>reaction</a:t>
            </a:r>
            <a:r>
              <a:rPr lang="fr-CA" sz="2200" dirty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000" dirty="0"/>
              <a:t>Peut durer 10-14 jours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000" dirty="0"/>
              <a:t>Va ouvrir la porte aux infections bactériennes secondaires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CA" sz="2200" dirty="0"/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endParaRPr lang="fr-CA" sz="2200" dirty="0"/>
          </a:p>
        </p:txBody>
      </p:sp>
    </p:spTree>
    <p:extLst>
      <p:ext uri="{BB962C8B-B14F-4D97-AF65-F5344CB8AC3E}">
        <p14:creationId xmlns:p14="http://schemas.microsoft.com/office/powerpoint/2010/main" val="30157933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" y="1363176"/>
            <a:ext cx="12191999" cy="1280890"/>
          </a:xfrm>
        </p:spPr>
        <p:txBody>
          <a:bodyPr/>
          <a:lstStyle/>
          <a:p>
            <a:r>
              <a:rPr lang="en-US" dirty="0"/>
              <a:t>Comment vacciner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46446" y="2152835"/>
            <a:ext cx="9136797" cy="4705165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fr-CA" sz="2600" dirty="0"/>
              <a:t>Si l’administration du vaccin n’est pas uniforme entre les poulets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200" dirty="0"/>
              <a:t>Certains poulets vont recevoir une double dose alors que d’autres en recevront très peu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100" dirty="0"/>
              <a:t>Celui qui en a reçu trop va réagir plus fortement au vaccin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100" dirty="0"/>
              <a:t>Va excréter le virus vaccinal en plus grande quantité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200" dirty="0"/>
              <a:t>Celui qui en a reçu très peu va se faire contaminer et va faire une 2</a:t>
            </a:r>
            <a:r>
              <a:rPr lang="fr-CA" sz="2200" baseline="30000" dirty="0"/>
              <a:t>ième</a:t>
            </a:r>
            <a:r>
              <a:rPr lang="fr-CA" sz="2200" dirty="0"/>
              <a:t> réaction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000" dirty="0"/>
              <a:t>Va excréter le virus vaccinal en plus grande quantité mais plus tard dans la semaine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FF0000"/>
                </a:solidFill>
              </a:rPr>
              <a:t>Et la roue est partie (</a:t>
            </a:r>
            <a:r>
              <a:rPr lang="fr-CA" sz="2400" dirty="0" err="1">
                <a:solidFill>
                  <a:srgbClr val="FF0000"/>
                </a:solidFill>
              </a:rPr>
              <a:t>rolling</a:t>
            </a:r>
            <a:r>
              <a:rPr lang="fr-CA" sz="2400" dirty="0">
                <a:solidFill>
                  <a:srgbClr val="FF0000"/>
                </a:solidFill>
              </a:rPr>
              <a:t> </a:t>
            </a:r>
            <a:r>
              <a:rPr lang="fr-CA" sz="2400" dirty="0" err="1">
                <a:solidFill>
                  <a:srgbClr val="FF0000"/>
                </a:solidFill>
              </a:rPr>
              <a:t>reaction</a:t>
            </a:r>
            <a:r>
              <a:rPr lang="fr-CA" sz="2400" dirty="0">
                <a:solidFill>
                  <a:srgbClr val="FF0000"/>
                </a:solidFill>
              </a:rPr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200" dirty="0"/>
              <a:t>Peut durer 10-14 jours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CA" sz="2200" dirty="0"/>
              <a:t>Va ouvrir la porte aux infections bactériennes secondaires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CA" sz="2200" dirty="0"/>
          </a:p>
          <a:p>
            <a:pPr marL="457200" lvl="1" indent="0">
              <a:buNone/>
            </a:pPr>
            <a:endParaRPr lang="fr-CA" sz="2600" dirty="0"/>
          </a:p>
          <a:p>
            <a:pPr marL="457200" lvl="1" indent="0">
              <a:buNone/>
            </a:pPr>
            <a:endParaRPr lang="fr-CA" sz="2200" dirty="0"/>
          </a:p>
        </p:txBody>
      </p:sp>
    </p:spTree>
    <p:extLst>
      <p:ext uri="{BB962C8B-B14F-4D97-AF65-F5344CB8AC3E}">
        <p14:creationId xmlns:p14="http://schemas.microsoft.com/office/powerpoint/2010/main" val="25930909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" y="1363176"/>
            <a:ext cx="12191999" cy="1280890"/>
          </a:xfrm>
        </p:spPr>
        <p:txBody>
          <a:bodyPr/>
          <a:lstStyle/>
          <a:p>
            <a:r>
              <a:rPr lang="en-US" dirty="0"/>
              <a:t>Technique de vaccination </a:t>
            </a:r>
            <a:r>
              <a:rPr lang="en-US" dirty="0" err="1"/>
              <a:t>idéale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46446" y="2152835"/>
            <a:ext cx="9136797" cy="470516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CA" sz="2600" dirty="0"/>
              <a:t>Selon les recommandations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fr-CA" sz="2600" dirty="0"/>
              <a:t>Compagnies pharmaceutiques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fr-CA" sz="2600" dirty="0"/>
              <a:t>Guide de vaccination de Cobb rédigé en 2010</a:t>
            </a:r>
          </a:p>
          <a:p>
            <a:pPr marL="457200" lvl="1" indent="0">
              <a:buNone/>
            </a:pPr>
            <a:endParaRPr lang="fr-CA" sz="2200" dirty="0"/>
          </a:p>
          <a:p>
            <a:pPr marL="57150" indent="0">
              <a:buNone/>
            </a:pPr>
            <a:r>
              <a:rPr lang="fr-CA" sz="2400" dirty="0"/>
              <a:t>Note</a:t>
            </a:r>
          </a:p>
          <a:p>
            <a:pPr marL="57150" indent="0">
              <a:buNone/>
            </a:pPr>
            <a:r>
              <a:rPr lang="fr-CA" sz="2400" dirty="0"/>
              <a:t>	Les découvertes du Dr Jordan faites en 2017 sur la survie du vaccin selon la température de l’eau change la donne</a:t>
            </a:r>
          </a:p>
        </p:txBody>
      </p:sp>
    </p:spTree>
    <p:extLst>
      <p:ext uri="{BB962C8B-B14F-4D97-AF65-F5344CB8AC3E}">
        <p14:creationId xmlns:p14="http://schemas.microsoft.com/office/powerpoint/2010/main" val="30192036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9468" y="959670"/>
            <a:ext cx="8911687" cy="743051"/>
          </a:xfrm>
        </p:spPr>
        <p:txBody>
          <a:bodyPr/>
          <a:lstStyle/>
          <a:p>
            <a:r>
              <a:rPr lang="en-US" dirty="0"/>
              <a:t>Technique de vaccination </a:t>
            </a:r>
            <a:r>
              <a:rPr lang="en-US" dirty="0" err="1"/>
              <a:t>idéale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835D43-5AE7-477A-B95B-60039D0C453B}"/>
              </a:ext>
            </a:extLst>
          </p:cNvPr>
          <p:cNvSpPr txBox="1"/>
          <p:nvPr/>
        </p:nvSpPr>
        <p:spPr>
          <a:xfrm>
            <a:off x="2840854" y="1917577"/>
            <a:ext cx="866375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Dans l’eau de boisson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Couper le chlore 24 hres avant la vaccination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Peut être fait en administrant dans l’eau de boisson des pastilles Vac-Safe dans la bâtisse à vacciner, 24 </a:t>
            </a:r>
            <a:r>
              <a:rPr lang="fr-FR" sz="2400" dirty="0" err="1"/>
              <a:t>hrs</a:t>
            </a:r>
            <a:r>
              <a:rPr lang="fr-FR" sz="2400" dirty="0"/>
              <a:t> avant la vaccination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Lever les tétines 1-2 hres avant la vaccination pour assoiffer les poulets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Idéalement, doit être fait avec des barils et une pompe submersible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La quantité d’eau à utiliser doit représenter 30% de la consommation d’eau d’une journée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735278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976448"/>
            <a:ext cx="8911687" cy="743051"/>
          </a:xfrm>
        </p:spPr>
        <p:txBody>
          <a:bodyPr/>
          <a:lstStyle/>
          <a:p>
            <a:r>
              <a:rPr lang="en-US" dirty="0"/>
              <a:t>Technique de vaccination </a:t>
            </a:r>
            <a:r>
              <a:rPr lang="en-US" dirty="0" err="1"/>
              <a:t>idéale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835D43-5AE7-477A-B95B-60039D0C453B}"/>
              </a:ext>
            </a:extLst>
          </p:cNvPr>
          <p:cNvSpPr txBox="1"/>
          <p:nvPr/>
        </p:nvSpPr>
        <p:spPr>
          <a:xfrm>
            <a:off x="2405849" y="1917577"/>
            <a:ext cx="960563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Dans l’eau de boisson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Remplir les barils d’une eau sans chlore et froide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4C – 8C (température frigo)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La maintenir froide durant toute la vaccination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Ajouter des pastilles Vac-Safe à l’eau 20 min avant l’ajout du vaccin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Le vaccin ne doit pas être consommé en moins de 2 </a:t>
            </a:r>
            <a:r>
              <a:rPr lang="fr-FR" sz="2400" dirty="0" err="1"/>
              <a:t>hrs</a:t>
            </a:r>
            <a:endParaRPr lang="fr-FR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Ne pas dépasser 4 heures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Marcher les poulets durant toute la durée de l’administration du vaccin pour favoriser une consommation de vaccin uniforme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4325297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934503"/>
            <a:ext cx="8911687" cy="743051"/>
          </a:xfrm>
        </p:spPr>
        <p:txBody>
          <a:bodyPr/>
          <a:lstStyle/>
          <a:p>
            <a:r>
              <a:rPr lang="en-US" dirty="0"/>
              <a:t>Technique de vaccination </a:t>
            </a:r>
            <a:r>
              <a:rPr lang="en-US" dirty="0" err="1"/>
              <a:t>idéale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835D43-5AE7-477A-B95B-60039D0C453B}"/>
              </a:ext>
            </a:extLst>
          </p:cNvPr>
          <p:cNvSpPr txBox="1"/>
          <p:nvPr/>
        </p:nvSpPr>
        <p:spPr>
          <a:xfrm>
            <a:off x="2223083" y="1917577"/>
            <a:ext cx="94879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En aérosol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Doit se faire avec une </a:t>
            </a:r>
            <a:r>
              <a:rPr lang="fr-FR" sz="2400" dirty="0" err="1"/>
              <a:t>vaccineuse</a:t>
            </a:r>
            <a:r>
              <a:rPr lang="fr-FR" sz="2400" dirty="0"/>
              <a:t> conçue à cette fin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Afin d’éviter de vaporiser des bactéries en plus du vaccin, la </a:t>
            </a:r>
            <a:r>
              <a:rPr lang="fr-FR" sz="2400" dirty="0" err="1"/>
              <a:t>vaccineuse</a:t>
            </a:r>
            <a:r>
              <a:rPr lang="fr-FR" sz="2400" dirty="0"/>
              <a:t> doit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être désinfectée régulièrement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sz="2400" dirty="0"/>
              <a:t>Les compagnies pharmaceutiques recommandent d’utiliser du peroxyde de pharmacie (</a:t>
            </a:r>
            <a:r>
              <a:rPr lang="fr-FR" dirty="0"/>
              <a:t>bouteille brune 3%)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être entreposée dans un endroit sec et sans poussière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être entreposée ouverte et la tête en bas pour bien sécher</a:t>
            </a:r>
          </a:p>
        </p:txBody>
      </p:sp>
    </p:spTree>
    <p:extLst>
      <p:ext uri="{BB962C8B-B14F-4D97-AF65-F5344CB8AC3E}">
        <p14:creationId xmlns:p14="http://schemas.microsoft.com/office/powerpoint/2010/main" val="10993270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55361" y="1029467"/>
            <a:ext cx="8911687" cy="743051"/>
          </a:xfrm>
        </p:spPr>
        <p:txBody>
          <a:bodyPr/>
          <a:lstStyle/>
          <a:p>
            <a:r>
              <a:rPr lang="en-US" dirty="0"/>
              <a:t>Technique de vaccination </a:t>
            </a:r>
            <a:r>
              <a:rPr lang="en-US" dirty="0" err="1"/>
              <a:t>idéale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835D43-5AE7-477A-B95B-60039D0C453B}"/>
              </a:ext>
            </a:extLst>
          </p:cNvPr>
          <p:cNvSpPr txBox="1"/>
          <p:nvPr/>
        </p:nvSpPr>
        <p:spPr>
          <a:xfrm>
            <a:off x="2840854" y="1917577"/>
            <a:ext cx="91528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En aérosol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Avant chaque vaccination, faire fonctionner la </a:t>
            </a:r>
            <a:r>
              <a:rPr lang="fr-FR" sz="2400" dirty="0" err="1"/>
              <a:t>vaccineuse</a:t>
            </a:r>
            <a:r>
              <a:rPr lang="fr-FR" sz="2400" dirty="0"/>
              <a:t> avec de l’eau pour en vérifier les ajustements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Diluer le vaccin dans une eau froide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température frigo de 4 – 8 C et sans chlore.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/>
              <a:t>Une eau distillé est préférable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Préparer la </a:t>
            </a:r>
            <a:r>
              <a:rPr lang="fr-FR" sz="2400" dirty="0" err="1"/>
              <a:t>vaccineuse</a:t>
            </a:r>
            <a:r>
              <a:rPr lang="fr-FR" sz="2400" dirty="0"/>
              <a:t> avec la quantité de vaccin nécessaire pour vacciner un étage à la fois</a:t>
            </a:r>
          </a:p>
        </p:txBody>
      </p:sp>
    </p:spTree>
    <p:extLst>
      <p:ext uri="{BB962C8B-B14F-4D97-AF65-F5344CB8AC3E}">
        <p14:creationId xmlns:p14="http://schemas.microsoft.com/office/powerpoint/2010/main" val="17736988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934503"/>
            <a:ext cx="8911687" cy="743051"/>
          </a:xfrm>
        </p:spPr>
        <p:txBody>
          <a:bodyPr/>
          <a:lstStyle/>
          <a:p>
            <a:r>
              <a:rPr lang="en-US" dirty="0"/>
              <a:t>Technique de vaccination </a:t>
            </a:r>
            <a:r>
              <a:rPr lang="en-US" dirty="0" err="1"/>
              <a:t>idéale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835D43-5AE7-477A-B95B-60039D0C453B}"/>
              </a:ext>
            </a:extLst>
          </p:cNvPr>
          <p:cNvSpPr txBox="1"/>
          <p:nvPr/>
        </p:nvSpPr>
        <p:spPr>
          <a:xfrm>
            <a:off x="2272683" y="1917577"/>
            <a:ext cx="96766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En aérosol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Arrêter la ventilation durant la vaccination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Marcher les poulets au centre du parquet pour les tasser de chaque côté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Ferme les lumières ou en réduire considérablement l’intensité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Lever les éleveuses si c’est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Vaporiser le vaccin en effectuant un aller-retour dans le parquet </a:t>
            </a:r>
          </a:p>
        </p:txBody>
      </p:sp>
    </p:spTree>
    <p:extLst>
      <p:ext uri="{BB962C8B-B14F-4D97-AF65-F5344CB8AC3E}">
        <p14:creationId xmlns:p14="http://schemas.microsoft.com/office/powerpoint/2010/main" val="40092735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2506" y="2788555"/>
            <a:ext cx="11999494" cy="1280890"/>
          </a:xfrm>
        </p:spPr>
        <p:txBody>
          <a:bodyPr/>
          <a:lstStyle/>
          <a:p>
            <a:pPr algn="ctr"/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189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45066" y="2759242"/>
            <a:ext cx="9880847" cy="37776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800" dirty="0"/>
              <a:t>Vaccination de tous les lots de poulets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600" dirty="0"/>
              <a:t>Au couvoir et à la ferme</a:t>
            </a:r>
          </a:p>
          <a:p>
            <a:pPr marL="914400" lvl="2" indent="0">
              <a:buNone/>
            </a:pPr>
            <a:endParaRPr lang="fr-CA" sz="2600" dirty="0"/>
          </a:p>
          <a:p>
            <a:pPr marL="514350" lvl="1" indent="0">
              <a:buNone/>
            </a:pPr>
            <a:endParaRPr lang="fr-CA" sz="2800" dirty="0"/>
          </a:p>
          <a:p>
            <a:pPr marL="514350" lvl="1" indent="0">
              <a:buNone/>
            </a:pPr>
            <a:r>
              <a:rPr lang="fr-CA" sz="2800" dirty="0"/>
              <a:t>Diminuera la pression du virus DMV sur votre ferme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7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" y="1273816"/>
            <a:ext cx="12191999" cy="1280890"/>
          </a:xfrm>
        </p:spPr>
        <p:txBody>
          <a:bodyPr/>
          <a:lstStyle/>
          <a:p>
            <a:pPr algn="ctr"/>
            <a:r>
              <a:rPr lang="fr-CA" dirty="0"/>
              <a:t>Bronchite infectieuse chez le poulet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28265" y="2799347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fr-CA" sz="2800" dirty="0"/>
              <a:t>Comme c’est un virus : </a:t>
            </a:r>
          </a:p>
          <a:p>
            <a:pPr marL="0" indent="0">
              <a:buNone/>
            </a:pPr>
            <a:endParaRPr lang="fr-CA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600" dirty="0"/>
              <a:t>ne peut pas se traiter avec un antibiotique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CA" sz="2600" dirty="0"/>
          </a:p>
          <a:p>
            <a:endParaRPr 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F148ECE-93B4-4625-98BE-0DC2DF6D584D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43479" y="0"/>
            <a:ext cx="2848520" cy="1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93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413311" y="2770987"/>
            <a:ext cx="9880847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Viser</a:t>
            </a:r>
            <a:r>
              <a:rPr lang="en-US" sz="2800" dirty="0"/>
              <a:t> un </a:t>
            </a:r>
            <a:r>
              <a:rPr lang="en-US" sz="2800" dirty="0" err="1"/>
              <a:t>seul</a:t>
            </a:r>
            <a:r>
              <a:rPr lang="en-US" sz="2800" dirty="0"/>
              <a:t> </a:t>
            </a:r>
            <a:r>
              <a:rPr lang="en-US" sz="2800" dirty="0" err="1"/>
              <a:t>âge</a:t>
            </a:r>
            <a:r>
              <a:rPr lang="en-US" sz="2800" dirty="0"/>
              <a:t> de </a:t>
            </a:r>
            <a:r>
              <a:rPr lang="en-US" sz="2800" dirty="0" err="1"/>
              <a:t>poulets</a:t>
            </a:r>
            <a:r>
              <a:rPr lang="en-US" sz="2800" dirty="0"/>
              <a:t> sur </a:t>
            </a:r>
            <a:r>
              <a:rPr lang="en-US" sz="2800" dirty="0" err="1"/>
              <a:t>votre</a:t>
            </a:r>
            <a:r>
              <a:rPr lang="en-US" sz="2800" dirty="0"/>
              <a:t> </a:t>
            </a:r>
            <a:r>
              <a:rPr lang="en-US" sz="2800" dirty="0" err="1"/>
              <a:t>ferme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Évitera</a:t>
            </a:r>
            <a:r>
              <a:rPr lang="en-US" sz="2800" dirty="0"/>
              <a:t> que les plus </a:t>
            </a:r>
            <a:r>
              <a:rPr lang="en-US" sz="2800" dirty="0" err="1"/>
              <a:t>vieux</a:t>
            </a:r>
            <a:r>
              <a:rPr lang="en-US" sz="2800" dirty="0"/>
              <a:t> </a:t>
            </a:r>
            <a:r>
              <a:rPr lang="en-US" sz="2800" dirty="0" err="1"/>
              <a:t>infectent</a:t>
            </a:r>
            <a:r>
              <a:rPr lang="en-US" sz="2800" dirty="0"/>
              <a:t> les plus </a:t>
            </a:r>
            <a:r>
              <a:rPr lang="en-US" sz="2800" dirty="0" err="1"/>
              <a:t>jeunes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01083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74644" y="2844592"/>
            <a:ext cx="9249684" cy="37776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800" dirty="0"/>
              <a:t>Porter des bottes qui se rendent aux genoux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600" dirty="0"/>
              <a:t>de plastique jetable ou en caoutchouc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600" dirty="0"/>
              <a:t>Le pantalon est à l’intérieur de la botte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600" dirty="0"/>
              <a:t>une paire de bottes par bâtisse</a:t>
            </a:r>
          </a:p>
          <a:p>
            <a:pPr marL="457200" lvl="1" indent="0">
              <a:buNone/>
            </a:pPr>
            <a:endParaRPr lang="fr-CA" sz="2800" dirty="0"/>
          </a:p>
          <a:p>
            <a:pPr marL="457200" lvl="1" indent="0">
              <a:buNone/>
            </a:pPr>
            <a:r>
              <a:rPr lang="fr-CA" sz="2800" dirty="0"/>
              <a:t>Empêchera le transport du virus dans les autres parquets et bâtisses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36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90320" y="2844592"/>
            <a:ext cx="9783193" cy="37776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800" dirty="0"/>
              <a:t>Procéder de façon agressive au contrôle des ténébrions</a:t>
            </a:r>
          </a:p>
          <a:p>
            <a:pPr marL="457200" lvl="1" indent="0">
              <a:buNone/>
            </a:pPr>
            <a:endParaRPr lang="fr-CA" sz="2800" dirty="0"/>
          </a:p>
          <a:p>
            <a:pPr marL="457200" lvl="1" indent="0">
              <a:buNone/>
            </a:pPr>
            <a:r>
              <a:rPr lang="fr-CA" sz="2800" dirty="0"/>
              <a:t>Ils transportent sur leur carapace le virus variant DMV avec des particules de fumier</a:t>
            </a:r>
          </a:p>
          <a:p>
            <a:pPr marL="457200" lvl="1" indent="0">
              <a:buNone/>
            </a:pPr>
            <a:endParaRPr lang="fr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565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22405" y="2759242"/>
            <a:ext cx="9783193" cy="3777622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fr-CA" sz="3000" dirty="0"/>
              <a:t>Ne pas procéder à des mouvements de fumier alors que des poulets sont à l’âge critique dans vos bâtisses</a:t>
            </a:r>
          </a:p>
          <a:p>
            <a:pPr marL="114300" indent="0">
              <a:buNone/>
            </a:pPr>
            <a:endParaRPr lang="fr-CA" sz="3000" dirty="0"/>
          </a:p>
          <a:p>
            <a:pPr marL="114300" indent="0">
              <a:buNone/>
            </a:pPr>
            <a:r>
              <a:rPr lang="fr-CA" sz="3000" dirty="0"/>
              <a:t>Le virus de la Bronchite présent dans le fumier peut y survivre des mois </a:t>
            </a:r>
          </a:p>
          <a:p>
            <a:pPr marL="114300" indent="0">
              <a:buNone/>
            </a:pPr>
            <a:endParaRPr lang="fr-CA" sz="3000" dirty="0"/>
          </a:p>
          <a:p>
            <a:pPr marL="114300" indent="0">
              <a:buNone/>
            </a:pPr>
            <a:r>
              <a:rPr lang="fr-CA" sz="3000" dirty="0"/>
              <a:t>Chauffer le fumier à 100</a:t>
            </a:r>
            <a:r>
              <a:rPr lang="fr-CA" sz="3200" baseline="30000" dirty="0"/>
              <a:t>o</a:t>
            </a:r>
            <a:r>
              <a:rPr lang="fr-CA" sz="3000" dirty="0"/>
              <a:t> F durant 3 à 4 jours avant de la sortir va tuer le virus variant DMV</a:t>
            </a:r>
            <a:endParaRPr lang="fr-CA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0206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Si </a:t>
            </a:r>
            <a:r>
              <a:rPr lang="en-US" sz="2800" dirty="0" err="1"/>
              <a:t>votre</a:t>
            </a:r>
            <a:r>
              <a:rPr lang="en-US" sz="2800" dirty="0"/>
              <a:t> </a:t>
            </a:r>
            <a:r>
              <a:rPr lang="en-US" sz="2800" dirty="0" err="1"/>
              <a:t>ferme</a:t>
            </a:r>
            <a:r>
              <a:rPr lang="en-US" sz="2800" dirty="0"/>
              <a:t> </a:t>
            </a:r>
            <a:r>
              <a:rPr lang="en-US" sz="2800" dirty="0" err="1"/>
              <a:t>est</a:t>
            </a:r>
            <a:r>
              <a:rPr lang="en-US" sz="2800" dirty="0"/>
              <a:t> </a:t>
            </a:r>
            <a:r>
              <a:rPr lang="en-US" sz="2800" dirty="0" err="1"/>
              <a:t>contaminée</a:t>
            </a:r>
            <a:r>
              <a:rPr lang="en-US" sz="2800" dirty="0"/>
              <a:t> par le variant DMV, un lavage et </a:t>
            </a:r>
            <a:r>
              <a:rPr lang="en-US" sz="2800" dirty="0" err="1"/>
              <a:t>une</a:t>
            </a:r>
            <a:r>
              <a:rPr lang="en-US" sz="2800" dirty="0"/>
              <a:t> </a:t>
            </a:r>
            <a:r>
              <a:rPr lang="en-US" sz="2800" dirty="0" err="1"/>
              <a:t>désinfection</a:t>
            </a:r>
            <a:r>
              <a:rPr lang="en-US" sz="2800" dirty="0"/>
              <a:t> des </a:t>
            </a:r>
            <a:r>
              <a:rPr lang="en-US" sz="2800" dirty="0" err="1"/>
              <a:t>bâtiments</a:t>
            </a:r>
            <a:r>
              <a:rPr lang="en-US" sz="2800" dirty="0"/>
              <a:t> </a:t>
            </a:r>
            <a:r>
              <a:rPr lang="en-US" sz="2800" dirty="0" err="1"/>
              <a:t>peuvent</a:t>
            </a:r>
            <a:r>
              <a:rPr lang="en-US" sz="2800" dirty="0"/>
              <a:t> </a:t>
            </a:r>
            <a:r>
              <a:rPr lang="en-US" sz="2800" dirty="0" err="1"/>
              <a:t>être</a:t>
            </a:r>
            <a:r>
              <a:rPr lang="en-US" sz="2800" dirty="0"/>
              <a:t> </a:t>
            </a:r>
            <a:r>
              <a:rPr lang="en-US" sz="2800" dirty="0" err="1"/>
              <a:t>indiqués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99948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r>
              <a:rPr lang="en-US" dirty="0"/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3300" dirty="0"/>
              <a:t>Avant d’étendre la ripe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3300" dirty="0"/>
              <a:t>Chauffez à 100</a:t>
            </a:r>
            <a:r>
              <a:rPr lang="fr-CA" sz="3300" baseline="30000" dirty="0"/>
              <a:t>o</a:t>
            </a:r>
            <a:r>
              <a:rPr lang="fr-CA" sz="3300" dirty="0"/>
              <a:t> F durant 3-4 jours</a:t>
            </a:r>
          </a:p>
          <a:p>
            <a:pPr marL="514350" lvl="1" indent="0">
              <a:buNone/>
            </a:pPr>
            <a:endParaRPr lang="fr-CA" sz="3300" dirty="0"/>
          </a:p>
          <a:p>
            <a:pPr marL="514350" lvl="1" indent="0">
              <a:buNone/>
            </a:pPr>
            <a:r>
              <a:rPr lang="fr-CA" sz="3300" dirty="0"/>
              <a:t>Ce chauffage va tuer tous les virus de Bronchite présents</a:t>
            </a:r>
          </a:p>
          <a:p>
            <a:pPr marL="514350" lvl="1" indent="0">
              <a:buNone/>
            </a:pPr>
            <a:endParaRPr lang="fr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574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840899" y="241340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Pour réduire l’impact des infections bactériennes secondaires</a:t>
            </a:r>
          </a:p>
          <a:p>
            <a:pPr marL="0" indent="0">
              <a:buNone/>
            </a:pPr>
            <a:endParaRPr lang="fr-CA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600" dirty="0"/>
              <a:t>Vide sanitaire de plus de 14 jours tout au long de l’année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061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233415" y="256923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Pour réduire l’impact des infections bactériennes secondaires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CA" sz="2600" dirty="0"/>
          </a:p>
          <a:p>
            <a:pPr marR="55880" lvl="1">
              <a:spcBef>
                <a:spcPts val="465"/>
              </a:spcBef>
              <a:buFont typeface="Arial" panose="020B0604020202020204" pitchFamily="34" charset="0"/>
              <a:buChar char="•"/>
            </a:pPr>
            <a:r>
              <a:rPr lang="fr-CA" sz="240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Entre chaque élevage, nettoyez l’intérieur de vos lignes d’eau avec un savon désincrustant et/ou dégraisseur.  Bien rincer.  Procéder par la suite à une désinfection de l'intérieur</a:t>
            </a:r>
            <a:r>
              <a:rPr lang="fr-CA" sz="2400" spc="5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</a:t>
            </a:r>
            <a:r>
              <a:rPr lang="fr-CA" sz="240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des</a:t>
            </a:r>
            <a:r>
              <a:rPr lang="fr-CA" sz="2400" spc="25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</a:t>
            </a:r>
            <a:r>
              <a:rPr lang="fr-CA" sz="240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lignes</a:t>
            </a:r>
            <a:r>
              <a:rPr lang="fr-CA" sz="2400" spc="3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</a:t>
            </a:r>
            <a:r>
              <a:rPr lang="fr-CA" sz="240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d'eau</a:t>
            </a:r>
            <a:r>
              <a:rPr lang="fr-CA" sz="2400" spc="6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</a:t>
            </a:r>
            <a:r>
              <a:rPr lang="fr-CA" sz="2400" spc="-185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</a:t>
            </a:r>
            <a:r>
              <a:rPr lang="fr-CA" sz="2400" dirty="0"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avec un produit homologué à cette fin.</a:t>
            </a:r>
          </a:p>
          <a:p>
            <a:pPr marL="0" marR="55880" indent="0">
              <a:spcBef>
                <a:spcPts val="465"/>
              </a:spcBef>
              <a:spcAft>
                <a:spcPts val="0"/>
              </a:spcAft>
              <a:buNone/>
            </a:pPr>
            <a:endParaRPr lang="fr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031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prévention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840899" y="241340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Pour réduire l’impact des infections bactériennes secondaires</a:t>
            </a:r>
          </a:p>
          <a:p>
            <a:pPr marL="0" indent="0">
              <a:buNone/>
            </a:pPr>
            <a:endParaRPr lang="fr-CA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600" dirty="0"/>
              <a:t>Traitement d’eau en tout temps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/>
              <a:t>2 à 5 ppm de chlore libre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2400" dirty="0"/>
              <a:t>pH entre 5,5 à 6,0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CA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726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Questions </a:t>
            </a:r>
            <a:r>
              <a:rPr lang="fr-CA" dirty="0">
                <a:latin typeface="Square721 Dm" panose="020B0704020202060204" pitchFamily="34" charset="0"/>
              </a:rPr>
              <a:t>?</a:t>
            </a:r>
            <a:endParaRPr lang="en-US" dirty="0">
              <a:latin typeface="Square721 Dm" panose="020B0704020202060204" pitchFamily="34" charset="0"/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571" y="2615783"/>
            <a:ext cx="4191000" cy="3286125"/>
          </a:xfr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AF37685-FBF9-4A99-9739-E25FE3B8E58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8293223" y="149448"/>
            <a:ext cx="3511303" cy="160325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6936A27-EC66-43E3-91A0-9B78677AB2E4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8338723" y="149448"/>
            <a:ext cx="3511303" cy="160325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BBFEE64-3393-4C9F-8242-CD8CD068319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8293223" y="149448"/>
            <a:ext cx="3511303" cy="160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01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88231" y="1265794"/>
            <a:ext cx="12191999" cy="1280890"/>
          </a:xfrm>
        </p:spPr>
        <p:txBody>
          <a:bodyPr/>
          <a:lstStyle/>
          <a:p>
            <a:pPr algn="ctr"/>
            <a:r>
              <a:rPr lang="fr-CA" dirty="0"/>
              <a:t>Bronchite infectieuse chez le poulet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931986" y="2714625"/>
            <a:ext cx="9275705" cy="377762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CA" sz="2800" dirty="0"/>
              <a:t>Affecte les poulets de chair, les reproducteurs et les poules pondeuses</a:t>
            </a:r>
          </a:p>
          <a:p>
            <a:pPr marL="0" lvl="0" indent="0">
              <a:buNone/>
            </a:pPr>
            <a:endParaRPr lang="en-US" sz="2800" dirty="0"/>
          </a:p>
          <a:p>
            <a:pPr marL="0" lvl="0" indent="0">
              <a:buNone/>
            </a:pPr>
            <a:r>
              <a:rPr lang="fr-CA" sz="2800" dirty="0"/>
              <a:t>N’affecte pas le dindon</a:t>
            </a:r>
          </a:p>
          <a:p>
            <a:pPr marL="0" lvl="0" indent="0">
              <a:buNone/>
            </a:pPr>
            <a:endParaRPr lang="fr-CA" sz="2800" dirty="0"/>
          </a:p>
          <a:p>
            <a:pPr marL="0" lvl="0" indent="0">
              <a:buNone/>
            </a:pPr>
            <a:r>
              <a:rPr lang="fr-CA" sz="2800" dirty="0"/>
              <a:t>La bronchite ne se transmet pas de façon verticale, des parents à la progéniture</a:t>
            </a:r>
            <a:endParaRPr lang="en-US" sz="2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60FDA8E-B723-47D4-BE56-49FE334371DA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43480" y="0"/>
            <a:ext cx="2848520" cy="1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7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490384"/>
            <a:ext cx="12191999" cy="1280890"/>
          </a:xfrm>
        </p:spPr>
        <p:txBody>
          <a:bodyPr/>
          <a:lstStyle/>
          <a:p>
            <a:pPr algn="ctr"/>
            <a:r>
              <a:rPr lang="fr-CA" dirty="0"/>
              <a:t>Bronchite infectieuse chez le poulet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2383" y="2959768"/>
            <a:ext cx="923305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800" dirty="0"/>
              <a:t>Virus survit très bien par temps froid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600" dirty="0"/>
              <a:t>Surtout si protégé par de la matière organique</a:t>
            </a:r>
          </a:p>
          <a:p>
            <a:pPr>
              <a:buFont typeface="Arial" panose="020B0604020202020204" pitchFamily="34" charset="0"/>
              <a:buChar char="•"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Virus est fragile et facile à tuer s'il est exposé à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des températures chaudes (100F / 38C)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800" dirty="0"/>
              <a:t>à plusieurs désinfectants</a:t>
            </a:r>
          </a:p>
          <a:p>
            <a:pPr lvl="1"/>
            <a:endParaRPr lang="fr-CA" sz="2800" dirty="0"/>
          </a:p>
          <a:p>
            <a:endParaRPr 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35FA8B0-0CBD-4953-9452-9506BB03393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343479" y="95511"/>
            <a:ext cx="2848520" cy="1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8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110697"/>
            <a:ext cx="12191999" cy="1280890"/>
          </a:xfrm>
        </p:spPr>
        <p:txBody>
          <a:bodyPr/>
          <a:lstStyle/>
          <a:p>
            <a:r>
              <a:rPr lang="fr-CA" dirty="0"/>
              <a:t>Bronchite infectieuse chez le poulet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015231" y="2133600"/>
            <a:ext cx="9898601" cy="377762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fr-CA" sz="2800" dirty="0"/>
              <a:t>Mode de transmission - 1</a:t>
            </a:r>
          </a:p>
          <a:p>
            <a:pPr marL="0" lvl="0" indent="0">
              <a:buNone/>
            </a:pPr>
            <a:endParaRPr lang="fr-CA" sz="2800" dirty="0"/>
          </a:p>
          <a:p>
            <a:pPr marL="0" lvl="0" indent="0">
              <a:buNone/>
            </a:pPr>
            <a:r>
              <a:rPr lang="fr-CA" sz="2800" dirty="0"/>
              <a:t>Chez le poulet infecté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400" dirty="0"/>
              <a:t>Virus présent dans les sécrétions respiratoires pendant 10 à 14 jours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CA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400" dirty="0"/>
              <a:t>Pourra contaminer les bottes et vêtements des employés qui transporteront le virus dans les autres parquets, étages ou bâtiments</a:t>
            </a:r>
          </a:p>
          <a:p>
            <a:pPr marL="457200" lvl="1" indent="0">
              <a:buNone/>
            </a:pPr>
            <a:endParaRPr lang="fr-CA" sz="2600" dirty="0"/>
          </a:p>
        </p:txBody>
      </p:sp>
    </p:spTree>
    <p:extLst>
      <p:ext uri="{BB962C8B-B14F-4D97-AF65-F5344CB8AC3E}">
        <p14:creationId xmlns:p14="http://schemas.microsoft.com/office/powerpoint/2010/main" val="3243112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177809"/>
            <a:ext cx="12191999" cy="1280890"/>
          </a:xfrm>
        </p:spPr>
        <p:txBody>
          <a:bodyPr/>
          <a:lstStyle/>
          <a:p>
            <a:r>
              <a:rPr lang="fr-CA" dirty="0"/>
              <a:t>Bronchite infectieuse chez le poulet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050742" y="2133599"/>
            <a:ext cx="9836458" cy="4453631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fr-CA" sz="2800" dirty="0"/>
              <a:t>Mode de transmission - 2</a:t>
            </a:r>
          </a:p>
          <a:p>
            <a:pPr marL="0" lv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Chez le poulet infecté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400" dirty="0"/>
              <a:t>Virus excrété dans les fientes pendant 2 à 7 mois après l’infection</a:t>
            </a:r>
            <a:endParaRPr lang="fr-CA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400" dirty="0"/>
              <a:t>La litière et le fumier deviennent donc des sources de virus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400" dirty="0"/>
              <a:t>La poussière de fumier infecté pourra voyager par aérosol sur plus d’un km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sz="2400" dirty="0"/>
              <a:t>La poussière de fumier présente sur la carapace de ténébrions pourra infecter le lot suivant</a:t>
            </a:r>
          </a:p>
          <a:p>
            <a:pPr lvl="1"/>
            <a:endParaRPr lang="fr-CA" sz="2600" dirty="0"/>
          </a:p>
        </p:txBody>
      </p:sp>
    </p:spTree>
    <p:extLst>
      <p:ext uri="{BB962C8B-B14F-4D97-AF65-F5344CB8AC3E}">
        <p14:creationId xmlns:p14="http://schemas.microsoft.com/office/powerpoint/2010/main" val="1883483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1811</TotalTime>
  <Words>2424</Words>
  <Application>Microsoft Office PowerPoint</Application>
  <PresentationFormat>Grand écran</PresentationFormat>
  <Paragraphs>528</Paragraphs>
  <Slides>59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59</vt:i4>
      </vt:variant>
    </vt:vector>
  </HeadingPairs>
  <TitlesOfParts>
    <vt:vector size="67" baseType="lpstr">
      <vt:lpstr>Arial</vt:lpstr>
      <vt:lpstr>Calibri</vt:lpstr>
      <vt:lpstr>Century Gothic</vt:lpstr>
      <vt:lpstr>Courier New</vt:lpstr>
      <vt:lpstr>Square721 Dm</vt:lpstr>
      <vt:lpstr>Wingdings</vt:lpstr>
      <vt:lpstr>Wingdings 3</vt:lpstr>
      <vt:lpstr>Brin</vt:lpstr>
      <vt:lpstr>La Bronchite Infectieuse Variant Delmarva (DMV) Où en sommes-nous ? </vt:lpstr>
      <vt:lpstr>Plan</vt:lpstr>
      <vt:lpstr>Bronchite infectieuse chez le poulet </vt:lpstr>
      <vt:lpstr>Bronchite infectieuse chez le poulet</vt:lpstr>
      <vt:lpstr>Bronchite infectieuse chez le poulet </vt:lpstr>
      <vt:lpstr>Bronchite infectieuse chez le poulet </vt:lpstr>
      <vt:lpstr>Bronchite infectieuse chez le poulet</vt:lpstr>
      <vt:lpstr>Bronchite infectieuse chez le poulet </vt:lpstr>
      <vt:lpstr>Bronchite infectieuse chez le poulet </vt:lpstr>
      <vt:lpstr>Situation actuelle au Québec</vt:lpstr>
      <vt:lpstr>Situation actuelle au Québec - 1</vt:lpstr>
      <vt:lpstr>Situation actuelle au Québec</vt:lpstr>
      <vt:lpstr>Situation actuelle au Québec</vt:lpstr>
      <vt:lpstr>Situation actuelle au Québec - 2</vt:lpstr>
      <vt:lpstr>Situation actuelle au Québec - 2</vt:lpstr>
      <vt:lpstr>Situation actuelle au Québec - 2</vt:lpstr>
      <vt:lpstr>Situation actuelle au Québec - 2</vt:lpstr>
      <vt:lpstr>Situation actuelle au Québec - 2</vt:lpstr>
      <vt:lpstr>Situation actuelle au Québec - 2</vt:lpstr>
      <vt:lpstr>Situation actuelle au Québec - 2</vt:lpstr>
      <vt:lpstr>Vaccination</vt:lpstr>
      <vt:lpstr>Bronchite infectieuse, variant Delmarva (DMV)        Conséquences chez le poulet</vt:lpstr>
      <vt:lpstr>Bronchite infectieuse, variant Delmarva (DMV)        Conséquences chez le poulet</vt:lpstr>
      <vt:lpstr>Bronchite infectieuse, variant Delmarva (DMV)        Conséquences chez le poulet</vt:lpstr>
      <vt:lpstr>Bronchite infectieuse, variant Delmarva (DMV)        Conséquences chez le poulet</vt:lpstr>
      <vt:lpstr>Bronchite infectieuse, variant Delmarva (DMV)        Conséquences chez le poulet</vt:lpstr>
      <vt:lpstr>Vaccins contre le variant DMV</vt:lpstr>
      <vt:lpstr>Vaccins contre le variant DMV</vt:lpstr>
      <vt:lpstr>Vaccins contre le variant DMV</vt:lpstr>
      <vt:lpstr>Vaccins contre le variant DMV</vt:lpstr>
      <vt:lpstr>Vaccins contre le variant DMV</vt:lpstr>
      <vt:lpstr>Vaccins contre le variant DMV</vt:lpstr>
      <vt:lpstr>Comment vacciner</vt:lpstr>
      <vt:lpstr>Comment vacciner</vt:lpstr>
      <vt:lpstr>Comment vacciner</vt:lpstr>
      <vt:lpstr>Comment vacciner</vt:lpstr>
      <vt:lpstr>Comment vacciner</vt:lpstr>
      <vt:lpstr>Comment vacciner</vt:lpstr>
      <vt:lpstr>Comment vacciner</vt:lpstr>
      <vt:lpstr>Comment vacciner</vt:lpstr>
      <vt:lpstr>Comment vacciner</vt:lpstr>
      <vt:lpstr>Technique de vaccination idéale</vt:lpstr>
      <vt:lpstr>Technique de vaccination idéale</vt:lpstr>
      <vt:lpstr>Technique de vaccination idéale</vt:lpstr>
      <vt:lpstr>Technique de vaccination idéale</vt:lpstr>
      <vt:lpstr>Technique de vaccination idéale</vt:lpstr>
      <vt:lpstr>Technique de vaccination idéale</vt:lpstr>
      <vt:lpstr>Moyens de prévention</vt:lpstr>
      <vt:lpstr>Moyens de prévention </vt:lpstr>
      <vt:lpstr>Moyens de prévention </vt:lpstr>
      <vt:lpstr>Moyens de prévention </vt:lpstr>
      <vt:lpstr>Moyens de prévention </vt:lpstr>
      <vt:lpstr>Moyens de prévention </vt:lpstr>
      <vt:lpstr>Moyens de prévention </vt:lpstr>
      <vt:lpstr>Moyens de prévention </vt:lpstr>
      <vt:lpstr>Moyens de prévention</vt:lpstr>
      <vt:lpstr>Moyens de prévention</vt:lpstr>
      <vt:lpstr>Moyens de prévention</vt:lpstr>
      <vt:lpstr>Questions ?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Bronchite Infectieuse État de la situation au Québec</dc:title>
  <dc:creator>Louise</dc:creator>
  <cp:lastModifiedBy>Jutras, Marie-Hélène</cp:lastModifiedBy>
  <cp:revision>60</cp:revision>
  <dcterms:created xsi:type="dcterms:W3CDTF">2018-02-06T15:54:55Z</dcterms:created>
  <dcterms:modified xsi:type="dcterms:W3CDTF">2021-10-06T17:38:22Z</dcterms:modified>
</cp:coreProperties>
</file>