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6"/>
  </p:notesMasterIdLst>
  <p:handoutMasterIdLst>
    <p:handoutMasterId r:id="rId7"/>
  </p:handoutMasterIdLst>
  <p:sldIdLst>
    <p:sldId id="269" r:id="rId2"/>
    <p:sldId id="268" r:id="rId3"/>
    <p:sldId id="270" r:id="rId4"/>
    <p:sldId id="271" r:id="rId5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C38"/>
    <a:srgbClr val="A8A4A3"/>
    <a:srgbClr val="DF4A4A"/>
    <a:srgbClr val="D82139"/>
    <a:srgbClr val="006EA3"/>
    <a:srgbClr val="F1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0"/>
    <p:restoredTop sz="86395"/>
  </p:normalViewPr>
  <p:slideViewPr>
    <p:cSldViewPr snapToGrid="0" snapToObjects="1">
      <p:cViewPr varScale="1">
        <p:scale>
          <a:sx n="98" d="100"/>
          <a:sy n="98" d="100"/>
        </p:scale>
        <p:origin x="456" y="72"/>
      </p:cViewPr>
      <p:guideLst/>
    </p:cSldViewPr>
  </p:slideViewPr>
  <p:outlineViewPr>
    <p:cViewPr>
      <p:scale>
        <a:sx n="90" d="100"/>
        <a:sy n="9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3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upa.qc.ca\dfs\Longueuil\EVQ\Economie\2-Dindon\Inventaires\Inventaires_Dindon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pa.qc.ca\dfs\Longueuil\EVQ\Economie\2-Dindon\Inventaires\Inventaires_Dindon_1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upa.qc.ca\dfs\Longueuil\EVQ\Economie\2-Dindon\Inventaires\Inventaires_Dindon_1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pa.qc.ca\dfs\Longueuil\EVQ\Economie\2-Dindon\Inventaires\Inventaires_Dindon_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pa.qc.ca\dfs\Longueuil\EVQ\Economie\2-Dindon\Inventaires\Inventaires_Dindon_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pa.qc.ca\dfs\Longueuil\EVQ\Economie\2-Dindon\Inventaires\Inventaires_Dindon_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upa.qc.ca\dfs\Longueuil\EVQ\Economie\2-Dindon\Inventaires\Inventaires_Dindon_1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07745629429457"/>
          <c:y val="0.21967507226153693"/>
          <c:w val="0.7777972428002714"/>
          <c:h val="0.7250523273198444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4"/>
            <c:extLst>
              <c:ext xmlns:c16="http://schemas.microsoft.com/office/drawing/2014/chart" uri="{C3380CC4-5D6E-409C-BE32-E72D297353CC}">
                <c16:uniqueId val="{00000001-BBD5-4953-9DAD-33727DC03479}"/>
              </c:ext>
            </c:extLst>
          </c:dPt>
          <c:dPt>
            <c:idx val="1"/>
            <c:bubble3D val="0"/>
            <c:explosion val="21"/>
            <c:extLst>
              <c:ext xmlns:c16="http://schemas.microsoft.com/office/drawing/2014/chart" uri="{C3380CC4-5D6E-409C-BE32-E72D297353CC}">
                <c16:uniqueId val="{00000003-BBD5-4953-9DAD-33727DC03479}"/>
              </c:ext>
            </c:extLst>
          </c:dPt>
          <c:dLbls>
            <c:dLbl>
              <c:idx val="0"/>
              <c:layout>
                <c:manualLayout>
                  <c:x val="-4.7544404295383987E-2"/>
                  <c:y val="0.150781428733484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D5-4953-9DAD-33727DC03479}"/>
                </c:ext>
              </c:extLst>
            </c:dLbl>
            <c:dLbl>
              <c:idx val="1"/>
              <c:layout>
                <c:manualLayout>
                  <c:x val="2.5731517288149632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5-4953-9DAD-33727DC03479}"/>
                </c:ext>
              </c:extLst>
            </c:dLbl>
            <c:dLbl>
              <c:idx val="2"/>
              <c:layout>
                <c:manualLayout>
                  <c:x val="-1.3383554857130393E-2"/>
                  <c:y val="6.50118540403550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D5-4953-9DAD-33727DC03479}"/>
                </c:ext>
              </c:extLst>
            </c:dLbl>
            <c:dLbl>
              <c:idx val="3"/>
              <c:layout>
                <c:manualLayout>
                  <c:x val="8.0182716885420383E-5"/>
                  <c:y val="-8.41621021798633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D5-4953-9DAD-33727DC03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('SOMMAIRE coupe &amp; type '!$E$196,'SOMMAIRE coupe &amp; type '!$G$196,'SOMMAIRE coupe &amp; type '!$I$196,'SOMMAIRE coupe &amp; type '!$J$196,'SOMMAIRE coupe &amp; type '!$L$196,'SOMMAIRE coupe &amp; type '!$M$196)</c:f>
              <c:strCache>
                <c:ptCount val="6"/>
                <c:pt idx="0">
                  <c:v>Entier &lt; 9kg</c:v>
                </c:pt>
                <c:pt idx="1">
                  <c:v>Entier &gt; 9kg </c:v>
                </c:pt>
                <c:pt idx="2">
                  <c:v>Poitrine </c:v>
                </c:pt>
                <c:pt idx="3">
                  <c:v>Morceaux</c:v>
                </c:pt>
                <c:pt idx="4">
                  <c:v>Transf.</c:v>
                </c:pt>
                <c:pt idx="5">
                  <c:v>Divers</c:v>
                </c:pt>
              </c:strCache>
            </c:strRef>
          </c:cat>
          <c:val>
            <c:numRef>
              <c:f>('SOMMAIRE coupe &amp; type '!$E$199,'SOMMAIRE coupe &amp; type '!$G$199,'SOMMAIRE coupe &amp; type '!$I$199,'SOMMAIRE coupe &amp; type '!$J$199,'SOMMAIRE coupe &amp; type '!$L$199,'SOMMAIRE coupe &amp; type '!$M$199)</c:f>
              <c:numCache>
                <c:formatCode>0%</c:formatCode>
                <c:ptCount val="6"/>
                <c:pt idx="0">
                  <c:v>0.63281174959736219</c:v>
                </c:pt>
                <c:pt idx="1">
                  <c:v>7.2134498060434205E-2</c:v>
                </c:pt>
                <c:pt idx="2">
                  <c:v>8.0587584601491541E-2</c:v>
                </c:pt>
                <c:pt idx="3">
                  <c:v>9.7259761254739008E-2</c:v>
                </c:pt>
                <c:pt idx="4">
                  <c:v>6.6839880984289848E-2</c:v>
                </c:pt>
                <c:pt idx="5">
                  <c:v>5.0366525501683246E-2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D5-4953-9DAD-33727DC0347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>
          <a:latin typeface="+mn-lt"/>
        </a:defRPr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CA" sz="1800" b="1" i="0" baseline="0">
                <a:effectLst/>
              </a:rPr>
              <a:t>Stocks totaux-Mkg</a:t>
            </a:r>
            <a:endParaRPr lang="fr-CA">
              <a:effectLst/>
            </a:endParaRPr>
          </a:p>
        </c:rich>
      </c:tx>
      <c:layout>
        <c:manualLayout>
          <c:xMode val="edge"/>
          <c:yMode val="edge"/>
          <c:x val="7.9314147628668563E-2"/>
          <c:y val="2.75217292173548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1372840923358388E-2"/>
          <c:y val="4.0584151700138606E-2"/>
          <c:w val="0.89965082859404999"/>
          <c:h val="0.73310105107771883"/>
        </c:manualLayout>
      </c:layout>
      <c:areaChart>
        <c:grouping val="stacked"/>
        <c:varyColors val="0"/>
        <c:ser>
          <c:idx val="2"/>
          <c:order val="0"/>
          <c:tx>
            <c:v> Min</c:v>
          </c:tx>
          <c:spPr>
            <a:noFill/>
            <a:ln w="19050">
              <a:noFill/>
            </a:ln>
          </c:spPr>
          <c:cat>
            <c:strRef>
              <c:f>'Graphiques - mois (année)'!$B$1:$B$12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CANADA_Type!$AH$5:$AH$16</c:f>
              <c:numCache>
                <c:formatCode>_ * #\ ##0_)\ _$_ ;_ * \(#\ ##0\)\ _$_ ;_ * "-"??_)\ _$_ ;_ @_ </c:formatCode>
                <c:ptCount val="12"/>
                <c:pt idx="0">
                  <c:v>9219009</c:v>
                </c:pt>
                <c:pt idx="1">
                  <c:v>11736216</c:v>
                </c:pt>
                <c:pt idx="2">
                  <c:v>15040400</c:v>
                </c:pt>
                <c:pt idx="3">
                  <c:v>12242041</c:v>
                </c:pt>
                <c:pt idx="4">
                  <c:v>15465261</c:v>
                </c:pt>
                <c:pt idx="5">
                  <c:v>18742609</c:v>
                </c:pt>
                <c:pt idx="6">
                  <c:v>22448875</c:v>
                </c:pt>
                <c:pt idx="7">
                  <c:v>26181217</c:v>
                </c:pt>
                <c:pt idx="8">
                  <c:v>27702728</c:v>
                </c:pt>
                <c:pt idx="9">
                  <c:v>20055882</c:v>
                </c:pt>
                <c:pt idx="10">
                  <c:v>20040657</c:v>
                </c:pt>
                <c:pt idx="11">
                  <c:v>16396358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5-4E7F-9D34-A51AF593D68D}"/>
            </c:ext>
          </c:extLst>
        </c:ser>
        <c:ser>
          <c:idx val="3"/>
          <c:order val="1"/>
          <c:tx>
            <c:strRef>
              <c:f>CANADA_Type!$AI$3</c:f>
              <c:strCache>
                <c:ptCount val="1"/>
                <c:pt idx="0">
                  <c:v> Fourchette 2018-2022 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50000"/>
              </a:schemeClr>
            </a:solidFill>
            <a:ln w="19050">
              <a:noFill/>
            </a:ln>
          </c:spPr>
          <c:cat>
            <c:strRef>
              <c:f>'Graphiques - mois (année)'!$B$1:$B$12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CANADA_Type!$AI$5:$AI$16</c:f>
              <c:numCache>
                <c:formatCode>_ * #\ ##0_)\ _$_ ;_ * \(#\ ##0\)\ _$_ ;_ * "-"??_)\ _$_ ;_ @_ </c:formatCode>
                <c:ptCount val="12"/>
                <c:pt idx="0">
                  <c:v>11911411</c:v>
                </c:pt>
                <c:pt idx="1">
                  <c:v>14753564</c:v>
                </c:pt>
                <c:pt idx="2">
                  <c:v>11791278</c:v>
                </c:pt>
                <c:pt idx="3">
                  <c:v>14034995</c:v>
                </c:pt>
                <c:pt idx="4">
                  <c:v>14371169</c:v>
                </c:pt>
                <c:pt idx="5">
                  <c:v>15988408</c:v>
                </c:pt>
                <c:pt idx="6">
                  <c:v>17910276</c:v>
                </c:pt>
                <c:pt idx="7">
                  <c:v>18949962</c:v>
                </c:pt>
                <c:pt idx="8">
                  <c:v>19335824</c:v>
                </c:pt>
                <c:pt idx="9">
                  <c:v>14992978</c:v>
                </c:pt>
                <c:pt idx="10">
                  <c:v>15978120</c:v>
                </c:pt>
                <c:pt idx="11">
                  <c:v>12378926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5-4E7F-9D34-A51AF593D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368384"/>
        <c:axId val="188369920"/>
      </c:areaChart>
      <c:lineChart>
        <c:grouping val="standard"/>
        <c:varyColors val="0"/>
        <c:ser>
          <c:idx val="4"/>
          <c:order val="2"/>
          <c:tx>
            <c:v>Moy 2018-2022</c:v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none"/>
          </c:marker>
          <c:val>
            <c:numRef>
              <c:f>CANADA_Type!$Z$5:$Z$16</c:f>
              <c:numCache>
                <c:formatCode>_ * #\ ##0_)\ _$_ ;_ * \(#\ ##0\)\ _$_ ;_ * "-"??_)\ _$_ ;_ @_ </c:formatCode>
                <c:ptCount val="12"/>
                <c:pt idx="0">
                  <c:v>15722704.6</c:v>
                </c:pt>
                <c:pt idx="1">
                  <c:v>19181273</c:v>
                </c:pt>
                <c:pt idx="2">
                  <c:v>21264927.800000001</c:v>
                </c:pt>
                <c:pt idx="3">
                  <c:v>20617872.600000001</c:v>
                </c:pt>
                <c:pt idx="4">
                  <c:v>22946576.600000001</c:v>
                </c:pt>
                <c:pt idx="5">
                  <c:v>27064864.800000001</c:v>
                </c:pt>
                <c:pt idx="6">
                  <c:v>31563830.399999999</c:v>
                </c:pt>
                <c:pt idx="7">
                  <c:v>35213701.200000003</c:v>
                </c:pt>
                <c:pt idx="8">
                  <c:v>37751439.600000001</c:v>
                </c:pt>
                <c:pt idx="9">
                  <c:v>27771924.399999999</c:v>
                </c:pt>
                <c:pt idx="10">
                  <c:v>27757529</c:v>
                </c:pt>
                <c:pt idx="11">
                  <c:v>21947038.199999999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D5-4E7F-9D34-A51AF593D68D}"/>
            </c:ext>
          </c:extLst>
        </c:ser>
        <c:ser>
          <c:idx val="1"/>
          <c:order val="4"/>
          <c:tx>
            <c:v>2023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C7-4782-AF5C-9969C74159C1}"/>
                </c:ext>
              </c:extLst>
            </c:dLbl>
            <c:dLbl>
              <c:idx val="9"/>
              <c:layout>
                <c:manualLayout>
                  <c:x val="-2.0952384094845899E-2"/>
                  <c:y val="5.1230659561606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69-453B-8E3C-2358E3836EAE}"/>
                </c:ext>
              </c:extLst>
            </c:dLbl>
            <c:dLbl>
              <c:idx val="10"/>
              <c:layout>
                <c:manualLayout>
                  <c:x val="-3.0476195047048515E-2"/>
                  <c:y val="0.11343931760069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18-4A29-BA4E-1F95948FFA85}"/>
                </c:ext>
              </c:extLst>
            </c:dLbl>
            <c:numFmt formatCode="#,##0.0" sourceLinked="0"/>
            <c:spPr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'SOMMAIRE coupe &amp; type '!$N$149:$N$160</c:f>
              <c:numCache>
                <c:formatCode>_ * #\ ##0_)\ _$_ ;_ * \(#\ ##0\)\ _$_ ;_ * "-"??_)\ _$_ ;_ @_ </c:formatCode>
                <c:ptCount val="12"/>
                <c:pt idx="0">
                  <c:v>11799245</c:v>
                </c:pt>
                <c:pt idx="1">
                  <c:v>14861200</c:v>
                </c:pt>
                <c:pt idx="2">
                  <c:v>18557517</c:v>
                </c:pt>
                <c:pt idx="3">
                  <c:v>17169923</c:v>
                </c:pt>
                <c:pt idx="4">
                  <c:v>20846929</c:v>
                </c:pt>
                <c:pt idx="5">
                  <c:v>25144852</c:v>
                </c:pt>
                <c:pt idx="6">
                  <c:v>27575867</c:v>
                </c:pt>
                <c:pt idx="7">
                  <c:v>32669785</c:v>
                </c:pt>
                <c:pt idx="8">
                  <c:v>34485148</c:v>
                </c:pt>
                <c:pt idx="9">
                  <c:v>27418404</c:v>
                </c:pt>
                <c:pt idx="10">
                  <c:v>28845949</c:v>
                </c:pt>
                <c:pt idx="11">
                  <c:v>22958533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D5-4E7F-9D34-A51AF593D68D}"/>
            </c:ext>
          </c:extLst>
        </c:ser>
        <c:ser>
          <c:idx val="5"/>
          <c:order val="5"/>
          <c:tx>
            <c:v>2024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C7-4782-AF5C-9969C74159C1}"/>
                </c:ext>
              </c:extLst>
            </c:dLbl>
            <c:dLbl>
              <c:idx val="9"/>
              <c:layout>
                <c:manualLayout>
                  <c:x val="-1.9047621904405235E-2"/>
                  <c:y val="-6.586799086492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69-453B-8E3C-2358E3836EAE}"/>
                </c:ext>
              </c:extLst>
            </c:dLbl>
            <c:dLbl>
              <c:idx val="10"/>
              <c:layout>
                <c:manualLayout>
                  <c:x val="-3.0476195047048515E-2"/>
                  <c:y val="-7.6845989342409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18-4A29-BA4E-1F95948FFA85}"/>
                </c:ext>
              </c:extLst>
            </c:dLbl>
            <c:numFmt formatCode="#,##0.0" sourceLinked="0"/>
            <c:spPr>
              <a:solidFill>
                <a:srgbClr val="FFFFFF"/>
              </a:solidFill>
              <a:ln w="25400">
                <a:solidFill>
                  <a:srgbClr val="C00000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'SOMMAIRE coupe &amp; type '!$N$161:$N$172</c:f>
              <c:numCache>
                <c:formatCode>_ * #\ ##0_)\ _$_ ;_ * \(#\ ##0\)\ _$_ ;_ * "-"??_)\ _$_ ;_ @_ </c:formatCode>
                <c:ptCount val="12"/>
                <c:pt idx="0">
                  <c:v>17627649</c:v>
                </c:pt>
                <c:pt idx="1">
                  <c:v>20066682</c:v>
                </c:pt>
                <c:pt idx="2">
                  <c:v>23172339</c:v>
                </c:pt>
                <c:pt idx="3">
                  <c:v>22538431</c:v>
                </c:pt>
                <c:pt idx="4">
                  <c:v>26825933</c:v>
                </c:pt>
                <c:pt idx="5">
                  <c:v>30150593</c:v>
                </c:pt>
                <c:pt idx="6">
                  <c:v>33436755</c:v>
                </c:pt>
                <c:pt idx="7">
                  <c:v>36425283</c:v>
                </c:pt>
                <c:pt idx="8">
                  <c:v>37543404</c:v>
                </c:pt>
                <c:pt idx="9">
                  <c:v>31641762</c:v>
                </c:pt>
                <c:pt idx="10">
                  <c:v>29026084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DD5-4E7F-9D34-A51AF593D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368384"/>
        <c:axId val="188369920"/>
        <c:extLst>
          <c:ext xmlns:c15="http://schemas.microsoft.com/office/drawing/2012/chart" uri="{02D57815-91ED-43cb-92C2-25804820EDAC}">
            <c15:filteredLineSeries>
              <c15:ser>
                <c:idx val="0"/>
                <c:order val="3"/>
                <c:tx>
                  <c:strRef>
                    <c:extLst>
                      <c:ext uri="{02D57815-91ED-43cb-92C2-25804820EDAC}">
                        <c15:formulaRef>
                          <c15:sqref>'Graphiques - mois (année)'!$M$2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38100">
                    <a:solidFill>
                      <a:schemeClr val="tx1"/>
                    </a:solidFill>
                  </a:ln>
                </c:spPr>
                <c:marker>
                  <c:symbol val="diamond"/>
                  <c:size val="7"/>
                  <c:spPr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'SOMMAIRE coupe &amp; type '!$N$137:$N$148</c15:sqref>
                        </c15:formulaRef>
                      </c:ext>
                    </c:extLst>
                    <c:numCache>
                      <c:formatCode>_ * #\ ##0_)\ _$_ ;_ * \(#\ ##0\)\ _$_ ;_ * "-"??_)\ _$_ ;_ @_ </c:formatCode>
                      <c:ptCount val="12"/>
                      <c:pt idx="0">
                        <c:v>9219009</c:v>
                      </c:pt>
                      <c:pt idx="1">
                        <c:v>11736216</c:v>
                      </c:pt>
                      <c:pt idx="2">
                        <c:v>15040400</c:v>
                      </c:pt>
                      <c:pt idx="3">
                        <c:v>14722209</c:v>
                      </c:pt>
                      <c:pt idx="4">
                        <c:v>15729076</c:v>
                      </c:pt>
                      <c:pt idx="5">
                        <c:v>20308476</c:v>
                      </c:pt>
                      <c:pt idx="6">
                        <c:v>22448875</c:v>
                      </c:pt>
                      <c:pt idx="7">
                        <c:v>26181217</c:v>
                      </c:pt>
                      <c:pt idx="8">
                        <c:v>27702728</c:v>
                      </c:pt>
                      <c:pt idx="9">
                        <c:v>20289879</c:v>
                      </c:pt>
                      <c:pt idx="10">
                        <c:v>22140972</c:v>
                      </c:pt>
                      <c:pt idx="11">
                        <c:v>18534456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2DD5-4E7F-9D34-A51AF593D68D}"/>
                  </c:ext>
                </c:extLst>
              </c15:ser>
            </c15:filteredLineSeries>
          </c:ext>
        </c:extLst>
      </c:lineChart>
      <c:catAx>
        <c:axId val="188368384"/>
        <c:scaling>
          <c:orientation val="minMax"/>
        </c:scaling>
        <c:delete val="0"/>
        <c:axPos val="b"/>
        <c:numFmt formatCode="[$-C0C]d\ mmmm\,\ yyyy;@" sourceLinked="0"/>
        <c:majorTickMark val="none"/>
        <c:minorTickMark val="none"/>
        <c:tickLblPos val="nextTo"/>
        <c:spPr>
          <a:ln w="2540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400"/>
            </a:pPr>
            <a:endParaRPr lang="fr-FR"/>
          </a:p>
        </c:txPr>
        <c:crossAx val="188369920"/>
        <c:crosses val="autoZero"/>
        <c:auto val="1"/>
        <c:lblAlgn val="ctr"/>
        <c:lblOffset val="0"/>
        <c:noMultiLvlLbl val="0"/>
      </c:catAx>
      <c:valAx>
        <c:axId val="188369920"/>
        <c:scaling>
          <c:orientation val="minMax"/>
          <c:max val="50000000"/>
        </c:scaling>
        <c:delete val="0"/>
        <c:axPos val="l"/>
        <c:majorGridlines>
          <c:spPr>
            <a:ln w="25400"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88368384"/>
        <c:crosses val="autoZero"/>
        <c:crossBetween val="between"/>
        <c:dispUnits>
          <c:builtInUnit val="millions"/>
        </c:dispUnits>
      </c:valAx>
      <c:spPr>
        <a:noFill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4026186931644931E-2"/>
          <c:y val="0.91335138163909302"/>
          <c:w val="0.8999999850018725"/>
          <c:h val="8.6648615063910903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CA" sz="1800" b="1" i="0" baseline="0">
                <a:effectLst/>
              </a:rPr>
              <a:t>ENTIER Moins de 9 kg - Mkg</a:t>
            </a:r>
            <a:endParaRPr lang="fr-CA">
              <a:effectLst/>
            </a:endParaRPr>
          </a:p>
        </c:rich>
      </c:tx>
      <c:layout>
        <c:manualLayout>
          <c:xMode val="edge"/>
          <c:yMode val="edge"/>
          <c:x val="8.1218841727624294E-2"/>
          <c:y val="5.0936329588014979E-2"/>
        </c:manualLayout>
      </c:layout>
      <c:overlay val="1"/>
    </c:title>
    <c:autoTitleDeleted val="0"/>
    <c:plotArea>
      <c:layout/>
      <c:areaChart>
        <c:grouping val="stacked"/>
        <c:varyColors val="0"/>
        <c:ser>
          <c:idx val="2"/>
          <c:order val="0"/>
          <c:tx>
            <c:v>Min</c:v>
          </c:tx>
          <c:spPr>
            <a:noFill/>
            <a:ln w="19050">
              <a:noFill/>
            </a:ln>
          </c:spPr>
          <c:val>
            <c:numRef>
              <c:f>CANADA_Type!$AH$197:$AH$208</c:f>
              <c:numCache>
                <c:formatCode>_ * #\ ##0_)\ _$_ ;_ * \(#\ ##0\)\ _$_ ;_ * "-"??_)\ _$_ ;_ @_ </c:formatCode>
                <c:ptCount val="12"/>
                <c:pt idx="0">
                  <c:v>2996220</c:v>
                </c:pt>
                <c:pt idx="1">
                  <c:v>5200558</c:v>
                </c:pt>
                <c:pt idx="2">
                  <c:v>7093344</c:v>
                </c:pt>
                <c:pt idx="3">
                  <c:v>3736995</c:v>
                </c:pt>
                <c:pt idx="4">
                  <c:v>6143771</c:v>
                </c:pt>
                <c:pt idx="5">
                  <c:v>9492825</c:v>
                </c:pt>
                <c:pt idx="6">
                  <c:v>14143585</c:v>
                </c:pt>
                <c:pt idx="7">
                  <c:v>16778064</c:v>
                </c:pt>
                <c:pt idx="8">
                  <c:v>18141650</c:v>
                </c:pt>
                <c:pt idx="9">
                  <c:v>12184165</c:v>
                </c:pt>
                <c:pt idx="10">
                  <c:v>12751446</c:v>
                </c:pt>
                <c:pt idx="11">
                  <c:v>9135990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1-4C05-9758-5E0A0BDBC2B4}"/>
            </c:ext>
          </c:extLst>
        </c:ser>
        <c:ser>
          <c:idx val="3"/>
          <c:order val="1"/>
          <c:tx>
            <c:strRef>
              <c:f>CANADA_Type!$AI$3</c:f>
              <c:strCache>
                <c:ptCount val="1"/>
                <c:pt idx="0">
                  <c:v> Fourchette 2018-2022 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50000"/>
              </a:schemeClr>
            </a:solidFill>
            <a:ln w="19050">
              <a:noFill/>
            </a:ln>
          </c:spPr>
          <c:val>
            <c:numRef>
              <c:f>CANADA_Type!$AI$197:$AI$208</c:f>
              <c:numCache>
                <c:formatCode>_ * #\ ##0_)\ _$_ ;_ * \(#\ ##0\)\ _$_ ;_ * "-"??_)\ _$_ ;_ @_ </c:formatCode>
                <c:ptCount val="12"/>
                <c:pt idx="0">
                  <c:v>5716191</c:v>
                </c:pt>
                <c:pt idx="1">
                  <c:v>7467989</c:v>
                </c:pt>
                <c:pt idx="2">
                  <c:v>7231705</c:v>
                </c:pt>
                <c:pt idx="3">
                  <c:v>11635029</c:v>
                </c:pt>
                <c:pt idx="4">
                  <c:v>9226306</c:v>
                </c:pt>
                <c:pt idx="5">
                  <c:v>10577493</c:v>
                </c:pt>
                <c:pt idx="6">
                  <c:v>10723043</c:v>
                </c:pt>
                <c:pt idx="7">
                  <c:v>13098568</c:v>
                </c:pt>
                <c:pt idx="8">
                  <c:v>13084751</c:v>
                </c:pt>
                <c:pt idx="9">
                  <c:v>9100181</c:v>
                </c:pt>
                <c:pt idx="10">
                  <c:v>9739111</c:v>
                </c:pt>
                <c:pt idx="11">
                  <c:v>7538174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1-4C05-9758-5E0A0BDBC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445824"/>
        <c:axId val="188447360"/>
      </c:areaChart>
      <c:lineChart>
        <c:grouping val="standard"/>
        <c:varyColors val="0"/>
        <c:ser>
          <c:idx val="4"/>
          <c:order val="2"/>
          <c:tx>
            <c:strRef>
              <c:f>CANADA_Type!$Y$3</c:f>
              <c:strCache>
                <c:ptCount val="1"/>
                <c:pt idx="0">
                  <c:v> Moy. 2018-2022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none"/>
          </c:marker>
          <c:val>
            <c:numRef>
              <c:f>CANADA_Type!$Y$197:$Y$208</c:f>
              <c:numCache>
                <c:formatCode>_ * #\ ##0_)\ _$_ ;_ * \(#\ ##0\)\ _$_ ;_ * "-"??_)\ _$_ ;_ @_ </c:formatCode>
                <c:ptCount val="12"/>
                <c:pt idx="0">
                  <c:v>6217778.4000000004</c:v>
                </c:pt>
                <c:pt idx="1">
                  <c:v>9652306.1999999993</c:v>
                </c:pt>
                <c:pt idx="2">
                  <c:v>11461699.4</c:v>
                </c:pt>
                <c:pt idx="3">
                  <c:v>10397071.199999999</c:v>
                </c:pt>
                <c:pt idx="4">
                  <c:v>12152970.199999999</c:v>
                </c:pt>
                <c:pt idx="5">
                  <c:v>15745228.199999999</c:v>
                </c:pt>
                <c:pt idx="6">
                  <c:v>19573646.199999999</c:v>
                </c:pt>
                <c:pt idx="7">
                  <c:v>22602638.600000001</c:v>
                </c:pt>
                <c:pt idx="8">
                  <c:v>25085532.800000001</c:v>
                </c:pt>
                <c:pt idx="9">
                  <c:v>16800154</c:v>
                </c:pt>
                <c:pt idx="10">
                  <c:v>17082214.600000001</c:v>
                </c:pt>
                <c:pt idx="11">
                  <c:v>12332938.199999999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1-4C05-9758-5E0A0BDBC2B4}"/>
            </c:ext>
          </c:extLst>
        </c:ser>
        <c:ser>
          <c:idx val="1"/>
          <c:order val="4"/>
          <c:tx>
            <c:v>2023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5B-4F0A-8E83-6941F7EC3E59}"/>
                </c:ext>
              </c:extLst>
            </c:dLbl>
            <c:dLbl>
              <c:idx val="9"/>
              <c:layout>
                <c:manualLayout>
                  <c:x val="-4.1259212256201099E-2"/>
                  <c:y val="5.304399066230852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solidFill>
                    <a:srgbClr val="0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D3-4D55-B9A8-46441C1F9312}"/>
                </c:ext>
              </c:extLst>
            </c:dLbl>
            <c:dLbl>
              <c:idx val="10"/>
              <c:layout>
                <c:manualLayout>
                  <c:x val="-3.5632956039446544E-2"/>
                  <c:y val="7.514565343827033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solidFill>
                    <a:srgbClr val="0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F8-4A43-B73E-C1B08D4F7FBC}"/>
                </c:ext>
              </c:extLst>
            </c:dLbl>
            <c:spPr>
              <a:solidFill>
                <a:srgbClr val="FFFFFF"/>
              </a:solidFill>
              <a:ln w="25400">
                <a:solidFill>
                  <a:srgbClr val="000000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'Graphiques - mois (année)'!$B$1:$B$12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'&gt;9kg et &lt;9kg'!$C$149:$C$160</c:f>
              <c:numCache>
                <c:formatCode>_ * #\ ##0_)\ _$_ ;_ * \(#\ ##0\)\ _$_ ;_ * "-"??_)\ _$_ ;_ @_ </c:formatCode>
                <c:ptCount val="12"/>
                <c:pt idx="0">
                  <c:v>4412661</c:v>
                </c:pt>
                <c:pt idx="1">
                  <c:v>7603264</c:v>
                </c:pt>
                <c:pt idx="2">
                  <c:v>10672114</c:v>
                </c:pt>
                <c:pt idx="3">
                  <c:v>9319644</c:v>
                </c:pt>
                <c:pt idx="4">
                  <c:v>12343290</c:v>
                </c:pt>
                <c:pt idx="5">
                  <c:v>16460911</c:v>
                </c:pt>
                <c:pt idx="6">
                  <c:v>18027010</c:v>
                </c:pt>
                <c:pt idx="7">
                  <c:v>22169917</c:v>
                </c:pt>
                <c:pt idx="8">
                  <c:v>23195433</c:v>
                </c:pt>
                <c:pt idx="9">
                  <c:v>16825873</c:v>
                </c:pt>
                <c:pt idx="10">
                  <c:v>18097257</c:v>
                </c:pt>
                <c:pt idx="11">
                  <c:v>12953865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61-4C05-9758-5E0A0BDBC2B4}"/>
            </c:ext>
          </c:extLst>
        </c:ser>
        <c:ser>
          <c:idx val="5"/>
          <c:order val="5"/>
          <c:tx>
            <c:v>2024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5B-4F0A-8E83-6941F7EC3E59}"/>
                </c:ext>
              </c:extLst>
            </c:dLbl>
            <c:dLbl>
              <c:idx val="9"/>
              <c:layout>
                <c:manualLayout>
                  <c:x val="-3.7508374778364639E-3"/>
                  <c:y val="-6.1884655772693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D3-4D55-B9A8-46441C1F9312}"/>
                </c:ext>
              </c:extLst>
            </c:dLbl>
            <c:dLbl>
              <c:idx val="10"/>
              <c:layout>
                <c:manualLayout>
                  <c:x val="-9.3770936945912972E-3"/>
                  <c:y val="-5.746432321750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F8-4A43-B73E-C1B08D4F7FBC}"/>
                </c:ext>
              </c:extLst>
            </c:dLbl>
            <c:numFmt formatCode="#,##0.0" sourceLinked="0"/>
            <c:spPr>
              <a:solidFill>
                <a:srgbClr val="FFFFFF"/>
              </a:solidFill>
              <a:ln w="25400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'&gt;9kg et &lt;9kg'!$C$161:$C$172</c:f>
              <c:numCache>
                <c:formatCode>_ * #\ ##0_)\ _$_ ;_ * \(#\ ##0\)\ _$_ ;_ * "-"??_)\ _$_ ;_ @_ </c:formatCode>
                <c:ptCount val="12"/>
                <c:pt idx="0">
                  <c:v>7727685</c:v>
                </c:pt>
                <c:pt idx="1">
                  <c:v>10275580</c:v>
                </c:pt>
                <c:pt idx="2">
                  <c:v>13002864</c:v>
                </c:pt>
                <c:pt idx="3">
                  <c:v>11707872</c:v>
                </c:pt>
                <c:pt idx="4">
                  <c:v>14892147</c:v>
                </c:pt>
                <c:pt idx="5">
                  <c:v>18264468</c:v>
                </c:pt>
                <c:pt idx="6">
                  <c:v>20242709</c:v>
                </c:pt>
                <c:pt idx="7">
                  <c:v>23309172</c:v>
                </c:pt>
                <c:pt idx="8">
                  <c:v>24614424</c:v>
                </c:pt>
                <c:pt idx="9">
                  <c:v>20256190</c:v>
                </c:pt>
                <c:pt idx="10">
                  <c:v>18368047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61-4C05-9758-5E0A0BDBC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45824"/>
        <c:axId val="188447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3"/>
                <c:tx>
                  <c:strRef>
                    <c:extLst>
                      <c:ext uri="{02D57815-91ED-43cb-92C2-25804820EDAC}">
                        <c15:formulaRef>
                          <c15:sqref>'Graphiques - mois (année)'!$M$2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38100"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'Graphiques - mois (année)'!$B$1:$B$12</c15:sqref>
                        </c15:formulaRef>
                      </c:ext>
                    </c:extLst>
                    <c:strCache>
                      <c:ptCount val="12"/>
                      <c:pt idx="0">
                        <c:v>J</c:v>
                      </c:pt>
                      <c:pt idx="1">
                        <c:v>F</c:v>
                      </c:pt>
                      <c:pt idx="2">
                        <c:v>M</c:v>
                      </c:pt>
                      <c:pt idx="3">
                        <c:v>A</c:v>
                      </c:pt>
                      <c:pt idx="4">
                        <c:v>M</c:v>
                      </c:pt>
                      <c:pt idx="5">
                        <c:v>J</c:v>
                      </c:pt>
                      <c:pt idx="6">
                        <c:v>J</c:v>
                      </c:pt>
                      <c:pt idx="7">
                        <c:v>A</c:v>
                      </c:pt>
                      <c:pt idx="8">
                        <c:v>S</c:v>
                      </c:pt>
                      <c:pt idx="9">
                        <c:v>O</c:v>
                      </c:pt>
                      <c:pt idx="10">
                        <c:v>N</c:v>
                      </c:pt>
                      <c:pt idx="11">
                        <c:v>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'&gt;9kg et &lt;9kg'!$C$137:$C$148</c15:sqref>
                        </c15:formulaRef>
                      </c:ext>
                    </c:extLst>
                    <c:numCache>
                      <c:formatCode>_ * #\ ##0_)\ _$_ ;_ * \(#\ ##0\)\ _$_ ;_ * "-"??_)\ _$_ ;_ @_ </c:formatCode>
                      <c:ptCount val="12"/>
                      <c:pt idx="0">
                        <c:v>3061862</c:v>
                      </c:pt>
                      <c:pt idx="1">
                        <c:v>5833175</c:v>
                      </c:pt>
                      <c:pt idx="2">
                        <c:v>8869243</c:v>
                      </c:pt>
                      <c:pt idx="3">
                        <c:v>8194540</c:v>
                      </c:pt>
                      <c:pt idx="4">
                        <c:v>9336914</c:v>
                      </c:pt>
                      <c:pt idx="5">
                        <c:v>12317727</c:v>
                      </c:pt>
                      <c:pt idx="6">
                        <c:v>14363146</c:v>
                      </c:pt>
                      <c:pt idx="7">
                        <c:v>16778064</c:v>
                      </c:pt>
                      <c:pt idx="8">
                        <c:v>18141650</c:v>
                      </c:pt>
                      <c:pt idx="9">
                        <c:v>12669441</c:v>
                      </c:pt>
                      <c:pt idx="10">
                        <c:v>13702648</c:v>
                      </c:pt>
                      <c:pt idx="11">
                        <c:v>10291064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2261-4C05-9758-5E0A0BDBC2B4}"/>
                  </c:ext>
                </c:extLst>
              </c15:ser>
            </c15:filteredLineSeries>
          </c:ext>
        </c:extLst>
      </c:lineChart>
      <c:catAx>
        <c:axId val="1884458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ln w="2540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400"/>
            </a:pPr>
            <a:endParaRPr lang="fr-FR"/>
          </a:p>
        </c:txPr>
        <c:crossAx val="188447360"/>
        <c:crosses val="autoZero"/>
        <c:auto val="1"/>
        <c:lblAlgn val="ctr"/>
        <c:lblOffset val="0"/>
        <c:noMultiLvlLbl val="0"/>
      </c:catAx>
      <c:valAx>
        <c:axId val="188447360"/>
        <c:scaling>
          <c:orientation val="minMax"/>
          <c:max val="35000000"/>
          <c:min val="0"/>
        </c:scaling>
        <c:delete val="0"/>
        <c:axPos val="l"/>
        <c:majorGridlines>
          <c:spPr>
            <a:ln w="25400"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88445824"/>
        <c:crosses val="autoZero"/>
        <c:crossBetween val="between"/>
        <c:majorUnit val="5000000"/>
        <c:dispUnits>
          <c:builtInUnit val="millions"/>
        </c:dispUnits>
      </c:valAx>
      <c:spPr>
        <a:noFill/>
      </c:spPr>
    </c:plotArea>
    <c:legend>
      <c:legendPos val="b"/>
      <c:legendEntry>
        <c:idx val="0"/>
        <c:delete val="1"/>
      </c:legendEntry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/>
              <a:t>ENTIER Plus de 9 kg - Mkg</a:t>
            </a:r>
          </a:p>
        </c:rich>
      </c:tx>
      <c:layout>
        <c:manualLayout>
          <c:xMode val="edge"/>
          <c:yMode val="edge"/>
          <c:x val="8.1218841727624294E-2"/>
          <c:y val="5.0936329588014979E-2"/>
        </c:manualLayout>
      </c:layout>
      <c:overlay val="1"/>
    </c:title>
    <c:autoTitleDeleted val="0"/>
    <c:plotArea>
      <c:layout/>
      <c:areaChart>
        <c:grouping val="stacked"/>
        <c:varyColors val="0"/>
        <c:ser>
          <c:idx val="2"/>
          <c:order val="0"/>
          <c:tx>
            <c:v>Min</c:v>
          </c:tx>
          <c:spPr>
            <a:noFill/>
            <a:ln w="19050">
              <a:noFill/>
            </a:ln>
          </c:spPr>
          <c:val>
            <c:numRef>
              <c:f>CANADA_Type!$AH$213:$AH$224</c:f>
              <c:numCache>
                <c:formatCode>_ * #\ ##0_)\ _$_ ;_ * \(#\ ##0\)\ _$_ ;_ * "-"??_)\ _$_ ;_ @_ </c:formatCode>
                <c:ptCount val="12"/>
                <c:pt idx="0">
                  <c:v>247181</c:v>
                </c:pt>
                <c:pt idx="1">
                  <c:v>318292</c:v>
                </c:pt>
                <c:pt idx="2">
                  <c:v>552708</c:v>
                </c:pt>
                <c:pt idx="3">
                  <c:v>763323</c:v>
                </c:pt>
                <c:pt idx="4">
                  <c:v>527991</c:v>
                </c:pt>
                <c:pt idx="5">
                  <c:v>592280</c:v>
                </c:pt>
                <c:pt idx="6">
                  <c:v>554658</c:v>
                </c:pt>
                <c:pt idx="7">
                  <c:v>560354</c:v>
                </c:pt>
                <c:pt idx="8">
                  <c:v>688217</c:v>
                </c:pt>
                <c:pt idx="9">
                  <c:v>459554</c:v>
                </c:pt>
                <c:pt idx="10">
                  <c:v>413128</c:v>
                </c:pt>
                <c:pt idx="11">
                  <c:v>829881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A-4E27-9AD1-0E80FF493D3D}"/>
            </c:ext>
          </c:extLst>
        </c:ser>
        <c:ser>
          <c:idx val="3"/>
          <c:order val="1"/>
          <c:tx>
            <c:strRef>
              <c:f>CANADA_Type!$AI$3</c:f>
              <c:strCache>
                <c:ptCount val="1"/>
                <c:pt idx="0">
                  <c:v> Fourchette 2018-2022 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50000"/>
              </a:schemeClr>
            </a:solidFill>
            <a:ln w="19050">
              <a:noFill/>
            </a:ln>
          </c:spPr>
          <c:val>
            <c:numRef>
              <c:f>CANADA_Type!$AI$213:$AI$224</c:f>
              <c:numCache>
                <c:formatCode>_ * #\ ##0_)\ _$_ ;_ * \(#\ ##0\)\ _$_ ;_ * "-"??_)\ _$_ ;_ @_ </c:formatCode>
                <c:ptCount val="12"/>
                <c:pt idx="0">
                  <c:v>2865590</c:v>
                </c:pt>
                <c:pt idx="1">
                  <c:v>3450110</c:v>
                </c:pt>
                <c:pt idx="2">
                  <c:v>2942361</c:v>
                </c:pt>
                <c:pt idx="3">
                  <c:v>2720132</c:v>
                </c:pt>
                <c:pt idx="4">
                  <c:v>2951597</c:v>
                </c:pt>
                <c:pt idx="5">
                  <c:v>3593932</c:v>
                </c:pt>
                <c:pt idx="6">
                  <c:v>4395968</c:v>
                </c:pt>
                <c:pt idx="7">
                  <c:v>4594934</c:v>
                </c:pt>
                <c:pt idx="8">
                  <c:v>4843898</c:v>
                </c:pt>
                <c:pt idx="9">
                  <c:v>4246778</c:v>
                </c:pt>
                <c:pt idx="10">
                  <c:v>4032050</c:v>
                </c:pt>
                <c:pt idx="11">
                  <c:v>3348164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A-4E27-9AD1-0E80FF493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584704"/>
        <c:axId val="188586240"/>
      </c:areaChart>
      <c:lineChart>
        <c:grouping val="standard"/>
        <c:varyColors val="0"/>
        <c:ser>
          <c:idx val="4"/>
          <c:order val="2"/>
          <c:tx>
            <c:strRef>
              <c:f>CANADA_Type!$Y$3</c:f>
              <c:strCache>
                <c:ptCount val="1"/>
                <c:pt idx="0">
                  <c:v> Moy. 2018-2022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none"/>
          </c:marker>
          <c:val>
            <c:numRef>
              <c:f>CANADA_Type!$Y$213:$Y$224</c:f>
              <c:numCache>
                <c:formatCode>_ * #\ ##0_)\ _$_ ;_ * \(#\ ##0\)\ _$_ ;_ * "-"??_)\ _$_ ;_ @_ </c:formatCode>
                <c:ptCount val="12"/>
                <c:pt idx="0">
                  <c:v>1782450.6</c:v>
                </c:pt>
                <c:pt idx="1">
                  <c:v>2025931</c:v>
                </c:pt>
                <c:pt idx="2">
                  <c:v>2117507</c:v>
                </c:pt>
                <c:pt idx="3">
                  <c:v>2197747</c:v>
                </c:pt>
                <c:pt idx="4">
                  <c:v>2230588.4</c:v>
                </c:pt>
                <c:pt idx="5">
                  <c:v>2607490.6</c:v>
                </c:pt>
                <c:pt idx="6">
                  <c:v>3104740.2</c:v>
                </c:pt>
                <c:pt idx="7">
                  <c:v>3343172.6</c:v>
                </c:pt>
                <c:pt idx="8">
                  <c:v>3556651.6</c:v>
                </c:pt>
                <c:pt idx="9">
                  <c:v>2693890</c:v>
                </c:pt>
                <c:pt idx="10">
                  <c:v>2481717.4</c:v>
                </c:pt>
                <c:pt idx="11">
                  <c:v>2131289.6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3A-4E27-9AD1-0E80FF493D3D}"/>
            </c:ext>
          </c:extLst>
        </c:ser>
        <c:ser>
          <c:idx val="1"/>
          <c:order val="4"/>
          <c:tx>
            <c:v>2023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22-4EBF-9225-2562E4376309}"/>
                </c:ext>
              </c:extLst>
            </c:dLbl>
            <c:dLbl>
              <c:idx val="9"/>
              <c:layout>
                <c:manualLayout>
                  <c:x val="-1.8766758012999304E-2"/>
                  <c:y val="6.1827795919590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4E-41D3-AEC5-94FFA5FB494C}"/>
                </c:ext>
              </c:extLst>
            </c:dLbl>
            <c:dLbl>
              <c:idx val="10"/>
              <c:layout>
                <c:manualLayout>
                  <c:x val="-2.2520109615599304E-2"/>
                  <c:y val="-8.085173312561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7-4F21-9C6C-ECF07A562274}"/>
                </c:ext>
              </c:extLst>
            </c:dLbl>
            <c:numFmt formatCode="#,##0.0" sourceLinked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'Graphiques - mois (année)'!$B$1:$B$12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CANADA_Type!$R$213:$R$224</c:f>
              <c:numCache>
                <c:formatCode>_ * #\ ##0_)\ _$_ ;_ * \(#\ ##0\)\ _$_ ;_ * "-"??_)\ _$_ ;_ @_ </c:formatCode>
                <c:ptCount val="12"/>
                <c:pt idx="0">
                  <c:v>152541</c:v>
                </c:pt>
                <c:pt idx="1">
                  <c:v>423268</c:v>
                </c:pt>
                <c:pt idx="2">
                  <c:v>520292</c:v>
                </c:pt>
                <c:pt idx="3">
                  <c:v>362151</c:v>
                </c:pt>
                <c:pt idx="4">
                  <c:v>545048</c:v>
                </c:pt>
                <c:pt idx="5">
                  <c:v>514936</c:v>
                </c:pt>
                <c:pt idx="6">
                  <c:v>590153</c:v>
                </c:pt>
                <c:pt idx="7">
                  <c:v>839807</c:v>
                </c:pt>
                <c:pt idx="8">
                  <c:v>1382168</c:v>
                </c:pt>
                <c:pt idx="9">
                  <c:v>1521210</c:v>
                </c:pt>
                <c:pt idx="10">
                  <c:v>2344291</c:v>
                </c:pt>
                <c:pt idx="11">
                  <c:v>1561196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3A-4E27-9AD1-0E80FF493D3D}"/>
            </c:ext>
          </c:extLst>
        </c:ser>
        <c:ser>
          <c:idx val="5"/>
          <c:order val="5"/>
          <c:tx>
            <c:v>2024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22-4EBF-9225-2562E4376309}"/>
                </c:ext>
              </c:extLst>
            </c:dLbl>
            <c:dLbl>
              <c:idx val="9"/>
              <c:layout>
                <c:manualLayout>
                  <c:x val="-1.8766758012999304E-2"/>
                  <c:y val="-8.0851733125617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4E-41D3-AEC5-94FFA5FB494C}"/>
                </c:ext>
              </c:extLst>
            </c:dLbl>
            <c:dLbl>
              <c:idx val="10"/>
              <c:layout>
                <c:manualLayout>
                  <c:x val="-2.0643433814299374E-2"/>
                  <c:y val="5.7071811618083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37-4F21-9C6C-ECF07A562274}"/>
                </c:ext>
              </c:extLst>
            </c:dLbl>
            <c:numFmt formatCode="#,##0.0" sourceLinked="0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'&gt;9kg et &lt;9kg'!$D$161:$D$172</c:f>
              <c:numCache>
                <c:formatCode>_ * #\ ##0_)\ _$_ ;_ * \(#\ ##0\)\ _$_ ;_ * "-"??_)\ _$_ ;_ @_ </c:formatCode>
                <c:ptCount val="12"/>
                <c:pt idx="0">
                  <c:v>1212761</c:v>
                </c:pt>
                <c:pt idx="1">
                  <c:v>1451770</c:v>
                </c:pt>
                <c:pt idx="2">
                  <c:v>1711325</c:v>
                </c:pt>
                <c:pt idx="3">
                  <c:v>1816973</c:v>
                </c:pt>
                <c:pt idx="4">
                  <c:v>2351663</c:v>
                </c:pt>
                <c:pt idx="5">
                  <c:v>2526682</c:v>
                </c:pt>
                <c:pt idx="6">
                  <c:v>3105597</c:v>
                </c:pt>
                <c:pt idx="7">
                  <c:v>2907033</c:v>
                </c:pt>
                <c:pt idx="8">
                  <c:v>2573408</c:v>
                </c:pt>
                <c:pt idx="9">
                  <c:v>2151326</c:v>
                </c:pt>
                <c:pt idx="10">
                  <c:v>2093782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3A-4E27-9AD1-0E80FF493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84704"/>
        <c:axId val="188586240"/>
        <c:extLst>
          <c:ext xmlns:c15="http://schemas.microsoft.com/office/drawing/2012/chart" uri="{02D57815-91ED-43cb-92C2-25804820EDAC}">
            <c15:filteredLineSeries>
              <c15:ser>
                <c:idx val="0"/>
                <c:order val="3"/>
                <c:tx>
                  <c:strRef>
                    <c:extLst>
                      <c:ext uri="{02D57815-91ED-43cb-92C2-25804820EDAC}">
                        <c15:formulaRef>
                          <c15:sqref>'Graphiques - mois (année)'!$M$2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38100"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'Graphiques - mois (année)'!$B$1:$B$12</c15:sqref>
                        </c15:formulaRef>
                      </c:ext>
                    </c:extLst>
                    <c:strCache>
                      <c:ptCount val="12"/>
                      <c:pt idx="0">
                        <c:v>J</c:v>
                      </c:pt>
                      <c:pt idx="1">
                        <c:v>F</c:v>
                      </c:pt>
                      <c:pt idx="2">
                        <c:v>M</c:v>
                      </c:pt>
                      <c:pt idx="3">
                        <c:v>A</c:v>
                      </c:pt>
                      <c:pt idx="4">
                        <c:v>M</c:v>
                      </c:pt>
                      <c:pt idx="5">
                        <c:v>J</c:v>
                      </c:pt>
                      <c:pt idx="6">
                        <c:v>J</c:v>
                      </c:pt>
                      <c:pt idx="7">
                        <c:v>A</c:v>
                      </c:pt>
                      <c:pt idx="8">
                        <c:v>S</c:v>
                      </c:pt>
                      <c:pt idx="9">
                        <c:v>O</c:v>
                      </c:pt>
                      <c:pt idx="10">
                        <c:v>N</c:v>
                      </c:pt>
                      <c:pt idx="11">
                        <c:v>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'&gt;9kg et &lt;9kg'!$D$137:$D$148</c15:sqref>
                        </c15:formulaRef>
                      </c:ext>
                    </c:extLst>
                    <c:numCache>
                      <c:formatCode>_ * #\ ##0_)\ _$_ ;_ * \(#\ ##0\)\ _$_ ;_ * "-"??_)\ _$_ ;_ @_ </c:formatCode>
                      <c:ptCount val="12"/>
                      <c:pt idx="0">
                        <c:v>247181</c:v>
                      </c:pt>
                      <c:pt idx="1">
                        <c:v>318292</c:v>
                      </c:pt>
                      <c:pt idx="2">
                        <c:v>552708</c:v>
                      </c:pt>
                      <c:pt idx="3">
                        <c:v>763323</c:v>
                      </c:pt>
                      <c:pt idx="4">
                        <c:v>527991</c:v>
                      </c:pt>
                      <c:pt idx="5">
                        <c:v>592280</c:v>
                      </c:pt>
                      <c:pt idx="6">
                        <c:v>554658</c:v>
                      </c:pt>
                      <c:pt idx="7">
                        <c:v>560354</c:v>
                      </c:pt>
                      <c:pt idx="8">
                        <c:v>688217</c:v>
                      </c:pt>
                      <c:pt idx="9">
                        <c:v>459554</c:v>
                      </c:pt>
                      <c:pt idx="10">
                        <c:v>413128</c:v>
                      </c:pt>
                      <c:pt idx="11">
                        <c:v>829881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FA3A-4E27-9AD1-0E80FF493D3D}"/>
                  </c:ext>
                </c:extLst>
              </c15:ser>
            </c15:filteredLineSeries>
          </c:ext>
        </c:extLst>
      </c:lineChart>
      <c:catAx>
        <c:axId val="1885847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ln w="2540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88586240"/>
        <c:crosses val="autoZero"/>
        <c:auto val="1"/>
        <c:lblAlgn val="ctr"/>
        <c:lblOffset val="0"/>
        <c:noMultiLvlLbl val="0"/>
      </c:catAx>
      <c:valAx>
        <c:axId val="188586240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crossAx val="188584704"/>
        <c:crosses val="autoZero"/>
        <c:crossBetween val="between"/>
        <c:dispUnits>
          <c:builtInUnit val="millions"/>
        </c:dispUnits>
      </c:valAx>
      <c:spPr>
        <a:solidFill>
          <a:schemeClr val="bg1"/>
        </a:solidFill>
      </c:spPr>
    </c:plotArea>
    <c:legend>
      <c:legendPos val="b"/>
      <c:legendEntry>
        <c:idx val="0"/>
        <c:delete val="1"/>
      </c:legendEntry>
      <c:overlay val="0"/>
    </c:legend>
    <c:plotVisOnly val="0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CA" sz="1800" b="1" i="0" baseline="0">
                <a:effectLst/>
              </a:rPr>
              <a:t>Poitrines désossées sans peau - Mkg</a:t>
            </a:r>
            <a:endParaRPr lang="fr-CA">
              <a:effectLst/>
            </a:endParaRPr>
          </a:p>
        </c:rich>
      </c:tx>
      <c:layout>
        <c:manualLayout>
          <c:xMode val="edge"/>
          <c:yMode val="edge"/>
          <c:x val="5.8788873353447631E-2"/>
          <c:y val="1.488009967069019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4025020236956359E-2"/>
          <c:y val="8.8773585374376671E-2"/>
          <c:w val="0.91350562955331516"/>
          <c:h val="0.67649020434052987"/>
        </c:manualLayout>
      </c:layout>
      <c:areaChart>
        <c:grouping val="stacked"/>
        <c:varyColors val="0"/>
        <c:ser>
          <c:idx val="2"/>
          <c:order val="0"/>
          <c:tx>
            <c:v>Min</c:v>
          </c:tx>
          <c:spPr>
            <a:noFill/>
            <a:ln w="19050">
              <a:noFill/>
            </a:ln>
          </c:spPr>
          <c:cat>
            <c:strLit>
              <c:ptCount val="12"/>
              <c:pt idx="0">
                <c:v>J</c:v>
              </c:pt>
              <c:pt idx="1">
                <c:v>F</c:v>
              </c:pt>
              <c:pt idx="2">
                <c:v>M</c:v>
              </c:pt>
              <c:pt idx="3">
                <c:v>A</c:v>
              </c:pt>
              <c:pt idx="4">
                <c:v>M</c:v>
              </c:pt>
              <c:pt idx="5">
                <c:v>J</c:v>
              </c:pt>
              <c:pt idx="6">
                <c:v>J</c:v>
              </c:pt>
              <c:pt idx="7">
                <c:v>A</c:v>
              </c:pt>
              <c:pt idx="8">
                <c:v>S</c:v>
              </c:pt>
              <c:pt idx="9">
                <c:v>O</c:v>
              </c:pt>
              <c:pt idx="10">
                <c:v>N</c:v>
              </c:pt>
              <c:pt idx="11">
                <c:v>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CANADA_Type!$AH$133:$AH$144</c:f>
              <c:numCache>
                <c:formatCode>_ * #\ ##0_)\ _$_ ;_ * \(#\ ##0\)\ _$_ ;_ * "-"??_)\ _$_ ;_ @_ </c:formatCode>
                <c:ptCount val="12"/>
                <c:pt idx="0">
                  <c:v>781998</c:v>
                </c:pt>
                <c:pt idx="1">
                  <c:v>969117</c:v>
                </c:pt>
                <c:pt idx="2">
                  <c:v>1121800</c:v>
                </c:pt>
                <c:pt idx="3">
                  <c:v>1106419</c:v>
                </c:pt>
                <c:pt idx="4">
                  <c:v>1157252</c:v>
                </c:pt>
                <c:pt idx="5">
                  <c:v>1255830</c:v>
                </c:pt>
                <c:pt idx="6">
                  <c:v>1145850</c:v>
                </c:pt>
                <c:pt idx="7">
                  <c:v>1176608</c:v>
                </c:pt>
                <c:pt idx="8">
                  <c:v>1059769</c:v>
                </c:pt>
                <c:pt idx="9">
                  <c:v>852379</c:v>
                </c:pt>
                <c:pt idx="10">
                  <c:v>783801</c:v>
                </c:pt>
                <c:pt idx="11">
                  <c:v>772126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B73-4461-89D8-7F9888F3C215}"/>
            </c:ext>
          </c:extLst>
        </c:ser>
        <c:ser>
          <c:idx val="3"/>
          <c:order val="1"/>
          <c:tx>
            <c:strRef>
              <c:f>CANADA_Type!$AI$3</c:f>
              <c:strCache>
                <c:ptCount val="1"/>
                <c:pt idx="0">
                  <c:v> Fourchette 2018-2022 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50000"/>
              </a:schemeClr>
            </a:solidFill>
            <a:ln w="19050">
              <a:noFill/>
            </a:ln>
          </c:spPr>
          <c:cat>
            <c:strLit>
              <c:ptCount val="12"/>
              <c:pt idx="0">
                <c:v>J</c:v>
              </c:pt>
              <c:pt idx="1">
                <c:v>F</c:v>
              </c:pt>
              <c:pt idx="2">
                <c:v>M</c:v>
              </c:pt>
              <c:pt idx="3">
                <c:v>A</c:v>
              </c:pt>
              <c:pt idx="4">
                <c:v>M</c:v>
              </c:pt>
              <c:pt idx="5">
                <c:v>J</c:v>
              </c:pt>
              <c:pt idx="6">
                <c:v>J</c:v>
              </c:pt>
              <c:pt idx="7">
                <c:v>A</c:v>
              </c:pt>
              <c:pt idx="8">
                <c:v>S</c:v>
              </c:pt>
              <c:pt idx="9">
                <c:v>O</c:v>
              </c:pt>
              <c:pt idx="10">
                <c:v>N</c:v>
              </c:pt>
              <c:pt idx="11">
                <c:v>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CANADA_Type!$AI$133:$AI$144</c:f>
              <c:numCache>
                <c:formatCode>_ * #\ ##0_)\ _$_ ;_ * \(#\ ##0\)\ _$_ ;_ * "-"??_)\ _$_ ;_ @_ </c:formatCode>
                <c:ptCount val="12"/>
                <c:pt idx="0">
                  <c:v>2894401</c:v>
                </c:pt>
                <c:pt idx="1">
                  <c:v>2638525</c:v>
                </c:pt>
                <c:pt idx="2">
                  <c:v>2520576</c:v>
                </c:pt>
                <c:pt idx="3">
                  <c:v>2730161</c:v>
                </c:pt>
                <c:pt idx="4">
                  <c:v>2679728</c:v>
                </c:pt>
                <c:pt idx="5">
                  <c:v>2465383</c:v>
                </c:pt>
                <c:pt idx="6">
                  <c:v>2642435</c:v>
                </c:pt>
                <c:pt idx="7">
                  <c:v>2621924</c:v>
                </c:pt>
                <c:pt idx="8">
                  <c:v>2243190</c:v>
                </c:pt>
                <c:pt idx="9">
                  <c:v>2234811</c:v>
                </c:pt>
                <c:pt idx="10">
                  <c:v>1958174</c:v>
                </c:pt>
                <c:pt idx="11">
                  <c:v>1948360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B73-4461-89D8-7F9888F3C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24320"/>
        <c:axId val="188025856"/>
      </c:areaChart>
      <c:lineChart>
        <c:grouping val="standard"/>
        <c:varyColors val="0"/>
        <c:ser>
          <c:idx val="4"/>
          <c:order val="2"/>
          <c:tx>
            <c:strRef>
              <c:f>CANADA_Type!$Y$3</c:f>
              <c:strCache>
                <c:ptCount val="1"/>
                <c:pt idx="0">
                  <c:v> Moy. 2018-2022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dash"/>
            </a:ln>
          </c:spPr>
          <c:marker>
            <c:symbol val="none"/>
          </c:marker>
          <c:cat>
            <c:strLit>
              <c:ptCount val="12"/>
              <c:pt idx="0">
                <c:v>J</c:v>
              </c:pt>
              <c:pt idx="1">
                <c:v>F</c:v>
              </c:pt>
              <c:pt idx="2">
                <c:v>M</c:v>
              </c:pt>
              <c:pt idx="3">
                <c:v>A</c:v>
              </c:pt>
              <c:pt idx="4">
                <c:v>M</c:v>
              </c:pt>
              <c:pt idx="5">
                <c:v>J</c:v>
              </c:pt>
              <c:pt idx="6">
                <c:v>J</c:v>
              </c:pt>
              <c:pt idx="7">
                <c:v>A</c:v>
              </c:pt>
              <c:pt idx="8">
                <c:v>S</c:v>
              </c:pt>
              <c:pt idx="9">
                <c:v>O</c:v>
              </c:pt>
              <c:pt idx="10">
                <c:v>N</c:v>
              </c:pt>
              <c:pt idx="11">
                <c:v>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CANADA_Type!$Y$133:$Y$144</c:f>
              <c:numCache>
                <c:formatCode>_ * #\ ##0_)\ _$_ ;_ * \(#\ ##0\)\ _$_ ;_ * "-"??_)\ _$_ ;_ @_ </c:formatCode>
                <c:ptCount val="12"/>
                <c:pt idx="0">
                  <c:v>2433348.6</c:v>
                </c:pt>
                <c:pt idx="1">
                  <c:v>2437098.6</c:v>
                </c:pt>
                <c:pt idx="2">
                  <c:v>2478235.7999999998</c:v>
                </c:pt>
                <c:pt idx="3">
                  <c:v>2560218.4</c:v>
                </c:pt>
                <c:pt idx="4">
                  <c:v>2640971.4</c:v>
                </c:pt>
                <c:pt idx="5">
                  <c:v>2635472</c:v>
                </c:pt>
                <c:pt idx="6">
                  <c:v>2607984.2000000002</c:v>
                </c:pt>
                <c:pt idx="7">
                  <c:v>2547430.6</c:v>
                </c:pt>
                <c:pt idx="8">
                  <c:v>2206974</c:v>
                </c:pt>
                <c:pt idx="9">
                  <c:v>2006921</c:v>
                </c:pt>
                <c:pt idx="10">
                  <c:v>1866884.2</c:v>
                </c:pt>
                <c:pt idx="11">
                  <c:v>1789199.8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B73-4461-89D8-7F9888F3C215}"/>
            </c:ext>
          </c:extLst>
        </c:ser>
        <c:ser>
          <c:idx val="1"/>
          <c:order val="4"/>
          <c:tx>
            <c:v>2023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68-42E1-B4A4-1296FFF926FF}"/>
                </c:ext>
              </c:extLst>
            </c:dLbl>
            <c:dLbl>
              <c:idx val="9"/>
              <c:layout>
                <c:manualLayout>
                  <c:x val="-8.427692801307023E-3"/>
                  <c:y val="4.1475561124335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51-4C7B-97E3-F1D118D96707}"/>
                </c:ext>
              </c:extLst>
            </c:dLbl>
            <c:dLbl>
              <c:idx val="10"/>
              <c:layout>
                <c:manualLayout>
                  <c:x val="-6.3207696009804212E-3"/>
                  <c:y val="4.4931857884697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15-49BF-A0C7-ADB3D729E937}"/>
                </c:ext>
              </c:extLst>
            </c:dLbl>
            <c:numFmt formatCode="#,##0.0" sourceLinked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'Graphiques - mois (année)'!$B$1:$B$12</c:f>
              <c:strCache>
                <c:ptCount val="12"/>
                <c:pt idx="0">
                  <c:v>J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  <c:extLst/>
            </c:strRef>
          </c:cat>
          <c:val>
            <c:numRef>
              <c:f>'SOMMAIRE coupe &amp; type '!$I$149:$I$160</c:f>
              <c:numCache>
                <c:formatCode>_ * #\ ##0_)\ _$_ ;_ * \(#\ ##0\)\ _$_ ;_ * "-"??_)\ _$_ ;_ @_ </c:formatCode>
                <c:ptCount val="12"/>
                <c:pt idx="0">
                  <c:v>852317</c:v>
                </c:pt>
                <c:pt idx="1">
                  <c:v>953196</c:v>
                </c:pt>
                <c:pt idx="2">
                  <c:v>1191594</c:v>
                </c:pt>
                <c:pt idx="3">
                  <c:v>1220471</c:v>
                </c:pt>
                <c:pt idx="4">
                  <c:v>1680570</c:v>
                </c:pt>
                <c:pt idx="5">
                  <c:v>1649996</c:v>
                </c:pt>
                <c:pt idx="6">
                  <c:v>1679890</c:v>
                </c:pt>
                <c:pt idx="7">
                  <c:v>1520099</c:v>
                </c:pt>
                <c:pt idx="8">
                  <c:v>1527164</c:v>
                </c:pt>
                <c:pt idx="9">
                  <c:v>1460458</c:v>
                </c:pt>
                <c:pt idx="10">
                  <c:v>1477574</c:v>
                </c:pt>
                <c:pt idx="11">
                  <c:v>1520790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8B73-4461-89D8-7F9888F3C215}"/>
            </c:ext>
          </c:extLst>
        </c:ser>
        <c:ser>
          <c:idx val="5"/>
          <c:order val="5"/>
          <c:tx>
            <c:v>2024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8-42E1-B4A4-1296FFF926FF}"/>
                </c:ext>
              </c:extLst>
            </c:dLbl>
            <c:dLbl>
              <c:idx val="9"/>
              <c:layout>
                <c:manualLayout>
                  <c:x val="-1.2641539201960534E-2"/>
                  <c:y val="-5.875704492614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51-4C7B-97E3-F1D118D96707}"/>
                </c:ext>
              </c:extLst>
            </c:dLbl>
            <c:dLbl>
              <c:idx val="10"/>
              <c:layout>
                <c:manualLayout>
                  <c:x val="-6.3207696009804212E-3"/>
                  <c:y val="-6.566963844686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15-49BF-A0C7-ADB3D729E937}"/>
                </c:ext>
              </c:extLst>
            </c:dLbl>
            <c:numFmt formatCode="#,##0.0" sourceLinked="0"/>
            <c:spPr>
              <a:solidFill>
                <a:schemeClr val="bg1"/>
              </a:solidFill>
              <a:ln w="25400">
                <a:solidFill>
                  <a:srgbClr val="C00000"/>
                </a:solidFill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12"/>
              <c:pt idx="0">
                <c:v>J</c:v>
              </c:pt>
              <c:pt idx="1">
                <c:v>F</c:v>
              </c:pt>
              <c:pt idx="2">
                <c:v>M</c:v>
              </c:pt>
              <c:pt idx="3">
                <c:v>A</c:v>
              </c:pt>
              <c:pt idx="4">
                <c:v>M</c:v>
              </c:pt>
              <c:pt idx="5">
                <c:v>J</c:v>
              </c:pt>
              <c:pt idx="6">
                <c:v>J</c:v>
              </c:pt>
              <c:pt idx="7">
                <c:v>A</c:v>
              </c:pt>
              <c:pt idx="8">
                <c:v>S</c:v>
              </c:pt>
              <c:pt idx="9">
                <c:v>O</c:v>
              </c:pt>
              <c:pt idx="10">
                <c:v>N</c:v>
              </c:pt>
              <c:pt idx="11">
                <c:v>D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'Poitrine provi'!$I$159:$I$170</c:f>
              <c:numCache>
                <c:formatCode>_ * #\ ##0_)\ _$_ ;_ * \(#\ ##0\)\ _$_ ;_ * "-"??_)\ _$_ ;_ @_ </c:formatCode>
                <c:ptCount val="12"/>
                <c:pt idx="0">
                  <c:v>1961698</c:v>
                </c:pt>
                <c:pt idx="1">
                  <c:v>1816140</c:v>
                </c:pt>
                <c:pt idx="2">
                  <c:v>1801814</c:v>
                </c:pt>
                <c:pt idx="3">
                  <c:v>2126854</c:v>
                </c:pt>
                <c:pt idx="4">
                  <c:v>2371218</c:v>
                </c:pt>
                <c:pt idx="5">
                  <c:v>2407784</c:v>
                </c:pt>
                <c:pt idx="6">
                  <c:v>2653201</c:v>
                </c:pt>
                <c:pt idx="7">
                  <c:v>2801354</c:v>
                </c:pt>
                <c:pt idx="8">
                  <c:v>2700049</c:v>
                </c:pt>
                <c:pt idx="9">
                  <c:v>2780383</c:v>
                </c:pt>
                <c:pt idx="10">
                  <c:v>2339142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8B73-4461-89D8-7F9888F3C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024320"/>
        <c:axId val="188025856"/>
        <c:extLst>
          <c:ext xmlns:c15="http://schemas.microsoft.com/office/drawing/2012/chart" uri="{02D57815-91ED-43cb-92C2-25804820EDAC}">
            <c15:filteredLineSeries>
              <c15:ser>
                <c:idx val="0"/>
                <c:order val="3"/>
                <c:tx>
                  <c:strRef>
                    <c:extLst>
                      <c:ext uri="{02D57815-91ED-43cb-92C2-25804820EDAC}">
                        <c15:formulaRef>
                          <c15:sqref>'Graphiques - mois (année)'!$M$2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ln w="38100"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'Graphiques - mois (année)'!$B$1:$B$12</c15:sqref>
                        </c15:formulaRef>
                      </c:ext>
                    </c:extLst>
                    <c:strCache>
                      <c:ptCount val="12"/>
                      <c:pt idx="0">
                        <c:v>J</c:v>
                      </c:pt>
                      <c:pt idx="1">
                        <c:v>F</c:v>
                      </c:pt>
                      <c:pt idx="2">
                        <c:v>M</c:v>
                      </c:pt>
                      <c:pt idx="3">
                        <c:v>A</c:v>
                      </c:pt>
                      <c:pt idx="4">
                        <c:v>M</c:v>
                      </c:pt>
                      <c:pt idx="5">
                        <c:v>J</c:v>
                      </c:pt>
                      <c:pt idx="6">
                        <c:v>J</c:v>
                      </c:pt>
                      <c:pt idx="7">
                        <c:v>A</c:v>
                      </c:pt>
                      <c:pt idx="8">
                        <c:v>S</c:v>
                      </c:pt>
                      <c:pt idx="9">
                        <c:v>O</c:v>
                      </c:pt>
                      <c:pt idx="10">
                        <c:v>N</c:v>
                      </c:pt>
                      <c:pt idx="11">
                        <c:v>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'SOMMAIRE coupe &amp; type '!$I$137:$I$148</c15:sqref>
                        </c15:formulaRef>
                      </c:ext>
                    </c:extLst>
                    <c:numCache>
                      <c:formatCode>_ * #\ ##0_)\ _$_ ;_ * \(#\ ##0\)\ _$_ ;_ * "-"??_)\ _$_ ;_ @_ </c:formatCode>
                      <c:ptCount val="12"/>
                      <c:pt idx="0">
                        <c:v>781998</c:v>
                      </c:pt>
                      <c:pt idx="1">
                        <c:v>969117</c:v>
                      </c:pt>
                      <c:pt idx="2">
                        <c:v>1121800</c:v>
                      </c:pt>
                      <c:pt idx="3">
                        <c:v>1106419</c:v>
                      </c:pt>
                      <c:pt idx="4">
                        <c:v>1157252</c:v>
                      </c:pt>
                      <c:pt idx="5">
                        <c:v>1255830</c:v>
                      </c:pt>
                      <c:pt idx="6">
                        <c:v>1145850</c:v>
                      </c:pt>
                      <c:pt idx="7">
                        <c:v>1176608</c:v>
                      </c:pt>
                      <c:pt idx="8">
                        <c:v>1059769</c:v>
                      </c:pt>
                      <c:pt idx="9">
                        <c:v>852379</c:v>
                      </c:pt>
                      <c:pt idx="10">
                        <c:v>783801</c:v>
                      </c:pt>
                      <c:pt idx="11">
                        <c:v>772126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8B73-4461-89D8-7F9888F3C215}"/>
                  </c:ext>
                </c:extLst>
              </c15:ser>
            </c15:filteredLineSeries>
          </c:ext>
        </c:extLst>
      </c:lineChart>
      <c:catAx>
        <c:axId val="18802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400"/>
            </a:pPr>
            <a:endParaRPr lang="fr-FR"/>
          </a:p>
        </c:txPr>
        <c:crossAx val="188025856"/>
        <c:crosses val="autoZero"/>
        <c:auto val="1"/>
        <c:lblAlgn val="ctr"/>
        <c:lblOffset val="0"/>
        <c:noMultiLvlLbl val="0"/>
      </c:catAx>
      <c:valAx>
        <c:axId val="188025856"/>
        <c:scaling>
          <c:orientation val="minMax"/>
        </c:scaling>
        <c:delete val="0"/>
        <c:axPos val="l"/>
        <c:majorGridlines>
          <c:spPr>
            <a:ln w="25400"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88024320"/>
        <c:crosses val="autoZero"/>
        <c:crossBetween val="between"/>
        <c:dispUnits>
          <c:builtInUnit val="millions"/>
        </c:dispUnits>
      </c:valAx>
      <c:spPr>
        <a:noFill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2622709544484518E-2"/>
          <c:y val="0.86943442419522077"/>
          <c:w val="0.98638380144355764"/>
          <c:h val="6.8864525888756745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0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Poitrines désossées sans peau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'Poitrine provi'!$C$187</c:f>
              <c:strCache>
                <c:ptCount val="1"/>
                <c:pt idx="0">
                  <c:v> Alb.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'Poitrine provi'!$A$188:$A$189</c:f>
              <c:numCache>
                <c:formatCode>mmm\-yy</c:formatCode>
                <c:ptCount val="2"/>
                <c:pt idx="0">
                  <c:v>45597</c:v>
                </c:pt>
                <c:pt idx="1">
                  <c:v>45231</c:v>
                </c:pt>
              </c:numCache>
            </c:numRef>
          </c:cat>
          <c:val>
            <c:numRef>
              <c:f>'Poitrine provi'!$C$188:$C$189</c:f>
              <c:numCache>
                <c:formatCode>0%</c:formatCode>
                <c:ptCount val="2"/>
                <c:pt idx="0">
                  <c:v>3.4215109642766452E-2</c:v>
                </c:pt>
                <c:pt idx="1">
                  <c:v>8.1302865372563399E-2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8-4757-9866-7BDC51643BF6}"/>
            </c:ext>
          </c:extLst>
        </c:ser>
        <c:ser>
          <c:idx val="3"/>
          <c:order val="2"/>
          <c:tx>
            <c:strRef>
              <c:f>'Poitrine provi'!$F$187</c:f>
              <c:strCache>
                <c:ptCount val="1"/>
                <c:pt idx="0">
                  <c:v> Ont.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'Poitrine provi'!$A$188:$A$189</c:f>
              <c:numCache>
                <c:formatCode>mmm\-yy</c:formatCode>
                <c:ptCount val="2"/>
                <c:pt idx="0">
                  <c:v>45597</c:v>
                </c:pt>
                <c:pt idx="1">
                  <c:v>45231</c:v>
                </c:pt>
              </c:numCache>
            </c:numRef>
          </c:cat>
          <c:val>
            <c:numRef>
              <c:f>'Poitrine provi'!$F$188:$F$189</c:f>
              <c:numCache>
                <c:formatCode>0%</c:formatCode>
                <c:ptCount val="2"/>
                <c:pt idx="0">
                  <c:v>0.63598319383774049</c:v>
                </c:pt>
                <c:pt idx="1">
                  <c:v>0.77777153631560925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8-4757-9866-7BDC51643BF6}"/>
            </c:ext>
          </c:extLst>
        </c:ser>
        <c:ser>
          <c:idx val="4"/>
          <c:order val="3"/>
          <c:tx>
            <c:strRef>
              <c:f>'Poitrine provi'!$G$187</c:f>
              <c:strCache>
                <c:ptCount val="1"/>
                <c:pt idx="0">
                  <c:v> Qué.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'Poitrine provi'!$A$188:$A$189</c:f>
              <c:numCache>
                <c:formatCode>mmm\-yy</c:formatCode>
                <c:ptCount val="2"/>
                <c:pt idx="0">
                  <c:v>45597</c:v>
                </c:pt>
                <c:pt idx="1">
                  <c:v>45231</c:v>
                </c:pt>
              </c:numCache>
            </c:numRef>
          </c:cat>
          <c:val>
            <c:numRef>
              <c:f>'Poitrine provi'!$G$188:$G$189</c:f>
              <c:numCache>
                <c:formatCode>0%</c:formatCode>
                <c:ptCount val="2"/>
                <c:pt idx="0">
                  <c:v>0.20463144178506479</c:v>
                </c:pt>
                <c:pt idx="1">
                  <c:v>7.1975413752543016E-2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8-4757-9866-7BDC51643BF6}"/>
            </c:ext>
          </c:extLst>
        </c:ser>
        <c:ser>
          <c:idx val="5"/>
          <c:order val="4"/>
          <c:tx>
            <c:strRef>
              <c:f>'Poitrine provi'!$H$187</c:f>
              <c:strCache>
                <c:ptCount val="1"/>
                <c:pt idx="0">
                  <c:v> Autres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'Poitrine provi'!$A$188:$A$189</c:f>
              <c:numCache>
                <c:formatCode>mmm\-yy</c:formatCode>
                <c:ptCount val="2"/>
                <c:pt idx="0">
                  <c:v>45597</c:v>
                </c:pt>
                <c:pt idx="1">
                  <c:v>45231</c:v>
                </c:pt>
              </c:numCache>
            </c:numRef>
          </c:cat>
          <c:val>
            <c:numRef>
              <c:f>'Poitrine provi'!$H$188:$H$189</c:f>
              <c:numCache>
                <c:formatCode>0%</c:formatCode>
                <c:ptCount val="2"/>
                <c:pt idx="0">
                  <c:v>0.12517025473442828</c:v>
                </c:pt>
                <c:pt idx="1">
                  <c:v>6.8950184559284339E-2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48-4757-9866-7BDC51643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8564175"/>
        <c:axId val="138881633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'Poitrine provi'!$D$187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12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'Poitrine provi'!$A$188:$A$189</c15:sqref>
                        </c15:formulaRef>
                      </c:ext>
                    </c:extLst>
                    <c:numCache>
                      <c:formatCode>mmm\-yy</c:formatCode>
                      <c:ptCount val="2"/>
                      <c:pt idx="0">
                        <c:v>45597</c:v>
                      </c:pt>
                      <c:pt idx="1">
                        <c:v>45231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'Poitrine provi'!$D$188:$D$189</c15:sqref>
                        </c15:formulaRef>
                      </c:ext>
                    </c:extLst>
                    <c:numCache>
                      <c:formatCode>0%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548-4757-9866-7BDC51643BF6}"/>
                  </c:ext>
                </c:extLst>
              </c15:ser>
            </c15:filteredBarSeries>
          </c:ext>
        </c:extLst>
      </c:barChart>
      <c:catAx>
        <c:axId val="1698564175"/>
        <c:scaling>
          <c:orientation val="minMax"/>
        </c:scaling>
        <c:delete val="0"/>
        <c:axPos val="l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8816335"/>
        <c:crosses val="autoZero"/>
        <c:auto val="0"/>
        <c:lblAlgn val="ctr"/>
        <c:lblOffset val="100"/>
        <c:noMultiLvlLbl val="0"/>
      </c:catAx>
      <c:valAx>
        <c:axId val="1388816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9856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 b="0">
          <a:solidFill>
            <a:sysClr val="windowText" lastClr="000000"/>
          </a:solidFill>
        </a:defRPr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356105475064525E-2"/>
          <c:y val="8.9928184556929885E-2"/>
          <c:w val="0.91813463472265211"/>
          <c:h val="0.68996226922405779"/>
        </c:manualLayout>
      </c:layout>
      <c:lineChart>
        <c:grouping val="standard"/>
        <c:varyColors val="0"/>
        <c:ser>
          <c:idx val="0"/>
          <c:order val="0"/>
          <c:tx>
            <c:strRef>
              <c:f>'DETAIL prov &amp; region'!$BK$2:$BV$2</c:f>
              <c:strCache>
                <c:ptCount val="1"/>
                <c:pt idx="0">
                  <c:v>Qué.</c:v>
                </c:pt>
              </c:strCache>
            </c:strRef>
          </c:tx>
          <c:cat>
            <c:numRef>
              <c:f>'Poitrine provi'!$A$135:$A$169</c:f>
              <c:numCache>
                <c:formatCode>mmm\-yy</c:formatCode>
                <c:ptCount val="3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</c:numCache>
            </c:numRef>
          </c:cat>
          <c:val>
            <c:numRef>
              <c:f>'Poitrine provi'!$G$135:$G$169</c:f>
              <c:numCache>
                <c:formatCode>_ * #\ ##0_)\ _$_ ;_ * \(#\ ##0\)\ _$_ ;_ * "-"??_)\ _$_ ;_ @_ </c:formatCode>
                <c:ptCount val="35"/>
                <c:pt idx="0">
                  <c:v>80415</c:v>
                </c:pt>
                <c:pt idx="1">
                  <c:v>127391</c:v>
                </c:pt>
                <c:pt idx="2">
                  <c:v>95278</c:v>
                </c:pt>
                <c:pt idx="3">
                  <c:v>156576</c:v>
                </c:pt>
                <c:pt idx="4">
                  <c:v>196419</c:v>
                </c:pt>
                <c:pt idx="5">
                  <c:v>170618</c:v>
                </c:pt>
                <c:pt idx="6">
                  <c:v>111317</c:v>
                </c:pt>
                <c:pt idx="7">
                  <c:v>83922</c:v>
                </c:pt>
                <c:pt idx="8">
                  <c:v>104424</c:v>
                </c:pt>
                <c:pt idx="9">
                  <c:v>104831</c:v>
                </c:pt>
                <c:pt idx="10">
                  <c:v>156326</c:v>
                </c:pt>
                <c:pt idx="11">
                  <c:v>158496</c:v>
                </c:pt>
                <c:pt idx="12">
                  <c:v>155830</c:v>
                </c:pt>
                <c:pt idx="13">
                  <c:v>175612</c:v>
                </c:pt>
                <c:pt idx="14">
                  <c:v>183526</c:v>
                </c:pt>
                <c:pt idx="15">
                  <c:v>166554</c:v>
                </c:pt>
                <c:pt idx="16">
                  <c:v>227487</c:v>
                </c:pt>
                <c:pt idx="17">
                  <c:v>207550</c:v>
                </c:pt>
                <c:pt idx="18">
                  <c:v>160501</c:v>
                </c:pt>
                <c:pt idx="19">
                  <c:v>109230</c:v>
                </c:pt>
                <c:pt idx="20">
                  <c:v>135594</c:v>
                </c:pt>
                <c:pt idx="21">
                  <c:v>102519</c:v>
                </c:pt>
                <c:pt idx="22">
                  <c:v>106349</c:v>
                </c:pt>
                <c:pt idx="23">
                  <c:v>119518</c:v>
                </c:pt>
                <c:pt idx="24">
                  <c:v>170646</c:v>
                </c:pt>
                <c:pt idx="25">
                  <c:v>224572</c:v>
                </c:pt>
                <c:pt idx="26">
                  <c:v>209995</c:v>
                </c:pt>
                <c:pt idx="27">
                  <c:v>179775</c:v>
                </c:pt>
                <c:pt idx="28">
                  <c:v>201512</c:v>
                </c:pt>
                <c:pt idx="29">
                  <c:v>295923</c:v>
                </c:pt>
                <c:pt idx="30">
                  <c:v>281422</c:v>
                </c:pt>
                <c:pt idx="31">
                  <c:v>378360</c:v>
                </c:pt>
                <c:pt idx="32">
                  <c:v>493717</c:v>
                </c:pt>
                <c:pt idx="33">
                  <c:v>551851</c:v>
                </c:pt>
                <c:pt idx="34">
                  <c:v>478662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C2-4E59-8A85-404478F389B5}"/>
            </c:ext>
          </c:extLst>
        </c:ser>
        <c:ser>
          <c:idx val="1"/>
          <c:order val="1"/>
          <c:tx>
            <c:strRef>
              <c:f>'DETAIL prov &amp; region'!$AY$2:$BJ$2</c:f>
              <c:strCache>
                <c:ptCount val="1"/>
                <c:pt idx="0">
                  <c:v>Ont.</c:v>
                </c:pt>
              </c:strCache>
            </c:strRef>
          </c:tx>
          <c:cat>
            <c:numRef>
              <c:f>'Poitrine provi'!$A$135:$A$169</c:f>
              <c:numCache>
                <c:formatCode>mmm\-yy</c:formatCode>
                <c:ptCount val="3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</c:numCache>
            </c:numRef>
          </c:cat>
          <c:val>
            <c:numRef>
              <c:f>'Poitrine provi'!$F$135:$F$169</c:f>
              <c:numCache>
                <c:formatCode>_ * #\ ##0_)\ _$_ ;_ * \(#\ ##0\)\ _$_ ;_ * "-"??_)\ _$_ ;_ @_ </c:formatCode>
                <c:ptCount val="35"/>
                <c:pt idx="0">
                  <c:v>466463</c:v>
                </c:pt>
                <c:pt idx="1">
                  <c:v>574744</c:v>
                </c:pt>
                <c:pt idx="2">
                  <c:v>758125</c:v>
                </c:pt>
                <c:pt idx="3">
                  <c:v>801604</c:v>
                </c:pt>
                <c:pt idx="4">
                  <c:v>711950</c:v>
                </c:pt>
                <c:pt idx="5">
                  <c:v>852468</c:v>
                </c:pt>
                <c:pt idx="6">
                  <c:v>879412</c:v>
                </c:pt>
                <c:pt idx="7">
                  <c:v>862029</c:v>
                </c:pt>
                <c:pt idx="8">
                  <c:v>777098</c:v>
                </c:pt>
                <c:pt idx="9">
                  <c:v>627944</c:v>
                </c:pt>
                <c:pt idx="10">
                  <c:v>507274</c:v>
                </c:pt>
                <c:pt idx="11">
                  <c:v>475773</c:v>
                </c:pt>
                <c:pt idx="12">
                  <c:v>505922</c:v>
                </c:pt>
                <c:pt idx="13">
                  <c:v>630582</c:v>
                </c:pt>
                <c:pt idx="14">
                  <c:v>833888</c:v>
                </c:pt>
                <c:pt idx="15">
                  <c:v>823001</c:v>
                </c:pt>
                <c:pt idx="16">
                  <c:v>1185200</c:v>
                </c:pt>
                <c:pt idx="17">
                  <c:v>1185860</c:v>
                </c:pt>
                <c:pt idx="18">
                  <c:v>1147692</c:v>
                </c:pt>
                <c:pt idx="19">
                  <c:v>998388</c:v>
                </c:pt>
                <c:pt idx="20">
                  <c:v>1121832</c:v>
                </c:pt>
                <c:pt idx="21">
                  <c:v>1135838</c:v>
                </c:pt>
                <c:pt idx="22">
                  <c:v>1149215</c:v>
                </c:pt>
                <c:pt idx="23">
                  <c:v>1114771</c:v>
                </c:pt>
                <c:pt idx="24">
                  <c:v>1453470</c:v>
                </c:pt>
                <c:pt idx="25">
                  <c:v>1219779</c:v>
                </c:pt>
                <c:pt idx="26">
                  <c:v>1263895</c:v>
                </c:pt>
                <c:pt idx="27">
                  <c:v>1441183</c:v>
                </c:pt>
                <c:pt idx="28">
                  <c:v>1604124</c:v>
                </c:pt>
                <c:pt idx="29">
                  <c:v>1698777</c:v>
                </c:pt>
                <c:pt idx="30">
                  <c:v>1887205</c:v>
                </c:pt>
                <c:pt idx="31">
                  <c:v>1891353</c:v>
                </c:pt>
                <c:pt idx="32">
                  <c:v>1762876</c:v>
                </c:pt>
                <c:pt idx="33">
                  <c:v>1727898</c:v>
                </c:pt>
                <c:pt idx="34">
                  <c:v>1487655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C2-4E59-8A85-404478F389B5}"/>
            </c:ext>
          </c:extLst>
        </c:ser>
        <c:ser>
          <c:idx val="2"/>
          <c:order val="2"/>
          <c:tx>
            <c:strRef>
              <c:f>'DETAIL prov &amp; region'!$O$2:$Z$2</c:f>
              <c:strCache>
                <c:ptCount val="1"/>
                <c:pt idx="0">
                  <c:v>Alb.</c:v>
                </c:pt>
              </c:strCache>
            </c:strRef>
          </c:tx>
          <c:dPt>
            <c:idx val="46"/>
            <c:marker>
              <c:spPr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DC2-4E59-8A85-404478F389B5}"/>
              </c:ext>
            </c:extLst>
          </c:dPt>
          <c:cat>
            <c:numRef>
              <c:f>'Poitrine provi'!$A$135:$A$169</c:f>
              <c:numCache>
                <c:formatCode>mmm\-yy</c:formatCode>
                <c:ptCount val="35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</c:numCache>
            </c:numRef>
          </c:cat>
          <c:val>
            <c:numRef>
              <c:f>'Poitrine provi'!$C$135:$C$169</c:f>
              <c:numCache>
                <c:formatCode>_ * #\ ##0_)\ _$_ ;_ * \(#\ ##0\)\ _$_ ;_ * "-"??_)\ _$_ ;_ @_ </c:formatCode>
                <c:ptCount val="35"/>
                <c:pt idx="0">
                  <c:v>90652</c:v>
                </c:pt>
                <c:pt idx="1">
                  <c:v>121135</c:v>
                </c:pt>
                <c:pt idx="2">
                  <c:v>140709</c:v>
                </c:pt>
                <c:pt idx="3">
                  <c:v>89298</c:v>
                </c:pt>
                <c:pt idx="4">
                  <c:v>114178</c:v>
                </c:pt>
                <c:pt idx="5">
                  <c:v>134088</c:v>
                </c:pt>
                <c:pt idx="6">
                  <c:v>63053</c:v>
                </c:pt>
                <c:pt idx="7">
                  <c:v>106947</c:v>
                </c:pt>
                <c:pt idx="8">
                  <c:v>112707</c:v>
                </c:pt>
                <c:pt idx="9">
                  <c:v>82381</c:v>
                </c:pt>
                <c:pt idx="10">
                  <c:v>56441</c:v>
                </c:pt>
                <c:pt idx="11">
                  <c:v>69656</c:v>
                </c:pt>
                <c:pt idx="12">
                  <c:v>86620</c:v>
                </c:pt>
                <c:pt idx="13">
                  <c:v>81913</c:v>
                </c:pt>
                <c:pt idx="14">
                  <c:v>95597</c:v>
                </c:pt>
                <c:pt idx="15">
                  <c:v>105382</c:v>
                </c:pt>
                <c:pt idx="16">
                  <c:v>129534</c:v>
                </c:pt>
                <c:pt idx="17">
                  <c:v>137095</c:v>
                </c:pt>
                <c:pt idx="18">
                  <c:v>196225</c:v>
                </c:pt>
                <c:pt idx="19">
                  <c:v>174796</c:v>
                </c:pt>
                <c:pt idx="20">
                  <c:v>123709</c:v>
                </c:pt>
                <c:pt idx="21">
                  <c:v>112477</c:v>
                </c:pt>
                <c:pt idx="22">
                  <c:v>120131</c:v>
                </c:pt>
                <c:pt idx="23">
                  <c:v>137472</c:v>
                </c:pt>
                <c:pt idx="24">
                  <c:v>187144</c:v>
                </c:pt>
                <c:pt idx="25">
                  <c:v>221068</c:v>
                </c:pt>
                <c:pt idx="26">
                  <c:v>188106</c:v>
                </c:pt>
                <c:pt idx="27">
                  <c:v>223062</c:v>
                </c:pt>
                <c:pt idx="28">
                  <c:v>212795</c:v>
                </c:pt>
                <c:pt idx="29">
                  <c:v>187181</c:v>
                </c:pt>
                <c:pt idx="30">
                  <c:v>237812</c:v>
                </c:pt>
                <c:pt idx="31">
                  <c:v>285017</c:v>
                </c:pt>
                <c:pt idx="32">
                  <c:v>175246</c:v>
                </c:pt>
                <c:pt idx="33">
                  <c:v>244287</c:v>
                </c:pt>
                <c:pt idx="34">
                  <c:v>80034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C2-4E59-8A85-404478F38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57408"/>
        <c:axId val="199058944"/>
      </c:lineChart>
      <c:dateAx>
        <c:axId val="199057408"/>
        <c:scaling>
          <c:orientation val="minMax"/>
          <c:min val="44562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199058944"/>
        <c:crosses val="autoZero"/>
        <c:auto val="1"/>
        <c:lblOffset val="100"/>
        <c:baseTimeUnit val="months"/>
        <c:majorUnit val="1"/>
        <c:majorTimeUnit val="months"/>
        <c:minorUnit val="3"/>
        <c:minorTimeUnit val="months"/>
      </c:dateAx>
      <c:valAx>
        <c:axId val="1990589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0"/>
        <c:majorTickMark val="none"/>
        <c:minorTickMark val="none"/>
        <c:tickLblPos val="high"/>
        <c:spPr>
          <a:ln w="9525">
            <a:noFill/>
          </a:ln>
        </c:spPr>
        <c:crossAx val="199057408"/>
        <c:crossesAt val="44562"/>
        <c:crossBetween val="between"/>
        <c:dispUnits>
          <c:builtInUnit val="millions"/>
        </c:dispUnits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0557982310541229"/>
          <c:y val="0.17246026793807454"/>
          <c:w val="0.42268100010906373"/>
          <c:h val="8.6587615587420716E-2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0.11898</cdr:x>
      <cdr:y>0</cdr:y>
    </cdr:from>
    <cdr:to>
      <cdr:x>0.88102</cdr:x>
      <cdr:y>0.1548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BD0C766-8BF5-D639-2E5E-24B52B45134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5245" y="-3599838"/>
          <a:ext cx="3684310" cy="4608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0461E04-C9A8-6A4C-9C3A-16E9324D68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BD5374-B86F-C342-9AEB-96A74ACC35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9753996-3BD4-DE49-86C0-1DF82F342EFD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EFBA52-9418-1E49-A75D-60F1612921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B295D6-88F5-1A4D-B8AB-5319A440F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FBE4475-377D-154B-B3E6-A14E4848BC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73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6D60FA4-037D-ED49-A90C-B3FCADE1F2C1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8EB14FD-8A54-814B-AF53-0190EEB15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1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B14FD-8A54-814B-AF53-0190EEB15F1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59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B14FD-8A54-814B-AF53-0190EEB15F1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63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B14FD-8A54-814B-AF53-0190EEB15F1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68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0725B3-D3B6-9964-AD0C-08A22A9FA1CD}"/>
              </a:ext>
            </a:extLst>
          </p:cNvPr>
          <p:cNvSpPr txBox="1"/>
          <p:nvPr userDrawn="1"/>
        </p:nvSpPr>
        <p:spPr>
          <a:xfrm>
            <a:off x="2764465" y="3540642"/>
            <a:ext cx="0" cy="0"/>
          </a:xfrm>
          <a:prstGeom prst="rect">
            <a:avLst/>
          </a:prstGeom>
          <a:noFill/>
        </p:spPr>
        <p:txBody>
          <a:bodyPr wrap="none" numCol="1" spcCol="108000" rtlCol="0">
            <a:normAutofit fontScale="25000" lnSpcReduction="20000"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6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D73CBB1F-DF2F-4087-8285-329094C66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3" y="2417040"/>
            <a:ext cx="6761411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Sujet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19FABC-6A55-986D-2A70-BB8236E8B5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860" y="3806410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Lieu :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52FE759-8762-6159-86EE-84E5322F9D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60" y="1345945"/>
            <a:ext cx="6761410" cy="832536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5200" b="1" i="0">
                <a:latin typeface="+mj-lt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Titre section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E8ADFFED-535C-F71E-3E6C-AAED409EEE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60" y="4310206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Présentateur : 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31AEE14-9140-5D4E-DA16-19F6D04FCB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860" y="4816044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227549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1AB1FEBC-1F35-21F4-8F2F-13C726DD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3" y="2417040"/>
            <a:ext cx="6761411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Sujet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E10B02-E815-8AD1-6534-55C3F48573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860" y="3806410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Lieu :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2406FBF-C745-146D-0ACC-EF87FA0ECE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60" y="1345945"/>
            <a:ext cx="6761410" cy="832536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5200" b="1" i="0">
                <a:latin typeface="+mj-lt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Titre section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85AF2CB2-4EA7-EB56-B8D7-DB5978758B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60" y="4310206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Présentateur : 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834C8918-96B5-DF8E-BCA2-117320C8D0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860" y="4816044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369722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039F7179-D793-4175-D265-90DB931B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3" y="2417040"/>
            <a:ext cx="6761411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Sujet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514579-E53E-C015-B458-D3C0C7E3AD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860" y="3806410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Lieu :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D22D394-6567-A440-EA66-C46F7A1DC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60" y="1345945"/>
            <a:ext cx="6761410" cy="832536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5200" b="1" i="0">
                <a:latin typeface="+mj-lt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Titre section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CBBF4CFF-80B0-CAFD-D334-5571EE978A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60" y="4310206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Présentateur : 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237B859-291E-170D-B372-F308E264BC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860" y="4816044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259082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D01BC27-47BA-7A8D-A0B6-A99E5981F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336598"/>
            <a:ext cx="7214357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FBF6A58F-D8FC-1AD7-5488-344A82192F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04936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989A2CD8-3F5D-6D13-A16D-351A4EEB2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163921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315299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FB8E6DD8-63EF-2950-7ECB-FE15088F8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336598"/>
            <a:ext cx="7214357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97B0CAC-09C9-28F4-6E1E-783CEF8E4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04936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B39527-4CA1-D226-F793-8F400C745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163921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278391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33304A95-F2EB-2959-9C0B-AA72940B6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336598"/>
            <a:ext cx="7214357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44ABF5E3-4811-83E4-CAB7-7157675E6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04936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39862D-4AD6-A0E9-8B09-6B8BA42412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163921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78633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3B60AF3D-9078-B6A9-AE01-99C9B208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336598"/>
            <a:ext cx="7214357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72BF9A-E290-3DF2-BEA9-A2ADB7FC1D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04936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A87FE2BC-F83E-B3D8-6E2B-4FC0E31EEF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163921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1068069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C6BA2468-E36B-81B2-E06A-DC9DA5416D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336598"/>
            <a:ext cx="7214357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FB00E93F-7234-4602-C263-A19D122A23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04936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5B84B4-2AE8-3764-BE84-05AB7EF92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163921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4065276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34B66146-DC2A-10C3-4861-824837FBA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336598"/>
            <a:ext cx="7214357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4DBBC070-E4A9-6712-1E0D-CF8617A1B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04936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A5A1F5-2744-2F21-5B85-F2FC4B8672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163921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3686082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391BEA8-96DF-9ED9-24BD-F203BF32D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0101" y="1049360"/>
            <a:ext cx="8737707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B784D269-F461-E6DE-5358-D1389D365E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0101" y="1639213"/>
            <a:ext cx="8737707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8" name="Titre 2">
            <a:extLst>
              <a:ext uri="{FF2B5EF4-FFF2-40B4-BE49-F238E27FC236}">
                <a16:creationId xmlns:a16="http://schemas.microsoft.com/office/drawing/2014/main" id="{F0721BBC-10CB-B4E5-8C53-1D06057A3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0096" y="336598"/>
            <a:ext cx="8737707" cy="732958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81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0725B3-D3B6-9964-AD0C-08A22A9FA1CD}"/>
              </a:ext>
            </a:extLst>
          </p:cNvPr>
          <p:cNvSpPr txBox="1"/>
          <p:nvPr userDrawn="1"/>
        </p:nvSpPr>
        <p:spPr>
          <a:xfrm>
            <a:off x="2764465" y="3540642"/>
            <a:ext cx="0" cy="0"/>
          </a:xfrm>
          <a:prstGeom prst="rect">
            <a:avLst/>
          </a:prstGeom>
          <a:noFill/>
        </p:spPr>
        <p:txBody>
          <a:bodyPr wrap="none" numCol="1" spcCol="108000" rtlCol="0">
            <a:normAutofit fontScale="25000" lnSpcReduction="20000"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203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AEF3143-393F-76F8-3D68-30B7C6934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0101" y="1049360"/>
            <a:ext cx="8737707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4276D13-AC97-4F42-2FA1-A49722E58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0101" y="1639213"/>
            <a:ext cx="8737707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C0AA4F37-91B0-20C4-2A65-D840D47D3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0096" y="336598"/>
            <a:ext cx="8737707" cy="732958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74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775092E-39F0-6944-0F89-D5A5FBF96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0101" y="1049360"/>
            <a:ext cx="8737707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F6D53776-7FD9-71A6-CC64-C6E4EB4E50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0101" y="1639213"/>
            <a:ext cx="8737707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EEB461FA-FC14-9CD7-FFDC-9A685CC13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0096" y="336598"/>
            <a:ext cx="8737707" cy="732958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038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9723094-66EE-8FF3-26A3-77EECB0C74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0101" y="1049360"/>
            <a:ext cx="8737707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383B932-02E5-548A-3C51-3463422A5E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0101" y="1639213"/>
            <a:ext cx="8737707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2CD73C81-9A1F-E213-D8BD-249FA7332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0096" y="336598"/>
            <a:ext cx="8737707" cy="732958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8909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BFE51D0-CE5D-5868-54D4-5606A048D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0101" y="1049360"/>
            <a:ext cx="8737707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473F0057-0CBE-0569-5826-4BDFDC24CF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0101" y="1639213"/>
            <a:ext cx="8737707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1E8BE170-08FE-4407-D4D2-0111DB77C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0096" y="336598"/>
            <a:ext cx="8737707" cy="732958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03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E2F00D80-CB8B-FD03-8357-AEE52A6597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50101" y="1049360"/>
            <a:ext cx="8737707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7BF8E67F-7592-EF6F-D9E2-1C174E4BC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0101" y="1639213"/>
            <a:ext cx="8737707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0FAFCF24-834B-03E7-4450-63DE3602C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0096" y="336598"/>
            <a:ext cx="8737707" cy="732958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63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299A7AA-A647-B39E-244B-BD3C1604A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991302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386646A8-7B43-79D7-1B77-69256E617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44" y="2704064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0281507-18A8-A0F9-4CE2-690DAEC48E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044" y="3293917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32994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D9B1C1E2-4E7D-4965-BA0E-1D9AAE19A2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991302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239C595-4B93-00C0-6F05-5CAC205F5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44" y="2704064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CAACA481-12D6-333C-FE9F-E14B00C173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044" y="3293917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122853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A75E73-7153-0EC8-9288-B90067BAD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991302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40740CE-F4F1-58D0-746B-EA7486659A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44" y="2704064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7B3DC448-45C2-4FB8-68E9-8DEB4AA6E0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044" y="3293917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1566861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2">
            <a:extLst>
              <a:ext uri="{FF2B5EF4-FFF2-40B4-BE49-F238E27FC236}">
                <a16:creationId xmlns:a16="http://schemas.microsoft.com/office/drawing/2014/main" id="{5AAAF0C1-1D36-C625-BFFE-EA6A73190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991302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4D72B250-A2CB-73B7-7EAF-E446A79F18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44" y="2704064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FF063E0-AC79-CE16-FDA3-16B93FD49C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044" y="3293917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679727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55ED635-B23F-223D-A830-DCF40C6A4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991302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8D5F8E03-ECBF-8A9F-FCD2-F18668679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044" y="2704064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959668A2-688E-B8EA-272E-04680EB7D6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044" y="3293917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312181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0725B3-D3B6-9964-AD0C-08A22A9FA1CD}"/>
              </a:ext>
            </a:extLst>
          </p:cNvPr>
          <p:cNvSpPr txBox="1"/>
          <p:nvPr userDrawn="1"/>
        </p:nvSpPr>
        <p:spPr>
          <a:xfrm>
            <a:off x="2764465" y="3540642"/>
            <a:ext cx="0" cy="0"/>
          </a:xfrm>
          <a:prstGeom prst="rect">
            <a:avLst/>
          </a:prstGeom>
          <a:noFill/>
        </p:spPr>
        <p:txBody>
          <a:bodyPr wrap="none" numCol="1" spcCol="108000" rtlCol="0">
            <a:normAutofit fontScale="25000" lnSpcReduction="20000"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615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5A9B8E9A-E55B-0A01-751C-33A2E943C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2402727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7D4ABA1B-D8E8-A497-CCDD-F68CC4819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2992580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2" name="Titre 2">
            <a:extLst>
              <a:ext uri="{FF2B5EF4-FFF2-40B4-BE49-F238E27FC236}">
                <a16:creationId xmlns:a16="http://schemas.microsoft.com/office/drawing/2014/main" id="{E19CAAA1-6C92-7FD2-7C4A-CD90F2C2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689964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0411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F3FC36BD-F5A5-1AF0-926F-C6539EDA66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2402727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1EE379C-7717-05EF-55F5-4F2B8D7382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2992580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AA7CF206-A3FB-F66B-2B00-88E1B6B5A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689964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31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524916A-CE50-4FDE-BD61-55DFC9AB0F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2402727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7347B1F4-975E-82B5-7FC7-86D80EB418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2992580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6CDF29F0-5ADB-8604-52BA-8A3A40031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1689964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047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8D9931B9-C3BC-9DC3-CD2C-FA56713964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1316166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7F0375-8795-A942-5AB0-9FCAFCEC45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1906019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F18ADF15-E4E5-D33A-1D0E-2DAF3B214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603403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07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10815241-EA70-BFC9-DB3D-34F8BADA47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1316166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18D9D78-3491-AF04-8DF9-7A39AE2568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1906019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FCBB03B1-8308-6C0C-288F-0CCE7EC62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603403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42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82E9344-0F99-9FDE-0251-CB1720F453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1316166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79307CC-47AF-66E7-29B6-A0CACF7E3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1906019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4C655E5B-24C3-5D3D-981E-2D5E27C558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603403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636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846B9D3D-9CA1-6AFE-8F39-3D123DD8F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1316166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79A14423-D029-A297-5BCD-2BDFE8C65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1906019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F0737FBD-70E7-95E4-4F8F-CEF44663B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603403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742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1B9D9F0-3C6C-B859-52A5-D958DF3DA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1316166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DC687339-AEBA-1391-69FE-91BF83BD49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1906019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6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36528CFD-D0E8-1394-A3CA-8F9667B9DF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603403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072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2478B7B-B1C5-EC4F-54B8-AA67AB7235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044" y="1316166"/>
            <a:ext cx="11120434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D2E2DC60-1023-9851-FD96-F68A345875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044" y="1906019"/>
            <a:ext cx="11120434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44A1201-1D4B-581C-3375-0C77E730E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47" y="603403"/>
            <a:ext cx="11120436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866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1153ABF2-96B6-2030-7FB4-B6C30B923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1027478"/>
            <a:ext cx="7214357" cy="775597"/>
          </a:xfr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EEEF1FA7-8C85-DF32-E5D3-72B2023E7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74024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08F5E896-3CC9-113D-6947-8F1BC9DFB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233009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17680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0725B3-D3B6-9964-AD0C-08A22A9FA1CD}"/>
              </a:ext>
            </a:extLst>
          </p:cNvPr>
          <p:cNvSpPr txBox="1"/>
          <p:nvPr userDrawn="1"/>
        </p:nvSpPr>
        <p:spPr>
          <a:xfrm>
            <a:off x="2764465" y="3540642"/>
            <a:ext cx="0" cy="0"/>
          </a:xfrm>
          <a:prstGeom prst="rect">
            <a:avLst/>
          </a:prstGeom>
          <a:noFill/>
        </p:spPr>
        <p:txBody>
          <a:bodyPr wrap="none" numCol="1" spcCol="108000" rtlCol="0">
            <a:normAutofit fontScale="25000" lnSpcReduction="20000"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071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8FA55BC6-E7D8-9FD4-A843-1AEE6C002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1027478"/>
            <a:ext cx="7214357" cy="775597"/>
          </a:xfr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D59A0D8-6217-765B-BA38-C76A8AE203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74024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97C86B74-16AC-584F-076F-C4AB99176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233009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460716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ise en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9C0E6DA1-89CE-5632-9032-903B40168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3334" y="1027478"/>
            <a:ext cx="7214357" cy="775597"/>
          </a:xfr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E02E3E8-22B0-7767-5C64-189DB01859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3331" y="1740240"/>
            <a:ext cx="7214356" cy="604781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7F454597-FA66-C2C2-0F9C-4A90BDD9D4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93331" y="2330093"/>
            <a:ext cx="7214356" cy="1522981"/>
          </a:xfrm>
        </p:spPr>
        <p:txBody>
          <a:bodyPr wrap="square" numCol="1" spcCol="108000">
            <a:sp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Liste 1</a:t>
            </a:r>
          </a:p>
          <a:p>
            <a:pPr lvl="0"/>
            <a:r>
              <a:rPr lang="fr-CA" dirty="0"/>
              <a:t>Liste 2</a:t>
            </a:r>
          </a:p>
          <a:p>
            <a:pPr lvl="0"/>
            <a:r>
              <a:rPr lang="fr-CA" dirty="0"/>
              <a:t>Liste 3</a:t>
            </a:r>
          </a:p>
        </p:txBody>
      </p:sp>
    </p:spTree>
    <p:extLst>
      <p:ext uri="{BB962C8B-B14F-4D97-AF65-F5344CB8AC3E}">
        <p14:creationId xmlns:p14="http://schemas.microsoft.com/office/powerpoint/2010/main" val="51921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0725B3-D3B6-9964-AD0C-08A22A9FA1CD}"/>
              </a:ext>
            </a:extLst>
          </p:cNvPr>
          <p:cNvSpPr txBox="1"/>
          <p:nvPr userDrawn="1"/>
        </p:nvSpPr>
        <p:spPr>
          <a:xfrm>
            <a:off x="2764465" y="3540642"/>
            <a:ext cx="0" cy="0"/>
          </a:xfrm>
          <a:prstGeom prst="rect">
            <a:avLst/>
          </a:prstGeom>
          <a:noFill/>
        </p:spPr>
        <p:txBody>
          <a:bodyPr wrap="none" numCol="1" spcCol="108000" rtlCol="0">
            <a:normAutofit fontScale="25000" lnSpcReduction="20000"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48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B0725B3-D3B6-9964-AD0C-08A22A9FA1CD}"/>
              </a:ext>
            </a:extLst>
          </p:cNvPr>
          <p:cNvSpPr txBox="1"/>
          <p:nvPr userDrawn="1"/>
        </p:nvSpPr>
        <p:spPr>
          <a:xfrm>
            <a:off x="2764465" y="3540642"/>
            <a:ext cx="0" cy="0"/>
          </a:xfrm>
          <a:prstGeom prst="rect">
            <a:avLst/>
          </a:prstGeom>
          <a:noFill/>
        </p:spPr>
        <p:txBody>
          <a:bodyPr wrap="none" numCol="1" spcCol="108000" rtlCol="0">
            <a:normAutofit fontScale="25000" lnSpcReduction="20000"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272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1FA3D697-2171-25C4-2079-4F7166C93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3" y="2417040"/>
            <a:ext cx="6761411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Sujet</a:t>
            </a:r>
            <a:endParaRPr lang="fr-FR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D71E381B-4160-9686-4F0A-F77A7EB0B6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860" y="3806410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Lieu :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F6CAFC61-28A5-7E5A-2ECE-D93D20F58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60" y="1345945"/>
            <a:ext cx="6761410" cy="832536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5200" b="1" i="0">
                <a:latin typeface="+mj-lt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Titre section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F5E33FF-57F8-E15F-0646-E665C2592A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60" y="4310206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Présentateur : 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FA7A782-141E-791F-2A36-BCA5560943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860" y="4816044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186217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570E462E-A624-AEA7-89F1-CB596848B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3" y="2417040"/>
            <a:ext cx="6761411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Sujet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4B2C8E-B32A-0073-C7F1-1E7AADA6F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860" y="3806410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Lieu :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84658165-2D98-B779-ADF3-EFDD38595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60" y="1345945"/>
            <a:ext cx="6761410" cy="832536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5200" b="1" i="0">
                <a:latin typeface="+mj-lt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Titre section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69A99D8-A17E-9F06-3D19-856222689C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60" y="4310206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Présentateur : 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DC1D452F-C527-EF4C-C37F-A3025297AE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860" y="4816044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2714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Diapositive d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67B5979E-F8F8-CFF0-B3F2-7DF73E429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3" y="2417040"/>
            <a:ext cx="6761411" cy="775597"/>
          </a:xfrm>
        </p:spPr>
        <p:txBody>
          <a:bodyPr wrap="square" anchor="t" anchorCtr="0">
            <a:spAutoFit/>
          </a:bodyPr>
          <a:lstStyle/>
          <a:p>
            <a:r>
              <a:rPr lang="fr-CA" dirty="0"/>
              <a:t>Sujet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F344DC-D9C4-B14C-AF58-81FE5A484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860" y="3806410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Lieu :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515ADF2F-9C02-B935-EFD7-540FF3361E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860" y="1345945"/>
            <a:ext cx="6761410" cy="832536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5200" b="1" i="0">
                <a:latin typeface="+mj-lt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Titre section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47B65621-11E4-215D-3F33-EE113E9C6E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860" y="4310206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Présentateur : 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AA3F36B-1192-C8A2-11F7-730D2562B8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860" y="4816044"/>
            <a:ext cx="6761410" cy="490904"/>
          </a:xfrm>
        </p:spPr>
        <p:txBody>
          <a:bodyPr wrap="square" numCol="1" spcCol="108000">
            <a:spAutoFit/>
          </a:bodyPr>
          <a:lstStyle>
            <a:lvl1pPr marL="0" indent="0" algn="l">
              <a:buNone/>
              <a:defRPr sz="2800" b="0" i="0">
                <a:latin typeface="Helvetica" pitchFamily="2" charset="0"/>
              </a:defRPr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111002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3EBD5034-80BE-980B-ACE3-92BF413310E1}"/>
              </a:ext>
            </a:extLst>
          </p:cNvPr>
          <p:cNvSpPr txBox="1">
            <a:spLocks/>
          </p:cNvSpPr>
          <p:nvPr userDrawn="1"/>
        </p:nvSpPr>
        <p:spPr>
          <a:xfrm>
            <a:off x="525367" y="-1853020"/>
            <a:ext cx="11666633" cy="1065516"/>
          </a:xfrm>
          <a:prstGeom prst="rect">
            <a:avLst/>
          </a:prstGeom>
          <a:noFill/>
        </p:spPr>
        <p:txBody>
          <a:bodyPr numCol="1" spcCol="10800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Pluto Sans Cond Light" panose="02000000000000000000" pitchFamily="2" charset="77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Texte courant</a:t>
            </a:r>
          </a:p>
        </p:txBody>
      </p:sp>
      <p:sp>
        <p:nvSpPr>
          <p:cNvPr id="4" name="Espace réservé du titre 4">
            <a:extLst>
              <a:ext uri="{FF2B5EF4-FFF2-40B4-BE49-F238E27FC236}">
                <a16:creationId xmlns:a16="http://schemas.microsoft.com/office/drawing/2014/main" id="{19703B3C-56C1-D5E7-D7EA-F9C06DD27FD9}"/>
              </a:ext>
            </a:extLst>
          </p:cNvPr>
          <p:cNvSpPr txBox="1">
            <a:spLocks/>
          </p:cNvSpPr>
          <p:nvPr userDrawn="1"/>
        </p:nvSpPr>
        <p:spPr>
          <a:xfrm>
            <a:off x="-6243828" y="2543286"/>
            <a:ext cx="5648852" cy="7036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none" baseline="0">
                <a:solidFill>
                  <a:schemeClr val="tx1"/>
                </a:solidFill>
                <a:latin typeface="Pluto Sans Cond Regular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fr-CA" sz="3600" baseline="0" dirty="0"/>
              <a:t>Titre secondaire</a:t>
            </a:r>
            <a:endParaRPr lang="fr-FR" sz="3600" baseline="0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C8F24D5B-55B4-66A2-BC06-D4E960770784}"/>
              </a:ext>
            </a:extLst>
          </p:cNvPr>
          <p:cNvSpPr txBox="1">
            <a:spLocks/>
          </p:cNvSpPr>
          <p:nvPr userDrawn="1"/>
        </p:nvSpPr>
        <p:spPr>
          <a:xfrm>
            <a:off x="-6209538" y="3112172"/>
            <a:ext cx="5614562" cy="1065516"/>
          </a:xfrm>
          <a:prstGeom prst="rect">
            <a:avLst/>
          </a:prstGeom>
        </p:spPr>
        <p:txBody>
          <a:bodyPr numCol="1" spcCol="10800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baseline="0">
                <a:solidFill>
                  <a:schemeClr val="tx1"/>
                </a:solidFill>
                <a:latin typeface="Pluto Sans Cond Light" panose="02000000000000000000" pitchFamily="2" charset="77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Texte courant</a:t>
            </a:r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8EA8C15B-F2F8-06C4-81EF-7164D567E8A2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75260" y="265973"/>
            <a:ext cx="11700922" cy="737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Titre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838191A-00FA-7097-18FF-7FA43202A711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175259" y="1253331"/>
            <a:ext cx="11700921" cy="2404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0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11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787" r:id="rId13"/>
    <p:sldLayoutId id="2147483835" r:id="rId14"/>
    <p:sldLayoutId id="2147483836" r:id="rId15"/>
    <p:sldLayoutId id="2147483837" r:id="rId16"/>
    <p:sldLayoutId id="2147483838" r:id="rId17"/>
    <p:sldLayoutId id="2147483857" r:id="rId18"/>
    <p:sldLayoutId id="2147483786" r:id="rId19"/>
    <p:sldLayoutId id="2147483839" r:id="rId20"/>
    <p:sldLayoutId id="2147483840" r:id="rId21"/>
    <p:sldLayoutId id="2147483841" r:id="rId22"/>
    <p:sldLayoutId id="2147483842" r:id="rId23"/>
    <p:sldLayoutId id="2147483843" r:id="rId24"/>
    <p:sldLayoutId id="2147483844" r:id="rId25"/>
    <p:sldLayoutId id="2147483845" r:id="rId26"/>
    <p:sldLayoutId id="2147483846" r:id="rId27"/>
    <p:sldLayoutId id="2147483847" r:id="rId28"/>
    <p:sldLayoutId id="2147483848" r:id="rId29"/>
    <p:sldLayoutId id="2147483803" r:id="rId30"/>
    <p:sldLayoutId id="2147483849" r:id="rId31"/>
    <p:sldLayoutId id="2147483850" r:id="rId32"/>
    <p:sldLayoutId id="2147483808" r:id="rId33"/>
    <p:sldLayoutId id="2147483851" r:id="rId34"/>
    <p:sldLayoutId id="2147483852" r:id="rId35"/>
    <p:sldLayoutId id="2147483824" r:id="rId36"/>
    <p:sldLayoutId id="2147483853" r:id="rId37"/>
    <p:sldLayoutId id="2147483854" r:id="rId38"/>
    <p:sldLayoutId id="2147483662" r:id="rId39"/>
    <p:sldLayoutId id="2147483855" r:id="rId40"/>
    <p:sldLayoutId id="2147483856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b="1" i="0" kern="1200" cap="none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6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tags" Target="../tags/tag9.xml"/><Relationship Id="rId7" Type="http://schemas.openxmlformats.org/officeDocument/2006/relationships/chart" Target="../charts/chart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EEC8EB-96B3-6AC2-9BAE-8B5151FF1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4860" y="4096032"/>
            <a:ext cx="6761414" cy="1089529"/>
          </a:xfrm>
        </p:spPr>
        <p:txBody>
          <a:bodyPr/>
          <a:lstStyle/>
          <a:p>
            <a:r>
              <a:rPr lang="fr-CA" sz="2400" dirty="0"/>
              <a:t>Réalisé par l’équipe des Affaires économiques des EVQ à partir des données publiées par Agriculture et Agroalimentaire Canada</a:t>
            </a:r>
            <a:endParaRPr lang="fr-FR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057DAC-2253-0C2F-B25F-E31F043D9D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4859" y="1345945"/>
            <a:ext cx="9533313" cy="2336024"/>
          </a:xfrm>
        </p:spPr>
        <p:txBody>
          <a:bodyPr/>
          <a:lstStyle/>
          <a:p>
            <a:r>
              <a:rPr lang="fr-CA" sz="5400" dirty="0">
                <a:solidFill>
                  <a:prstClr val="black"/>
                </a:solidFill>
              </a:rPr>
              <a:t>Les stocks de </a:t>
            </a:r>
            <a:r>
              <a:rPr lang="fr-CA" sz="5400" dirty="0"/>
              <a:t>dindon en entrepôt </a:t>
            </a:r>
            <a:r>
              <a:rPr lang="fr-CA" sz="5400" dirty="0">
                <a:solidFill>
                  <a:prstClr val="black"/>
                </a:solidFill>
              </a:rPr>
              <a:t>au 1</a:t>
            </a:r>
            <a:r>
              <a:rPr lang="fr-CA" sz="5400" baseline="30000" dirty="0">
                <a:solidFill>
                  <a:prstClr val="black"/>
                </a:solidFill>
              </a:rPr>
              <a:t>er</a:t>
            </a:r>
            <a:r>
              <a:rPr lang="fr-CA" sz="5400" dirty="0">
                <a:solidFill>
                  <a:prstClr val="black"/>
                </a:solidFill>
              </a:rPr>
              <a:t> novembre 2024</a:t>
            </a:r>
            <a:endParaRPr lang="fr-CA" sz="5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82893D-BF98-A3C7-D0DD-5C0D9CB92F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4860" y="5574378"/>
            <a:ext cx="6761410" cy="490904"/>
          </a:xfrm>
        </p:spPr>
        <p:txBody>
          <a:bodyPr/>
          <a:lstStyle/>
          <a:p>
            <a:r>
              <a:rPr lang="fr-FR" dirty="0"/>
              <a:t>15 novembre 2024</a:t>
            </a:r>
          </a:p>
        </p:txBody>
      </p:sp>
    </p:spTree>
    <p:extLst>
      <p:ext uri="{BB962C8B-B14F-4D97-AF65-F5344CB8AC3E}">
        <p14:creationId xmlns:p14="http://schemas.microsoft.com/office/powerpoint/2010/main" val="380112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FD36E03-407E-BCD6-C96A-5CA6DAE8050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10301" y="5224230"/>
            <a:ext cx="4616584" cy="6767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dirty="0"/>
              <a:t>Les stocks d’oiseaux entiers représentent 70 % des stocks totaux.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36430A-1EF2-A8B8-6044-6E0B86B020DB}"/>
              </a:ext>
            </a:extLst>
          </p:cNvPr>
          <p:cNvSpPr txBox="1"/>
          <p:nvPr/>
        </p:nvSpPr>
        <p:spPr>
          <a:xfrm>
            <a:off x="7966953" y="6521648"/>
            <a:ext cx="395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Source : Agriculture et Agroalimentaire Canada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52612D06-A56C-5F62-0802-73CC50C9F681}"/>
              </a:ext>
            </a:extLst>
          </p:cNvPr>
          <p:cNvSpPr txBox="1">
            <a:spLocks/>
          </p:cNvSpPr>
          <p:nvPr/>
        </p:nvSpPr>
        <p:spPr>
          <a:xfrm>
            <a:off x="450997" y="1749082"/>
            <a:ext cx="4461471" cy="22587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CA" sz="2000" dirty="0">
                <a:solidFill>
                  <a:srgbClr val="000000"/>
                </a:solidFill>
                <a:latin typeface="+mj-lt"/>
              </a:rPr>
              <a:t>À 29,0 </a:t>
            </a:r>
            <a:r>
              <a:rPr lang="fr-CA" sz="2000" dirty="0" err="1">
                <a:solidFill>
                  <a:srgbClr val="000000"/>
                </a:solidFill>
                <a:latin typeface="+mj-lt"/>
              </a:rPr>
              <a:t>Mkg</a:t>
            </a:r>
            <a:r>
              <a:rPr lang="fr-CA" sz="2000" dirty="0">
                <a:solidFill>
                  <a:srgbClr val="000000"/>
                </a:solidFill>
                <a:latin typeface="+mj-lt"/>
              </a:rPr>
              <a:t>, les stocks au 1</a:t>
            </a:r>
            <a:r>
              <a:rPr lang="fr-CA" sz="2000" baseline="30000" dirty="0">
                <a:solidFill>
                  <a:srgbClr val="000000"/>
                </a:solidFill>
                <a:latin typeface="+mj-lt"/>
              </a:rPr>
              <a:t>er</a:t>
            </a:r>
            <a:r>
              <a:rPr lang="fr-CA" sz="2000" dirty="0">
                <a:solidFill>
                  <a:srgbClr val="000000"/>
                </a:solidFill>
                <a:latin typeface="+mj-lt"/>
              </a:rPr>
              <a:t> nov. 2024 sont équivalents qu’au 1</a:t>
            </a:r>
            <a:r>
              <a:rPr lang="fr-CA" sz="2000" baseline="30000" dirty="0">
                <a:solidFill>
                  <a:srgbClr val="000000"/>
                </a:solidFill>
                <a:latin typeface="+mj-lt"/>
              </a:rPr>
              <a:t>er</a:t>
            </a:r>
            <a:r>
              <a:rPr lang="fr-CA" sz="2000" dirty="0">
                <a:solidFill>
                  <a:srgbClr val="000000"/>
                </a:solidFill>
                <a:latin typeface="+mj-lt"/>
              </a:rPr>
              <a:t> nov. 2023 (28,8 </a:t>
            </a:r>
            <a:r>
              <a:rPr lang="fr-CA" sz="2000" dirty="0" err="1">
                <a:solidFill>
                  <a:srgbClr val="000000"/>
                </a:solidFill>
                <a:latin typeface="+mj-lt"/>
              </a:rPr>
              <a:t>Mkg</a:t>
            </a:r>
            <a:r>
              <a:rPr lang="fr-CA" sz="2000" dirty="0">
                <a:solidFill>
                  <a:srgbClr val="000000"/>
                </a:solidFill>
                <a:latin typeface="+mj-lt"/>
              </a:rPr>
              <a:t>). </a:t>
            </a:r>
          </a:p>
          <a:p>
            <a:pPr>
              <a:defRPr/>
            </a:pPr>
            <a:r>
              <a:rPr lang="fr-CA" sz="2000" dirty="0">
                <a:solidFill>
                  <a:srgbClr val="000000"/>
                </a:solidFill>
                <a:latin typeface="+mj-lt"/>
              </a:rPr>
              <a:t>C’est une baisse de 8,3 % par rapport au 1</a:t>
            </a:r>
            <a:r>
              <a:rPr lang="fr-CA" sz="2000" baseline="30000" dirty="0">
                <a:solidFill>
                  <a:srgbClr val="000000"/>
                </a:solidFill>
                <a:latin typeface="+mj-lt"/>
              </a:rPr>
              <a:t>er</a:t>
            </a:r>
            <a:r>
              <a:rPr lang="fr-CA" sz="2000" dirty="0">
                <a:solidFill>
                  <a:srgbClr val="000000"/>
                </a:solidFill>
                <a:latin typeface="+mj-lt"/>
              </a:rPr>
              <a:t> oct. 2024, ce qui va à l’encontre de la tendance saisonnière habituellement en hausse en novembre.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32794F98-32F5-459E-6DD8-398884BB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47" y="603403"/>
            <a:ext cx="11120436" cy="646331"/>
          </a:xfrm>
        </p:spPr>
        <p:txBody>
          <a:bodyPr/>
          <a:lstStyle/>
          <a:p>
            <a:r>
              <a:rPr lang="fr-CA" sz="4000" dirty="0"/>
              <a:t>Les stocks canadiens au 1</a:t>
            </a:r>
            <a:r>
              <a:rPr lang="fr-CA" sz="4000" baseline="30000" dirty="0"/>
              <a:t>er</a:t>
            </a:r>
            <a:r>
              <a:rPr lang="fr-CA" sz="4000" dirty="0"/>
              <a:t> </a:t>
            </a:r>
            <a:r>
              <a:rPr lang="fr-CA" sz="4000" dirty="0" err="1"/>
              <a:t>nov</a:t>
            </a:r>
            <a:r>
              <a:rPr lang="fr-CA" sz="4000" dirty="0"/>
              <a:t> 2024 </a:t>
            </a:r>
            <a:r>
              <a:rPr lang="fr-CA" sz="3600" dirty="0"/>
              <a:t>(</a:t>
            </a:r>
            <a:r>
              <a:rPr lang="fr-CA" sz="3600" dirty="0" err="1"/>
              <a:t>Mkg</a:t>
            </a:r>
            <a:r>
              <a:rPr lang="fr-CA" sz="3600" dirty="0"/>
              <a:t>)</a:t>
            </a:r>
            <a:endParaRPr lang="fr-FR" sz="4000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C3609FF-4F46-82B5-CDC4-A8233721C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934922"/>
              </p:ext>
            </p:extLst>
          </p:nvPr>
        </p:nvGraphicFramePr>
        <p:xfrm>
          <a:off x="381805" y="3847895"/>
          <a:ext cx="4814005" cy="315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7010"/>
              </p:ext>
            </p:extLst>
          </p:nvPr>
        </p:nvGraphicFramePr>
        <p:xfrm>
          <a:off x="5010984" y="1432162"/>
          <a:ext cx="6667499" cy="347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937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50D43-21AC-2A2B-183A-06FDEB112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EA2845FC-4A01-1724-7A36-9B17B0869C2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06795" y="263354"/>
            <a:ext cx="10777609" cy="69567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dirty="0"/>
              <a:t>Les stocks en entrepôt de dindons entiers (</a:t>
            </a:r>
            <a:r>
              <a:rPr lang="fr-CA" sz="3600" dirty="0" err="1"/>
              <a:t>Mkg</a:t>
            </a:r>
            <a:r>
              <a:rPr lang="fr-CA" sz="3600" dirty="0"/>
              <a:t>)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BA2CC154-36B2-AC2B-D12F-B629C4BC161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931514" y="1684054"/>
            <a:ext cx="3846827" cy="1199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b="1" dirty="0"/>
              <a:t>Entiers - de 9 kg : 18,4 </a:t>
            </a:r>
            <a:r>
              <a:rPr lang="fr-CA" sz="2000" b="1" dirty="0" err="1"/>
              <a:t>Mkg</a:t>
            </a:r>
            <a:endParaRPr lang="fr-CA" sz="2000" b="1" dirty="0"/>
          </a:p>
          <a:p>
            <a:r>
              <a:rPr lang="fr-CA" sz="2000" dirty="0"/>
              <a:t>90 % des stocks d’entier</a:t>
            </a:r>
          </a:p>
          <a:p>
            <a:r>
              <a:rPr lang="fr-CA" sz="2000" dirty="0"/>
              <a:t>63 % des stocks totaux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2000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119C189-1007-9A76-6D4A-E56689F9260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931514" y="4726727"/>
            <a:ext cx="4067242" cy="1240030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b="1" dirty="0"/>
              <a:t>Entiers + de 9 kg : 2,1 </a:t>
            </a:r>
            <a:r>
              <a:rPr lang="fr-CA" sz="2000" b="1" dirty="0" err="1"/>
              <a:t>Mkg</a:t>
            </a:r>
            <a:endParaRPr lang="fr-CA" sz="2000" b="1" dirty="0"/>
          </a:p>
          <a:p>
            <a:pPr marL="177800" indent="-177800"/>
            <a:r>
              <a:rPr lang="fr-CA" sz="2000" dirty="0"/>
              <a:t>10 % des stocks d’entier</a:t>
            </a:r>
          </a:p>
          <a:p>
            <a:pPr marL="177800" indent="-177800"/>
            <a:r>
              <a:rPr lang="fr-CA" sz="2000" dirty="0"/>
              <a:t>7 % des stocks totaux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4D53FD-2E89-1D5D-8268-418305BDF51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72497" y="6573287"/>
            <a:ext cx="3626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dirty="0"/>
              <a:t>Source : Agriculture et Agroalimentaire Canada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E4523C2-1A70-B2CD-23FA-0EB7B5B240A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280366" y="3361828"/>
            <a:ext cx="4504839" cy="695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fr-CA" sz="1800" cap="none" dirty="0">
                <a:latin typeface="+mj-lt"/>
              </a:rPr>
              <a:t>Les stocks totaux d’entiers, à 20,4 </a:t>
            </a:r>
            <a:r>
              <a:rPr lang="fr-CA" sz="1800" cap="none" dirty="0" err="1">
                <a:latin typeface="+mj-lt"/>
              </a:rPr>
              <a:t>Mkg</a:t>
            </a:r>
            <a:r>
              <a:rPr lang="fr-CA" sz="1800" cap="none" dirty="0">
                <a:latin typeface="+mj-lt"/>
              </a:rPr>
              <a:t>, sont les mêmes qu’au 1</a:t>
            </a:r>
            <a:r>
              <a:rPr lang="fr-CA" sz="1800" cap="none" baseline="30000" dirty="0">
                <a:latin typeface="+mj-lt"/>
              </a:rPr>
              <a:t>er</a:t>
            </a:r>
            <a:r>
              <a:rPr lang="fr-CA" sz="1800" cap="none" dirty="0">
                <a:latin typeface="+mj-lt"/>
              </a:rPr>
              <a:t> nov. 2023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6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989064"/>
              </p:ext>
            </p:extLst>
          </p:nvPr>
        </p:nvGraphicFramePr>
        <p:xfrm>
          <a:off x="413659" y="959029"/>
          <a:ext cx="6771821" cy="287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0000000-0008-0000-06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515685"/>
              </p:ext>
            </p:extLst>
          </p:nvPr>
        </p:nvGraphicFramePr>
        <p:xfrm>
          <a:off x="418195" y="4042535"/>
          <a:ext cx="6767285" cy="267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2166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02A95-76F2-ECC7-5B50-C76396F7F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DAF95-151A-75B7-CF4D-65F2952594C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2588" y="244676"/>
            <a:ext cx="10386542" cy="6810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600" dirty="0"/>
              <a:t>Le stock de poitrine en baisse à 2,3 </a:t>
            </a:r>
            <a:r>
              <a:rPr lang="fr-CA" sz="3600" dirty="0" err="1"/>
              <a:t>Mkg</a:t>
            </a:r>
            <a:endParaRPr lang="fr-CA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BAA51F-456E-6C8B-E6CD-4CD16665DD3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00429" y="5269789"/>
            <a:ext cx="5782660" cy="13437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1600" cap="none" dirty="0">
                <a:latin typeface="+mj-lt"/>
              </a:rPr>
              <a:t>À 2,3 </a:t>
            </a:r>
            <a:r>
              <a:rPr lang="fr-CA" sz="1600" cap="none" dirty="0" err="1">
                <a:latin typeface="+mj-lt"/>
              </a:rPr>
              <a:t>Mkg</a:t>
            </a:r>
            <a:r>
              <a:rPr lang="fr-CA" sz="1600" cap="none" dirty="0">
                <a:latin typeface="+mj-lt"/>
              </a:rPr>
              <a:t>, le stock de poitrine est en baisse par rapport à oct. 2024.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CA" sz="1600" cap="none" dirty="0">
                <a:latin typeface="+mj-lt"/>
              </a:rPr>
              <a:t>Pour un quatrième mois consécutif, il demeure supérieur à la moyenne des cinq dernières années.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B5A011-CD86-5871-864C-7ADF5F1F2A99}"/>
              </a:ext>
            </a:extLst>
          </p:cNvPr>
          <p:cNvSpPr txBox="1"/>
          <p:nvPr/>
        </p:nvSpPr>
        <p:spPr>
          <a:xfrm>
            <a:off x="6887149" y="3815984"/>
            <a:ext cx="4855323" cy="830997"/>
          </a:xfrm>
          <a:prstGeom prst="rect">
            <a:avLst/>
          </a:prstGeom>
          <a:solidFill>
            <a:srgbClr val="C0E3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Au Québec, le stock de poitrine est de 479 000 kg,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1600" dirty="0"/>
              <a:t>- 73 000 kg (- 13 %) vs oct. 2024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CA" sz="1600" dirty="0"/>
              <a:t>+ 372 000 kg (+ 350 %) vs nov. 2023 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:a16="http://schemas.microsoft.com/office/drawing/2014/main" id="{00000000-0008-0000-06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173226"/>
              </p:ext>
            </p:extLst>
          </p:nvPr>
        </p:nvGraphicFramePr>
        <p:xfrm>
          <a:off x="68252" y="1260541"/>
          <a:ext cx="6027747" cy="367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38625D9-C9B6-48CD-9A13-1FB2F8416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343854"/>
              </p:ext>
            </p:extLst>
          </p:nvPr>
        </p:nvGraphicFramePr>
        <p:xfrm>
          <a:off x="6283089" y="4725103"/>
          <a:ext cx="5801292" cy="2213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AD42BFA-719A-A19D-1E03-7CE865B32D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82870" y="6603344"/>
            <a:ext cx="3626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dirty="0"/>
              <a:t>Source : Agriculture et Agroalimentaire Canada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B9E972C8-304B-41F8-B9FF-ACF3A9C26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63091"/>
              </p:ext>
            </p:extLst>
          </p:nvPr>
        </p:nvGraphicFramePr>
        <p:xfrm>
          <a:off x="6056633" y="1003869"/>
          <a:ext cx="6027748" cy="287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5617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EVQ">
  <a:themeElements>
    <a:clrScheme name="EVQ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73E44"/>
      </a:accent1>
      <a:accent2>
        <a:srgbClr val="F35334"/>
      </a:accent2>
      <a:accent3>
        <a:srgbClr val="92C7E7"/>
      </a:accent3>
      <a:accent4>
        <a:srgbClr val="2B81B8"/>
      </a:accent4>
      <a:accent5>
        <a:srgbClr val="C67F45"/>
      </a:accent5>
      <a:accent6>
        <a:srgbClr val="F1B05F"/>
      </a:accent6>
      <a:hlink>
        <a:srgbClr val="7C6553"/>
      </a:hlink>
      <a:folHlink>
        <a:srgbClr val="7A6553"/>
      </a:folHlink>
    </a:clrScheme>
    <a:fontScheme name="Gill Sans MT">
      <a:majorFont>
        <a:latin typeface="Helvetica bol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Helvetica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numCol="1" spcCol="10800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VQ" id="{500C1568-C8F6-D14E-A4CE-E45B169C6E03}" vid="{60D44133-B12F-C14E-85C0-25687026D29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320</Words>
  <Application>Microsoft Office PowerPoint</Application>
  <PresentationFormat>Grand écran</PresentationFormat>
  <Paragraphs>52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</vt:lpstr>
      <vt:lpstr>Pluto Sans Cond Light</vt:lpstr>
      <vt:lpstr>Pluto Sans Cond Regular</vt:lpstr>
      <vt:lpstr>Wingdings</vt:lpstr>
      <vt:lpstr>EVQ</vt:lpstr>
      <vt:lpstr>Présentation PowerPoint</vt:lpstr>
      <vt:lpstr>Les stocks canadiens au 1er nov 2024 (Mkg)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Lafond, Chantal</dc:creator>
  <cp:lastModifiedBy>Nadon, Sylvie</cp:lastModifiedBy>
  <cp:revision>211</cp:revision>
  <cp:lastPrinted>2024-11-15T19:55:59Z</cp:lastPrinted>
  <dcterms:created xsi:type="dcterms:W3CDTF">2021-02-22T15:14:28Z</dcterms:created>
  <dcterms:modified xsi:type="dcterms:W3CDTF">2024-11-15T19:56:03Z</dcterms:modified>
</cp:coreProperties>
</file>