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6" r:id="rId3"/>
    <p:sldId id="297" r:id="rId4"/>
    <p:sldId id="298" r:id="rId5"/>
    <p:sldId id="361" r:id="rId6"/>
    <p:sldId id="257" r:id="rId7"/>
    <p:sldId id="262" r:id="rId8"/>
    <p:sldId id="346" r:id="rId9"/>
    <p:sldId id="347" r:id="rId10"/>
    <p:sldId id="263" r:id="rId11"/>
    <p:sldId id="303" r:id="rId12"/>
    <p:sldId id="261" r:id="rId13"/>
    <p:sldId id="360" r:id="rId14"/>
    <p:sldId id="267" r:id="rId15"/>
    <p:sldId id="300" r:id="rId16"/>
    <p:sldId id="301" r:id="rId17"/>
    <p:sldId id="265" r:id="rId18"/>
    <p:sldId id="305" r:id="rId19"/>
    <p:sldId id="348" r:id="rId20"/>
    <p:sldId id="307" r:id="rId21"/>
    <p:sldId id="272" r:id="rId22"/>
    <p:sldId id="308" r:id="rId23"/>
    <p:sldId id="276" r:id="rId24"/>
    <p:sldId id="274" r:id="rId25"/>
    <p:sldId id="268" r:id="rId26"/>
    <p:sldId id="273" r:id="rId27"/>
    <p:sldId id="271" r:id="rId28"/>
    <p:sldId id="277" r:id="rId29"/>
    <p:sldId id="316" r:id="rId30"/>
    <p:sldId id="351" r:id="rId31"/>
    <p:sldId id="258" r:id="rId32"/>
    <p:sldId id="283" r:id="rId33"/>
    <p:sldId id="352" r:id="rId34"/>
    <p:sldId id="353" r:id="rId35"/>
    <p:sldId id="309" r:id="rId36"/>
    <p:sldId id="354" r:id="rId37"/>
    <p:sldId id="310" r:id="rId38"/>
    <p:sldId id="281" r:id="rId39"/>
    <p:sldId id="313" r:id="rId40"/>
    <p:sldId id="315" r:id="rId41"/>
    <p:sldId id="321" r:id="rId42"/>
    <p:sldId id="323" r:id="rId43"/>
    <p:sldId id="324" r:id="rId44"/>
    <p:sldId id="356" r:id="rId45"/>
    <p:sldId id="325" r:id="rId46"/>
    <p:sldId id="320" r:id="rId47"/>
    <p:sldId id="328" r:id="rId48"/>
    <p:sldId id="330" r:id="rId49"/>
    <p:sldId id="284" r:id="rId50"/>
    <p:sldId id="335" r:id="rId51"/>
    <p:sldId id="340" r:id="rId52"/>
    <p:sldId id="336" r:id="rId53"/>
    <p:sldId id="355" r:id="rId54"/>
    <p:sldId id="357" r:id="rId55"/>
    <p:sldId id="341" r:id="rId56"/>
    <p:sldId id="358" r:id="rId57"/>
    <p:sldId id="344" r:id="rId58"/>
    <p:sldId id="35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78ED1-4037-4D7E-B9A2-B59A91837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77" y="1476632"/>
            <a:ext cx="11359660" cy="2409568"/>
          </a:xfrm>
        </p:spPr>
        <p:txBody>
          <a:bodyPr>
            <a:noAutofit/>
          </a:bodyPr>
          <a:lstStyle/>
          <a:p>
            <a:r>
              <a:rPr lang="fr-FR" sz="6000" cap="none" dirty="0"/>
              <a:t>Dossier qualité dindon à l’abattage</a:t>
            </a:r>
            <a:br>
              <a:rPr lang="fr-FR" sz="6000" cap="none" dirty="0"/>
            </a:br>
            <a:r>
              <a:rPr lang="fr-FR" sz="6000" cap="none" dirty="0"/>
              <a:t>Problématique des kystes de poitrine</a:t>
            </a:r>
            <a:endParaRPr lang="fr-CA" sz="6000" cap="non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CACF6C-F123-4962-8A11-365C55992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154647"/>
            <a:ext cx="8689976" cy="1371599"/>
          </a:xfrm>
        </p:spPr>
        <p:txBody>
          <a:bodyPr>
            <a:normAutofit fontScale="32500" lnSpcReduction="20000"/>
          </a:bodyPr>
          <a:lstStyle/>
          <a:p>
            <a:r>
              <a:rPr lang="fr-FR" sz="5800" cap="none" dirty="0">
                <a:latin typeface="Abadi" panose="020B0604020104020204" pitchFamily="34" charset="0"/>
              </a:rPr>
              <a:t>Présenté aux Éleveurs de Volailles du Québec</a:t>
            </a:r>
          </a:p>
          <a:p>
            <a:r>
              <a:rPr lang="fr-FR" sz="5800" cap="none" dirty="0">
                <a:latin typeface="Abadi" panose="020B0604020104020204" pitchFamily="34" charset="0"/>
              </a:rPr>
              <a:t>Par</a:t>
            </a:r>
          </a:p>
          <a:p>
            <a:r>
              <a:rPr lang="fr-FR" sz="5800" cap="none" dirty="0">
                <a:latin typeface="Abadi" panose="020B0604020104020204" pitchFamily="34" charset="0"/>
              </a:rPr>
              <a:t>Louise Mercier DMV Dipl ACPV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718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Mise en situation - 2019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cap="none" dirty="0">
                <a:latin typeface="Abadi" panose="020B0604020104020204" pitchFamily="34" charset="0"/>
              </a:rPr>
              <a:t>Plan de travail du Comité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Établir image physique des bâtisses</a:t>
            </a:r>
          </a:p>
          <a:p>
            <a:pPr lvl="2"/>
            <a:r>
              <a:rPr lang="fr-FR" sz="2000" cap="none" dirty="0">
                <a:latin typeface="Abadi" panose="020B0604020104020204" pitchFamily="34" charset="0"/>
              </a:rPr>
              <a:t>Inclue les équipements et pratiques d’élevage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Comparer résultats selon cette image physique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Aller vérifier à l'abattoir si les gros kystes sont infectés ou non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Travailler dans ses bâtisses pour avoir une litière plus sèche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0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Image physique des bâtisses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200" cap="none" dirty="0">
                <a:latin typeface="Abadi" panose="020B0604020104020204" pitchFamily="34" charset="0"/>
              </a:rPr>
              <a:t>Dimensions = largeur, type de plafond</a:t>
            </a:r>
          </a:p>
          <a:p>
            <a:pPr marL="457200" lvl="1" indent="0">
              <a:buNone/>
            </a:pPr>
            <a:r>
              <a:rPr lang="fr-FR" sz="2200" cap="none" dirty="0">
                <a:latin typeface="Abadi" panose="020B0604020104020204" pitchFamily="34" charset="0"/>
              </a:rPr>
              <a:t>Équipements = soigneurs, tétines, ventilation, chauffage</a:t>
            </a:r>
          </a:p>
          <a:p>
            <a:pPr marL="457200" lvl="1" indent="0">
              <a:buNone/>
            </a:pPr>
            <a:r>
              <a:rPr lang="fr-FR" sz="2200" cap="none" dirty="0">
                <a:latin typeface="Abadi" panose="020B0604020104020204" pitchFamily="34" charset="0"/>
              </a:rPr>
              <a:t>Éclairage = type d’ampoules et sa force, transition ou non</a:t>
            </a:r>
          </a:p>
          <a:p>
            <a:pPr marL="457200" lvl="1" indent="0">
              <a:buNone/>
            </a:pPr>
            <a:r>
              <a:rPr lang="fr-FR" sz="2200" cap="none" dirty="0">
                <a:latin typeface="Abadi" panose="020B0604020104020204" pitchFamily="34" charset="0"/>
              </a:rPr>
              <a:t>Régie = programme d’éclairage, type de déménagement</a:t>
            </a:r>
          </a:p>
          <a:p>
            <a:pPr marL="457200" lvl="1" indent="0">
              <a:buNone/>
            </a:pPr>
            <a:r>
              <a:rPr lang="fr-FR" sz="2200" cap="none" dirty="0">
                <a:latin typeface="Abadi" panose="020B0604020104020204" pitchFamily="34" charset="0"/>
              </a:rPr>
              <a:t>Litière = épaisseur, réutilisée ou non, rotocultée ou non</a:t>
            </a:r>
          </a:p>
        </p:txBody>
      </p:sp>
    </p:spTree>
    <p:extLst>
      <p:ext uri="{BB962C8B-B14F-4D97-AF65-F5344CB8AC3E}">
        <p14:creationId xmlns:p14="http://schemas.microsoft.com/office/powerpoint/2010/main" val="614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Covid-19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999716"/>
            <a:ext cx="10991011" cy="3791483"/>
          </a:xfrm>
        </p:spPr>
        <p:txBody>
          <a:bodyPr>
            <a:normAutofit lnSpcReduction="10000"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2020 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Arrêt complet des réunions du groupe de travail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Mais les producteurs travaillent chacun de leur côté pour réduire l’humidité de la litière</a:t>
            </a:r>
          </a:p>
          <a:p>
            <a:endParaRPr lang="fr-CA" sz="2400" cap="none" dirty="0">
              <a:latin typeface="Abadi" panose="020B0604020104020204" pitchFamily="34" charset="0"/>
            </a:endParaRPr>
          </a:p>
          <a:p>
            <a:r>
              <a:rPr lang="fr-CA" sz="2400" cap="none" dirty="0">
                <a:latin typeface="Abadi" panose="020B0604020104020204" pitchFamily="34" charset="0"/>
              </a:rPr>
              <a:t>2021</a:t>
            </a:r>
          </a:p>
          <a:p>
            <a:pPr lvl="1"/>
            <a:r>
              <a:rPr lang="fr-CA" sz="2200" cap="none" dirty="0">
                <a:latin typeface="Abadi" panose="020B0604020104020204" pitchFamily="34" charset="0"/>
              </a:rPr>
              <a:t>Selon plusieurs communications entre les abattoirs et certains éleveurs, la situation s’est détériorée malgré les litières beaucoup plus sèches</a:t>
            </a:r>
          </a:p>
        </p:txBody>
      </p:sp>
    </p:spTree>
    <p:extLst>
      <p:ext uri="{BB962C8B-B14F-4D97-AF65-F5344CB8AC3E}">
        <p14:creationId xmlns:p14="http://schemas.microsoft.com/office/powerpoint/2010/main" val="237054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Détérioration de la situation en 2021</a:t>
            </a:r>
            <a:endParaRPr lang="fr-CA" cap="none" dirty="0">
              <a:latin typeface="Abadi" panose="020B0604020104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E155DB9-505A-4FEB-AA7E-1F38B65B46AB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149475"/>
          <a:ext cx="975360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val="825586781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54562456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33143031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1462410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8698475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3521085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Poids moyens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% boutons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% gros kystes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No de lots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1445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>
                          <a:effectLst/>
                        </a:rPr>
                        <a:t>Producteur A</a:t>
                      </a:r>
                      <a:endParaRPr lang="fr-CA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1er trimestre 2019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18,33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28,3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2,5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10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063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>
                          <a:effectLst/>
                        </a:rPr>
                        <a:t>1er trimestre 2021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>
                          <a:effectLst/>
                        </a:rPr>
                        <a:t>17,22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>
                          <a:effectLst/>
                        </a:rPr>
                        <a:t>45,7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>
                          <a:effectLst/>
                        </a:rPr>
                        <a:t>6,3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6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4902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8614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Poids moyens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% boutons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% gros kystes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No de lots</a:t>
                      </a:r>
                      <a:endParaRPr lang="fr-CA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1288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>
                          <a:effectLst/>
                        </a:rPr>
                        <a:t>Producteur B</a:t>
                      </a:r>
                      <a:endParaRPr lang="fr-CA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 dirty="0">
                          <a:effectLst/>
                        </a:rPr>
                        <a:t>1er trimestre 2019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16,62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28,0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1,4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7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8710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2200" u="none" strike="noStrike">
                          <a:effectLst/>
                        </a:rPr>
                        <a:t>1er trimestre 2021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>
                          <a:effectLst/>
                        </a:rPr>
                        <a:t>17,77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>
                          <a:effectLst/>
                        </a:rPr>
                        <a:t>38,6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>
                          <a:effectLst/>
                        </a:rPr>
                        <a:t>5,8</a:t>
                      </a:r>
                      <a:endParaRPr lang="fr-CA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200" u="none" strike="noStrike" dirty="0">
                          <a:effectLst/>
                        </a:rPr>
                        <a:t>5</a:t>
                      </a:r>
                      <a:endParaRPr lang="fr-CA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48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6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1739"/>
            <a:ext cx="10364451" cy="1596177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Printemps 2021 – Relancement du projet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Revue de la littérature exhaustive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Ajout de 6 autres producteurs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Analyse des données d’abattage des producteurs selon leurs caractéristiques physiques de bâtisse</a:t>
            </a:r>
          </a:p>
        </p:txBody>
      </p:sp>
    </p:spTree>
    <p:extLst>
      <p:ext uri="{BB962C8B-B14F-4D97-AF65-F5344CB8AC3E}">
        <p14:creationId xmlns:p14="http://schemas.microsoft.com/office/powerpoint/2010/main" val="154080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17320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Revue de la littérature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CE334D-A360-4D1B-B07E-46F60F283319}"/>
              </a:ext>
            </a:extLst>
          </p:cNvPr>
          <p:cNvSpPr txBox="1"/>
          <p:nvPr/>
        </p:nvSpPr>
        <p:spPr>
          <a:xfrm>
            <a:off x="769121" y="1855456"/>
            <a:ext cx="10759156" cy="457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Adams &amp; al. 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 of several environmental factors to the incidence of Breast Blisters in large type male market turkeys.  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Poultry Science, Vol.46, No.3, 1967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AQINAC 2016, Silke Shank, Exceldor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AQINAC 2020, Geneviève Huard, Hybrid Turkeys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Breast Blister – US panel discussion.  1996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Gonder &amp; Barnes. </a:t>
            </a:r>
            <a:r>
              <a:rPr lang="en-US" sz="1500" i="1" u="sng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Focal Ulcerative Dermatitis (breast buttons) in marketed turkeys</a:t>
            </a:r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Avian Disease, Vol.31, No.1, 1986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Gonder &amp; Barnes. </a:t>
            </a:r>
            <a:r>
              <a:rPr lang="en-US" sz="1500" i="1" u="sng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effect of pressure on turkey breast skin</a:t>
            </a:r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Avian diseases, Vol.33:714-718, 1989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Miner &amp; Smart. </a:t>
            </a:r>
            <a:r>
              <a:rPr lang="en-US" sz="1500" i="1" u="sng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Causes of enlarged sternal bursa (breast blisters)</a:t>
            </a:r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Avian Disease, Vol.19, no.2. 1974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/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Mitterer-Istyagin &amp; al. 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Examinations on the prevalence of footpad lesions and breast skin lesions in BUT Big 6 fattening turkeys in Germany.  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Poultry Science, 90:775-780, 2011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524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17320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Revue de la littérature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CE334D-A360-4D1B-B07E-46F60F283319}"/>
              </a:ext>
            </a:extLst>
          </p:cNvPr>
          <p:cNvSpPr txBox="1"/>
          <p:nvPr/>
        </p:nvSpPr>
        <p:spPr>
          <a:xfrm>
            <a:off x="675118" y="1606882"/>
            <a:ext cx="1084461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Newberry. 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 of increasing photoperiod and toe clipping on Breast Buttons of turkeys.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Poultry Science, Vol.71, No.9, 1992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Newberry. 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temperature and litter type in the development of breast Buttons in turkeys.  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Poultry Science, 72:467-474, 1993 </a:t>
            </a:r>
          </a:p>
          <a:p>
            <a:pPr algn="just"/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Piller &amp; al. 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Validation of histological and visual scoring systems for foot-pad dermatitis. 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Animal Welfare, 29: 185-196, 2020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Schwean-Ladner &amp; al.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Comparaison of Daylenght effects on broiler and turkey welfare. 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Animals science, Vol.6. No.27, 2016.  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28600" algn="just">
              <a:spcAft>
                <a:spcPts val="800"/>
              </a:spcAft>
            </a:pPr>
            <a:r>
              <a:rPr lang="en-US" sz="15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Tilley &amp; Barnes.  </a:t>
            </a:r>
            <a:r>
              <a:rPr lang="en-US" sz="15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Litter and commercial turkey strain influence on Focal Ulcerative Dermatitis (Breast Buttons). </a:t>
            </a:r>
            <a:r>
              <a:rPr lang="en-US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A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 Poultry Science, Vol.5, No.1, 1996</a:t>
            </a:r>
          </a:p>
          <a:p>
            <a:pPr algn="just">
              <a:spcAft>
                <a:spcPts val="800"/>
              </a:spcAft>
            </a:pPr>
            <a:endParaRPr lang="fr-CA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fr-CA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Gonder, E.  What about </a:t>
            </a:r>
            <a:r>
              <a:rPr lang="fr-CA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CA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reast Blisters?  WAPV, 2021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41011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Anatomie de la poitrine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cap="none" dirty="0">
                <a:latin typeface="Abadi" panose="020B0604020104020204" pitchFamily="34" charset="0"/>
              </a:rPr>
              <a:t>Peu importe la race et le sexe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Présence d’une bourse sur la pointe du sternum</a:t>
            </a:r>
          </a:p>
          <a:p>
            <a:pPr lvl="2"/>
            <a:r>
              <a:rPr lang="fr-FR" sz="2000" cap="none" dirty="0">
                <a:latin typeface="Abadi" panose="020B0604020104020204" pitchFamily="34" charset="0"/>
              </a:rPr>
              <a:t>Un petit ballon servant de coussin et qui protège le sternum</a:t>
            </a:r>
          </a:p>
          <a:p>
            <a:pPr lvl="1"/>
            <a:r>
              <a:rPr lang="fr-FR" sz="2000" cap="none" dirty="0">
                <a:latin typeface="Abadi" panose="020B0604020104020204" pitchFamily="34" charset="0"/>
              </a:rPr>
              <a:t>La peau recouvrant cette bourse est dépourvue de plumes</a:t>
            </a: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9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UniDindon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Membre de Intellimetrics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Compagnie formée au Minnesota et dont l’objectif 1</a:t>
            </a:r>
            <a:r>
              <a:rPr lang="fr-FR" sz="2200" cap="none" baseline="30000" dirty="0">
                <a:latin typeface="Abadi" panose="020B0604020104020204" pitchFamily="34" charset="0"/>
              </a:rPr>
              <a:t>er</a:t>
            </a:r>
            <a:r>
              <a:rPr lang="fr-FR" sz="2200" cap="none" dirty="0">
                <a:latin typeface="Abadi" panose="020B0604020104020204" pitchFamily="34" charset="0"/>
              </a:rPr>
              <a:t> est de mesurer objectivement la qualité des dindons abattus afin d’aider les producteurs membres a améliorer la qualité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Visite d’un formateur-auditeur américain 4 fois par année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Tout est standardisé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Transmet les données de la même façon à Exceldor et Olymel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6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UniDindon – Définitions Intellimetrics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Petit kyste</a:t>
            </a:r>
          </a:p>
          <a:p>
            <a:pPr lvl="1"/>
            <a:r>
              <a:rPr lang="fr-FR" sz="2400" cap="none" dirty="0">
                <a:latin typeface="Abadi" panose="020B0604020104020204" pitchFamily="34" charset="0"/>
              </a:rPr>
              <a:t>Lésion sur la poitrine mesurant moins qu’un $2</a:t>
            </a:r>
          </a:p>
          <a:p>
            <a:pPr lvl="1"/>
            <a:r>
              <a:rPr lang="fr-FR" sz="2400" cap="none" dirty="0">
                <a:latin typeface="Abadi" panose="020B0604020104020204" pitchFamily="34" charset="0"/>
              </a:rPr>
              <a:t>Ressemble à un bouton ou une tétine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8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47" y="215846"/>
            <a:ext cx="2987106" cy="2231215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Gill Sans MT" panose="020B0502020104020203" pitchFamily="34" charset="0"/>
              </a:rPr>
              <a:t>Introduction</a:t>
            </a:r>
            <a:br>
              <a:rPr lang="fr-FR" cap="none" dirty="0">
                <a:latin typeface="Abadi" panose="020B0604020104020204" pitchFamily="34" charset="0"/>
              </a:rPr>
            </a:br>
            <a:endParaRPr lang="fr-CA" sz="2200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6447" y="1943878"/>
            <a:ext cx="1099101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Mise en contexte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Problématique des kystes au bréchet vécue à la ferme et mesurée à l’abattoir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Impacts : diminution des dindons de grade A, réduction de la vitesse de la chaîne d’abattage, etc.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3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6" y="634036"/>
            <a:ext cx="11073468" cy="1392572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Classification des défauts de poitrine  (Beck, 2002)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756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cap="none" dirty="0">
                <a:latin typeface="Abadi" panose="020B0604020104020204" pitchFamily="34" charset="0"/>
              </a:rPr>
              <a:t>Bouton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Focal ulcerative dermatitis (FUD) ou </a:t>
            </a:r>
            <a:r>
              <a:rPr lang="fr-FR" sz="2200" cap="none" dirty="0">
                <a:latin typeface="Abadi" panose="020B0604020104020204" pitchFamily="34" charset="0"/>
              </a:rPr>
              <a:t>Dermatite de contact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De quelques mm a plusieurs cm de diamètre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Lésion ulcérative de la peau sans atteinte des tissus sous la peau</a:t>
            </a:r>
          </a:p>
          <a:p>
            <a:pPr lvl="1"/>
            <a:r>
              <a:rPr lang="fr-FR" sz="2200" cap="none" dirty="0">
                <a:solidFill>
                  <a:srgbClr val="FF0000"/>
                </a:solidFill>
                <a:latin typeface="Abadi" panose="020B0604020104020204" pitchFamily="34" charset="0"/>
              </a:rPr>
              <a:t>Ce n’est pas un kyste</a:t>
            </a: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9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49F34-2DD6-4004-9AC9-811F8289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</a:t>
            </a:r>
            <a:endParaRPr lang="fr-CA" cap="none" dirty="0">
              <a:latin typeface="Abadi" panose="020B0604020104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25B9C0-6A6D-4ED0-82D2-2D9390BA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21" y="409767"/>
            <a:ext cx="4552279" cy="60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49F34-2DD6-4004-9AC9-811F8289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</a:t>
            </a:r>
            <a:endParaRPr lang="fr-CA" cap="none" dirty="0">
              <a:latin typeface="Abadi" panose="020B06040201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121409-5F2E-42C5-BC5F-A6A83123E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73" y="307940"/>
            <a:ext cx="4623951" cy="6242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BB36AC-EEC5-4C15-BACF-A324420F6D00}"/>
              </a:ext>
            </a:extLst>
          </p:cNvPr>
          <p:cNvSpPr txBox="1"/>
          <p:nvPr/>
        </p:nvSpPr>
        <p:spPr>
          <a:xfrm>
            <a:off x="8517834" y="4045226"/>
            <a:ext cx="283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Gonder &amp; Barnes, 1986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0419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49F34-2DD6-4004-9AC9-811F8289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961995" cy="1596177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					Pododermatite de contact</a:t>
            </a:r>
            <a:endParaRPr lang="fr-CA" cap="none" dirty="0">
              <a:latin typeface="Abadi" panose="020B06040201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8F2BC9-EC65-42E9-AE4C-5F5B560BCD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" y="2037397"/>
            <a:ext cx="5611817" cy="369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1AFDCF-387C-44C9-B346-04AD46EEBE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57" y="2037397"/>
            <a:ext cx="5611817" cy="36966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D89949-48FE-40C4-AFDC-4010B9472E34}"/>
              </a:ext>
            </a:extLst>
          </p:cNvPr>
          <p:cNvSpPr txBox="1"/>
          <p:nvPr/>
        </p:nvSpPr>
        <p:spPr>
          <a:xfrm>
            <a:off x="913775" y="5947873"/>
            <a:ext cx="45128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Ulcération de la peau avec prolifération des tissus sous la peau</a:t>
            </a:r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021FFD-0604-4BD8-B793-18FFAA0377D9}"/>
              </a:ext>
            </a:extLst>
          </p:cNvPr>
          <p:cNvSpPr txBox="1"/>
          <p:nvPr/>
        </p:nvSpPr>
        <p:spPr>
          <a:xfrm>
            <a:off x="7202728" y="5947873"/>
            <a:ext cx="41190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Hyperplasie et kératose de la peau.  Aucune atteinte des tissus sous la peau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57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1" y="1283516"/>
            <a:ext cx="11073468" cy="1392572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Classification des défauts de poitrine  (Beck, 2002)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cap="none" dirty="0">
                <a:latin typeface="Abadi" panose="020B0604020104020204" pitchFamily="34" charset="0"/>
              </a:rPr>
              <a:t>Kyste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Breast blister ou Enlarged sternal bursa (ESB)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Augmentation de la quantité de liquide présent dans la bourse sternale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Causé par un procédé mécanique et non par une irritation de la peau</a:t>
            </a:r>
          </a:p>
          <a:p>
            <a:r>
              <a:rPr lang="fr-FR" sz="2400" cap="none" dirty="0">
                <a:solidFill>
                  <a:srgbClr val="FF0000"/>
                </a:solidFill>
                <a:latin typeface="Abadi" panose="020B0604020104020204" pitchFamily="34" charset="0"/>
              </a:rPr>
              <a:t>Généralement stérile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Les antibiotiques n’ont aucun effet</a:t>
            </a: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9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UniDindon - Définitions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Gros kyste</a:t>
            </a:r>
          </a:p>
          <a:p>
            <a:pPr lvl="1"/>
            <a:r>
              <a:rPr lang="fr-FR" sz="2400" cap="none" dirty="0">
                <a:latin typeface="Abadi" panose="020B0604020104020204" pitchFamily="34" charset="0"/>
              </a:rPr>
              <a:t>Dépasse 2 x $2</a:t>
            </a:r>
          </a:p>
          <a:p>
            <a:pPr lvl="1"/>
            <a:r>
              <a:rPr lang="fr-FR" sz="2400" cap="none" dirty="0">
                <a:latin typeface="Abadi" panose="020B0604020104020204" pitchFamily="34" charset="0"/>
              </a:rPr>
              <a:t>Ressemble à un ½ melon ou un ½ ballon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5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548B8-C0D4-489B-BAE4-F14BAB87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Kyste</a:t>
            </a:r>
            <a:endParaRPr lang="fr-CA" cap="none" dirty="0">
              <a:latin typeface="Abadi" panose="020B0604020104020204" pitchFamily="34" charset="0"/>
            </a:endParaRPr>
          </a:p>
        </p:txBody>
      </p:sp>
      <p:pic>
        <p:nvPicPr>
          <p:cNvPr id="7" name="Image 6" descr="Une image contenant personne, intérieur, arthropode&#10;&#10;Description générée automatiquement">
            <a:extLst>
              <a:ext uri="{FF2B5EF4-FFF2-40B4-BE49-F238E27FC236}">
                <a16:creationId xmlns:a16="http://schemas.microsoft.com/office/drawing/2014/main" id="{68E94AA8-2488-45D5-BE74-01692045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04" y="201336"/>
            <a:ext cx="4839573" cy="64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1" y="1283516"/>
            <a:ext cx="11073468" cy="1392572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Classification des défauts de poitrine  (Beck, 2002)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cap="none" dirty="0">
                <a:latin typeface="Abadi" panose="020B0604020104020204" pitchFamily="34" charset="0"/>
              </a:rPr>
              <a:t>Bursite purulente (Abcès)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Kyste qui s’est infecté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Représente moins de 10% des kystes</a:t>
            </a:r>
          </a:p>
          <a:p>
            <a:pPr lvl="1"/>
            <a:r>
              <a:rPr lang="fr-CA" sz="2000" cap="none" dirty="0">
                <a:latin typeface="Abadi" panose="020B0604020104020204" pitchFamily="34" charset="0"/>
              </a:rPr>
              <a:t>Berck 2002</a:t>
            </a:r>
          </a:p>
          <a:p>
            <a:r>
              <a:rPr lang="fr-CA" sz="2200" cap="none" dirty="0">
                <a:latin typeface="Abadi" panose="020B0604020104020204" pitchFamily="34" charset="0"/>
              </a:rPr>
              <a:t>Selon le Dr Gonder, une colisepticémie prédisposera une infection des kystes de poitrine</a:t>
            </a:r>
          </a:p>
          <a:p>
            <a:pPr lvl="1"/>
            <a:r>
              <a:rPr lang="fr-CA" sz="2000" cap="none" dirty="0">
                <a:latin typeface="Abadi" panose="020B0604020104020204" pitchFamily="34" charset="0"/>
              </a:rPr>
              <a:t>Ne s’infecte pas par la peau</a:t>
            </a:r>
          </a:p>
        </p:txBody>
      </p:sp>
    </p:spTree>
    <p:extLst>
      <p:ext uri="{BB962C8B-B14F-4D97-AF65-F5344CB8AC3E}">
        <p14:creationId xmlns:p14="http://schemas.microsoft.com/office/powerpoint/2010/main" val="2098039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1" y="1283516"/>
            <a:ext cx="11073468" cy="1392572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Classification des défauts de poitrine  (Beck, 2002)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u="sng" cap="none" dirty="0">
                <a:latin typeface="Abadi" panose="020B0604020104020204" pitchFamily="34" charset="0"/>
              </a:rPr>
              <a:t>Résumé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Bouton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Irritation de la peau (corne, ulcère)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Kyste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Augmentation de la grosseur de la bourse (ampoule)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Abcès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Kyste infecté (moins de 10% des kystes)</a:t>
            </a:r>
          </a:p>
          <a:p>
            <a:pPr marL="0" indent="0">
              <a:buNone/>
            </a:pPr>
            <a:endParaRPr lang="fr-CA" sz="22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7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17B8CA8-958D-40D5-A620-2A70EBEAD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210B7D1-BCB5-430D-B55E-9C83A4375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6FB406-684D-4F7E-A453-2498C7432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1203637"/>
            <a:ext cx="6411800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Objectifs versus la réalité</a:t>
            </a:r>
            <a:br>
              <a:rPr lang="en-US" sz="3700" dirty="0"/>
            </a:br>
            <a:r>
              <a:rPr lang="en-US" sz="3700" dirty="0"/>
              <a:t>	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16E3DED-25EB-43C7-9377-3AC6DD4AD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85713"/>
              </p:ext>
            </p:extLst>
          </p:nvPr>
        </p:nvGraphicFramePr>
        <p:xfrm>
          <a:off x="142933" y="1786333"/>
          <a:ext cx="9478295" cy="3285331"/>
        </p:xfrm>
        <a:graphic>
          <a:graphicData uri="http://schemas.openxmlformats.org/drawingml/2006/table">
            <a:tbl>
              <a:tblPr firstRow="1" bandRow="1"/>
              <a:tblGrid>
                <a:gridCol w="4306333">
                  <a:extLst>
                    <a:ext uri="{9D8B030D-6E8A-4147-A177-3AD203B41FA5}">
                      <a16:colId xmlns:a16="http://schemas.microsoft.com/office/drawing/2014/main" val="3837481378"/>
                    </a:ext>
                  </a:extLst>
                </a:gridCol>
                <a:gridCol w="3116632">
                  <a:extLst>
                    <a:ext uri="{9D8B030D-6E8A-4147-A177-3AD203B41FA5}">
                      <a16:colId xmlns:a16="http://schemas.microsoft.com/office/drawing/2014/main" val="1841840451"/>
                    </a:ext>
                  </a:extLst>
                </a:gridCol>
                <a:gridCol w="2055330">
                  <a:extLst>
                    <a:ext uri="{9D8B030D-6E8A-4147-A177-3AD203B41FA5}">
                      <a16:colId xmlns:a16="http://schemas.microsoft.com/office/drawing/2014/main" val="656856835"/>
                    </a:ext>
                  </a:extLst>
                </a:gridCol>
              </a:tblGrid>
              <a:tr h="46933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Objectif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077313"/>
                  </a:ext>
                </a:extLst>
              </a:tr>
              <a:tr h="46933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Grade A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578991"/>
                  </a:ext>
                </a:extLst>
              </a:tr>
              <a:tr h="46933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Ailes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233389"/>
                  </a:ext>
                </a:extLst>
              </a:tr>
              <a:tr h="46933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Gale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552418"/>
                  </a:ext>
                </a:extLst>
              </a:tr>
              <a:tr h="46933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Tenosynovite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559894"/>
                  </a:ext>
                </a:extLst>
              </a:tr>
              <a:tr h="46933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Boutons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764324"/>
                  </a:ext>
                </a:extLst>
              </a:tr>
              <a:tr h="469333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Gros kystes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40" marR="12740" marT="127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1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9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7462" y="878046"/>
            <a:ext cx="8509996" cy="5539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b="1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Mise en contexte (suite)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fr-CA" sz="2400" cap="none" dirty="0">
              <a:solidFill>
                <a:srgbClr val="1F497D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Formation d’un </a:t>
            </a:r>
            <a:r>
              <a:rPr lang="fr-CA" sz="2400" i="1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Comité qualité dindon</a:t>
            </a:r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 initié par 5 éleveurs :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fr-CA" sz="20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5 éleveurs de dindons : David Robitaille, Jennifer Paquet, Guillaume Côté, Pierre-Luc Leblanc et Patrick Lavallée</a:t>
            </a:r>
            <a:endParaRPr lang="fr-CA" sz="2000" cap="none" dirty="0">
              <a:solidFill>
                <a:srgbClr val="1F497D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fr-CA" sz="20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Unidindon (Pierre Bessette d’Olymel et </a:t>
            </a:r>
            <a:r>
              <a:rPr lang="fr-CA" sz="2000" cap="none" dirty="0">
                <a:solidFill>
                  <a:srgbClr val="1F497D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Silk schantz d’</a:t>
            </a:r>
            <a:r>
              <a:rPr lang="fr-CA" sz="20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Exceldor)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fr-CA" sz="20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Louise mercier DMV Dipl ACPV, et Nathalie Robin, agr, des EVQ</a:t>
            </a: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Objectif commun: réduire la prévalence des kystes au Québec</a:t>
            </a: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Projet kystes-boutons financé par les EVQ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fr-CA" sz="2400" cap="none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1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A29CAD9-00D9-4D79-B982-85CD7FBD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F01E04B-E3A4-4B2D-92DF-752C4E7E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5896F8-7BC7-4574-8E2B-4A1A6036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4" y="637106"/>
            <a:ext cx="10230476" cy="1200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dirty="0"/>
              <a:t>Objectifs versus la réalité</a:t>
            </a:r>
            <a:r>
              <a:rPr lang="en-US" sz="4800" dirty="0"/>
              <a:t>	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DF3056C-4785-44F3-89A6-79647AA5A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45381"/>
              </p:ext>
            </p:extLst>
          </p:nvPr>
        </p:nvGraphicFramePr>
        <p:xfrm>
          <a:off x="726393" y="1837257"/>
          <a:ext cx="8007409" cy="3304775"/>
        </p:xfrm>
        <a:graphic>
          <a:graphicData uri="http://schemas.openxmlformats.org/drawingml/2006/table">
            <a:tbl>
              <a:tblPr firstRow="1" bandRow="1"/>
              <a:tblGrid>
                <a:gridCol w="2503917">
                  <a:extLst>
                    <a:ext uri="{9D8B030D-6E8A-4147-A177-3AD203B41FA5}">
                      <a16:colId xmlns:a16="http://schemas.microsoft.com/office/drawing/2014/main" val="2321656411"/>
                    </a:ext>
                  </a:extLst>
                </a:gridCol>
                <a:gridCol w="1760434">
                  <a:extLst>
                    <a:ext uri="{9D8B030D-6E8A-4147-A177-3AD203B41FA5}">
                      <a16:colId xmlns:a16="http://schemas.microsoft.com/office/drawing/2014/main" val="3357821830"/>
                    </a:ext>
                  </a:extLst>
                </a:gridCol>
                <a:gridCol w="1393278">
                  <a:extLst>
                    <a:ext uri="{9D8B030D-6E8A-4147-A177-3AD203B41FA5}">
                      <a16:colId xmlns:a16="http://schemas.microsoft.com/office/drawing/2014/main" val="2672012258"/>
                    </a:ext>
                  </a:extLst>
                </a:gridCol>
                <a:gridCol w="2349780">
                  <a:extLst>
                    <a:ext uri="{9D8B030D-6E8A-4147-A177-3AD203B41FA5}">
                      <a16:colId xmlns:a16="http://schemas.microsoft.com/office/drawing/2014/main" val="336629736"/>
                    </a:ext>
                  </a:extLst>
                </a:gridCol>
              </a:tblGrid>
              <a:tr h="79138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Objectif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Moyenne 2021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2021 - les pires lots rencontrés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806989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Grade A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62845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Ailes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272480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Gale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010701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Tenosynovite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191551"/>
                  </a:ext>
                </a:extLst>
              </a:tr>
              <a:tr h="36746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Boutons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828556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Gros kystes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fr-CA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6" marR="11496" marT="11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1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9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606" y="2367092"/>
            <a:ext cx="4238624" cy="15738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400" cap="none" dirty="0">
                <a:latin typeface="Abadi" panose="020B0604020104020204" pitchFamily="34" charset="0"/>
              </a:rPr>
              <a:t>Dindes femelles</a:t>
            </a:r>
          </a:p>
          <a:p>
            <a:pPr lvl="1"/>
            <a:r>
              <a:rPr lang="fr-FR" sz="2400" cap="none" dirty="0">
                <a:latin typeface="Abadi" panose="020B0604020104020204" pitchFamily="34" charset="0"/>
              </a:rPr>
              <a:t>118 lots de 2016-2018</a:t>
            </a:r>
          </a:p>
          <a:p>
            <a:pPr lvl="1"/>
            <a:endParaRPr lang="fr-FR" cap="none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fr-FR" cap="none" dirty="0">
              <a:latin typeface="Abadi" panose="020B0604020104020204" pitchFamily="34" charset="0"/>
            </a:endParaRPr>
          </a:p>
          <a:p>
            <a:endParaRPr lang="fr-FR" sz="1800" cap="none" dirty="0">
              <a:latin typeface="Abadi" panose="020B0604020104020204" pitchFamily="34" charset="0"/>
            </a:endParaRPr>
          </a:p>
          <a:p>
            <a:endParaRPr lang="fr-CA" sz="1800" cap="none" dirty="0">
              <a:latin typeface="Abadi" panose="020B0604020104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9" y="658166"/>
            <a:ext cx="8205261" cy="1050760"/>
          </a:xfrm>
        </p:spPr>
        <p:txBody>
          <a:bodyPr>
            <a:normAutofit/>
          </a:bodyPr>
          <a:lstStyle/>
          <a:p>
            <a:r>
              <a:rPr lang="fr-FR" cap="none" dirty="0">
                <a:latin typeface="Abadi" panose="020B0604020104020204" pitchFamily="34" charset="0"/>
              </a:rPr>
              <a:t>Analyse des données - femelles</a:t>
            </a:r>
            <a:endParaRPr lang="fr-CA" cap="none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04D7C07-4312-4D14-832C-6046CF60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52406"/>
              </p:ext>
            </p:extLst>
          </p:nvPr>
        </p:nvGraphicFramePr>
        <p:xfrm>
          <a:off x="4370664" y="1922804"/>
          <a:ext cx="7088652" cy="3940296"/>
        </p:xfrm>
        <a:graphic>
          <a:graphicData uri="http://schemas.openxmlformats.org/drawingml/2006/table">
            <a:tbl>
              <a:tblPr/>
              <a:tblGrid>
                <a:gridCol w="1662377">
                  <a:extLst>
                    <a:ext uri="{9D8B030D-6E8A-4147-A177-3AD203B41FA5}">
                      <a16:colId xmlns:a16="http://schemas.microsoft.com/office/drawing/2014/main" val="2012698600"/>
                    </a:ext>
                  </a:extLst>
                </a:gridCol>
                <a:gridCol w="1168911">
                  <a:extLst>
                    <a:ext uri="{9D8B030D-6E8A-4147-A177-3AD203B41FA5}">
                      <a16:colId xmlns:a16="http://schemas.microsoft.com/office/drawing/2014/main" val="3955181744"/>
                    </a:ext>
                  </a:extLst>
                </a:gridCol>
                <a:gridCol w="1356151">
                  <a:extLst>
                    <a:ext uri="{9D8B030D-6E8A-4147-A177-3AD203B41FA5}">
                      <a16:colId xmlns:a16="http://schemas.microsoft.com/office/drawing/2014/main" val="700263210"/>
                    </a:ext>
                  </a:extLst>
                </a:gridCol>
                <a:gridCol w="1725615">
                  <a:extLst>
                    <a:ext uri="{9D8B030D-6E8A-4147-A177-3AD203B41FA5}">
                      <a16:colId xmlns:a16="http://schemas.microsoft.com/office/drawing/2014/main" val="1768194035"/>
                    </a:ext>
                  </a:extLst>
                </a:gridCol>
                <a:gridCol w="1175598">
                  <a:extLst>
                    <a:ext uri="{9D8B030D-6E8A-4147-A177-3AD203B41FA5}">
                      <a16:colId xmlns:a16="http://schemas.microsoft.com/office/drawing/2014/main" val="3171334031"/>
                    </a:ext>
                  </a:extLst>
                </a:gridCol>
              </a:tblGrid>
              <a:tr h="129098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Âge - femelles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Poids moyen (kg)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lots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Boutons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Gros Kystes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78372"/>
                  </a:ext>
                </a:extLst>
              </a:tr>
              <a:tr h="88310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Moins de 11 sem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484986"/>
                  </a:ext>
                </a:extLst>
              </a:tr>
              <a:tr h="88310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de 12 sem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76101"/>
                  </a:ext>
                </a:extLst>
              </a:tr>
              <a:tr h="88310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le plus élevé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31" marR="10031" marT="10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17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313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488" y="2367092"/>
            <a:ext cx="10179274" cy="3461140"/>
          </a:xfrm>
        </p:spPr>
        <p:txBody>
          <a:bodyPr>
            <a:normAutofit/>
          </a:bodyPr>
          <a:lstStyle/>
          <a:p>
            <a:r>
              <a:rPr lang="fr-FR" sz="3400" cap="none" dirty="0">
                <a:latin typeface="Abadi" panose="020B0604020104020204" pitchFamily="34" charset="0"/>
              </a:rPr>
              <a:t>Les femelles n’ont presque pas de boutons ou de kystes pourtant leur densité en élevage est beaucoup plus élevée</a:t>
            </a:r>
          </a:p>
          <a:p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79" y="618517"/>
            <a:ext cx="10078257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Analyse des données - femelles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A52F946-E2D8-4C23-B819-21FF3A80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3781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1639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164A91-2DA7-4921-8B3C-07C2D2D97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6" y="1004309"/>
            <a:ext cx="7733695" cy="4412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71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04DCFC-B6B7-474D-9316-3E8824A4B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17" y="1132978"/>
            <a:ext cx="8353158" cy="4790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3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Analyse des données - mâles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317" y="2138428"/>
            <a:ext cx="10991011" cy="1408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cap="none" dirty="0">
                <a:latin typeface="Abadi" panose="020B0604020104020204" pitchFamily="34" charset="0"/>
              </a:rPr>
              <a:t>Est-ce que ça se produit en pouponnière ?  </a:t>
            </a:r>
          </a:p>
          <a:p>
            <a:r>
              <a:rPr lang="fr-FR" sz="2400" cap="none" dirty="0">
                <a:latin typeface="Abadi" panose="020B0604020104020204" pitchFamily="34" charset="0"/>
              </a:rPr>
              <a:t>Tilley &amp; Barnes, 1996</a:t>
            </a:r>
          </a:p>
          <a:p>
            <a:pPr marL="0" indent="0">
              <a:buNone/>
            </a:pPr>
            <a:endParaRPr lang="fr-FR" sz="2400" cap="none" dirty="0">
              <a:latin typeface="Abadi" panose="020B0604020104020204" pitchFamily="34" charset="0"/>
            </a:endParaRP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endParaRPr lang="fr-FR" sz="2400" cap="none" dirty="0">
              <a:latin typeface="Abadi" panose="020B060402010402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347F55B-88B5-4908-894D-E666CB7AE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07107"/>
              </p:ext>
            </p:extLst>
          </p:nvPr>
        </p:nvGraphicFramePr>
        <p:xfrm>
          <a:off x="913775" y="3435292"/>
          <a:ext cx="9899786" cy="2505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810">
                  <a:extLst>
                    <a:ext uri="{9D8B030D-6E8A-4147-A177-3AD203B41FA5}">
                      <a16:colId xmlns:a16="http://schemas.microsoft.com/office/drawing/2014/main" val="347547283"/>
                    </a:ext>
                  </a:extLst>
                </a:gridCol>
                <a:gridCol w="1127734">
                  <a:extLst>
                    <a:ext uri="{9D8B030D-6E8A-4147-A177-3AD203B41FA5}">
                      <a16:colId xmlns:a16="http://schemas.microsoft.com/office/drawing/2014/main" val="2592548311"/>
                    </a:ext>
                  </a:extLst>
                </a:gridCol>
                <a:gridCol w="1370398">
                  <a:extLst>
                    <a:ext uri="{9D8B030D-6E8A-4147-A177-3AD203B41FA5}">
                      <a16:colId xmlns:a16="http://schemas.microsoft.com/office/drawing/2014/main" val="298933344"/>
                    </a:ext>
                  </a:extLst>
                </a:gridCol>
                <a:gridCol w="1417211">
                  <a:extLst>
                    <a:ext uri="{9D8B030D-6E8A-4147-A177-3AD203B41FA5}">
                      <a16:colId xmlns:a16="http://schemas.microsoft.com/office/drawing/2014/main" val="1982465532"/>
                    </a:ext>
                  </a:extLst>
                </a:gridCol>
                <a:gridCol w="1417211">
                  <a:extLst>
                    <a:ext uri="{9D8B030D-6E8A-4147-A177-3AD203B41FA5}">
                      <a16:colId xmlns:a16="http://schemas.microsoft.com/office/drawing/2014/main" val="76631368"/>
                    </a:ext>
                  </a:extLst>
                </a:gridCol>
                <a:gridCol w="1417211">
                  <a:extLst>
                    <a:ext uri="{9D8B030D-6E8A-4147-A177-3AD203B41FA5}">
                      <a16:colId xmlns:a16="http://schemas.microsoft.com/office/drawing/2014/main" val="687415538"/>
                    </a:ext>
                  </a:extLst>
                </a:gridCol>
                <a:gridCol w="1417211">
                  <a:extLst>
                    <a:ext uri="{9D8B030D-6E8A-4147-A177-3AD203B41FA5}">
                      <a16:colId xmlns:a16="http://schemas.microsoft.com/office/drawing/2014/main" val="657446609"/>
                    </a:ext>
                  </a:extLst>
                </a:gridCol>
              </a:tblGrid>
              <a:tr h="779552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n-US" sz="2800" u="none" strike="noStrike" dirty="0">
                          <a:effectLst/>
                        </a:rPr>
                        <a:t>TABLE 1.   Effect of litter treatment on incidence of FUD (%) - boutons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6589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8 weeks</a:t>
                      </a:r>
                      <a:endParaRPr lang="fr-CA" sz="2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10 weeks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12 weeks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14 weeks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16 weeks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18 weeks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998887"/>
                  </a:ext>
                </a:extLst>
              </a:tr>
              <a:tr h="41029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non traitée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moins de 1 %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2%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4%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6%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16%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800" u="none" strike="noStrike" dirty="0">
                          <a:effectLst/>
                        </a:rPr>
                        <a:t>16%</a:t>
                      </a:r>
                      <a:endParaRPr lang="fr-CA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2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412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Analyse des données - mâles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574264"/>
            <a:ext cx="10991011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cap="none" dirty="0">
                <a:latin typeface="Abadi" panose="020B0604020104020204" pitchFamily="34" charset="0"/>
              </a:rPr>
              <a:t>Est-ce que ça se produit en pouponnière ?  non</a:t>
            </a:r>
          </a:p>
          <a:p>
            <a:endParaRPr lang="fr-FR" sz="2400" cap="none" dirty="0">
              <a:latin typeface="Abadi" panose="020B0604020104020204" pitchFamily="34" charset="0"/>
            </a:endParaRPr>
          </a:p>
          <a:p>
            <a:r>
              <a:rPr lang="fr-FR" sz="2400" cap="none" dirty="0">
                <a:latin typeface="Abadi" panose="020B0604020104020204" pitchFamily="34" charset="0"/>
              </a:rPr>
              <a:t>3 entreprises membres du groupe de travail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15 lots de dindons mâles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Plus de 100 dindons manipulés à chaque semaine après le transfert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Les boutons commencent à apparaitre après 10-11 semaines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Aucun kyste observé avant 12 semaines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endParaRPr lang="fr-FR" sz="2400" cap="none" dirty="0">
              <a:latin typeface="Abadi" panose="020B060402010402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24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52" y="421870"/>
            <a:ext cx="10364451" cy="1107734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facteurs prédisposants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7052" y="1524023"/>
            <a:ext cx="10991011" cy="45891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100" cap="none" dirty="0">
                <a:latin typeface="Abadi" panose="020B0604020104020204" pitchFamily="34" charset="0"/>
              </a:rPr>
              <a:t>Revue de la littérature</a:t>
            </a:r>
          </a:p>
          <a:p>
            <a:pPr marL="0" indent="0">
              <a:buNone/>
            </a:pPr>
            <a:endParaRPr lang="fr-FR" sz="2400" cap="none" dirty="0">
              <a:latin typeface="Abadi" panose="020B0604020104020204" pitchFamily="34" charset="0"/>
            </a:endParaRPr>
          </a:p>
          <a:p>
            <a:r>
              <a:rPr lang="fr-FR" sz="2800" cap="none" dirty="0">
                <a:latin typeface="Abadi" panose="020B0604020104020204" pitchFamily="34" charset="0"/>
              </a:rPr>
              <a:t>Lésions de la peau chronique du type ulcère</a:t>
            </a:r>
          </a:p>
          <a:p>
            <a:pPr lvl="1"/>
            <a:r>
              <a:rPr lang="fr-FR" sz="2800" cap="none" dirty="0">
                <a:latin typeface="Abadi" panose="020B0604020104020204" pitchFamily="34" charset="0"/>
              </a:rPr>
              <a:t>Aucune accumulation de liquide</a:t>
            </a:r>
          </a:p>
          <a:p>
            <a:pPr lvl="1"/>
            <a:r>
              <a:rPr lang="fr-FR" sz="2800" cap="none" dirty="0">
                <a:latin typeface="Abadi" panose="020B0604020104020204" pitchFamily="34" charset="0"/>
              </a:rPr>
              <a:t>Pas infecté</a:t>
            </a:r>
          </a:p>
          <a:p>
            <a:r>
              <a:rPr lang="fr-FR" sz="2800" cap="none" dirty="0">
                <a:latin typeface="Abadi" panose="020B0604020104020204" pitchFamily="34" charset="0"/>
              </a:rPr>
              <a:t>Causé par une irritation chronique de la peau par quelque chose d’irritant ou abrasif</a:t>
            </a:r>
          </a:p>
          <a:p>
            <a:pPr lvl="1"/>
            <a:r>
              <a:rPr lang="fr-FR" sz="2900" cap="none" dirty="0">
                <a:latin typeface="Abadi" panose="020B0604020104020204" pitchFamily="34" charset="0"/>
              </a:rPr>
              <a:t>Apparait entre 10-12 semaines d’âge</a:t>
            </a:r>
          </a:p>
          <a:p>
            <a:pPr lvl="1"/>
            <a:r>
              <a:rPr lang="fr-FR" sz="2800" cap="none" dirty="0">
                <a:latin typeface="Abadi" panose="020B0604020104020204" pitchFamily="34" charset="0"/>
              </a:rPr>
              <a:t>Pas causé par un dindon qui passe trop de temps couché</a:t>
            </a:r>
          </a:p>
          <a:p>
            <a:pPr lvl="1"/>
            <a:r>
              <a:rPr lang="fr-FR" sz="2800" cap="none" dirty="0">
                <a:latin typeface="Abadi" panose="020B0604020104020204" pitchFamily="34" charset="0"/>
              </a:rPr>
              <a:t>La ripe de bois grossière le prédispose</a:t>
            </a:r>
          </a:p>
          <a:p>
            <a:pPr lvl="1"/>
            <a:r>
              <a:rPr lang="fr-FR" sz="2800" cap="none" dirty="0">
                <a:latin typeface="Abadi" panose="020B0604020104020204" pitchFamily="34" charset="0"/>
              </a:rPr>
              <a:t>Une litière abrasive le prédispose (très sèche)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60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cap="none" dirty="0">
                <a:latin typeface="Abadi" panose="020B0604020104020204" pitchFamily="34" charset="0"/>
              </a:rPr>
              <a:t>Comment les américains les contrôlent ?  </a:t>
            </a:r>
          </a:p>
          <a:p>
            <a:r>
              <a:rPr lang="fr-CA" sz="2200" cap="none" dirty="0">
                <a:latin typeface="Abadi" panose="020B0604020104020204" pitchFamily="34" charset="0"/>
              </a:rPr>
              <a:t>Prennent la litière de la pouponnière, la composte et la transfert dans la section engraissement</a:t>
            </a:r>
          </a:p>
          <a:p>
            <a:pPr marL="0" indent="0">
              <a:buNone/>
            </a:pPr>
            <a:endParaRPr lang="fr-CA" sz="2200" cap="none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CA" sz="2200" cap="none" dirty="0">
                <a:latin typeface="Abadi" panose="020B0604020104020204" pitchFamily="34" charset="0"/>
              </a:rPr>
              <a:t>Plusieurs producteurs du Québec y arrivent sans nécessairement réutiliser la litière</a:t>
            </a:r>
          </a:p>
        </p:txBody>
      </p:sp>
    </p:spTree>
    <p:extLst>
      <p:ext uri="{BB962C8B-B14F-4D97-AF65-F5344CB8AC3E}">
        <p14:creationId xmlns:p14="http://schemas.microsoft.com/office/powerpoint/2010/main" val="328172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FC2B99-9664-4AE0-A5AB-5DAA6F12952E}"/>
              </a:ext>
            </a:extLst>
          </p:cNvPr>
          <p:cNvSpPr txBox="1"/>
          <p:nvPr/>
        </p:nvSpPr>
        <p:spPr>
          <a:xfrm>
            <a:off x="1384916" y="2494625"/>
            <a:ext cx="9254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Entre 2019 &amp;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510 lots de mâles	</a:t>
            </a:r>
          </a:p>
          <a:p>
            <a:endParaRPr lang="fr-FR" sz="2800" dirty="0"/>
          </a:p>
          <a:p>
            <a:r>
              <a:rPr lang="fr-FR" sz="2800" dirty="0"/>
              <a:t>Pour les analyses suivantes, limité aux abattages de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121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51 bâtisses</a:t>
            </a:r>
          </a:p>
        </p:txBody>
      </p:sp>
    </p:spTree>
    <p:extLst>
      <p:ext uri="{BB962C8B-B14F-4D97-AF65-F5344CB8AC3E}">
        <p14:creationId xmlns:p14="http://schemas.microsoft.com/office/powerpoint/2010/main" val="154974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6008" y="852880"/>
            <a:ext cx="10991011" cy="5732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b="1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Projet kystes-boutons chez le dindon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Résultats de l’analyses des données à partir d’Intellimetrics et d’un fichier des éleveurs sur les équipements des poulaillers et les pratiques d’élevage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fr-CA" sz="2400" cap="none" dirty="0">
                <a:solidFill>
                  <a:schemeClr val="accent1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Projet présenté aux vétérinaires de l’AVIA le 2 novembre dernier</a:t>
            </a: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Résultats de ce projet sont une base pour les discussions entre l’éleveur et son vétérinaire</a:t>
            </a:r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fr-CA" sz="2400" cap="none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Recette n’est pas la même pour tous </a:t>
            </a:r>
            <a:r>
              <a:rPr lang="fr-CA" sz="2400" cap="none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les éleveurs</a:t>
            </a:r>
            <a:endParaRPr lang="fr-CA" sz="2400" cap="none" dirty="0">
              <a:solidFill>
                <a:srgbClr val="1F497D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fr-CA" sz="2400" cap="none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A" sz="2400" cap="none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95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4F3F096-A5B2-4622-953F-CF4754F2C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80273"/>
              </p:ext>
            </p:extLst>
          </p:nvPr>
        </p:nvGraphicFramePr>
        <p:xfrm>
          <a:off x="1989299" y="2267559"/>
          <a:ext cx="5327928" cy="2271195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931882">
                  <a:extLst>
                    <a:ext uri="{9D8B030D-6E8A-4147-A177-3AD203B41FA5}">
                      <a16:colId xmlns:a16="http://schemas.microsoft.com/office/drawing/2014/main" val="156115037"/>
                    </a:ext>
                  </a:extLst>
                </a:gridCol>
                <a:gridCol w="1748862">
                  <a:extLst>
                    <a:ext uri="{9D8B030D-6E8A-4147-A177-3AD203B41FA5}">
                      <a16:colId xmlns:a16="http://schemas.microsoft.com/office/drawing/2014/main" val="3922049845"/>
                    </a:ext>
                  </a:extLst>
                </a:gridCol>
                <a:gridCol w="1647184">
                  <a:extLst>
                    <a:ext uri="{9D8B030D-6E8A-4147-A177-3AD203B41FA5}">
                      <a16:colId xmlns:a16="http://schemas.microsoft.com/office/drawing/2014/main" val="861490743"/>
                    </a:ext>
                  </a:extLst>
                </a:gridCol>
              </a:tblGrid>
              <a:tr h="454239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effectLst/>
                        </a:rPr>
                        <a:t>Selon le poids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effectLst/>
                        </a:rPr>
                        <a:t>% Boutons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u="none" strike="noStrike" dirty="0">
                          <a:effectLst/>
                        </a:rPr>
                        <a:t>No de lots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101827"/>
                  </a:ext>
                </a:extLst>
              </a:tr>
              <a:tr h="454239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13-15 kg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u="none" strike="noStrike" dirty="0">
                          <a:effectLst/>
                        </a:rPr>
                        <a:t>43,1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20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16853"/>
                  </a:ext>
                </a:extLst>
              </a:tr>
              <a:tr h="454239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16-18 kg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u="none" strike="noStrike" dirty="0">
                          <a:effectLst/>
                        </a:rPr>
                        <a:t>46,6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67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06388"/>
                  </a:ext>
                </a:extLst>
              </a:tr>
              <a:tr h="454239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19-21 kg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b="0" u="none" strike="noStrike" dirty="0">
                          <a:effectLst/>
                        </a:rPr>
                        <a:t>44,7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34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790432"/>
                  </a:ext>
                </a:extLst>
              </a:tr>
              <a:tr h="454239"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 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 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u="none" strike="noStrike" dirty="0">
                          <a:effectLst/>
                        </a:rPr>
                        <a:t>121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0357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887CA34-FD51-4299-9471-F8B664DA48CB}"/>
              </a:ext>
            </a:extLst>
          </p:cNvPr>
          <p:cNvSpPr txBox="1"/>
          <p:nvPr/>
        </p:nvSpPr>
        <p:spPr>
          <a:xfrm>
            <a:off x="8319052" y="272332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Objectif de moins de 25%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027477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7CA34-FD51-4299-9471-F8B664DA48CB}"/>
              </a:ext>
            </a:extLst>
          </p:cNvPr>
          <p:cNvSpPr txBox="1"/>
          <p:nvPr/>
        </p:nvSpPr>
        <p:spPr>
          <a:xfrm>
            <a:off x="8319052" y="272332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Objectif de moins de 25%</a:t>
            </a:r>
            <a:endParaRPr lang="fr-CA" sz="20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DC56E06-5EA4-493C-9A55-68100F5BA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23565"/>
              </p:ext>
            </p:extLst>
          </p:nvPr>
        </p:nvGraphicFramePr>
        <p:xfrm>
          <a:off x="1614004" y="2518409"/>
          <a:ext cx="5681318" cy="2908356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285974">
                  <a:extLst>
                    <a:ext uri="{9D8B030D-6E8A-4147-A177-3AD203B41FA5}">
                      <a16:colId xmlns:a16="http://schemas.microsoft.com/office/drawing/2014/main" val="149025322"/>
                    </a:ext>
                  </a:extLst>
                </a:gridCol>
                <a:gridCol w="1815332">
                  <a:extLst>
                    <a:ext uri="{9D8B030D-6E8A-4147-A177-3AD203B41FA5}">
                      <a16:colId xmlns:a16="http://schemas.microsoft.com/office/drawing/2014/main" val="1947101093"/>
                    </a:ext>
                  </a:extLst>
                </a:gridCol>
                <a:gridCol w="1580012">
                  <a:extLst>
                    <a:ext uri="{9D8B030D-6E8A-4147-A177-3AD203B41FA5}">
                      <a16:colId xmlns:a16="http://schemas.microsoft.com/office/drawing/2014/main" val="1313121535"/>
                    </a:ext>
                  </a:extLst>
                </a:gridCol>
              </a:tblGrid>
              <a:tr h="425910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Selon le gmq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% Boutons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No de lots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852761"/>
                  </a:ext>
                </a:extLst>
              </a:tr>
              <a:tr h="41374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moins de 140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41,7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25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038203"/>
                  </a:ext>
                </a:extLst>
              </a:tr>
              <a:tr h="41374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140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47,6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8382"/>
                  </a:ext>
                </a:extLst>
              </a:tr>
              <a:tr h="41374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150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45,6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54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418130"/>
                  </a:ext>
                </a:extLst>
              </a:tr>
              <a:tr h="41374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160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46,0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8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42308"/>
                  </a:ext>
                </a:extLst>
              </a:tr>
              <a:tr h="41374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plus de 170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52,3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80420"/>
                  </a:ext>
                </a:extLst>
              </a:tr>
              <a:tr h="413741">
                <a:tc>
                  <a:txBody>
                    <a:bodyPr/>
                    <a:lstStyle/>
                    <a:p>
                      <a:pPr algn="ctr" fontAlgn="ctr"/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121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334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126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7CA34-FD51-4299-9471-F8B664DA48CB}"/>
              </a:ext>
            </a:extLst>
          </p:cNvPr>
          <p:cNvSpPr txBox="1"/>
          <p:nvPr/>
        </p:nvSpPr>
        <p:spPr>
          <a:xfrm>
            <a:off x="8319052" y="272332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Objectif de moins de 25%</a:t>
            </a:r>
            <a:endParaRPr lang="fr-CA" sz="20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79CC6CB-52D0-4751-9F17-26469260E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74622"/>
              </p:ext>
            </p:extLst>
          </p:nvPr>
        </p:nvGraphicFramePr>
        <p:xfrm>
          <a:off x="1110699" y="2530946"/>
          <a:ext cx="6275523" cy="167707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3361372">
                  <a:extLst>
                    <a:ext uri="{9D8B030D-6E8A-4147-A177-3AD203B41FA5}">
                      <a16:colId xmlns:a16="http://schemas.microsoft.com/office/drawing/2014/main" val="239497095"/>
                    </a:ext>
                  </a:extLst>
                </a:gridCol>
                <a:gridCol w="1558061">
                  <a:extLst>
                    <a:ext uri="{9D8B030D-6E8A-4147-A177-3AD203B41FA5}">
                      <a16:colId xmlns:a16="http://schemas.microsoft.com/office/drawing/2014/main" val="3321868293"/>
                    </a:ext>
                  </a:extLst>
                </a:gridCol>
                <a:gridCol w="1356090">
                  <a:extLst>
                    <a:ext uri="{9D8B030D-6E8A-4147-A177-3AD203B41FA5}">
                      <a16:colId xmlns:a16="http://schemas.microsoft.com/office/drawing/2014/main" val="1595216185"/>
                    </a:ext>
                  </a:extLst>
                </a:gridCol>
              </a:tblGrid>
              <a:tr h="56987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Selon le % de tenosynovite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% Boutons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no de lots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57634"/>
                  </a:ext>
                </a:extLst>
              </a:tr>
              <a:tr h="55359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moins de 1%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47,1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222825"/>
                  </a:ext>
                </a:extLst>
              </a:tr>
              <a:tr h="55359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plus de 5%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48,3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38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28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170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87CA34-FD51-4299-9471-F8B664DA48CB}"/>
              </a:ext>
            </a:extLst>
          </p:cNvPr>
          <p:cNvSpPr txBox="1"/>
          <p:nvPr/>
        </p:nvSpPr>
        <p:spPr>
          <a:xfrm>
            <a:off x="8319052" y="272332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Objectif de moins de 25%</a:t>
            </a:r>
            <a:endParaRPr lang="fr-CA" sz="20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B713893-161E-4405-8CAE-BD5D5761C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27622"/>
              </p:ext>
            </p:extLst>
          </p:nvPr>
        </p:nvGraphicFramePr>
        <p:xfrm>
          <a:off x="1208709" y="2473746"/>
          <a:ext cx="5500204" cy="2217523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3579742">
                  <a:extLst>
                    <a:ext uri="{9D8B030D-6E8A-4147-A177-3AD203B41FA5}">
                      <a16:colId xmlns:a16="http://schemas.microsoft.com/office/drawing/2014/main" val="3408089755"/>
                    </a:ext>
                  </a:extLst>
                </a:gridCol>
                <a:gridCol w="1920462">
                  <a:extLst>
                    <a:ext uri="{9D8B030D-6E8A-4147-A177-3AD203B41FA5}">
                      <a16:colId xmlns:a16="http://schemas.microsoft.com/office/drawing/2014/main" val="1867800783"/>
                    </a:ext>
                  </a:extLst>
                </a:gridCol>
              </a:tblGrid>
              <a:tr h="5665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Selon le type de chauffage</a:t>
                      </a:r>
                      <a:endParaRPr lang="fr-F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% Boutons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60943"/>
                  </a:ext>
                </a:extLst>
              </a:tr>
              <a:tr h="550334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aucun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24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084989"/>
                  </a:ext>
                </a:extLst>
              </a:tr>
              <a:tr h="550334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radiant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46,5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904"/>
                  </a:ext>
                </a:extLst>
              </a:tr>
              <a:tr h="550334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ballon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37,8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35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27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87CA34-FD51-4299-9471-F8B664DA48CB}"/>
              </a:ext>
            </a:extLst>
          </p:cNvPr>
          <p:cNvSpPr txBox="1"/>
          <p:nvPr/>
        </p:nvSpPr>
        <p:spPr>
          <a:xfrm>
            <a:off x="7442236" y="2931253"/>
            <a:ext cx="3893978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cap="all" dirty="0"/>
              <a:t>Objectif de moins de 25%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47" y="979342"/>
            <a:ext cx="9930838" cy="7790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ED624E0-3C35-4172-B8FF-29957E9DC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25875"/>
              </p:ext>
            </p:extLst>
          </p:nvPr>
        </p:nvGraphicFramePr>
        <p:xfrm>
          <a:off x="1434225" y="2578256"/>
          <a:ext cx="6076377" cy="2567691"/>
        </p:xfrm>
        <a:graphic>
          <a:graphicData uri="http://schemas.openxmlformats.org/drawingml/2006/table">
            <a:tbl>
              <a:tblPr firstRow="1" bandRow="1"/>
              <a:tblGrid>
                <a:gridCol w="3907256">
                  <a:extLst>
                    <a:ext uri="{9D8B030D-6E8A-4147-A177-3AD203B41FA5}">
                      <a16:colId xmlns:a16="http://schemas.microsoft.com/office/drawing/2014/main" val="1718532861"/>
                    </a:ext>
                  </a:extLst>
                </a:gridCol>
                <a:gridCol w="2169121">
                  <a:extLst>
                    <a:ext uri="{9D8B030D-6E8A-4147-A177-3AD203B41FA5}">
                      <a16:colId xmlns:a16="http://schemas.microsoft.com/office/drawing/2014/main" val="645400634"/>
                    </a:ext>
                  </a:extLst>
                </a:gridCol>
              </a:tblGrid>
              <a:tr h="1230699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Selon le type d'abreuvoir</a:t>
                      </a:r>
                    </a:p>
                  </a:txBody>
                  <a:tcPr marL="19645" marR="19645" marT="19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effectLst/>
                          <a:latin typeface="Arial" panose="020B0604020202020204" pitchFamily="34" charset="0"/>
                        </a:rPr>
                        <a:t>% Boutons</a:t>
                      </a:r>
                      <a:endParaRPr lang="fr-CA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645" marR="19645" marT="19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823755"/>
                  </a:ext>
                </a:extLst>
              </a:tr>
              <a:tr h="66849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Ziggity</a:t>
                      </a:r>
                    </a:p>
                  </a:txBody>
                  <a:tcPr marL="19645" marR="19645" marT="19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46,1</a:t>
                      </a:r>
                    </a:p>
                  </a:txBody>
                  <a:tcPr marL="19645" marR="19645" marT="19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292865"/>
                  </a:ext>
                </a:extLst>
              </a:tr>
              <a:tr h="66849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Tuques</a:t>
                      </a:r>
                    </a:p>
                  </a:txBody>
                  <a:tcPr marL="19645" marR="19645" marT="19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800" b="0" i="0" u="none" strike="noStrike" dirty="0"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19645" marR="19645" marT="196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50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39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446671-6421-467E-9D9D-FE7685B27700}"/>
              </a:ext>
            </a:extLst>
          </p:cNvPr>
          <p:cNvSpPr txBox="1"/>
          <p:nvPr/>
        </p:nvSpPr>
        <p:spPr>
          <a:xfrm>
            <a:off x="1455938" y="2459504"/>
            <a:ext cx="8650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Aucun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Largeur de la bâtisse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Type de toit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Type de déménagement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type d’ampoule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 durée de la noirceur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type de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nombre de lignes d’abreuvoirs et de soigneurs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022262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Boutons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DC4617-5B8E-4947-BB4A-C22339D4AFBE}"/>
              </a:ext>
            </a:extLst>
          </p:cNvPr>
          <p:cNvSpPr txBox="1"/>
          <p:nvPr/>
        </p:nvSpPr>
        <p:spPr>
          <a:xfrm>
            <a:off x="1322772" y="2267559"/>
            <a:ext cx="8238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Conclusions = facteurs qui semblent réduire le % de boutons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Tuques versus tétines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Pas de chauffage en engraissement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dirty="0"/>
              <a:t>Pas assez de lots abattus en 2021 sur de la litière réutilisée pour tirer des conclusions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663758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955869"/>
            <a:ext cx="10364451" cy="1200758"/>
          </a:xfrm>
        </p:spPr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Kystes – facteurs prédisposants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811616"/>
            <a:ext cx="10991011" cy="44130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cap="none" dirty="0">
                <a:latin typeface="Abadi" panose="020B0604020104020204" pitchFamily="34" charset="0"/>
              </a:rPr>
              <a:t>Revue de la littérature</a:t>
            </a:r>
          </a:p>
          <a:p>
            <a:pPr marL="0" indent="0">
              <a:buNone/>
            </a:pPr>
            <a:endParaRPr lang="fr-FR" sz="7400" cap="none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7400" cap="none" dirty="0">
                <a:latin typeface="Abadi" panose="020B0604020104020204" pitchFamily="34" charset="0"/>
              </a:rPr>
              <a:t>Augmentation de la quantité de liquide présent dans la bourse sternale. Causé par un procédé mécanique et non par une irritation de la peau</a:t>
            </a:r>
          </a:p>
          <a:p>
            <a:pPr marL="0" indent="0">
              <a:buNone/>
            </a:pPr>
            <a:endParaRPr lang="fr-FR" sz="7400" cap="none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fr-FR" sz="7400" cap="none" dirty="0">
                <a:latin typeface="Abadi" panose="020B0604020104020204" pitchFamily="34" charset="0"/>
              </a:rPr>
              <a:t>Facteurs prédisposants</a:t>
            </a:r>
          </a:p>
          <a:p>
            <a:pPr lvl="1"/>
            <a:r>
              <a:rPr lang="fr-FR" sz="7400" cap="none" dirty="0">
                <a:latin typeface="Abadi" panose="020B0604020104020204" pitchFamily="34" charset="0"/>
              </a:rPr>
              <a:t>Litière mince en épaisseur, compactée</a:t>
            </a:r>
          </a:p>
          <a:p>
            <a:pPr lvl="1"/>
            <a:r>
              <a:rPr lang="fr-FR" sz="7400" cap="none" dirty="0">
                <a:latin typeface="Abadi" panose="020B0604020104020204" pitchFamily="34" charset="0"/>
              </a:rPr>
              <a:t>Les mois d’été</a:t>
            </a:r>
          </a:p>
          <a:p>
            <a:pPr lvl="1"/>
            <a:r>
              <a:rPr lang="fr-FR" sz="7400" cap="none" dirty="0">
                <a:latin typeface="Abadi" panose="020B0604020104020204" pitchFamily="34" charset="0"/>
              </a:rPr>
              <a:t>Un dindon inconfortable, couché durant le jour, qui se brasse sur le sol lorsque couché</a:t>
            </a:r>
          </a:p>
          <a:p>
            <a:pPr lvl="2"/>
            <a:r>
              <a:rPr lang="fr-FR" sz="7400" cap="none" dirty="0">
                <a:latin typeface="Abadi" panose="020B0604020104020204" pitchFamily="34" charset="0"/>
              </a:rPr>
              <a:t>Mouvement latéral répétitif</a:t>
            </a:r>
          </a:p>
          <a:p>
            <a:pPr lvl="2"/>
            <a:r>
              <a:rPr lang="fr-FR" sz="7400" cap="none" dirty="0">
                <a:latin typeface="Abadi" panose="020B0604020104020204" pitchFamily="34" charset="0"/>
              </a:rPr>
              <a:t>Comme une ampoule dans un soulier neuf</a:t>
            </a:r>
          </a:p>
          <a:p>
            <a:endParaRPr lang="fr-CA" sz="24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70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3742" y="2866523"/>
            <a:ext cx="5855415" cy="3847444"/>
          </a:xfrm>
        </p:spPr>
        <p:txBody>
          <a:bodyPr>
            <a:normAutofit/>
          </a:bodyPr>
          <a:lstStyle/>
          <a:p>
            <a:r>
              <a:rPr lang="fr-CA" cap="none" dirty="0">
                <a:latin typeface="Abadi" panose="020B0604020104020204" pitchFamily="34" charset="0"/>
              </a:rPr>
              <a:t>Robot Spoutnic</a:t>
            </a:r>
          </a:p>
          <a:p>
            <a:pPr lvl="1"/>
            <a:r>
              <a:rPr lang="fr-CA" cap="none" dirty="0">
                <a:latin typeface="Abadi" panose="020B0604020104020204" pitchFamily="34" charset="0"/>
              </a:rPr>
              <a:t>Aucune amélioration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04" y="987412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47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0" y="789677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2A32-5846-4723-874D-6F183DB4AA88}"/>
              </a:ext>
            </a:extLst>
          </p:cNvPr>
          <p:cNvSpPr txBox="1"/>
          <p:nvPr/>
        </p:nvSpPr>
        <p:spPr>
          <a:xfrm>
            <a:off x="7805690" y="3175531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Objectif de moins de 3 %</a:t>
            </a:r>
            <a:endParaRPr lang="fr-CA" sz="24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369AE25-4200-4F61-B79C-4B8016594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13750"/>
              </p:ext>
            </p:extLst>
          </p:nvPr>
        </p:nvGraphicFramePr>
        <p:xfrm>
          <a:off x="644740" y="2459905"/>
          <a:ext cx="6670459" cy="2289649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3278939">
                  <a:extLst>
                    <a:ext uri="{9D8B030D-6E8A-4147-A177-3AD203B41FA5}">
                      <a16:colId xmlns:a16="http://schemas.microsoft.com/office/drawing/2014/main" val="1467439899"/>
                    </a:ext>
                  </a:extLst>
                </a:gridCol>
                <a:gridCol w="1759087">
                  <a:extLst>
                    <a:ext uri="{9D8B030D-6E8A-4147-A177-3AD203B41FA5}">
                      <a16:colId xmlns:a16="http://schemas.microsoft.com/office/drawing/2014/main" val="2065163496"/>
                    </a:ext>
                  </a:extLst>
                </a:gridCol>
                <a:gridCol w="1632433">
                  <a:extLst>
                    <a:ext uri="{9D8B030D-6E8A-4147-A177-3AD203B41FA5}">
                      <a16:colId xmlns:a16="http://schemas.microsoft.com/office/drawing/2014/main" val="2908471678"/>
                    </a:ext>
                  </a:extLst>
                </a:gridCol>
              </a:tblGrid>
              <a:tr h="46864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Selon le poids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% Gros kystes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No de lots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393683"/>
                  </a:ext>
                </a:extLst>
              </a:tr>
              <a:tr h="45525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13-15 kg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7,5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20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04850"/>
                  </a:ext>
                </a:extLst>
              </a:tr>
              <a:tr h="45525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16-18 kg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7,6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67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108277"/>
                  </a:ext>
                </a:extLst>
              </a:tr>
              <a:tr h="45525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19-21 kg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6,2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34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27118"/>
                  </a:ext>
                </a:extLst>
              </a:tr>
              <a:tr h="455252">
                <a:tc>
                  <a:txBody>
                    <a:bodyPr/>
                    <a:lstStyle/>
                    <a:p>
                      <a:pPr algn="ctr" fontAlgn="ctr"/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121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9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8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78ED1-4037-4D7E-B9A2-B59A91837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77" y="1476632"/>
            <a:ext cx="11359660" cy="2409568"/>
          </a:xfrm>
        </p:spPr>
        <p:txBody>
          <a:bodyPr>
            <a:noAutofit/>
          </a:bodyPr>
          <a:lstStyle/>
          <a:p>
            <a:r>
              <a:rPr lang="fr-FR" sz="6000" cap="none" dirty="0"/>
              <a:t>Dossier qualité dindon à l’abattage</a:t>
            </a:r>
            <a:br>
              <a:rPr lang="fr-FR" sz="6000" cap="none" dirty="0"/>
            </a:br>
            <a:r>
              <a:rPr lang="fr-FR" sz="6000" cap="none" dirty="0"/>
              <a:t>Problématique des kystes de poitrine</a:t>
            </a:r>
            <a:endParaRPr lang="fr-CA" sz="6000" cap="non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CACF6C-F123-4962-8A11-365C55992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154647"/>
            <a:ext cx="8689976" cy="1371599"/>
          </a:xfrm>
        </p:spPr>
        <p:txBody>
          <a:bodyPr>
            <a:normAutofit fontScale="32500" lnSpcReduction="20000"/>
          </a:bodyPr>
          <a:lstStyle/>
          <a:p>
            <a:r>
              <a:rPr lang="fr-FR" sz="5800" cap="none" dirty="0">
                <a:latin typeface="Abadi" panose="020B0604020104020204" pitchFamily="34" charset="0"/>
              </a:rPr>
              <a:t>Présenté aux Éleveurs de Volailles du Québec</a:t>
            </a:r>
          </a:p>
          <a:p>
            <a:r>
              <a:rPr lang="fr-FR" sz="5800" cap="none" dirty="0">
                <a:latin typeface="Abadi" panose="020B0604020104020204" pitchFamily="34" charset="0"/>
              </a:rPr>
              <a:t>Par</a:t>
            </a:r>
          </a:p>
          <a:p>
            <a:r>
              <a:rPr lang="fr-FR" sz="5800" cap="none" dirty="0">
                <a:latin typeface="Abadi" panose="020B0604020104020204" pitchFamily="34" charset="0"/>
              </a:rPr>
              <a:t>Louise Mercier DMV Dipl ACPV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945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44" y="853409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2A32-5846-4723-874D-6F183DB4AA88}"/>
              </a:ext>
            </a:extLst>
          </p:cNvPr>
          <p:cNvSpPr txBox="1"/>
          <p:nvPr/>
        </p:nvSpPr>
        <p:spPr>
          <a:xfrm>
            <a:off x="7805690" y="3175531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Objectif de moins de 3 %</a:t>
            </a:r>
            <a:endParaRPr lang="fr-CA" sz="24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B2BB3A5-CC4D-4D76-88A3-384DCB41D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42216"/>
              </p:ext>
            </p:extLst>
          </p:nvPr>
        </p:nvGraphicFramePr>
        <p:xfrm>
          <a:off x="892944" y="2518409"/>
          <a:ext cx="6697464" cy="282595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3292213">
                  <a:extLst>
                    <a:ext uri="{9D8B030D-6E8A-4147-A177-3AD203B41FA5}">
                      <a16:colId xmlns:a16="http://schemas.microsoft.com/office/drawing/2014/main" val="1056383614"/>
                    </a:ext>
                  </a:extLst>
                </a:gridCol>
                <a:gridCol w="1766209">
                  <a:extLst>
                    <a:ext uri="{9D8B030D-6E8A-4147-A177-3AD203B41FA5}">
                      <a16:colId xmlns:a16="http://schemas.microsoft.com/office/drawing/2014/main" val="2885091000"/>
                    </a:ext>
                  </a:extLst>
                </a:gridCol>
                <a:gridCol w="1639042">
                  <a:extLst>
                    <a:ext uri="{9D8B030D-6E8A-4147-A177-3AD203B41FA5}">
                      <a16:colId xmlns:a16="http://schemas.microsoft.com/office/drawing/2014/main" val="1348143227"/>
                    </a:ext>
                  </a:extLst>
                </a:gridCol>
              </a:tblGrid>
              <a:tr h="41384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Selon le gmq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% Gros kystes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No de lots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81650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moins de 140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7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25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977197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140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8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706528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150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6,9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54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532330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160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6,9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8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25090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plus de 170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6,7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062196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algn="ctr" fontAlgn="ctr"/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121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35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26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0" y="685629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2A32-5846-4723-874D-6F183DB4AA88}"/>
              </a:ext>
            </a:extLst>
          </p:cNvPr>
          <p:cNvSpPr txBox="1"/>
          <p:nvPr/>
        </p:nvSpPr>
        <p:spPr>
          <a:xfrm>
            <a:off x="7805690" y="3175531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Objectif de moins de 3 %</a:t>
            </a:r>
            <a:endParaRPr lang="fr-CA" sz="24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6329AB3-0697-4315-8DE3-722E2B2F8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82971"/>
              </p:ext>
            </p:extLst>
          </p:nvPr>
        </p:nvGraphicFramePr>
        <p:xfrm>
          <a:off x="542924" y="2561342"/>
          <a:ext cx="6702701" cy="1782058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3294788">
                  <a:extLst>
                    <a:ext uri="{9D8B030D-6E8A-4147-A177-3AD203B41FA5}">
                      <a16:colId xmlns:a16="http://schemas.microsoft.com/office/drawing/2014/main" val="4280458173"/>
                    </a:ext>
                  </a:extLst>
                </a:gridCol>
                <a:gridCol w="1767590">
                  <a:extLst>
                    <a:ext uri="{9D8B030D-6E8A-4147-A177-3AD203B41FA5}">
                      <a16:colId xmlns:a16="http://schemas.microsoft.com/office/drawing/2014/main" val="109279683"/>
                    </a:ext>
                  </a:extLst>
                </a:gridCol>
                <a:gridCol w="1640323">
                  <a:extLst>
                    <a:ext uri="{9D8B030D-6E8A-4147-A177-3AD203B41FA5}">
                      <a16:colId xmlns:a16="http://schemas.microsoft.com/office/drawing/2014/main" val="3295806010"/>
                    </a:ext>
                  </a:extLst>
                </a:gridCol>
              </a:tblGrid>
              <a:tr h="605554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Selon le % de tenosynovite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% Gros kystes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no de lots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09232"/>
                  </a:ext>
                </a:extLst>
              </a:tr>
              <a:tr h="58825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moins de 1%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6,5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31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95798"/>
                  </a:ext>
                </a:extLst>
              </a:tr>
              <a:tr h="58825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plus de 5%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8,4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38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08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809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31" y="702407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2A32-5846-4723-874D-6F183DB4AA88}"/>
              </a:ext>
            </a:extLst>
          </p:cNvPr>
          <p:cNvSpPr txBox="1"/>
          <p:nvPr/>
        </p:nvSpPr>
        <p:spPr>
          <a:xfrm>
            <a:off x="7805690" y="3175531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Objectif de moins de 3 %</a:t>
            </a:r>
            <a:endParaRPr lang="fr-CA" sz="24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EEBE64C-4603-4A22-9819-2383819E1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64429"/>
              </p:ext>
            </p:extLst>
          </p:nvPr>
        </p:nvGraphicFramePr>
        <p:xfrm>
          <a:off x="988215" y="2404412"/>
          <a:ext cx="6495950" cy="3012413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4227811">
                  <a:extLst>
                    <a:ext uri="{9D8B030D-6E8A-4147-A177-3AD203B41FA5}">
                      <a16:colId xmlns:a16="http://schemas.microsoft.com/office/drawing/2014/main" val="1193757474"/>
                    </a:ext>
                  </a:extLst>
                </a:gridCol>
                <a:gridCol w="2268139">
                  <a:extLst>
                    <a:ext uri="{9D8B030D-6E8A-4147-A177-3AD203B41FA5}">
                      <a16:colId xmlns:a16="http://schemas.microsoft.com/office/drawing/2014/main" val="3594454069"/>
                    </a:ext>
                  </a:extLst>
                </a:gridCol>
              </a:tblGrid>
              <a:tr h="7695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Selon le type de chauffage</a:t>
                      </a:r>
                      <a:endParaRPr lang="fr-F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u="none" strike="noStrike" dirty="0">
                          <a:effectLst/>
                        </a:rPr>
                        <a:t>% Gros kystes</a:t>
                      </a:r>
                      <a:endParaRPr lang="fr-CA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775517"/>
                  </a:ext>
                </a:extLst>
              </a:tr>
              <a:tr h="74760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aucun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2,8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605847"/>
                  </a:ext>
                </a:extLst>
              </a:tr>
              <a:tr h="74760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radiant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7,6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931424"/>
                  </a:ext>
                </a:extLst>
              </a:tr>
              <a:tr h="747606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u="none" strike="noStrike" dirty="0">
                          <a:effectLst/>
                        </a:rPr>
                        <a:t>ballon</a:t>
                      </a:r>
                      <a:endParaRPr lang="fr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2400" b="0" u="none" strike="noStrike" dirty="0">
                          <a:effectLst/>
                        </a:rPr>
                        <a:t>4,2</a:t>
                      </a:r>
                      <a:endParaRPr lang="fr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13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773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19" y="719185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2A32-5846-4723-874D-6F183DB4AA88}"/>
              </a:ext>
            </a:extLst>
          </p:cNvPr>
          <p:cNvSpPr txBox="1"/>
          <p:nvPr/>
        </p:nvSpPr>
        <p:spPr>
          <a:xfrm>
            <a:off x="7805690" y="3175531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Objectif de moins de 3 %</a:t>
            </a:r>
            <a:endParaRPr lang="fr-CA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8F90069-E481-4EF3-A988-C187D4492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63381"/>
              </p:ext>
            </p:extLst>
          </p:nvPr>
        </p:nvGraphicFramePr>
        <p:xfrm>
          <a:off x="1068283" y="2597342"/>
          <a:ext cx="6118729" cy="1940475"/>
        </p:xfrm>
        <a:graphic>
          <a:graphicData uri="http://schemas.openxmlformats.org/drawingml/2006/table">
            <a:tbl>
              <a:tblPr/>
              <a:tblGrid>
                <a:gridCol w="3981335">
                  <a:extLst>
                    <a:ext uri="{9D8B030D-6E8A-4147-A177-3AD203B41FA5}">
                      <a16:colId xmlns:a16="http://schemas.microsoft.com/office/drawing/2014/main" val="3139812479"/>
                    </a:ext>
                  </a:extLst>
                </a:gridCol>
                <a:gridCol w="2137394">
                  <a:extLst>
                    <a:ext uri="{9D8B030D-6E8A-4147-A177-3AD203B41FA5}">
                      <a16:colId xmlns:a16="http://schemas.microsoft.com/office/drawing/2014/main" val="1700571259"/>
                    </a:ext>
                  </a:extLst>
                </a:gridCol>
              </a:tblGrid>
              <a:tr h="6468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Selon le type d'abreuvoir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% Gros Kystes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19316"/>
                  </a:ext>
                </a:extLst>
              </a:tr>
              <a:tr h="6468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Ziggity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921533"/>
                  </a:ext>
                </a:extLst>
              </a:tr>
              <a:tr h="6468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Tuques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54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874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08" y="718397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B92A32-5846-4723-874D-6F183DB4AA88}"/>
              </a:ext>
            </a:extLst>
          </p:cNvPr>
          <p:cNvSpPr txBox="1"/>
          <p:nvPr/>
        </p:nvSpPr>
        <p:spPr>
          <a:xfrm>
            <a:off x="8329565" y="2527831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Objectif de moins de 3 %</a:t>
            </a:r>
            <a:endParaRPr lang="fr-CA" sz="24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AAEE25C-41A3-4967-8D57-442210E6A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25557"/>
              </p:ext>
            </p:extLst>
          </p:nvPr>
        </p:nvGraphicFramePr>
        <p:xfrm>
          <a:off x="1285876" y="2314575"/>
          <a:ext cx="6686550" cy="3524250"/>
        </p:xfrm>
        <a:graphic>
          <a:graphicData uri="http://schemas.openxmlformats.org/drawingml/2006/table">
            <a:tbl>
              <a:tblPr/>
              <a:tblGrid>
                <a:gridCol w="4279392">
                  <a:extLst>
                    <a:ext uri="{9D8B030D-6E8A-4147-A177-3AD203B41FA5}">
                      <a16:colId xmlns:a16="http://schemas.microsoft.com/office/drawing/2014/main" val="2741645303"/>
                    </a:ext>
                  </a:extLst>
                </a:gridCol>
                <a:gridCol w="2407158">
                  <a:extLst>
                    <a:ext uri="{9D8B030D-6E8A-4147-A177-3AD203B41FA5}">
                      <a16:colId xmlns:a16="http://schemas.microsoft.com/office/drawing/2014/main" val="1262545716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Selon la durée de transition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effectLst/>
                          <a:latin typeface="Arial" panose="020B0604020202020204" pitchFamily="34" charset="0"/>
                        </a:rPr>
                        <a:t>% Gros Kystes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990558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aucune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4228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15 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3637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plus de 45 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7039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jour avec ventilation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3256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jour sans ventilation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66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844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16" y="713990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F93730-F575-4336-8004-4D551B2D5B73}"/>
              </a:ext>
            </a:extLst>
          </p:cNvPr>
          <p:cNvSpPr txBox="1"/>
          <p:nvPr/>
        </p:nvSpPr>
        <p:spPr>
          <a:xfrm>
            <a:off x="1008816" y="2310168"/>
            <a:ext cx="6725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Aucun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Largeur de la bâtisse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Type de toit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Type de déménagement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La durée de noirceur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Le nombre de lignes d’abreuvoirs et de soigneurs</a:t>
            </a:r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92984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64" y="1066801"/>
            <a:ext cx="10364451" cy="1200758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Gros kystes – analyse des données d’abattage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DC4617-5B8E-4947-BB4A-C22339D4AFBE}"/>
              </a:ext>
            </a:extLst>
          </p:cNvPr>
          <p:cNvSpPr txBox="1"/>
          <p:nvPr/>
        </p:nvSpPr>
        <p:spPr>
          <a:xfrm>
            <a:off x="1322771" y="2267559"/>
            <a:ext cx="9955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Conclusions = facteurs qui semblent réduire le % de gros kystes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Ventilation naturelle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Mais peut obtenir les mêmes résultats avec une ventilation non-forcée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Tuques versus tétines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Pas de chauffage en engraissement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dirty="0"/>
              <a:t>Pas assez de lots abattus en 2021 sur de la litière réutilisée pour tirer des conclusions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680874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1" y="811464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Kystes et Boutons – données manquantes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F93730-F575-4336-8004-4D551B2D5B73}"/>
              </a:ext>
            </a:extLst>
          </p:cNvPr>
          <p:cNvSpPr txBox="1"/>
          <p:nvPr/>
        </p:nvSpPr>
        <p:spPr>
          <a:xfrm>
            <a:off x="980241" y="2302053"/>
            <a:ext cx="77021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Données manquantes pour les boutons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Qualité des copeaux de bois en engraissement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Qualité de la litière (humidité) entre 10-12 semaines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Litière réutilisée ou non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dirty="0"/>
              <a:t>Données manquantes pour les kystes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Caractérisation du comportement des dindons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Ventilation et consigne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Intensité lumineuse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Épaisseur de la litière</a:t>
            </a:r>
          </a:p>
        </p:txBody>
      </p:sp>
    </p:spTree>
    <p:extLst>
      <p:ext uri="{BB962C8B-B14F-4D97-AF65-F5344CB8AC3E}">
        <p14:creationId xmlns:p14="http://schemas.microsoft.com/office/powerpoint/2010/main" val="3833836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322" y="886965"/>
            <a:ext cx="10595011" cy="1596177"/>
          </a:xfrm>
        </p:spPr>
        <p:txBody>
          <a:bodyPr>
            <a:normAutofit/>
          </a:bodyPr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Projet kystes et boutons – Prochaines étapes</a:t>
            </a:r>
            <a:br>
              <a:rPr lang="fr-FR" cap="none" dirty="0">
                <a:latin typeface="Abadi" panose="020B0604020104020204" pitchFamily="34" charset="0"/>
              </a:rPr>
            </a:br>
            <a:r>
              <a:rPr lang="fr-FR" cap="none" dirty="0">
                <a:latin typeface="Abadi" panose="020B0604020104020204" pitchFamily="34" charset="0"/>
              </a:rPr>
              <a:t>	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1F5358-9C8D-4F3E-A5FA-BFD749EA0D70}"/>
              </a:ext>
            </a:extLst>
          </p:cNvPr>
          <p:cNvSpPr txBox="1"/>
          <p:nvPr/>
        </p:nvSpPr>
        <p:spPr>
          <a:xfrm>
            <a:off x="1092705" y="2318557"/>
            <a:ext cx="93767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400" dirty="0">
                <a:solidFill>
                  <a:srgbClr val="1F497D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D</a:t>
            </a:r>
            <a:r>
              <a:rPr lang="fr-FR" sz="2400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iscussions à venir sur: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400" dirty="0">
                <a:solidFill>
                  <a:srgbClr val="1F497D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Le plan d’accompagnement des éleveurs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FR" sz="2400" dirty="0">
                <a:solidFill>
                  <a:srgbClr val="1F497D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Les facteurs de risque supplémentaires à recueillir auprès des éleveurs pour consolider l’analyse des résultats</a:t>
            </a:r>
          </a:p>
          <a:p>
            <a:pPr lvl="1"/>
            <a:endParaRPr lang="fr-FR" sz="2400" dirty="0">
              <a:solidFill>
                <a:srgbClr val="1F497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2400" dirty="0">
                <a:solidFill>
                  <a:srgbClr val="1F497D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Développement d’une fiche technique sur ce qu’est un bouton et un kyste et les facteurs prédisposants à chacun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400" dirty="0">
              <a:solidFill>
                <a:srgbClr val="1F497D"/>
              </a:solidFill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CA" sz="2400" dirty="0">
              <a:solidFill>
                <a:srgbClr val="1F497D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Mise en situation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2019 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Augmentation de la pression des abattoirs concernant les kystes de poitrine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Création d’un groupe de travail regroupant éleveurs et abattoirs ayant un objectif commun: réduire la prévalence des kystes</a:t>
            </a:r>
          </a:p>
        </p:txBody>
      </p:sp>
    </p:spTree>
    <p:extLst>
      <p:ext uri="{BB962C8B-B14F-4D97-AF65-F5344CB8AC3E}">
        <p14:creationId xmlns:p14="http://schemas.microsoft.com/office/powerpoint/2010/main" val="334624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Mise en situation - 2019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Plusieurs rencontres de discussions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Aucune image claire des causes et facteurs prédisposants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Plusieurs suspicions au sujet de l’équipement</a:t>
            </a:r>
          </a:p>
          <a:p>
            <a:pPr lvl="1"/>
            <a:endParaRPr lang="fr-FR" sz="2200" cap="none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fr-FR" sz="22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Causes suspectées en 2019</a:t>
            </a:r>
            <a:endParaRPr lang="fr-CA" cap="none" dirty="0">
              <a:latin typeface="Abadi" panose="020B0604020104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BBEEBA5-1BF0-4168-A8CF-A0F73ED3A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67934"/>
              </p:ext>
            </p:extLst>
          </p:nvPr>
        </p:nvGraphicFramePr>
        <p:xfrm>
          <a:off x="1351303" y="2029804"/>
          <a:ext cx="7843971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275">
                  <a:extLst>
                    <a:ext uri="{9D8B030D-6E8A-4147-A177-3AD203B41FA5}">
                      <a16:colId xmlns:a16="http://schemas.microsoft.com/office/drawing/2014/main" val="523201065"/>
                    </a:ext>
                  </a:extLst>
                </a:gridCol>
                <a:gridCol w="3809696">
                  <a:extLst>
                    <a:ext uri="{9D8B030D-6E8A-4147-A177-3AD203B41FA5}">
                      <a16:colId xmlns:a16="http://schemas.microsoft.com/office/drawing/2014/main" val="35890584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Abattu plus jeune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Lot traité ou non (uniprim)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54551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Abattu plus léger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Nutrition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5512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C’est normal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Plancher de béton vs plancher de terre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4511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C’est un abcès infecté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Programme de lumière 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4525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Densité élevée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Programme préventif Vit D3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1346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Eau contaminé (mauvaise santé intestinale)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Qualité de la peau qui s’est infecté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144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Équipements (type et quantité)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Réovirus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023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Faute de l’abattoir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Saison - pire l'été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2856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Flushing des dindons (litière humide)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Sans antibiotique vs avec antibiotique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274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Gain moyen quotidien élevé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Se fait en pouponnière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5644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Génétique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Ténosynovite (réovirus ou mécanique)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984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Inactivité des dindons (Robot Spoutnic)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Type de litière (paille vs ripe)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44866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Intensité lumineuse versus ténosynovite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Unidindon - c'est leur faute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5309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Litière (trop mince)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Vaccin Coli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52534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Litière irritante (trop piquante, abrasive)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600" u="none" strike="noStrike" dirty="0">
                          <a:effectLst/>
                        </a:rPr>
                        <a:t>Vaccin HE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8508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Litière réutilisée vs nouvelle litière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Ventilation basée sur la température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52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4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19BFD-9107-4466-A4A2-950CE75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cap="none" dirty="0">
                <a:latin typeface="Abadi" panose="020B0604020104020204" pitchFamily="34" charset="0"/>
              </a:rPr>
              <a:t>Mise en situation - 2019</a:t>
            </a:r>
            <a:endParaRPr lang="fr-CA" cap="none" dirty="0">
              <a:latin typeface="Abadi" panose="020B0604020104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B9085-5D7E-4A39-9A4E-4729C17A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91011" cy="3424107"/>
          </a:xfrm>
        </p:spPr>
        <p:txBody>
          <a:bodyPr>
            <a:normAutofit/>
          </a:bodyPr>
          <a:lstStyle/>
          <a:p>
            <a:r>
              <a:rPr lang="fr-FR" sz="2400" cap="none" dirty="0">
                <a:latin typeface="Abadi" panose="020B0604020104020204" pitchFamily="34" charset="0"/>
              </a:rPr>
              <a:t>Cause première s</a:t>
            </a:r>
            <a:r>
              <a:rPr lang="fr-FR" sz="2200" cap="none" dirty="0">
                <a:latin typeface="Abadi" panose="020B0604020104020204" pitchFamily="34" charset="0"/>
              </a:rPr>
              <a:t>elon les connaissance en 2019</a:t>
            </a:r>
          </a:p>
          <a:p>
            <a:pPr lvl="1"/>
            <a:r>
              <a:rPr lang="fr-FR" sz="2000" cap="none" dirty="0">
                <a:latin typeface="Abadi" panose="020B0604020104020204" pitchFamily="34" charset="0"/>
              </a:rPr>
              <a:t>Réf. AQINAC, Dr G Huard, Hybrid Turkey </a:t>
            </a:r>
          </a:p>
          <a:p>
            <a:pPr lvl="1"/>
            <a:r>
              <a:rPr lang="fr-FR" sz="2200" cap="none" dirty="0">
                <a:latin typeface="Abadi" panose="020B0604020104020204" pitchFamily="34" charset="0"/>
              </a:rPr>
              <a:t>Litière humide qui cause un petit kyste de poitrine</a:t>
            </a:r>
          </a:p>
          <a:p>
            <a:pPr lvl="2"/>
            <a:r>
              <a:rPr lang="fr-FR" sz="2000" cap="none" dirty="0">
                <a:latin typeface="Abadi" panose="020B0604020104020204" pitchFamily="34" charset="0"/>
              </a:rPr>
              <a:t>Le petit kyste s'infecte et devient un gros kyste</a:t>
            </a:r>
          </a:p>
          <a:p>
            <a:pPr marL="457200" lvl="1" indent="0">
              <a:buNone/>
            </a:pPr>
            <a:endParaRPr lang="fr-FR" sz="2200" cap="non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49000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1322</TotalTime>
  <Words>2526</Words>
  <Application>Microsoft Office PowerPoint</Application>
  <PresentationFormat>Grand écran</PresentationFormat>
  <Paragraphs>546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5" baseType="lpstr">
      <vt:lpstr>Abadi</vt:lpstr>
      <vt:lpstr>Arial</vt:lpstr>
      <vt:lpstr>Calibri</vt:lpstr>
      <vt:lpstr>Gill Sans MT</vt:lpstr>
      <vt:lpstr>Times New Roman</vt:lpstr>
      <vt:lpstr>Tw Cen MT</vt:lpstr>
      <vt:lpstr>Ronds dans l’eau</vt:lpstr>
      <vt:lpstr>Dossier qualité dindon à l’abattage Problématique des kystes de poitrine</vt:lpstr>
      <vt:lpstr>Introduction </vt:lpstr>
      <vt:lpstr>Présentation PowerPoint</vt:lpstr>
      <vt:lpstr>Présentation PowerPoint</vt:lpstr>
      <vt:lpstr>Dossier qualité dindon à l’abattage Problématique des kystes de poitrine</vt:lpstr>
      <vt:lpstr>Mise en situation</vt:lpstr>
      <vt:lpstr>Mise en situation - 2019</vt:lpstr>
      <vt:lpstr>Causes suspectées en 2019</vt:lpstr>
      <vt:lpstr>Mise en situation - 2019</vt:lpstr>
      <vt:lpstr>Mise en situation - 2019</vt:lpstr>
      <vt:lpstr>Image physique des bâtisses</vt:lpstr>
      <vt:lpstr>Covid-19</vt:lpstr>
      <vt:lpstr>Détérioration de la situation en 2021</vt:lpstr>
      <vt:lpstr>Printemps 2021 – Relancement du projet</vt:lpstr>
      <vt:lpstr>Revue de la littérature</vt:lpstr>
      <vt:lpstr>Revue de la littérature</vt:lpstr>
      <vt:lpstr>Anatomie de la poitrine</vt:lpstr>
      <vt:lpstr>UniDindon</vt:lpstr>
      <vt:lpstr>UniDindon – Définitions Intellimetrics</vt:lpstr>
      <vt:lpstr>Classification des défauts de poitrine  (Beck, 2002) </vt:lpstr>
      <vt:lpstr>Bouton</vt:lpstr>
      <vt:lpstr>Bouton</vt:lpstr>
      <vt:lpstr>Bouton     Pododermatite de contact</vt:lpstr>
      <vt:lpstr>Classification des défauts de poitrine  (Beck, 2002)  </vt:lpstr>
      <vt:lpstr>UniDindon - Définitions</vt:lpstr>
      <vt:lpstr>Kyste</vt:lpstr>
      <vt:lpstr>Classification des défauts de poitrine  (Beck, 2002)  </vt:lpstr>
      <vt:lpstr>Classification des défauts de poitrine  (Beck, 2002)  </vt:lpstr>
      <vt:lpstr>Objectifs versus la réalité  </vt:lpstr>
      <vt:lpstr>Objectifs versus la réalité </vt:lpstr>
      <vt:lpstr>Analyse des données - femelles</vt:lpstr>
      <vt:lpstr>Analyse des données - femelles</vt:lpstr>
      <vt:lpstr>Présentation PowerPoint</vt:lpstr>
      <vt:lpstr>Présentation PowerPoint</vt:lpstr>
      <vt:lpstr> Analyse des données - mâles</vt:lpstr>
      <vt:lpstr> Analyse des données - mâles</vt:lpstr>
      <vt:lpstr>Boutons – facteurs prédisposants</vt:lpstr>
      <vt:lpstr>Boutons  </vt:lpstr>
      <vt:lpstr>Boutons – analyse des données d’abattage  </vt:lpstr>
      <vt:lpstr>Boutons – analyse des données d’abattage  </vt:lpstr>
      <vt:lpstr>Boutons – analyse des données d’abattage  </vt:lpstr>
      <vt:lpstr>Boutons – analyse des données d’abattage  </vt:lpstr>
      <vt:lpstr>Boutons – analyse des données d’abattage  </vt:lpstr>
      <vt:lpstr>Boutons – analyse des données d’abattage</vt:lpstr>
      <vt:lpstr>Boutons – analyse des données d’abattage  </vt:lpstr>
      <vt:lpstr>Boutons – analyse des données d’abattage  </vt:lpstr>
      <vt:lpstr>Kystes – facteurs prédisposants  </vt:lpstr>
      <vt:lpstr>Gros kystes – analyse des données d’abattage  </vt:lpstr>
      <vt:lpstr>Gros Kystes – analyse des données d’abattage  </vt:lpstr>
      <vt:lpstr>Gros Kystes – analyse des données d’abattage  </vt:lpstr>
      <vt:lpstr>Gros Kystes – analyse des données d’abattage  </vt:lpstr>
      <vt:lpstr>Gros Kystes – analyse des données d’abattage  </vt:lpstr>
      <vt:lpstr>Gros Kystes – analyse des données d’abattage  </vt:lpstr>
      <vt:lpstr>Gros Kystes – analyse des données d’abattage  </vt:lpstr>
      <vt:lpstr>Gros kystes – analyse des données d’abattage  </vt:lpstr>
      <vt:lpstr>Gros kystes – analyse des données d’abattage  </vt:lpstr>
      <vt:lpstr>Kystes et Boutons – données manquantes  </vt:lpstr>
      <vt:lpstr>Projet kystes et boutons – Prochaines étapes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qualité dindon à l’abattage Problématique des kystes de poitrine</dc:title>
  <dc:creator>Louise Mercier</dc:creator>
  <cp:lastModifiedBy>Louise Mercier</cp:lastModifiedBy>
  <cp:revision>31</cp:revision>
  <dcterms:created xsi:type="dcterms:W3CDTF">2021-08-31T22:15:30Z</dcterms:created>
  <dcterms:modified xsi:type="dcterms:W3CDTF">2021-12-20T19:00:43Z</dcterms:modified>
</cp:coreProperties>
</file>