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ise en pag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26AB1830-DF76-7B45-AE12-E68F682AE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810" y="1790566"/>
            <a:ext cx="9144000" cy="303944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0C1FC883-AEC2-C742-A5E1-C713F8983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9288" y="2069795"/>
            <a:ext cx="9135762" cy="391851"/>
          </a:xfrm>
        </p:spPr>
        <p:txBody>
          <a:bodyPr>
            <a:noAutofit/>
          </a:bodyPr>
          <a:lstStyle>
            <a:lvl1pPr marL="0" indent="0" algn="l">
              <a:buNone/>
              <a:defRPr sz="3200" u="none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  <a:endParaRPr lang="fr-FR" dirty="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ACE24FE5-45F6-1C48-9534-A8F850C0E9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2830513"/>
            <a:ext cx="9144000" cy="2987675"/>
          </a:xfrm>
        </p:spPr>
        <p:txBody>
          <a:bodyPr numCol="1" spcCol="108000">
            <a:normAutofit/>
          </a:bodyPr>
          <a:lstStyle>
            <a:lvl1pPr marL="0" indent="0" algn="just">
              <a:buNone/>
              <a:defRPr sz="2400"/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181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pag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F5AC3745-BB6C-6B4B-A7F2-D03479328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810" y="1790566"/>
            <a:ext cx="9144000" cy="303944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74995360-4617-894B-BC40-2744A45EA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9288" y="2069795"/>
            <a:ext cx="9135762" cy="391851"/>
          </a:xfrm>
        </p:spPr>
        <p:txBody>
          <a:bodyPr>
            <a:noAutofit/>
          </a:bodyPr>
          <a:lstStyle>
            <a:lvl1pPr marL="0" indent="0" algn="l">
              <a:buNone/>
              <a:defRPr sz="3200" u="none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Modifier le style des sous-titres du masque</a:t>
            </a:r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1D54A6D3-15E9-F34A-92C6-EC4085078E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2830513"/>
            <a:ext cx="9135762" cy="2987675"/>
          </a:xfrm>
        </p:spPr>
        <p:txBody>
          <a:bodyPr numCol="1" spcCol="108000">
            <a:normAutofit/>
          </a:bodyPr>
          <a:lstStyle>
            <a:lvl1pPr marL="0" indent="0" algn="just">
              <a:buNone/>
              <a:defRPr sz="2400"/>
            </a:lvl1pPr>
            <a:lvl2pPr algn="just">
              <a:defRPr sz="900"/>
            </a:lvl2pPr>
            <a:lvl3pPr algn="just">
              <a:defRPr sz="900"/>
            </a:lvl3pPr>
            <a:lvl4pPr algn="just">
              <a:defRPr sz="900"/>
            </a:lvl4pPr>
            <a:lvl5pPr algn="just">
              <a:defRPr sz="900"/>
            </a:lvl5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1172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3F2978-FBDE-DC49-AE54-F4D06FBB4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A338C2-B050-8A45-A0D1-F6DD40F4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74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6703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efip-pifvo.agr.gc.ca/PEFIP/public/welcome.jsf?lang=f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griculture.canada.ca/fr/programmes-services-agricoles/tutoriel-clegc-passeport-services-ligne-du-gouvernement-du-canada-vide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DA271532-82DD-4C7E-9FB3-4BCD34C9F84C}"/>
              </a:ext>
            </a:extLst>
          </p:cNvPr>
          <p:cNvSpPr txBox="1">
            <a:spLocks/>
          </p:cNvSpPr>
          <p:nvPr/>
        </p:nvSpPr>
        <p:spPr>
          <a:xfrm>
            <a:off x="1783631" y="2675466"/>
            <a:ext cx="9144000" cy="29876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4800" dirty="0"/>
              <a:t>S’INSCRIRE ET CRÉER UN PROFIL D’UTILISATEUR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221F16-88FD-4CA0-83AB-F77DB494D9AA}"/>
              </a:ext>
            </a:extLst>
          </p:cNvPr>
          <p:cNvSpPr txBox="1"/>
          <p:nvPr/>
        </p:nvSpPr>
        <p:spPr>
          <a:xfrm>
            <a:off x="7111999" y="255058"/>
            <a:ext cx="54271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800" dirty="0"/>
              <a:t>Programme d’investissement à la ferme pour la volaille et les œufs (PIFVO)</a:t>
            </a:r>
          </a:p>
        </p:txBody>
      </p:sp>
    </p:spTree>
    <p:extLst>
      <p:ext uri="{BB962C8B-B14F-4D97-AF65-F5344CB8AC3E}">
        <p14:creationId xmlns:p14="http://schemas.microsoft.com/office/powerpoint/2010/main" val="258802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EC4AE03-7306-4F73-A88E-CEB028A12280}"/>
              </a:ext>
            </a:extLst>
          </p:cNvPr>
          <p:cNvSpPr txBox="1"/>
          <p:nvPr/>
        </p:nvSpPr>
        <p:spPr>
          <a:xfrm>
            <a:off x="3098224" y="428455"/>
            <a:ext cx="61304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400" dirty="0"/>
              <a:t> </a:t>
            </a:r>
            <a:r>
              <a:rPr lang="fr-CA" sz="4000" dirty="0"/>
              <a:t>S’inscrire au programme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ADE654-B25D-4153-8642-DB967D9AD4C3}"/>
              </a:ext>
            </a:extLst>
          </p:cNvPr>
          <p:cNvSpPr/>
          <p:nvPr/>
        </p:nvSpPr>
        <p:spPr>
          <a:xfrm>
            <a:off x="300101" y="1574401"/>
            <a:ext cx="3929976" cy="3192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CLIQUEZ </a:t>
            </a:r>
            <a:r>
              <a:rPr lang="fr-CA" dirty="0">
                <a:hlinkClick r:id="rId2"/>
              </a:rPr>
              <a:t>ICI </a:t>
            </a:r>
            <a:endParaRPr lang="fr-CA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CA" dirty="0"/>
              <a:t>Sélectionner « Ouvrir une session ou s'enregistrer »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9DD1847-6A4B-4FEE-93DD-CB9D89D0E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077" y="1574401"/>
            <a:ext cx="7661822" cy="3974143"/>
          </a:xfrm>
          <a:prstGeom prst="rect">
            <a:avLst/>
          </a:prstGeom>
        </p:spPr>
      </p:pic>
      <p:sp>
        <p:nvSpPr>
          <p:cNvPr id="13" name="Flèche : angle droit 12">
            <a:extLst>
              <a:ext uri="{FF2B5EF4-FFF2-40B4-BE49-F238E27FC236}">
                <a16:creationId xmlns:a16="http://schemas.microsoft.com/office/drawing/2014/main" id="{92A123E0-1F1C-4C3A-AD7A-658B8976B5FC}"/>
              </a:ext>
            </a:extLst>
          </p:cNvPr>
          <p:cNvSpPr/>
          <p:nvPr/>
        </p:nvSpPr>
        <p:spPr>
          <a:xfrm rot="5400000">
            <a:off x="4383156" y="2978168"/>
            <a:ext cx="683580" cy="4261282"/>
          </a:xfrm>
          <a:prstGeom prst="bentUpArrow">
            <a:avLst>
              <a:gd name="adj1" fmla="val 25000"/>
              <a:gd name="adj2" fmla="val 25000"/>
              <a:gd name="adj3" fmla="val 40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529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>
            <a:extLst>
              <a:ext uri="{FF2B5EF4-FFF2-40B4-BE49-F238E27FC236}">
                <a16:creationId xmlns:a16="http://schemas.microsoft.com/office/drawing/2014/main" id="{BEC0E691-465A-4643-9AF9-C7593B170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38" y="36481"/>
            <a:ext cx="8843197" cy="575751"/>
          </a:xfrm>
        </p:spPr>
        <p:txBody>
          <a:bodyPr/>
          <a:lstStyle/>
          <a:p>
            <a:r>
              <a:rPr lang="fr-CA" sz="2400" dirty="0"/>
              <a:t>Étape 1: S’inscrire aux services en ligne du Gouvernement du Canada </a:t>
            </a:r>
            <a:endParaRPr lang="fr-CA" sz="2800" dirty="0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087BD107-3487-4347-86C5-F889CD392B48}"/>
              </a:ext>
            </a:extLst>
          </p:cNvPr>
          <p:cNvSpPr txBox="1">
            <a:spLocks/>
          </p:cNvSpPr>
          <p:nvPr/>
        </p:nvSpPr>
        <p:spPr>
          <a:xfrm>
            <a:off x="1118586" y="497052"/>
            <a:ext cx="9135762" cy="473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800" dirty="0"/>
              <a:t>Option 1: Avec un partenaire de connexion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D4EFFD1-E00B-473F-AE9C-BF5A92629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06" y="821766"/>
            <a:ext cx="8540319" cy="323812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281A5EF-C849-4D4C-A70C-C76F0AABF546}"/>
              </a:ext>
            </a:extLst>
          </p:cNvPr>
          <p:cNvSpPr txBox="1"/>
          <p:nvPr/>
        </p:nvSpPr>
        <p:spPr>
          <a:xfrm>
            <a:off x="1220159" y="4031491"/>
            <a:ext cx="689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Option 2: Avec une </a:t>
            </a:r>
            <a:r>
              <a:rPr lang="fr-CA" dirty="0" err="1"/>
              <a:t>CléGC</a:t>
            </a:r>
            <a:endParaRPr lang="fr-CA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1957A4-7274-4846-BFA0-5C2CB62AD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605" y="4380209"/>
            <a:ext cx="8611339" cy="244131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748D4C1-0A29-4F52-BD95-69051BE4524D}"/>
              </a:ext>
            </a:extLst>
          </p:cNvPr>
          <p:cNvSpPr txBox="1"/>
          <p:nvPr/>
        </p:nvSpPr>
        <p:spPr>
          <a:xfrm>
            <a:off x="10534831" y="4496800"/>
            <a:ext cx="1554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Besoin d’aide: regarder ce </a:t>
            </a:r>
            <a:r>
              <a:rPr lang="fr-CA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tutoriel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11" name="Flèche : angle droit 10">
            <a:extLst>
              <a:ext uri="{FF2B5EF4-FFF2-40B4-BE49-F238E27FC236}">
                <a16:creationId xmlns:a16="http://schemas.microsoft.com/office/drawing/2014/main" id="{C79B7E99-5CFF-4636-A50B-613B8BC028C0}"/>
              </a:ext>
            </a:extLst>
          </p:cNvPr>
          <p:cNvSpPr/>
          <p:nvPr/>
        </p:nvSpPr>
        <p:spPr>
          <a:xfrm>
            <a:off x="9800944" y="5420130"/>
            <a:ext cx="1390834" cy="81199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144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3B6B32A-7D43-4FD5-8589-A80CCAFB7FD3}"/>
              </a:ext>
            </a:extLst>
          </p:cNvPr>
          <p:cNvSpPr txBox="1"/>
          <p:nvPr/>
        </p:nvSpPr>
        <p:spPr>
          <a:xfrm>
            <a:off x="337351" y="498900"/>
            <a:ext cx="878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Étape 2: S’inscrire à Agriculture et Agroalimentaire Canada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8E1D977-3ED6-4C8E-A5DE-112E66CDE204}"/>
              </a:ext>
            </a:extLst>
          </p:cNvPr>
          <p:cNvSpPr txBox="1"/>
          <p:nvPr/>
        </p:nvSpPr>
        <p:spPr>
          <a:xfrm>
            <a:off x="1091954" y="1024447"/>
            <a:ext cx="943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Première fois sur AAC, créez un profil d’utilisateur.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05AFED0-75B8-4C6B-AF42-F6B88F3997BE}"/>
              </a:ext>
            </a:extLst>
          </p:cNvPr>
          <p:cNvSpPr txBox="1"/>
          <p:nvPr/>
        </p:nvSpPr>
        <p:spPr>
          <a:xfrm>
            <a:off x="627608" y="5852135"/>
            <a:ext cx="862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SUIVEZ LES ÉTAPES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214944E-A386-495D-86CD-E2839EEC2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08" y="1453599"/>
            <a:ext cx="8820779" cy="433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3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B8D510-0959-439A-8C64-5C9523AAF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198" y="2701802"/>
            <a:ext cx="5938001" cy="3573803"/>
          </a:xfrm>
          <a:prstGeom prst="rect">
            <a:avLst/>
          </a:prstGeom>
        </p:spPr>
      </p:pic>
      <p:sp>
        <p:nvSpPr>
          <p:cNvPr id="6" name="Flèche : demi-tour 5">
            <a:extLst>
              <a:ext uri="{FF2B5EF4-FFF2-40B4-BE49-F238E27FC236}">
                <a16:creationId xmlns:a16="http://schemas.microsoft.com/office/drawing/2014/main" id="{4F2C1D12-05A5-4A89-B5F2-8B435FE8BB12}"/>
              </a:ext>
            </a:extLst>
          </p:cNvPr>
          <p:cNvSpPr/>
          <p:nvPr/>
        </p:nvSpPr>
        <p:spPr>
          <a:xfrm rot="5400000">
            <a:off x="5372463" y="2745492"/>
            <a:ext cx="4626743" cy="265884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0A17E1D2-6C52-4931-B3A8-47FAECB8AB40}"/>
              </a:ext>
            </a:extLst>
          </p:cNvPr>
          <p:cNvSpPr txBox="1">
            <a:spLocks/>
          </p:cNvSpPr>
          <p:nvPr/>
        </p:nvSpPr>
        <p:spPr>
          <a:xfrm>
            <a:off x="1377199" y="1747553"/>
            <a:ext cx="9135762" cy="7723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fr-CA" sz="1800" dirty="0"/>
              <a:t>Ouvrez une nouvelle session sur le SLPIFVO       </a:t>
            </a:r>
            <a:r>
              <a:rPr lang="fr-CA" sz="1400" dirty="0">
                <a:solidFill>
                  <a:schemeClr val="bg1"/>
                </a:solidFill>
              </a:rPr>
              <a:t>(voir première diapositive)</a:t>
            </a:r>
          </a:p>
          <a:p>
            <a:pPr marL="342900" indent="-342900">
              <a:buFont typeface="+mj-lt"/>
              <a:buAutoNum type="arabicPeriod"/>
            </a:pPr>
            <a:r>
              <a:rPr lang="fr-CA" sz="1800"/>
              <a:t>Utilisez le code d’autorisation reçu par courriel. </a:t>
            </a:r>
          </a:p>
          <a:p>
            <a:pPr marL="342900" indent="-342900">
              <a:buFont typeface="+mj-lt"/>
              <a:buAutoNum type="arabicPeriod"/>
            </a:pPr>
            <a:endParaRPr lang="fr-CA" sz="1800" dirty="0"/>
          </a:p>
          <a:p>
            <a:pPr marL="342900" indent="-342900">
              <a:buFont typeface="+mj-lt"/>
              <a:buAutoNum type="arabicPeriod"/>
            </a:pPr>
            <a:endParaRPr lang="fr-CA" sz="1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57E1770-6AE6-4E1C-88F6-5CC86C2D4021}"/>
              </a:ext>
            </a:extLst>
          </p:cNvPr>
          <p:cNvSpPr txBox="1"/>
          <p:nvPr/>
        </p:nvSpPr>
        <p:spPr>
          <a:xfrm>
            <a:off x="9015259" y="1118212"/>
            <a:ext cx="2938509" cy="424731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Vous êtes maintenant inscrit.</a:t>
            </a:r>
          </a:p>
          <a:p>
            <a:endParaRPr lang="fr-CA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Dans le futur : </a:t>
            </a:r>
          </a:p>
          <a:p>
            <a:endParaRPr lang="fr-CA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</a:rPr>
              <a:t>Visitez le site du SLPIFVO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</a:rPr>
              <a:t>Sélectionnez ouvrir une session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chemeClr val="bg1"/>
                </a:solidFill>
              </a:rPr>
              <a:t>Ouvrez une session en utilisant la méthode de connexion sécurisée associée à votre profil d’utilisateur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</a:endParaRPr>
          </a:p>
          <a:p>
            <a:r>
              <a:rPr lang="fr-CA" dirty="0">
                <a:solidFill>
                  <a:schemeClr val="bg1"/>
                </a:solidFill>
              </a:rPr>
              <a:t>Le code d’autorisation ne sera plus requis.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8CE491B-83C0-45C7-80E9-94ACB56E7152}"/>
              </a:ext>
            </a:extLst>
          </p:cNvPr>
          <p:cNvSpPr txBox="1"/>
          <p:nvPr/>
        </p:nvSpPr>
        <p:spPr>
          <a:xfrm>
            <a:off x="594195" y="238880"/>
            <a:ext cx="511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Étape 3: Finaliser l’inscription</a:t>
            </a:r>
          </a:p>
        </p:txBody>
      </p:sp>
    </p:spTree>
    <p:extLst>
      <p:ext uri="{BB962C8B-B14F-4D97-AF65-F5344CB8AC3E}">
        <p14:creationId xmlns:p14="http://schemas.microsoft.com/office/powerpoint/2010/main" val="3627642325"/>
      </p:ext>
    </p:extLst>
  </p:cSld>
  <p:clrMapOvr>
    <a:masterClrMapping/>
  </p:clrMapOvr>
</p:sld>
</file>

<file path=ppt/theme/theme1.xml><?xml version="1.0" encoding="utf-8"?>
<a:theme xmlns:a="http://schemas.openxmlformats.org/drawingml/2006/main" name="EVQ">
  <a:themeElements>
    <a:clrScheme name="EVQ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D4E36"/>
      </a:accent1>
      <a:accent2>
        <a:srgbClr val="73282C"/>
      </a:accent2>
      <a:accent3>
        <a:srgbClr val="BD3C37"/>
      </a:accent3>
      <a:accent4>
        <a:srgbClr val="C0E3F8"/>
      </a:accent4>
      <a:accent5>
        <a:srgbClr val="CA813F"/>
      </a:accent5>
      <a:accent6>
        <a:srgbClr val="85BADA"/>
      </a:accent6>
      <a:hlink>
        <a:srgbClr val="DCB5B8"/>
      </a:hlink>
      <a:folHlink>
        <a:srgbClr val="C6B297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Q" id="{500C1568-C8F6-D14E-A4CE-E45B169C6E03}" vid="{60D44133-B12F-C14E-85C0-25687026D2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154</Words>
  <Application>Microsoft Office PowerPoint</Application>
  <PresentationFormat>Grand écran</PresentationFormat>
  <Paragraphs>25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EVQ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Barnabé, Stéphane</dc:creator>
  <cp:lastModifiedBy>Barnabé, Stéphane</cp:lastModifiedBy>
  <cp:revision>3</cp:revision>
  <dcterms:created xsi:type="dcterms:W3CDTF">2022-03-22T18:09:29Z</dcterms:created>
  <dcterms:modified xsi:type="dcterms:W3CDTF">2022-03-22T18:25:39Z</dcterms:modified>
</cp:coreProperties>
</file>