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CD2F5-F300-4CFB-9F92-B5528597D880}" type="datetimeFigureOut">
              <a:rPr lang="fr-CA" smtClean="0"/>
              <a:t>2022-03-22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EA8B6-931C-4AC4-957B-393E4BDA77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6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C65C3-D124-453C-AE69-8EF8A1C6C90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268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ise e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6AB1830-DF76-7B45-AE12-E68F682AE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1790566"/>
            <a:ext cx="9144000" cy="303944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C1FC883-AEC2-C742-A5E1-C713F8983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288" y="2069795"/>
            <a:ext cx="9135762" cy="391851"/>
          </a:xfrm>
        </p:spPr>
        <p:txBody>
          <a:bodyPr>
            <a:noAutofit/>
          </a:bodyPr>
          <a:lstStyle>
            <a:lvl1pPr marL="0" indent="0" algn="l">
              <a:buNone/>
              <a:defRPr sz="3200" u="none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ACE24FE5-45F6-1C48-9534-A8F850C0E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830513"/>
            <a:ext cx="9144000" cy="2987675"/>
          </a:xfrm>
        </p:spPr>
        <p:txBody>
          <a:bodyPr numCol="1" spcCol="108000">
            <a:normAutofit/>
          </a:bodyPr>
          <a:lstStyle>
            <a:lvl1pPr marL="0" indent="0" algn="just">
              <a:buNone/>
              <a:defRPr sz="2400"/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8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5AC3745-BB6C-6B4B-A7F2-D03479328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1790566"/>
            <a:ext cx="9144000" cy="303944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4995360-4617-894B-BC40-2744A45E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288" y="2069795"/>
            <a:ext cx="9135762" cy="391851"/>
          </a:xfrm>
        </p:spPr>
        <p:txBody>
          <a:bodyPr>
            <a:noAutofit/>
          </a:bodyPr>
          <a:lstStyle>
            <a:lvl1pPr marL="0" indent="0" algn="l">
              <a:buNone/>
              <a:defRPr sz="3200" u="none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D54A6D3-15E9-F34A-92C6-EC4085078E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830513"/>
            <a:ext cx="9135762" cy="2987675"/>
          </a:xfrm>
        </p:spPr>
        <p:txBody>
          <a:bodyPr numCol="1" spcCol="108000">
            <a:normAutofit/>
          </a:bodyPr>
          <a:lstStyle>
            <a:lvl1pPr marL="0" indent="0" algn="just">
              <a:buNone/>
              <a:defRPr sz="2400"/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17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3F2978-FBDE-DC49-AE54-F4D06FBB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A338C2-B050-8A45-A0D1-F6DD40F4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7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70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32A0F83C-C71F-44EE-AEDB-63A98D40ABAB}"/>
              </a:ext>
            </a:extLst>
          </p:cNvPr>
          <p:cNvSpPr txBox="1">
            <a:spLocks/>
          </p:cNvSpPr>
          <p:nvPr/>
        </p:nvSpPr>
        <p:spPr>
          <a:xfrm>
            <a:off x="1282823" y="2910526"/>
            <a:ext cx="9626353" cy="2987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400" dirty="0"/>
              <a:t>SOUMETTRE UN PROJET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2923B4-7CE6-4897-A6C4-9AC51E0F21C6}"/>
              </a:ext>
            </a:extLst>
          </p:cNvPr>
          <p:cNvSpPr txBox="1"/>
          <p:nvPr/>
        </p:nvSpPr>
        <p:spPr>
          <a:xfrm>
            <a:off x="7111999" y="255058"/>
            <a:ext cx="5427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/>
              <a:t>Programme d’investissement à la ferme pour la volaille et les œufs (PIFVO)</a:t>
            </a:r>
          </a:p>
        </p:txBody>
      </p:sp>
    </p:spTree>
    <p:extLst>
      <p:ext uri="{BB962C8B-B14F-4D97-AF65-F5344CB8AC3E}">
        <p14:creationId xmlns:p14="http://schemas.microsoft.com/office/powerpoint/2010/main" val="272784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F62FF9-5553-4747-B2E9-5A901ADF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2" y="1517715"/>
            <a:ext cx="8034166" cy="43896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49ED11-329D-4657-AA24-A3676DF94DE7}"/>
              </a:ext>
            </a:extLst>
          </p:cNvPr>
          <p:cNvSpPr txBox="1"/>
          <p:nvPr/>
        </p:nvSpPr>
        <p:spPr>
          <a:xfrm>
            <a:off x="765927" y="532739"/>
            <a:ext cx="9914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Étape 1 - Information sur la demande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3B19C9-AE38-4FF9-8F5E-ED682967CA60}"/>
              </a:ext>
            </a:extLst>
          </p:cNvPr>
          <p:cNvSpPr txBox="1"/>
          <p:nvPr/>
        </p:nvSpPr>
        <p:spPr>
          <a:xfrm>
            <a:off x="8979989" y="3552342"/>
            <a:ext cx="268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Vérifier le statut de votre profil participant. Si celui-ci est validé, vous pouvez créer une demande 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1AE0E7C0-0084-4D4A-B9C5-98B8065DD9D0}"/>
              </a:ext>
            </a:extLst>
          </p:cNvPr>
          <p:cNvSpPr/>
          <p:nvPr/>
        </p:nvSpPr>
        <p:spPr>
          <a:xfrm>
            <a:off x="8559538" y="3789575"/>
            <a:ext cx="377072" cy="631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virage 8">
            <a:extLst>
              <a:ext uri="{FF2B5EF4-FFF2-40B4-BE49-F238E27FC236}">
                <a16:creationId xmlns:a16="http://schemas.microsoft.com/office/drawing/2014/main" id="{49B2FB3C-D8A8-496E-BBCD-3784A026CD88}"/>
              </a:ext>
            </a:extLst>
          </p:cNvPr>
          <p:cNvSpPr/>
          <p:nvPr/>
        </p:nvSpPr>
        <p:spPr>
          <a:xfrm rot="10800000">
            <a:off x="8748074" y="4967924"/>
            <a:ext cx="1509052" cy="873436"/>
          </a:xfrm>
          <a:prstGeom prst="bentArrow">
            <a:avLst>
              <a:gd name="adj1" fmla="val 25000"/>
              <a:gd name="adj2" fmla="val 2230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4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DEAB858-304C-4218-984B-EEB0284B248B}"/>
              </a:ext>
            </a:extLst>
          </p:cNvPr>
          <p:cNvSpPr txBox="1"/>
          <p:nvPr/>
        </p:nvSpPr>
        <p:spPr>
          <a:xfrm>
            <a:off x="765927" y="699303"/>
            <a:ext cx="9631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 Étape 2 - Activités du projet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E299F8-3A75-4B6F-B88C-1DF7EE00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38"/>
          <a:stretch/>
        </p:blipFill>
        <p:spPr>
          <a:xfrm>
            <a:off x="1254386" y="1227618"/>
            <a:ext cx="8937722" cy="19127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28191F3-99B7-413A-A0BD-B90625A19812}"/>
              </a:ext>
            </a:extLst>
          </p:cNvPr>
          <p:cNvSpPr txBox="1"/>
          <p:nvPr/>
        </p:nvSpPr>
        <p:spPr>
          <a:xfrm>
            <a:off x="765926" y="3112135"/>
            <a:ext cx="9914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Étape 3 - Résumé des coûts et du budget du projet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94E939D-A05C-4F9E-A144-866C0EC2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34" y="3595010"/>
            <a:ext cx="8911173" cy="307874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7EA0264-6643-4AA1-AE92-7F8B9D0A2200}"/>
              </a:ext>
            </a:extLst>
          </p:cNvPr>
          <p:cNvSpPr txBox="1"/>
          <p:nvPr/>
        </p:nvSpPr>
        <p:spPr>
          <a:xfrm>
            <a:off x="8908330" y="3667027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EXEMPLE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C72E70-2DF9-4B9F-AD6C-FB23CEFB6877}"/>
              </a:ext>
            </a:extLst>
          </p:cNvPr>
          <p:cNvSpPr txBox="1"/>
          <p:nvPr/>
        </p:nvSpPr>
        <p:spPr>
          <a:xfrm>
            <a:off x="10192108" y="3204468"/>
            <a:ext cx="199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Si votre montant n’est visible dans cette section, cliquez </a:t>
            </a:r>
            <a:r>
              <a:rPr lang="fr-CA" dirty="0">
                <a:solidFill>
                  <a:schemeClr val="bg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 </a:t>
            </a:r>
            <a:r>
              <a:rPr lang="fr-CA" dirty="0"/>
              <a:t>et</a:t>
            </a:r>
            <a:r>
              <a:rPr lang="fr-CA" dirty="0">
                <a:solidFill>
                  <a:srgbClr val="DCB5B8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dirty="0">
                <a:solidFill>
                  <a:schemeClr val="bg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endParaRPr lang="fr-CA" dirty="0">
              <a:solidFill>
                <a:schemeClr val="bg2"/>
              </a:solidFill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956FD15-7593-41A6-8161-69C367295616}"/>
              </a:ext>
            </a:extLst>
          </p:cNvPr>
          <p:cNvCxnSpPr/>
          <p:nvPr/>
        </p:nvCxnSpPr>
        <p:spPr>
          <a:xfrm>
            <a:off x="7588577" y="3389134"/>
            <a:ext cx="2639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2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0535799-26F1-4AA9-9188-C17D02AA8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32" y="175008"/>
            <a:ext cx="9464086" cy="475441"/>
          </a:xfrm>
        </p:spPr>
        <p:txBody>
          <a:bodyPr/>
          <a:lstStyle/>
          <a:p>
            <a:r>
              <a:rPr lang="fr-CA" sz="2800" dirty="0"/>
              <a:t>Remplir le tableau de coûts de votre projet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FEBF29-9257-4451-B8DC-75324A91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6" y="783407"/>
            <a:ext cx="11263336" cy="21294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5485E1-7C98-42FD-A6F9-32F66C833B73}"/>
              </a:ext>
            </a:extLst>
          </p:cNvPr>
          <p:cNvSpPr txBox="1"/>
          <p:nvPr/>
        </p:nvSpPr>
        <p:spPr>
          <a:xfrm>
            <a:off x="539746" y="3211913"/>
            <a:ext cx="112633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Sélectionnez « Afficher » pour une explication complète des types de coûts admissibles d'un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Sélectionnez « Ajouter le coût du projet » pour identifier un coût associé à votre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Remplissez les champs obligatoires pour chaque coût du projet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Assurez-vous d’inclure des descriptions précises et détaillées des coûts spécifiques soumis dans chaque catégorie de coûts, car cela aura un impact direct sur la capacité des agents de programme à évaluer votre demande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 Vous devez avoir des pièces justificatives (tels que les devis, les factures, les reçus et les preuves de paiement) pour justifier chaque coût inscrit dans le tableau « Coûts du projet 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Vous devrez télécharger des copies des pièces justificatives à la page « Créer une demande – Étape 8 – Pièces jointes » </a:t>
            </a:r>
          </a:p>
        </p:txBody>
      </p:sp>
      <p:sp>
        <p:nvSpPr>
          <p:cNvPr id="8" name="Flèche : courbe vers la gauche 7">
            <a:extLst>
              <a:ext uri="{FF2B5EF4-FFF2-40B4-BE49-F238E27FC236}">
                <a16:creationId xmlns:a16="http://schemas.microsoft.com/office/drawing/2014/main" id="{0D634E82-10F0-497F-90FE-48CA0B9D32B2}"/>
              </a:ext>
            </a:extLst>
          </p:cNvPr>
          <p:cNvSpPr/>
          <p:nvPr/>
        </p:nvSpPr>
        <p:spPr>
          <a:xfrm rot="10800000">
            <a:off x="188536" y="886120"/>
            <a:ext cx="275796" cy="2837468"/>
          </a:xfrm>
          <a:prstGeom prst="curvedLeftArrow">
            <a:avLst>
              <a:gd name="adj1" fmla="val 25000"/>
              <a:gd name="adj2" fmla="val 50000"/>
              <a:gd name="adj3" fmla="val 4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DB7F6B8-E3CE-4827-8E7B-1AEF0D210D78}"/>
              </a:ext>
            </a:extLst>
          </p:cNvPr>
          <p:cNvCxnSpPr>
            <a:cxnSpLocks/>
          </p:cNvCxnSpPr>
          <p:nvPr/>
        </p:nvCxnSpPr>
        <p:spPr>
          <a:xfrm flipV="1">
            <a:off x="3054285" y="2215299"/>
            <a:ext cx="0" cy="1923068"/>
          </a:xfrm>
          <a:prstGeom prst="straightConnector1">
            <a:avLst/>
          </a:prstGeom>
          <a:ln cmpd="thickThin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6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76CF821-DC34-4369-94CD-E052910C2D7C}"/>
              </a:ext>
            </a:extLst>
          </p:cNvPr>
          <p:cNvSpPr txBox="1"/>
          <p:nvPr/>
        </p:nvSpPr>
        <p:spPr>
          <a:xfrm>
            <a:off x="558931" y="418644"/>
            <a:ext cx="10037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Étape 4 – Considérations environnementales</a:t>
            </a: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Étape 5 – Risques associés au projet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Étape 6 – Résultats et retombés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D886E28D-D431-42D7-B809-2A4F52B3F1A1}"/>
              </a:ext>
            </a:extLst>
          </p:cNvPr>
          <p:cNvSpPr/>
          <p:nvPr/>
        </p:nvSpPr>
        <p:spPr>
          <a:xfrm>
            <a:off x="9464511" y="490194"/>
            <a:ext cx="405353" cy="7164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F1E249-1ABB-4C99-A27F-837B00AC1CC2}"/>
              </a:ext>
            </a:extLst>
          </p:cNvPr>
          <p:cNvSpPr txBox="1"/>
          <p:nvPr/>
        </p:nvSpPr>
        <p:spPr>
          <a:xfrm>
            <a:off x="9964132" y="575034"/>
            <a:ext cx="197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Répondez aux questions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E284073-F23C-48FF-AE85-298E3B75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02" y="1768709"/>
            <a:ext cx="6534768" cy="4369231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DE0E673C-8E06-4B30-999D-ED4B0FC30B03}"/>
              </a:ext>
            </a:extLst>
          </p:cNvPr>
          <p:cNvSpPr/>
          <p:nvPr/>
        </p:nvSpPr>
        <p:spPr>
          <a:xfrm>
            <a:off x="7635711" y="1768709"/>
            <a:ext cx="245097" cy="15306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CAF2F22-CE27-46DA-87A4-2B791294A228}"/>
              </a:ext>
            </a:extLst>
          </p:cNvPr>
          <p:cNvSpPr txBox="1"/>
          <p:nvPr/>
        </p:nvSpPr>
        <p:spPr>
          <a:xfrm>
            <a:off x="8059918" y="1768709"/>
            <a:ext cx="3968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Sélectionnez le ou les objectifs que votre projet tente d'atteindre, puis indiquez le pourcentage du financement alloué à chaque objectif sélectionné </a:t>
            </a:r>
          </a:p>
          <a:p>
            <a:r>
              <a:rPr lang="fr-CA" dirty="0"/>
              <a:t>Veuillez noter que la somme des pourcentages doit totaliser 100% </a:t>
            </a:r>
          </a:p>
        </p:txBody>
      </p:sp>
      <p:sp>
        <p:nvSpPr>
          <p:cNvPr id="14" name="Flèche : courbe vers la gauche 13">
            <a:extLst>
              <a:ext uri="{FF2B5EF4-FFF2-40B4-BE49-F238E27FC236}">
                <a16:creationId xmlns:a16="http://schemas.microsoft.com/office/drawing/2014/main" id="{6C9B7DA0-F2AF-48F5-A7DE-7A5C8DF7260E}"/>
              </a:ext>
            </a:extLst>
          </p:cNvPr>
          <p:cNvSpPr/>
          <p:nvPr/>
        </p:nvSpPr>
        <p:spPr>
          <a:xfrm rot="5678051">
            <a:off x="7321346" y="1584627"/>
            <a:ext cx="459047" cy="41477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F58097CB-160B-45D4-858A-A321560F9F81}"/>
              </a:ext>
            </a:extLst>
          </p:cNvPr>
          <p:cNvSpPr/>
          <p:nvPr/>
        </p:nvSpPr>
        <p:spPr>
          <a:xfrm>
            <a:off x="7635711" y="3429000"/>
            <a:ext cx="329938" cy="21193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EAC73E-7490-4131-9630-A1ACE042D181}"/>
              </a:ext>
            </a:extLst>
          </p:cNvPr>
          <p:cNvSpPr txBox="1"/>
          <p:nvPr/>
        </p:nvSpPr>
        <p:spPr>
          <a:xfrm>
            <a:off x="8059919" y="4126901"/>
            <a:ext cx="3799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Sélectionnez tous les résultats prévus pour le projet </a:t>
            </a:r>
          </a:p>
        </p:txBody>
      </p:sp>
    </p:spTree>
    <p:extLst>
      <p:ext uri="{BB962C8B-B14F-4D97-AF65-F5344CB8AC3E}">
        <p14:creationId xmlns:p14="http://schemas.microsoft.com/office/powerpoint/2010/main" val="31787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5D87476-5C53-40F3-9295-C56514F1BE29}"/>
              </a:ext>
            </a:extLst>
          </p:cNvPr>
          <p:cNvSpPr txBox="1"/>
          <p:nvPr/>
        </p:nvSpPr>
        <p:spPr>
          <a:xfrm>
            <a:off x="454843" y="150108"/>
            <a:ext cx="7180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Étape 7 – Déclarations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Étape 8 – Pièces jointes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14C2FAF-0321-4963-96C2-8E32171C6150}"/>
              </a:ext>
            </a:extLst>
          </p:cNvPr>
          <p:cNvSpPr/>
          <p:nvPr/>
        </p:nvSpPr>
        <p:spPr>
          <a:xfrm>
            <a:off x="6532774" y="292229"/>
            <a:ext cx="782425" cy="226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3B4F35-3DE4-4F84-AEF7-86428D4C7B78}"/>
              </a:ext>
            </a:extLst>
          </p:cNvPr>
          <p:cNvSpPr txBox="1"/>
          <p:nvPr/>
        </p:nvSpPr>
        <p:spPr>
          <a:xfrm>
            <a:off x="7447176" y="82184"/>
            <a:ext cx="206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Remplissez les champs obligatoires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FCA363-BAD2-4461-9FF6-5FAE424A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2" y="943130"/>
            <a:ext cx="11048015" cy="524974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6281498-B9E7-4FD0-981B-A2CECE6B4CA4}"/>
              </a:ext>
            </a:extLst>
          </p:cNvPr>
          <p:cNvSpPr txBox="1"/>
          <p:nvPr/>
        </p:nvSpPr>
        <p:spPr>
          <a:xfrm>
            <a:off x="5910605" y="1688197"/>
            <a:ext cx="550246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A" dirty="0">
                <a:solidFill>
                  <a:schemeClr val="bg1"/>
                </a:solidFill>
              </a:rPr>
              <a:t>Veuillez-vous assurer que les fichiers téléchargés sont de moins de 20 mégaoctets, ou divisez les fichiers de plus de 20 mégaoctets et téléchargez-les séparément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1AE23F-9413-4947-B1C7-02F1A07384F1}"/>
              </a:ext>
            </a:extLst>
          </p:cNvPr>
          <p:cNvSpPr txBox="1"/>
          <p:nvPr/>
        </p:nvSpPr>
        <p:spPr>
          <a:xfrm>
            <a:off x="454843" y="6246227"/>
            <a:ext cx="60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Étape 9 – Révision</a:t>
            </a:r>
          </a:p>
        </p:txBody>
      </p:sp>
    </p:spTree>
    <p:extLst>
      <p:ext uri="{BB962C8B-B14F-4D97-AF65-F5344CB8AC3E}">
        <p14:creationId xmlns:p14="http://schemas.microsoft.com/office/powerpoint/2010/main" val="9719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F6EAA24-13EE-40B4-9854-59C5293628F5}"/>
              </a:ext>
            </a:extLst>
          </p:cNvPr>
          <p:cNvSpPr txBox="1"/>
          <p:nvPr/>
        </p:nvSpPr>
        <p:spPr>
          <a:xfrm>
            <a:off x="917149" y="373948"/>
            <a:ext cx="10357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/>
              <a:t>Une fois la demande soumise, un message apparaîtra en haut du « Tableau de bord du participant » confirmant que la demande a été enregistrée et soumise avec succès.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0A2CB7-5439-4D3B-8D30-448DC4C5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10" y="1276887"/>
            <a:ext cx="10123672" cy="4363516"/>
          </a:xfrm>
          <a:prstGeom prst="rect">
            <a:avLst/>
          </a:prstGeom>
        </p:spPr>
      </p:pic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BFF46F91-8C87-4501-92AE-A514B4E80056}"/>
              </a:ext>
            </a:extLst>
          </p:cNvPr>
          <p:cNvSpPr/>
          <p:nvPr/>
        </p:nvSpPr>
        <p:spPr>
          <a:xfrm rot="5400000">
            <a:off x="7956223" y="1263193"/>
            <a:ext cx="216814" cy="31768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68CFE4-5897-4D3D-BE39-6B0D25991714}"/>
              </a:ext>
            </a:extLst>
          </p:cNvPr>
          <p:cNvSpPr txBox="1"/>
          <p:nvPr/>
        </p:nvSpPr>
        <p:spPr>
          <a:xfrm>
            <a:off x="7536729" y="2297530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ÀVOIR </a:t>
            </a:r>
          </a:p>
        </p:txBody>
      </p:sp>
    </p:spTree>
    <p:extLst>
      <p:ext uri="{BB962C8B-B14F-4D97-AF65-F5344CB8AC3E}">
        <p14:creationId xmlns:p14="http://schemas.microsoft.com/office/powerpoint/2010/main" val="88689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B6558D5-0D08-4FDB-B746-C634D4A5D133}"/>
              </a:ext>
            </a:extLst>
          </p:cNvPr>
          <p:cNvSpPr txBox="1"/>
          <p:nvPr/>
        </p:nvSpPr>
        <p:spPr>
          <a:xfrm>
            <a:off x="754144" y="433634"/>
            <a:ext cx="110764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Q2: Je suis dans la demande de projet (à l’étape 3 - Résumé des coûts et du budget du projet) et le système ne me permet pas d'allouer des fonds au projet; et/ou j'ai reçu le message d'erreur « Allocation totale du permis (L) doit être supérieure à zéro ». Que dois-je faire? </a:t>
            </a:r>
          </a:p>
          <a:p>
            <a:endParaRPr lang="fr-CA" dirty="0"/>
          </a:p>
          <a:p>
            <a:r>
              <a:rPr lang="fr-CA" dirty="0"/>
              <a:t>R2: Si vous ne parvenez pas à allouer des fonds au projet dans la section « Financement associé aux permis » du « Sommaire du budget » (le champs est gris, inaccessible ou aucune information sur le permis ou le montant n'apparaît - voir ci-dessous), ceci signifie probablement que l'une des deux erreurs suivantes s'est produite : 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votre inscription est incomplète/pas encore été validée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122714-4FBE-4963-8CCC-8CA0D23B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33" y="2982752"/>
            <a:ext cx="4615991" cy="29540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83ED85-CCEE-4A39-A02C-A2C68A6CA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267"/>
          <a:stretch/>
        </p:blipFill>
        <p:spPr>
          <a:xfrm>
            <a:off x="6292391" y="3075766"/>
            <a:ext cx="4685122" cy="1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0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AC9B7F3-43C5-4346-8608-A006AA60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2037"/>
            <a:ext cx="8360166" cy="5373278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84E3C54-BE90-4081-95D9-F9EA49BEF52C}"/>
              </a:ext>
            </a:extLst>
          </p:cNvPr>
          <p:cNvSpPr/>
          <p:nvPr/>
        </p:nvSpPr>
        <p:spPr>
          <a:xfrm rot="11247895">
            <a:off x="2347224" y="2442951"/>
            <a:ext cx="6334086" cy="352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CC756D4-B876-4AC9-BCA9-A4B2D8CFD195}"/>
              </a:ext>
            </a:extLst>
          </p:cNvPr>
          <p:cNvSpPr/>
          <p:nvPr/>
        </p:nvSpPr>
        <p:spPr>
          <a:xfrm rot="9137701" flipV="1">
            <a:off x="2585274" y="4636242"/>
            <a:ext cx="6393875" cy="362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BBA7FF-8F7C-4258-AC0B-F04C5C46A0E2}"/>
              </a:ext>
            </a:extLst>
          </p:cNvPr>
          <p:cNvSpPr txBox="1"/>
          <p:nvPr/>
        </p:nvSpPr>
        <p:spPr>
          <a:xfrm>
            <a:off x="8637798" y="2687446"/>
            <a:ext cx="235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Différence dans le choix de la province.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836337-428F-4262-B08E-696E6E7830D9}"/>
              </a:ext>
            </a:extLst>
          </p:cNvPr>
          <p:cNvSpPr txBox="1"/>
          <p:nvPr/>
        </p:nvSpPr>
        <p:spPr>
          <a:xfrm>
            <a:off x="8637798" y="3333777"/>
            <a:ext cx="3438081" cy="311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Vérifiez la province/territoire indiqué pour l'emplacement principal du projet. Seuls les permis validés (et les montants maximaux de financement qui leur sont associés) émis par la province/territoire indiqué dans l'emplacement principal du projet de l'étape 2 apparaîtront et seront accessibles dans le Sommaire du budget de l'étape 3.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ADEA5C-EC3B-4736-B506-C8AB2C2CDC50}"/>
              </a:ext>
            </a:extLst>
          </p:cNvPr>
          <p:cNvSpPr txBox="1"/>
          <p:nvPr/>
        </p:nvSpPr>
        <p:spPr>
          <a:xfrm>
            <a:off x="389710" y="217280"/>
            <a:ext cx="1141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vous avez fourni une adresse pour l'emplacement principal du projet à l'étape 2 dont la province/territoire diffère de la province/territoire ayant délivré votre permis.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2239517"/>
      </p:ext>
    </p:extLst>
  </p:cSld>
  <p:clrMapOvr>
    <a:masterClrMapping/>
  </p:clrMapOvr>
</p:sld>
</file>

<file path=ppt/theme/theme1.xml><?xml version="1.0" encoding="utf-8"?>
<a:theme xmlns:a="http://schemas.openxmlformats.org/drawingml/2006/main" name="EVQ">
  <a:themeElements>
    <a:clrScheme name="EVQ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4E36"/>
      </a:accent1>
      <a:accent2>
        <a:srgbClr val="73282C"/>
      </a:accent2>
      <a:accent3>
        <a:srgbClr val="BD3C37"/>
      </a:accent3>
      <a:accent4>
        <a:srgbClr val="C0E3F8"/>
      </a:accent4>
      <a:accent5>
        <a:srgbClr val="CA813F"/>
      </a:accent5>
      <a:accent6>
        <a:srgbClr val="85BADA"/>
      </a:accent6>
      <a:hlink>
        <a:srgbClr val="DCB5B8"/>
      </a:hlink>
      <a:folHlink>
        <a:srgbClr val="C6B29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Q" id="{500C1568-C8F6-D14E-A4CE-E45B169C6E03}" vid="{60D44133-B12F-C14E-85C0-25687026D2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577</Words>
  <Application>Microsoft Office PowerPoint</Application>
  <PresentationFormat>Grand écran</PresentationFormat>
  <Paragraphs>47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EVQ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Barnabé, Stéphane</dc:creator>
  <cp:lastModifiedBy>Barnabé, Stéphane</cp:lastModifiedBy>
  <cp:revision>2</cp:revision>
  <dcterms:created xsi:type="dcterms:W3CDTF">2022-03-22T18:12:16Z</dcterms:created>
  <dcterms:modified xsi:type="dcterms:W3CDTF">2022-03-22T18:22:34Z</dcterms:modified>
</cp:coreProperties>
</file>