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5" r:id="rId20"/>
  </p:sldIdLst>
  <p:sldSz cx="14630400" cy="8229600"/>
  <p:notesSz cx="8229600" cy="14630400"/>
  <p:embeddedFontLst>
    <p:embeddedFont>
      <p:font typeface="DM Sans" pitchFamily="2" charset="0"/>
      <p:regular r:id="rId22"/>
      <p:bold r:id="rId23"/>
      <p:italic r:id="rId24"/>
    </p:embeddedFont>
    <p:embeddedFont>
      <p:font typeface="PT Serif" panose="020A0603040505020204" pitchFamily="18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pe Berretta" userId="c405eb0f-a311-4bd8-b3ed-e1a0802ae536" providerId="ADAL" clId="{2524A0A5-FFEE-4735-84E6-719912D4019E}"/>
    <pc:docChg chg="modSld">
      <pc:chgData name="Lupe Berretta" userId="c405eb0f-a311-4bd8-b3ed-e1a0802ae536" providerId="ADAL" clId="{2524A0A5-FFEE-4735-84E6-719912D4019E}" dt="2026-02-18T20:31:38.947" v="1" actId="1076"/>
      <pc:docMkLst>
        <pc:docMk/>
      </pc:docMkLst>
      <pc:sldChg chg="modSp mod">
        <pc:chgData name="Lupe Berretta" userId="c405eb0f-a311-4bd8-b3ed-e1a0802ae536" providerId="ADAL" clId="{2524A0A5-FFEE-4735-84E6-719912D4019E}" dt="2026-02-18T20:31:38.947" v="1" actId="1076"/>
        <pc:sldMkLst>
          <pc:docMk/>
          <pc:sldMk cId="0" sldId="256"/>
        </pc:sldMkLst>
        <pc:spChg chg="mod">
          <ac:chgData name="Lupe Berretta" userId="c405eb0f-a311-4bd8-b3ed-e1a0802ae536" providerId="ADAL" clId="{2524A0A5-FFEE-4735-84E6-719912D4019E}" dt="2026-02-18T20:31:38.947" v="1" actId="1076"/>
          <ac:spMkLst>
            <pc:docMk/>
            <pc:sldMk cId="0" sldId="256"/>
            <ac:spMk id="4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CBB6D8-E6F2-499C-8771-07654C06EED1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3073216-5A7B-4845-B92A-89FD319A214F}">
      <dgm:prSet/>
      <dgm:spPr/>
      <dgm:t>
        <a:bodyPr/>
        <a:lstStyle/>
        <a:p>
          <a:pPr algn="ctr"/>
          <a:r>
            <a:rPr lang="en-US" b="1"/>
            <a:t>Delayed Recognition</a:t>
          </a:r>
          <a:endParaRPr lang="en-US"/>
        </a:p>
      </dgm:t>
    </dgm:pt>
    <dgm:pt modelId="{DA501AC4-48DD-4112-97BB-90A1F1480072}" type="parTrans" cxnId="{C56C1E3A-D947-44CC-8BF1-D3CFBDF1D72C}">
      <dgm:prSet/>
      <dgm:spPr/>
      <dgm:t>
        <a:bodyPr/>
        <a:lstStyle/>
        <a:p>
          <a:pPr algn="ctr"/>
          <a:endParaRPr lang="en-US"/>
        </a:p>
      </dgm:t>
    </dgm:pt>
    <dgm:pt modelId="{3AF0546D-0FCC-48D7-9646-DF15EFE9AEE6}" type="sibTrans" cxnId="{C56C1E3A-D947-44CC-8BF1-D3CFBDF1D72C}">
      <dgm:prSet/>
      <dgm:spPr/>
      <dgm:t>
        <a:bodyPr/>
        <a:lstStyle/>
        <a:p>
          <a:pPr algn="ctr"/>
          <a:endParaRPr lang="en-US"/>
        </a:p>
      </dgm:t>
    </dgm:pt>
    <dgm:pt modelId="{412190CB-F8C0-45F8-A83A-5A4152115BF8}">
      <dgm:prSet/>
      <dgm:spPr/>
      <dgm:t>
        <a:bodyPr/>
        <a:lstStyle/>
        <a:p>
          <a:pPr algn="ctr"/>
          <a:r>
            <a:rPr lang="en-US"/>
            <a:t>Warning signs missed or minimized by clinicians</a:t>
          </a:r>
        </a:p>
      </dgm:t>
    </dgm:pt>
    <dgm:pt modelId="{9F3D1B6E-07A7-46CB-8759-749E5169E0FD}" type="parTrans" cxnId="{5857E3ED-A2B1-49F9-94B8-05FC83377937}">
      <dgm:prSet/>
      <dgm:spPr/>
      <dgm:t>
        <a:bodyPr/>
        <a:lstStyle/>
        <a:p>
          <a:pPr algn="ctr"/>
          <a:endParaRPr lang="en-US"/>
        </a:p>
      </dgm:t>
    </dgm:pt>
    <dgm:pt modelId="{F120B5A7-88F7-49E0-BAD1-A855E60EA2BB}" type="sibTrans" cxnId="{5857E3ED-A2B1-49F9-94B8-05FC83377937}">
      <dgm:prSet/>
      <dgm:spPr/>
      <dgm:t>
        <a:bodyPr/>
        <a:lstStyle/>
        <a:p>
          <a:pPr algn="ctr"/>
          <a:endParaRPr lang="en-US"/>
        </a:p>
      </dgm:t>
    </dgm:pt>
    <dgm:pt modelId="{1C92D588-F1BF-433C-A856-D95466B73DD2}">
      <dgm:prSet/>
      <dgm:spPr/>
      <dgm:t>
        <a:bodyPr/>
        <a:lstStyle/>
        <a:p>
          <a:pPr algn="ctr"/>
          <a:r>
            <a:rPr lang="en-US" b="1"/>
            <a:t>Failure to Escalate Care</a:t>
          </a:r>
          <a:endParaRPr lang="en-US"/>
        </a:p>
      </dgm:t>
    </dgm:pt>
    <dgm:pt modelId="{69052558-AA01-4736-87F2-0EFF85145609}" type="parTrans" cxnId="{8F6AF27D-30D4-42C2-9B1C-93C3DD80D97C}">
      <dgm:prSet/>
      <dgm:spPr/>
      <dgm:t>
        <a:bodyPr/>
        <a:lstStyle/>
        <a:p>
          <a:pPr algn="ctr"/>
          <a:endParaRPr lang="en-US"/>
        </a:p>
      </dgm:t>
    </dgm:pt>
    <dgm:pt modelId="{173F290B-9100-4818-BF1D-459EC561613E}" type="sibTrans" cxnId="{8F6AF27D-30D4-42C2-9B1C-93C3DD80D97C}">
      <dgm:prSet/>
      <dgm:spPr/>
      <dgm:t>
        <a:bodyPr/>
        <a:lstStyle/>
        <a:p>
          <a:pPr algn="ctr"/>
          <a:endParaRPr lang="en-US"/>
        </a:p>
      </dgm:t>
    </dgm:pt>
    <dgm:pt modelId="{A5D0534C-2285-437C-A5F1-6DA2CA65D115}">
      <dgm:prSet/>
      <dgm:spPr/>
      <dgm:t>
        <a:bodyPr/>
        <a:lstStyle/>
        <a:p>
          <a:pPr algn="ctr"/>
          <a:r>
            <a:rPr lang="en-US"/>
            <a:t>Inadequate response when patient condition deteriorates</a:t>
          </a:r>
        </a:p>
      </dgm:t>
    </dgm:pt>
    <dgm:pt modelId="{BD6B85A6-304A-4E73-99FF-79DA791ED1E3}" type="parTrans" cxnId="{C66F96B4-DFBA-4D31-9975-C8D384629B4F}">
      <dgm:prSet/>
      <dgm:spPr/>
      <dgm:t>
        <a:bodyPr/>
        <a:lstStyle/>
        <a:p>
          <a:pPr algn="ctr"/>
          <a:endParaRPr lang="en-US"/>
        </a:p>
      </dgm:t>
    </dgm:pt>
    <dgm:pt modelId="{205B7478-FA10-40ED-AA63-5AD8436F68C6}" type="sibTrans" cxnId="{C66F96B4-DFBA-4D31-9975-C8D384629B4F}">
      <dgm:prSet/>
      <dgm:spPr/>
      <dgm:t>
        <a:bodyPr/>
        <a:lstStyle/>
        <a:p>
          <a:pPr algn="ctr"/>
          <a:endParaRPr lang="en-US"/>
        </a:p>
      </dgm:t>
    </dgm:pt>
    <dgm:pt modelId="{23E1D4F2-D78B-4164-916B-43FFB0665D19}">
      <dgm:prSet/>
      <dgm:spPr/>
      <dgm:t>
        <a:bodyPr/>
        <a:lstStyle/>
        <a:p>
          <a:pPr algn="ctr"/>
          <a:r>
            <a:rPr lang="en-US" b="1"/>
            <a:t>Poor Interdisciplinary Communication</a:t>
          </a:r>
          <a:endParaRPr lang="en-US"/>
        </a:p>
      </dgm:t>
    </dgm:pt>
    <dgm:pt modelId="{C2161FE4-8488-450F-BEE4-858D7520D4F5}" type="parTrans" cxnId="{9713EE5F-3B11-4D88-AB87-BE980DE8E06A}">
      <dgm:prSet/>
      <dgm:spPr/>
      <dgm:t>
        <a:bodyPr/>
        <a:lstStyle/>
        <a:p>
          <a:pPr algn="ctr"/>
          <a:endParaRPr lang="en-US"/>
        </a:p>
      </dgm:t>
    </dgm:pt>
    <dgm:pt modelId="{DBFF3442-E372-4095-BA4E-68E848A23C51}" type="sibTrans" cxnId="{9713EE5F-3B11-4D88-AB87-BE980DE8E06A}">
      <dgm:prSet/>
      <dgm:spPr/>
      <dgm:t>
        <a:bodyPr/>
        <a:lstStyle/>
        <a:p>
          <a:pPr algn="ctr"/>
          <a:endParaRPr lang="en-US"/>
        </a:p>
      </dgm:t>
    </dgm:pt>
    <dgm:pt modelId="{01BE1606-4032-45A4-8126-2D2E54251D36}">
      <dgm:prSet/>
      <dgm:spPr/>
      <dgm:t>
        <a:bodyPr/>
        <a:lstStyle/>
        <a:p>
          <a:pPr algn="ctr"/>
          <a:r>
            <a:rPr lang="en-US"/>
            <a:t>Siloed teams that fail to share critical information</a:t>
          </a:r>
        </a:p>
      </dgm:t>
    </dgm:pt>
    <dgm:pt modelId="{D2D9DFEE-154A-45BD-8E4C-6BA357C79AC0}" type="parTrans" cxnId="{9A7D4D3B-D78A-4FAE-81E8-5731BDD6247B}">
      <dgm:prSet/>
      <dgm:spPr/>
      <dgm:t>
        <a:bodyPr/>
        <a:lstStyle/>
        <a:p>
          <a:pPr algn="ctr"/>
          <a:endParaRPr lang="en-US"/>
        </a:p>
      </dgm:t>
    </dgm:pt>
    <dgm:pt modelId="{DB0BC3BE-F0C5-4DB9-B4F0-9FC93A0B028F}" type="sibTrans" cxnId="{9A7D4D3B-D78A-4FAE-81E8-5731BDD6247B}">
      <dgm:prSet/>
      <dgm:spPr/>
      <dgm:t>
        <a:bodyPr/>
        <a:lstStyle/>
        <a:p>
          <a:pPr algn="ctr"/>
          <a:endParaRPr lang="en-US"/>
        </a:p>
      </dgm:t>
    </dgm:pt>
    <dgm:pt modelId="{3D4205B1-EA89-4659-BFD0-A90DD3906001}">
      <dgm:prSet/>
      <dgm:spPr/>
      <dgm:t>
        <a:bodyPr/>
        <a:lstStyle/>
        <a:p>
          <a:pPr algn="ctr"/>
          <a:r>
            <a:rPr lang="en-US" b="1"/>
            <a:t>Lack of Structured Referral Pathways</a:t>
          </a:r>
          <a:endParaRPr lang="en-US"/>
        </a:p>
      </dgm:t>
    </dgm:pt>
    <dgm:pt modelId="{E6BF36D8-BC72-477C-B7D4-A2386624B473}" type="parTrans" cxnId="{A08D3A19-14D7-4990-A502-D27DFD777C25}">
      <dgm:prSet/>
      <dgm:spPr/>
      <dgm:t>
        <a:bodyPr/>
        <a:lstStyle/>
        <a:p>
          <a:pPr algn="ctr"/>
          <a:endParaRPr lang="en-US"/>
        </a:p>
      </dgm:t>
    </dgm:pt>
    <dgm:pt modelId="{951D7994-50A1-44EB-8063-398946F32DEE}" type="sibTrans" cxnId="{A08D3A19-14D7-4990-A502-D27DFD777C25}">
      <dgm:prSet/>
      <dgm:spPr/>
      <dgm:t>
        <a:bodyPr/>
        <a:lstStyle/>
        <a:p>
          <a:pPr algn="ctr"/>
          <a:endParaRPr lang="en-US"/>
        </a:p>
      </dgm:t>
    </dgm:pt>
    <dgm:pt modelId="{732DD072-6547-489B-BD5F-A990B13FE509}">
      <dgm:prSet/>
      <dgm:spPr/>
      <dgm:t>
        <a:bodyPr/>
        <a:lstStyle/>
        <a:p>
          <a:pPr algn="ctr"/>
          <a:r>
            <a:rPr lang="en-US"/>
            <a:t>No clear protocols for postpartum cardiovascular follow-up</a:t>
          </a:r>
        </a:p>
      </dgm:t>
    </dgm:pt>
    <dgm:pt modelId="{3FA29C37-1DAC-4B41-84DC-866A84CBF814}" type="parTrans" cxnId="{B73AEBBF-AD22-4438-8DD9-1E17FFAB3B41}">
      <dgm:prSet/>
      <dgm:spPr/>
      <dgm:t>
        <a:bodyPr/>
        <a:lstStyle/>
        <a:p>
          <a:pPr algn="ctr"/>
          <a:endParaRPr lang="en-US"/>
        </a:p>
      </dgm:t>
    </dgm:pt>
    <dgm:pt modelId="{5ECE53E5-FAA0-4F92-A738-FA4A55C4B3C6}" type="sibTrans" cxnId="{B73AEBBF-AD22-4438-8DD9-1E17FFAB3B41}">
      <dgm:prSet/>
      <dgm:spPr/>
      <dgm:t>
        <a:bodyPr/>
        <a:lstStyle/>
        <a:p>
          <a:pPr algn="ctr"/>
          <a:endParaRPr lang="en-US"/>
        </a:p>
      </dgm:t>
    </dgm:pt>
    <dgm:pt modelId="{9EF50026-42A5-4CBB-A6ED-DAA8E812CD70}" type="pres">
      <dgm:prSet presAssocID="{50CBB6D8-E6F2-499C-8771-07654C06EED1}" presName="compositeShape" presStyleCnt="0">
        <dgm:presLayoutVars>
          <dgm:chMax val="7"/>
          <dgm:dir/>
          <dgm:resizeHandles val="exact"/>
        </dgm:presLayoutVars>
      </dgm:prSet>
      <dgm:spPr/>
    </dgm:pt>
    <dgm:pt modelId="{10536A0E-988B-4A37-83BF-7E44BC5A872C}" type="pres">
      <dgm:prSet presAssocID="{63073216-5A7B-4845-B92A-89FD319A214F}" presName="circ1" presStyleLbl="vennNode1" presStyleIdx="0" presStyleCnt="4"/>
      <dgm:spPr/>
    </dgm:pt>
    <dgm:pt modelId="{AAA484DD-9334-432B-A072-74E2E1398FB5}" type="pres">
      <dgm:prSet presAssocID="{63073216-5A7B-4845-B92A-89FD319A214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0738995-751B-4BF7-9F6A-7B97B8F29804}" type="pres">
      <dgm:prSet presAssocID="{1C92D588-F1BF-433C-A856-D95466B73DD2}" presName="circ2" presStyleLbl="vennNode1" presStyleIdx="1" presStyleCnt="4"/>
      <dgm:spPr/>
    </dgm:pt>
    <dgm:pt modelId="{7B9DFB65-2B8F-4E32-A68F-D9DC3C8E1661}" type="pres">
      <dgm:prSet presAssocID="{1C92D588-F1BF-433C-A856-D95466B73DD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F7C27D0-8EE4-49FD-9564-587E6821A959}" type="pres">
      <dgm:prSet presAssocID="{23E1D4F2-D78B-4164-916B-43FFB0665D19}" presName="circ3" presStyleLbl="vennNode1" presStyleIdx="2" presStyleCnt="4"/>
      <dgm:spPr/>
    </dgm:pt>
    <dgm:pt modelId="{2A7FAE46-1AFE-4EBC-8CA5-FF2EAD68379E}" type="pres">
      <dgm:prSet presAssocID="{23E1D4F2-D78B-4164-916B-43FFB0665D1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B6F9BF2-AFDC-4831-B231-0BE3359462DC}" type="pres">
      <dgm:prSet presAssocID="{3D4205B1-EA89-4659-BFD0-A90DD3906001}" presName="circ4" presStyleLbl="vennNode1" presStyleIdx="3" presStyleCnt="4"/>
      <dgm:spPr/>
    </dgm:pt>
    <dgm:pt modelId="{FA82BC4A-BFA8-4F1B-8965-B41E70A2F9E5}" type="pres">
      <dgm:prSet presAssocID="{3D4205B1-EA89-4659-BFD0-A90DD3906001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2BEFB01-1A93-4CF7-A7E7-E0E50AC2D0F9}" type="presOf" srcId="{412190CB-F8C0-45F8-A83A-5A4152115BF8}" destId="{10536A0E-988B-4A37-83BF-7E44BC5A872C}" srcOrd="0" destOrd="1" presId="urn:microsoft.com/office/officeart/2005/8/layout/venn1"/>
    <dgm:cxn modelId="{2DC4020E-E96F-44B2-BD44-2A0B0A2E6F9E}" type="presOf" srcId="{732DD072-6547-489B-BD5F-A990B13FE509}" destId="{EB6F9BF2-AFDC-4831-B231-0BE3359462DC}" srcOrd="0" destOrd="1" presId="urn:microsoft.com/office/officeart/2005/8/layout/venn1"/>
    <dgm:cxn modelId="{3A366D13-C061-42B3-95EA-33AF79BF07F3}" type="presOf" srcId="{3D4205B1-EA89-4659-BFD0-A90DD3906001}" destId="{EB6F9BF2-AFDC-4831-B231-0BE3359462DC}" srcOrd="0" destOrd="0" presId="urn:microsoft.com/office/officeart/2005/8/layout/venn1"/>
    <dgm:cxn modelId="{A08D3A19-14D7-4990-A502-D27DFD777C25}" srcId="{50CBB6D8-E6F2-499C-8771-07654C06EED1}" destId="{3D4205B1-EA89-4659-BFD0-A90DD3906001}" srcOrd="3" destOrd="0" parTransId="{E6BF36D8-BC72-477C-B7D4-A2386624B473}" sibTransId="{951D7994-50A1-44EB-8063-398946F32DEE}"/>
    <dgm:cxn modelId="{0346CC19-8658-4699-B3DB-9DE34C90DC40}" type="presOf" srcId="{63073216-5A7B-4845-B92A-89FD319A214F}" destId="{10536A0E-988B-4A37-83BF-7E44BC5A872C}" srcOrd="0" destOrd="0" presId="urn:microsoft.com/office/officeart/2005/8/layout/venn1"/>
    <dgm:cxn modelId="{97EF8B25-AEC9-4A77-A4D7-5F4FA3F3F9A0}" type="presOf" srcId="{23E1D4F2-D78B-4164-916B-43FFB0665D19}" destId="{2A7FAE46-1AFE-4EBC-8CA5-FF2EAD68379E}" srcOrd="1" destOrd="0" presId="urn:microsoft.com/office/officeart/2005/8/layout/venn1"/>
    <dgm:cxn modelId="{5FE31C29-35C2-4968-B189-2E66D4B6D10A}" type="presOf" srcId="{732DD072-6547-489B-BD5F-A990B13FE509}" destId="{FA82BC4A-BFA8-4F1B-8965-B41E70A2F9E5}" srcOrd="1" destOrd="1" presId="urn:microsoft.com/office/officeart/2005/8/layout/venn1"/>
    <dgm:cxn modelId="{B506DD39-A3D8-4542-ACBB-E50EA8AD849B}" type="presOf" srcId="{412190CB-F8C0-45F8-A83A-5A4152115BF8}" destId="{AAA484DD-9334-432B-A072-74E2E1398FB5}" srcOrd="1" destOrd="1" presId="urn:microsoft.com/office/officeart/2005/8/layout/venn1"/>
    <dgm:cxn modelId="{C56C1E3A-D947-44CC-8BF1-D3CFBDF1D72C}" srcId="{50CBB6D8-E6F2-499C-8771-07654C06EED1}" destId="{63073216-5A7B-4845-B92A-89FD319A214F}" srcOrd="0" destOrd="0" parTransId="{DA501AC4-48DD-4112-97BB-90A1F1480072}" sibTransId="{3AF0546D-0FCC-48D7-9646-DF15EFE9AEE6}"/>
    <dgm:cxn modelId="{9A7D4D3B-D78A-4FAE-81E8-5731BDD6247B}" srcId="{23E1D4F2-D78B-4164-916B-43FFB0665D19}" destId="{01BE1606-4032-45A4-8126-2D2E54251D36}" srcOrd="0" destOrd="0" parTransId="{D2D9DFEE-154A-45BD-8E4C-6BA357C79AC0}" sibTransId="{DB0BC3BE-F0C5-4DB9-B4F0-9FC93A0B028F}"/>
    <dgm:cxn modelId="{9713EE5F-3B11-4D88-AB87-BE980DE8E06A}" srcId="{50CBB6D8-E6F2-499C-8771-07654C06EED1}" destId="{23E1D4F2-D78B-4164-916B-43FFB0665D19}" srcOrd="2" destOrd="0" parTransId="{C2161FE4-8488-450F-BEE4-858D7520D4F5}" sibTransId="{DBFF3442-E372-4095-BA4E-68E848A23C51}"/>
    <dgm:cxn modelId="{3E421B6A-8DDB-4879-9C98-616A5E5CE300}" type="presOf" srcId="{A5D0534C-2285-437C-A5F1-6DA2CA65D115}" destId="{D0738995-751B-4BF7-9F6A-7B97B8F29804}" srcOrd="0" destOrd="1" presId="urn:microsoft.com/office/officeart/2005/8/layout/venn1"/>
    <dgm:cxn modelId="{43DC286C-BE88-442D-A2D6-1F960DCDAA89}" type="presOf" srcId="{01BE1606-4032-45A4-8126-2D2E54251D36}" destId="{2A7FAE46-1AFE-4EBC-8CA5-FF2EAD68379E}" srcOrd="1" destOrd="1" presId="urn:microsoft.com/office/officeart/2005/8/layout/venn1"/>
    <dgm:cxn modelId="{8FA21755-0D7B-4A79-BCD4-12E76A1F84F6}" type="presOf" srcId="{63073216-5A7B-4845-B92A-89FD319A214F}" destId="{AAA484DD-9334-432B-A072-74E2E1398FB5}" srcOrd="1" destOrd="0" presId="urn:microsoft.com/office/officeart/2005/8/layout/venn1"/>
    <dgm:cxn modelId="{E449CC56-0BDC-4173-86C7-53D88063A45C}" type="presOf" srcId="{01BE1606-4032-45A4-8126-2D2E54251D36}" destId="{7F7C27D0-8EE4-49FD-9564-587E6821A959}" srcOrd="0" destOrd="1" presId="urn:microsoft.com/office/officeart/2005/8/layout/venn1"/>
    <dgm:cxn modelId="{8E517D7C-897A-43C3-B577-6F0733E030A9}" type="presOf" srcId="{3D4205B1-EA89-4659-BFD0-A90DD3906001}" destId="{FA82BC4A-BFA8-4F1B-8965-B41E70A2F9E5}" srcOrd="1" destOrd="0" presId="urn:microsoft.com/office/officeart/2005/8/layout/venn1"/>
    <dgm:cxn modelId="{8F6AF27D-30D4-42C2-9B1C-93C3DD80D97C}" srcId="{50CBB6D8-E6F2-499C-8771-07654C06EED1}" destId="{1C92D588-F1BF-433C-A856-D95466B73DD2}" srcOrd="1" destOrd="0" parTransId="{69052558-AA01-4736-87F2-0EFF85145609}" sibTransId="{173F290B-9100-4818-BF1D-459EC561613E}"/>
    <dgm:cxn modelId="{8B355D84-F921-4B01-9C6F-31BA9B11BAEB}" type="presOf" srcId="{1C92D588-F1BF-433C-A856-D95466B73DD2}" destId="{7B9DFB65-2B8F-4E32-A68F-D9DC3C8E1661}" srcOrd="1" destOrd="0" presId="urn:microsoft.com/office/officeart/2005/8/layout/venn1"/>
    <dgm:cxn modelId="{77C79D85-9FA2-4E50-9A65-4679808814D2}" type="presOf" srcId="{23E1D4F2-D78B-4164-916B-43FFB0665D19}" destId="{7F7C27D0-8EE4-49FD-9564-587E6821A959}" srcOrd="0" destOrd="0" presId="urn:microsoft.com/office/officeart/2005/8/layout/venn1"/>
    <dgm:cxn modelId="{1B822BB4-F85A-4B6A-AFAA-F57F3E3793FB}" type="presOf" srcId="{1C92D588-F1BF-433C-A856-D95466B73DD2}" destId="{D0738995-751B-4BF7-9F6A-7B97B8F29804}" srcOrd="0" destOrd="0" presId="urn:microsoft.com/office/officeart/2005/8/layout/venn1"/>
    <dgm:cxn modelId="{C66F96B4-DFBA-4D31-9975-C8D384629B4F}" srcId="{1C92D588-F1BF-433C-A856-D95466B73DD2}" destId="{A5D0534C-2285-437C-A5F1-6DA2CA65D115}" srcOrd="0" destOrd="0" parTransId="{BD6B85A6-304A-4E73-99FF-79DA791ED1E3}" sibTransId="{205B7478-FA10-40ED-AA63-5AD8436F68C6}"/>
    <dgm:cxn modelId="{B73AEBBF-AD22-4438-8DD9-1E17FFAB3B41}" srcId="{3D4205B1-EA89-4659-BFD0-A90DD3906001}" destId="{732DD072-6547-489B-BD5F-A990B13FE509}" srcOrd="0" destOrd="0" parTransId="{3FA29C37-1DAC-4B41-84DC-866A84CBF814}" sibTransId="{5ECE53E5-FAA0-4F92-A738-FA4A55C4B3C6}"/>
    <dgm:cxn modelId="{E61B9BE8-F7E5-4F87-9173-4B5E8F69283A}" type="presOf" srcId="{50CBB6D8-E6F2-499C-8771-07654C06EED1}" destId="{9EF50026-42A5-4CBB-A6ED-DAA8E812CD70}" srcOrd="0" destOrd="0" presId="urn:microsoft.com/office/officeart/2005/8/layout/venn1"/>
    <dgm:cxn modelId="{5857E3ED-A2B1-49F9-94B8-05FC83377937}" srcId="{63073216-5A7B-4845-B92A-89FD319A214F}" destId="{412190CB-F8C0-45F8-A83A-5A4152115BF8}" srcOrd="0" destOrd="0" parTransId="{9F3D1B6E-07A7-46CB-8759-749E5169E0FD}" sibTransId="{F120B5A7-88F7-49E0-BAD1-A855E60EA2BB}"/>
    <dgm:cxn modelId="{B1B815F3-D7AB-42C4-BFB1-4B42A3E0E594}" type="presOf" srcId="{A5D0534C-2285-437C-A5F1-6DA2CA65D115}" destId="{7B9DFB65-2B8F-4E32-A68F-D9DC3C8E1661}" srcOrd="1" destOrd="1" presId="urn:microsoft.com/office/officeart/2005/8/layout/venn1"/>
    <dgm:cxn modelId="{4B047853-4CAC-4451-8758-0EA713B38F42}" type="presParOf" srcId="{9EF50026-42A5-4CBB-A6ED-DAA8E812CD70}" destId="{10536A0E-988B-4A37-83BF-7E44BC5A872C}" srcOrd="0" destOrd="0" presId="urn:microsoft.com/office/officeart/2005/8/layout/venn1"/>
    <dgm:cxn modelId="{1EECDA5C-CD9D-4185-B07A-725B9FCDAFF1}" type="presParOf" srcId="{9EF50026-42A5-4CBB-A6ED-DAA8E812CD70}" destId="{AAA484DD-9334-432B-A072-74E2E1398FB5}" srcOrd="1" destOrd="0" presId="urn:microsoft.com/office/officeart/2005/8/layout/venn1"/>
    <dgm:cxn modelId="{C5826395-C3B1-408B-8A87-95D20EB95961}" type="presParOf" srcId="{9EF50026-42A5-4CBB-A6ED-DAA8E812CD70}" destId="{D0738995-751B-4BF7-9F6A-7B97B8F29804}" srcOrd="2" destOrd="0" presId="urn:microsoft.com/office/officeart/2005/8/layout/venn1"/>
    <dgm:cxn modelId="{2A10703D-C3D7-416C-9927-967F84A141D9}" type="presParOf" srcId="{9EF50026-42A5-4CBB-A6ED-DAA8E812CD70}" destId="{7B9DFB65-2B8F-4E32-A68F-D9DC3C8E1661}" srcOrd="3" destOrd="0" presId="urn:microsoft.com/office/officeart/2005/8/layout/venn1"/>
    <dgm:cxn modelId="{82C465B1-CAAD-4C76-8317-A367C4905C15}" type="presParOf" srcId="{9EF50026-42A5-4CBB-A6ED-DAA8E812CD70}" destId="{7F7C27D0-8EE4-49FD-9564-587E6821A959}" srcOrd="4" destOrd="0" presId="urn:microsoft.com/office/officeart/2005/8/layout/venn1"/>
    <dgm:cxn modelId="{9C01E0E1-10AF-4A01-987A-E99B61120DDE}" type="presParOf" srcId="{9EF50026-42A5-4CBB-A6ED-DAA8E812CD70}" destId="{2A7FAE46-1AFE-4EBC-8CA5-FF2EAD68379E}" srcOrd="5" destOrd="0" presId="urn:microsoft.com/office/officeart/2005/8/layout/venn1"/>
    <dgm:cxn modelId="{183EAA36-C64F-42F6-AC98-E050B6F9DB1E}" type="presParOf" srcId="{9EF50026-42A5-4CBB-A6ED-DAA8E812CD70}" destId="{EB6F9BF2-AFDC-4831-B231-0BE3359462DC}" srcOrd="6" destOrd="0" presId="urn:microsoft.com/office/officeart/2005/8/layout/venn1"/>
    <dgm:cxn modelId="{5397BA73-E003-4450-BFD5-B8E020E141E6}" type="presParOf" srcId="{9EF50026-42A5-4CBB-A6ED-DAA8E812CD70}" destId="{FA82BC4A-BFA8-4F1B-8965-B41E70A2F9E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36A0E-988B-4A37-83BF-7E44BC5A872C}">
      <dsp:nvSpPr>
        <dsp:cNvPr id="0" name=""/>
        <dsp:cNvSpPr/>
      </dsp:nvSpPr>
      <dsp:spPr>
        <a:xfrm>
          <a:off x="2005245" y="44296"/>
          <a:ext cx="2303393" cy="230339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Delayed Recognition</a:t>
          </a:r>
          <a:endParaRPr lang="en-US" sz="1300" kern="1200"/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Warning signs missed or minimized by clinicians</a:t>
          </a:r>
        </a:p>
      </dsp:txBody>
      <dsp:txXfrm>
        <a:off x="2271021" y="354368"/>
        <a:ext cx="1771840" cy="730884"/>
      </dsp:txXfrm>
    </dsp:sp>
    <dsp:sp modelId="{D0738995-751B-4BF7-9F6A-7B97B8F29804}">
      <dsp:nvSpPr>
        <dsp:cNvPr id="0" name=""/>
        <dsp:cNvSpPr/>
      </dsp:nvSpPr>
      <dsp:spPr>
        <a:xfrm>
          <a:off x="3024053" y="1063104"/>
          <a:ext cx="2303393" cy="2303393"/>
        </a:xfrm>
        <a:prstGeom prst="ellipse">
          <a:avLst/>
        </a:prstGeom>
        <a:solidFill>
          <a:schemeClr val="accent2">
            <a:alpha val="50000"/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Failure to Escalate Care</a:t>
          </a:r>
          <a:endParaRPr lang="en-US" sz="1300" kern="1200"/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Inadequate response when patient condition deteriorates</a:t>
          </a:r>
        </a:p>
      </dsp:txBody>
      <dsp:txXfrm>
        <a:off x="4264342" y="1328880"/>
        <a:ext cx="885920" cy="1771840"/>
      </dsp:txXfrm>
    </dsp:sp>
    <dsp:sp modelId="{7F7C27D0-8EE4-49FD-9564-587E6821A959}">
      <dsp:nvSpPr>
        <dsp:cNvPr id="0" name=""/>
        <dsp:cNvSpPr/>
      </dsp:nvSpPr>
      <dsp:spPr>
        <a:xfrm>
          <a:off x="2005245" y="2081912"/>
          <a:ext cx="2303393" cy="2303393"/>
        </a:xfrm>
        <a:prstGeom prst="ellipse">
          <a:avLst/>
        </a:prstGeom>
        <a:solidFill>
          <a:schemeClr val="accent2">
            <a:alpha val="50000"/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Poor Interdisciplinary Communication</a:t>
          </a:r>
          <a:endParaRPr lang="en-US" sz="1300" kern="1200"/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Siloed teams that fail to share critical information</a:t>
          </a:r>
        </a:p>
      </dsp:txBody>
      <dsp:txXfrm>
        <a:off x="2271021" y="3344349"/>
        <a:ext cx="1771840" cy="730884"/>
      </dsp:txXfrm>
    </dsp:sp>
    <dsp:sp modelId="{EB6F9BF2-AFDC-4831-B231-0BE3359462DC}">
      <dsp:nvSpPr>
        <dsp:cNvPr id="0" name=""/>
        <dsp:cNvSpPr/>
      </dsp:nvSpPr>
      <dsp:spPr>
        <a:xfrm>
          <a:off x="986437" y="1063104"/>
          <a:ext cx="2303393" cy="2303393"/>
        </a:xfrm>
        <a:prstGeom prst="ellipse">
          <a:avLst/>
        </a:prstGeom>
        <a:solidFill>
          <a:schemeClr val="accent2">
            <a:alpha val="50000"/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Lack of Structured Referral Pathways</a:t>
          </a:r>
          <a:endParaRPr lang="en-US" sz="1300" kern="1200"/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No clear protocols for postpartum cardiovascular follow-up</a:t>
          </a:r>
        </a:p>
      </dsp:txBody>
      <dsp:txXfrm>
        <a:off x="1163621" y="1328880"/>
        <a:ext cx="885920" cy="1771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97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hyperlink" Target="https://www.who.int/publications/i/item/WHO-IER-CSDH-08.1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doi.org/10.1177/109019810426366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77/00333549141291S206" TargetMode="External"/><Relationship Id="rId13" Type="http://schemas.openxmlformats.org/officeDocument/2006/relationships/hyperlink" Target="https://doi.org/10.15585/mmwr.mm6818e1" TargetMode="External"/><Relationship Id="rId3" Type="http://schemas.openxmlformats.org/officeDocument/2006/relationships/hyperlink" Target="https://doi.org/10.1097/AOG.0000000000002633" TargetMode="External"/><Relationship Id="rId7" Type="http://schemas.openxmlformats.org/officeDocument/2006/relationships/hyperlink" Target="https://doi.org/10.1177/1090198104263660" TargetMode="External"/><Relationship Id="rId12" Type="http://schemas.openxmlformats.org/officeDocument/2006/relationships/hyperlink" Target="https://doi.org/10.1161/CIR.0000000000000105" TargetMode="External"/><Relationship Id="rId17" Type="http://schemas.openxmlformats.org/officeDocument/2006/relationships/hyperlink" Target="https://www.who.int/publications/i/item/WHO-IER-CSDH-08.1" TargetMode="External"/><Relationship Id="rId2" Type="http://schemas.openxmlformats.org/officeDocument/2006/relationships/hyperlink" Target="https://saferbirth.org/aim/patient-safety-bundles/" TargetMode="External"/><Relationship Id="rId16" Type="http://schemas.openxmlformats.org/officeDocument/2006/relationships/hyperlink" Target="https://www.jointcommission.org/resources/patient-safety-topics/sentinel-event/sentinel-event-alert-newsletters/sentinel-event-alert-59-maternal-mortality/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doi.org/10.1161/CIR.0000000000000458" TargetMode="External"/><Relationship Id="rId11" Type="http://schemas.openxmlformats.org/officeDocument/2006/relationships/hyperlink" Target="https://doi.org/10.1097/AOG.0000000000002412" TargetMode="External"/><Relationship Id="rId5" Type="http://schemas.openxmlformats.org/officeDocument/2006/relationships/hyperlink" Target="https://doi.org/10.1097/AOG.0000000000003383" TargetMode="External"/><Relationship Id="rId15" Type="http://schemas.openxmlformats.org/officeDocument/2006/relationships/hyperlink" Target="https://doi.org/10.1016/j.jacc.2018.02.076" TargetMode="External"/><Relationship Id="rId10" Type="http://schemas.openxmlformats.org/officeDocument/2006/relationships/hyperlink" Target="https://www.cdc.gov/maternal-mortality/data-research/index.html" TargetMode="External"/><Relationship Id="rId4" Type="http://schemas.openxmlformats.org/officeDocument/2006/relationships/hyperlink" Target="https://doi.org/10.1097/AOG.0000000000003243" TargetMode="External"/><Relationship Id="rId9" Type="http://schemas.openxmlformats.org/officeDocument/2006/relationships/hyperlink" Target="https://www.cdc.gov/maternal-mortality/review-committees/index.html" TargetMode="External"/><Relationship Id="rId14" Type="http://schemas.openxmlformats.org/officeDocument/2006/relationships/hyperlink" Target="https://doi.org/10.1093/eurheartj/eht54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alxyskkd6se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mmonwealthfund.org/publications/issue-briefs/2020/nov/maternal-mortality-maternity-care-us-compared-10-countries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doi.org/10.15585/mmwr.mm6818e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dc.gov/nchs/products/databriefs/db474.htm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7/s10654-013-9762-6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www.acog.org/clinical/clinical-guidance/practice-bulletin/articles/2019/05/cardiovascular-disease-in-pregnanc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cdc.gov/reproductivehealth/maternalinfanthealth/severematernalmorbidity.html" TargetMode="External"/><Relationship Id="rId5" Type="http://schemas.openxmlformats.org/officeDocument/2006/relationships/hyperlink" Target="https://www.cdc.gov/maternal-mortality/data-research/index.htm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maternal-mortality/data-research/index.htm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doi.org/10.1007/s10654-013-9762-6" TargetMode="External"/><Relationship Id="rId5" Type="http://schemas.openxmlformats.org/officeDocument/2006/relationships/hyperlink" Target="https://www.acog.org/clinical/clinical-guidance/practice-bulletin/articles/2019/05/cardiovascular-disease-in-pregnancy" TargetMode="External"/><Relationship Id="rId4" Type="http://schemas.openxmlformats.org/officeDocument/2006/relationships/hyperlink" Target="https://www.cdc.gov/reproductivehealth/maternalinfanthealth/severematernalmorbidity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61/CIR.0000000000000458" TargetMode="External"/><Relationship Id="rId3" Type="http://schemas.openxmlformats.org/officeDocument/2006/relationships/image" Target="../media/image12.png"/><Relationship Id="rId7" Type="http://schemas.openxmlformats.org/officeDocument/2006/relationships/hyperlink" Target="https://doi.org/10.1161/CIR.000000000000010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oi.org/10.1016/j.jacc.2019.11.052" TargetMode="External"/><Relationship Id="rId11" Type="http://schemas.openxmlformats.org/officeDocument/2006/relationships/hyperlink" Target="https://doi.org/10.1093/eurheartj/eht544" TargetMode="External"/><Relationship Id="rId5" Type="http://schemas.openxmlformats.org/officeDocument/2006/relationships/image" Target="../media/image14.png"/><Relationship Id="rId10" Type="http://schemas.openxmlformats.org/officeDocument/2006/relationships/hyperlink" Target="https://doi.org/10.1016/j.jacc.2018.02.076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www.acog.org/clinical/clinical-guidance/practice-bulletin/articles/2019/05/cardiovascular-disease-in-pregnancy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5585/mmwr.mm6818e1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doi.org/10.1097/AOG.0000000000003383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doi.org/10.1097/AOG.000000000000241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9109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Lupe Berretta</a:t>
            </a:r>
            <a:endParaRPr lang="en-US" sz="1750" dirty="0"/>
          </a:p>
        </p:txBody>
      </p:sp>
      <p:sp>
        <p:nvSpPr>
          <p:cNvPr id="4" name="Text 1"/>
          <p:cNvSpPr/>
          <p:nvPr/>
        </p:nvSpPr>
        <p:spPr>
          <a:xfrm>
            <a:off x="793790" y="2999681"/>
            <a:ext cx="8175549" cy="2232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Understanding the complexity of Cardio-Obstetrics Care</a:t>
            </a:r>
            <a:endParaRPr lang="en-US" sz="4650" dirty="0"/>
          </a:p>
        </p:txBody>
      </p:sp>
      <p:sp>
        <p:nvSpPr>
          <p:cNvPr id="5" name="Text 2"/>
          <p:cNvSpPr/>
          <p:nvPr/>
        </p:nvSpPr>
        <p:spPr>
          <a:xfrm>
            <a:off x="793790" y="5253752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6-hour in-person training designed for emerging public health and healthcare professionals focusing on cardio-obstetrics as a systems-level intervention.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84296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860477"/>
            <a:ext cx="756999" cy="244078"/>
          </a:xfrm>
          <a:prstGeom prst="roundRect">
            <a:avLst>
              <a:gd name="adj" fmla="val 7249"/>
            </a:avLst>
          </a:prstGeom>
          <a:solidFill>
            <a:srgbClr val="FFDE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82134" y="2904649"/>
            <a:ext cx="580311" cy="155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MODULE 4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793790" y="3142774"/>
            <a:ext cx="6541056" cy="483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Community Strategy and Self-Efficacy</a:t>
            </a:r>
            <a:endParaRPr lang="en-US" sz="3000" dirty="0"/>
          </a:p>
        </p:txBody>
      </p:sp>
      <p:sp>
        <p:nvSpPr>
          <p:cNvPr id="6" name="Text 3"/>
          <p:cNvSpPr/>
          <p:nvPr/>
        </p:nvSpPr>
        <p:spPr>
          <a:xfrm>
            <a:off x="793790" y="3770233"/>
            <a:ext cx="13042821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Moving from clinical systems to community engagement, effective public health outreach must address multiple dimensions simultaneously to create meaningful, lasting change.</a:t>
            </a:r>
            <a:endParaRPr lang="en-US" sz="11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072533"/>
            <a:ext cx="368498" cy="36849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93790" y="4560808"/>
            <a:ext cx="19351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Increase Knowledge</a:t>
            </a:r>
            <a:endParaRPr lang="en-US" sz="1500" dirty="0"/>
          </a:p>
        </p:txBody>
      </p:sp>
      <p:sp>
        <p:nvSpPr>
          <p:cNvPr id="9" name="Text 5"/>
          <p:cNvSpPr/>
          <p:nvPr/>
        </p:nvSpPr>
        <p:spPr>
          <a:xfrm>
            <a:off x="793790" y="4860012"/>
            <a:ext cx="6461522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Deliver accessible, evidence-based information about pregnancy-related heart health to communities</a:t>
            </a:r>
            <a:endParaRPr lang="en-US" sz="11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088" y="4072533"/>
            <a:ext cx="368498" cy="36849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375088" y="4560808"/>
            <a:ext cx="19351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Build Self-Efficacy</a:t>
            </a:r>
            <a:endParaRPr lang="en-US" sz="1500" dirty="0"/>
          </a:p>
        </p:txBody>
      </p:sp>
      <p:sp>
        <p:nvSpPr>
          <p:cNvPr id="12" name="Text 7"/>
          <p:cNvSpPr/>
          <p:nvPr/>
        </p:nvSpPr>
        <p:spPr>
          <a:xfrm>
            <a:off x="7375088" y="4860012"/>
            <a:ext cx="6461522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Empower individuals to recognize warning signs and advocate for their own care</a:t>
            </a:r>
            <a:endParaRPr lang="en-US" sz="11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440680"/>
            <a:ext cx="368498" cy="36849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93790" y="5928955"/>
            <a:ext cx="2254806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Reduce Structural Barriers</a:t>
            </a:r>
            <a:endParaRPr lang="en-US" sz="1500" dirty="0"/>
          </a:p>
        </p:txBody>
      </p:sp>
      <p:sp>
        <p:nvSpPr>
          <p:cNvPr id="15" name="Text 9"/>
          <p:cNvSpPr/>
          <p:nvPr/>
        </p:nvSpPr>
        <p:spPr>
          <a:xfrm>
            <a:off x="793790" y="6228159"/>
            <a:ext cx="6461522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Address transportation, insurance, and access challenges that prevent timely care</a:t>
            </a:r>
            <a:endParaRPr lang="en-US" sz="11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5088" y="5440680"/>
            <a:ext cx="368498" cy="368498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7375088" y="5928955"/>
            <a:ext cx="2745105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Provide Clear Referral Pathways</a:t>
            </a:r>
            <a:endParaRPr lang="en-US" sz="1500" dirty="0"/>
          </a:p>
        </p:txBody>
      </p:sp>
      <p:sp>
        <p:nvSpPr>
          <p:cNvPr id="18" name="Text 11"/>
          <p:cNvSpPr/>
          <p:nvPr/>
        </p:nvSpPr>
        <p:spPr>
          <a:xfrm>
            <a:off x="7375088" y="6228159"/>
            <a:ext cx="6461522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Connect community members directly to cardio-obstetric screening and follow-up services</a:t>
            </a:r>
            <a:endParaRPr lang="en-US" sz="1150" dirty="0"/>
          </a:p>
        </p:txBody>
      </p:sp>
      <p:sp>
        <p:nvSpPr>
          <p:cNvPr id="19" name="Shape 12"/>
          <p:cNvSpPr/>
          <p:nvPr/>
        </p:nvSpPr>
        <p:spPr>
          <a:xfrm>
            <a:off x="793790" y="6530459"/>
            <a:ext cx="13042821" cy="681514"/>
          </a:xfrm>
          <a:prstGeom prst="roundRect">
            <a:avLst>
              <a:gd name="adj" fmla="val 3245"/>
            </a:avLst>
          </a:prstGeom>
          <a:solidFill>
            <a:srgbClr val="FFCDB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189" y="6730365"/>
            <a:ext cx="184190" cy="147399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1272778" y="6662976"/>
            <a:ext cx="12416433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Case Example — Citywide Baby Shower:</a:t>
            </a:r>
            <a:r>
              <a:rPr lang="en-US" sz="11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 community health event designed to increase heart health awareness during pregnancy and the postpartum period through interactive education and resource distribution.</a:t>
            </a:r>
            <a:endParaRPr lang="en-US" sz="11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12C612-612D-5445-69AC-3C9813140952}"/>
              </a:ext>
            </a:extLst>
          </p:cNvPr>
          <p:cNvSpPr txBox="1"/>
          <p:nvPr/>
        </p:nvSpPr>
        <p:spPr>
          <a:xfrm>
            <a:off x="793790" y="7623128"/>
            <a:ext cx="7315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600" dirty="0"/>
              <a:t>• Bandura, A. (2004). Health promotion by social cognitive means. </a:t>
            </a:r>
            <a:r>
              <a:rPr lang="en-US" sz="600" i="1" dirty="0"/>
              <a:t>Health Education and Behavior, 31</a:t>
            </a:r>
            <a:r>
              <a:rPr lang="en-US" sz="600" dirty="0"/>
              <a:t>(2), 143–164. </a:t>
            </a:r>
            <a:r>
              <a:rPr lang="en-US" sz="600" dirty="0">
                <a:hlinkClick r:id="rId9"/>
              </a:rPr>
              <a:t>https://doi.org/10.1177/1090198104263660</a:t>
            </a:r>
            <a:endParaRPr lang="en-US" sz="600" dirty="0"/>
          </a:p>
          <a:p>
            <a:pPr>
              <a:buNone/>
            </a:pPr>
            <a:r>
              <a:rPr lang="en-US" sz="600" dirty="0"/>
              <a:t>• Glanz, K., Rimer, B. K., &amp; Viswanath, K. (Eds.). (2015). </a:t>
            </a:r>
            <a:r>
              <a:rPr lang="en-US" sz="600" i="1" dirty="0"/>
              <a:t>Health behavior: Theory, research, and practice</a:t>
            </a:r>
            <a:r>
              <a:rPr lang="en-US" sz="600" dirty="0"/>
              <a:t> (5th ed.). Jossey Bass.</a:t>
            </a:r>
          </a:p>
          <a:p>
            <a:pPr>
              <a:buNone/>
            </a:pPr>
            <a:r>
              <a:rPr lang="en-US" sz="600" dirty="0"/>
              <a:t>• World Health Organization. (2008). </a:t>
            </a:r>
            <a:r>
              <a:rPr lang="en-US" sz="600" i="1" dirty="0"/>
              <a:t>Closing the gap in a generation: Health equity through action on the social determinants of health</a:t>
            </a:r>
            <a:r>
              <a:rPr lang="en-US" sz="600" dirty="0"/>
              <a:t>. </a:t>
            </a:r>
            <a:r>
              <a:rPr lang="en-US" sz="600" dirty="0">
                <a:hlinkClick r:id="rId10"/>
              </a:rPr>
              <a:t>https://www.who.int/publications/i/item/WHO-IER-CSDH-08.1</a:t>
            </a:r>
            <a:endParaRPr lang="en-US" sz="600" dirty="0"/>
          </a:p>
          <a:p>
            <a:pPr>
              <a:buNone/>
            </a:pPr>
            <a:r>
              <a:rPr lang="en-US" sz="600" dirty="0"/>
              <a:t>• Braveman, P., &amp; Gottlieb, L. (2014). The social determinants of health: It is time to consider the causes of the causes. </a:t>
            </a:r>
            <a:r>
              <a:rPr lang="en-US" sz="600" i="1" dirty="0"/>
              <a:t>Public Health Reports, 129</a:t>
            </a:r>
            <a:r>
              <a:rPr lang="en-US" sz="600" dirty="0"/>
              <a:t>(Suppl 2), 19–31. https://doi.org/10.1177/00333549141291S206</a:t>
            </a:r>
          </a:p>
          <a:p>
            <a:pPr>
              <a:buNone/>
            </a:pPr>
            <a:r>
              <a:rPr lang="en-US" sz="600" dirty="0"/>
              <a:t>• Centers for Disease Control and Prevention. (2023). Social determinants of health and pregnancy related health. https://www.cdc.gov/socialdeterminants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6527" y="620554"/>
            <a:ext cx="1821894" cy="339804"/>
          </a:xfrm>
          <a:prstGeom prst="roundRect">
            <a:avLst>
              <a:gd name="adj" fmla="val 6746"/>
            </a:avLst>
          </a:prstGeom>
          <a:solidFill>
            <a:srgbClr val="FFDE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901065" y="677823"/>
            <a:ext cx="1592818" cy="225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INTERACTIVE ACTIVITY</a:t>
            </a:r>
            <a:endParaRPr lang="en-US" sz="1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886" y="1445656"/>
            <a:ext cx="4393763" cy="5859066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792" y="1445656"/>
            <a:ext cx="4572833" cy="61057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EECE63-167C-A711-C4C2-DA75E5FC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901" y="1238498"/>
            <a:ext cx="8959065" cy="6231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02" y="2318130"/>
            <a:ext cx="5429932" cy="40723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843082"/>
            <a:ext cx="2163008" cy="426244"/>
          </a:xfrm>
          <a:prstGeom prst="roundRect">
            <a:avLst>
              <a:gd name="adj" fmla="val 6386"/>
            </a:avLst>
          </a:prstGeom>
          <a:solidFill>
            <a:srgbClr val="FFDE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929878" y="911066"/>
            <a:ext cx="1890832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INTERACTIVE ACTIVITY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360051"/>
            <a:ext cx="6498431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Did Our Outreach Work?</a:t>
            </a:r>
            <a:endParaRPr lang="en-US" sz="4650" dirty="0"/>
          </a:p>
        </p:txBody>
      </p:sp>
      <p:sp>
        <p:nvSpPr>
          <p:cNvPr id="5" name="Text 3"/>
          <p:cNvSpPr/>
          <p:nvPr/>
        </p:nvSpPr>
        <p:spPr>
          <a:xfrm>
            <a:off x="793790" y="244447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Let's put evaluation skills to the test. Consider the following data from the </a:t>
            </a:r>
            <a:r>
              <a:rPr lang="en-US" sz="175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Citywide Baby Shower</a:t>
            </a: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community outreach event: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538776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20</a:t>
            </a:r>
            <a:endParaRPr lang="en-US" sz="5850" dirty="0"/>
          </a:p>
        </p:txBody>
      </p:sp>
      <p:sp>
        <p:nvSpPr>
          <p:cNvPr id="7" name="Text 5"/>
          <p:cNvSpPr/>
          <p:nvPr/>
        </p:nvSpPr>
        <p:spPr>
          <a:xfrm>
            <a:off x="1384578" y="457057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Trivia Sheets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793790" y="5078730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Distributed at the event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5235893" y="3538776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5</a:t>
            </a:r>
            <a:endParaRPr lang="en-US" sz="5850" dirty="0"/>
          </a:p>
        </p:txBody>
      </p:sp>
      <p:sp>
        <p:nvSpPr>
          <p:cNvPr id="10" name="Text 8"/>
          <p:cNvSpPr/>
          <p:nvPr/>
        </p:nvSpPr>
        <p:spPr>
          <a:xfrm>
            <a:off x="5826681" y="457057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Returned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5235893" y="5078730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Completed and submitted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77995" y="3538776"/>
            <a:ext cx="41586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100%</a:t>
            </a:r>
            <a:endParaRPr lang="en-US" sz="5850" dirty="0"/>
          </a:p>
        </p:txBody>
      </p:sp>
      <p:sp>
        <p:nvSpPr>
          <p:cNvPr id="13" name="Text 11"/>
          <p:cNvSpPr/>
          <p:nvPr/>
        </p:nvSpPr>
        <p:spPr>
          <a:xfrm>
            <a:off x="10268783" y="457057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Correct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9677995" y="507873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Among respondents who returned sheets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6059686"/>
            <a:ext cx="13042821" cy="1326713"/>
          </a:xfrm>
          <a:prstGeom prst="roundRect">
            <a:avLst>
              <a:gd name="adj" fmla="val 2565"/>
            </a:avLst>
          </a:prstGeom>
          <a:solidFill>
            <a:srgbClr val="FFCDB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4" y="6403777"/>
            <a:ext cx="283488" cy="226814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530906" y="6343174"/>
            <a:ext cx="120788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Question for Discussion:</a:t>
            </a:r>
            <a:r>
              <a:rPr lang="en-US" sz="17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Was this outreach successful? Take 5 minutes, consider the data, and decide. What does this evidence tell us and what doesn't it tell us?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965478"/>
            <a:ext cx="4196358" cy="6298644"/>
          </a:xfrm>
          <a:prstGeom prst="roundRect">
            <a:avLst>
              <a:gd name="adj" fmla="val 8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1020604" y="1192292"/>
            <a:ext cx="3742730" cy="1116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Promote Learning Among the Public Health Workforce and Communities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1020604" y="2444591"/>
            <a:ext cx="3742730" cy="45927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Translated complex cardiovascular risk into 5th grade level language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Used interactive True/False trivia to promote active engagement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Embedded direct referral pathway through QR code linkage to care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Reinforced patient self advocacy and symptom recognition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216962" y="965478"/>
            <a:ext cx="4196358" cy="6298644"/>
          </a:xfrm>
          <a:prstGeom prst="roundRect">
            <a:avLst>
              <a:gd name="adj" fmla="val 8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5443776" y="1192292"/>
            <a:ext cx="3742730" cy="11162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Strategy to Influence Knowledge, Skills, and Attitudes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5443776" y="2444591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Increased knowledge of pregnancy related cardiovascular warning signs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443776" y="3669387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Improved confidence in speaking up about symptoms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5443776" y="4531281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Encouraged timely care seeking behavior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443776" y="5393174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Connected education directly to clinical access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965478"/>
            <a:ext cx="4196358" cy="6298644"/>
          </a:xfrm>
          <a:prstGeom prst="roundRect">
            <a:avLst>
              <a:gd name="adj" fmla="val 81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9866948" y="1192292"/>
            <a:ext cx="3742730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Use Best Practice Pedagogical Approaches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9866948" y="2072521"/>
            <a:ext cx="3742730" cy="3866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Applied retrieval practice through structured trivia questions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Designed messages around self efficacy theory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Used clear, behavior focused call to action</a:t>
            </a:r>
            <a:endParaRPr lang="en-US" sz="1750" dirty="0"/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Integrated real world application through community deployment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220153"/>
            <a:ext cx="856655" cy="244078"/>
          </a:xfrm>
          <a:prstGeom prst="roundRect">
            <a:avLst>
              <a:gd name="adj" fmla="val 7249"/>
            </a:avLst>
          </a:prstGeom>
          <a:solidFill>
            <a:srgbClr val="FFDE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82134" y="1264325"/>
            <a:ext cx="679966" cy="155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EVALUATION</a:t>
            </a:r>
            <a:endParaRPr lang="en-US" sz="900" dirty="0"/>
          </a:p>
        </p:txBody>
      </p:sp>
      <p:sp>
        <p:nvSpPr>
          <p:cNvPr id="4" name="Text 2"/>
          <p:cNvSpPr/>
          <p:nvPr/>
        </p:nvSpPr>
        <p:spPr>
          <a:xfrm>
            <a:off x="793790" y="1502450"/>
            <a:ext cx="6734532" cy="483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Evaluation Discussion: Looking Deeper</a:t>
            </a:r>
            <a:endParaRPr lang="en-US" sz="3000" dirty="0"/>
          </a:p>
        </p:txBody>
      </p:sp>
      <p:sp>
        <p:nvSpPr>
          <p:cNvPr id="5" name="Text 3"/>
          <p:cNvSpPr/>
          <p:nvPr/>
        </p:nvSpPr>
        <p:spPr>
          <a:xfrm>
            <a:off x="793790" y="2129909"/>
            <a:ext cx="13042821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data from our Citywide Baby Shower tells an incomplete story. </a:t>
            </a:r>
            <a:r>
              <a:rPr lang="en-US" sz="115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Knowledge is not the same as behavior change.</a:t>
            </a:r>
            <a:r>
              <a:rPr lang="en-US" sz="11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Rigorous evaluation must go beyond correctness scores to capture meaningful outcomes.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793790" y="2722483"/>
            <a:ext cx="2322076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What's Missing?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793790" y="3120390"/>
            <a:ext cx="331708" cy="3317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221224" y="3170992"/>
            <a:ext cx="19351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Low Response Rate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1221224" y="3508534"/>
            <a:ext cx="5914192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Only 25% of sheets were returned — possible selection bias among the most engaged attendees</a:t>
            </a:r>
            <a:endParaRPr lang="en-US" sz="1150" dirty="0"/>
          </a:p>
        </p:txBody>
      </p:sp>
      <p:sp>
        <p:nvSpPr>
          <p:cNvPr id="10" name="Shape 8"/>
          <p:cNvSpPr/>
          <p:nvPr/>
        </p:nvSpPr>
        <p:spPr>
          <a:xfrm>
            <a:off x="793790" y="4089202"/>
            <a:ext cx="331708" cy="3317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1221224" y="4139803"/>
            <a:ext cx="19351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Knowledge ≠ Behavior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1221224" y="4477345"/>
            <a:ext cx="5914192" cy="389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Measures knowledge recall, not actual health-seeking behavior or clinical follow-through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793790" y="5058013"/>
            <a:ext cx="331708" cy="3317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1221224" y="5108615"/>
            <a:ext cx="19351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No Demographics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1221224" y="5446157"/>
            <a:ext cx="5914192" cy="194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Cannot determine if the most at-risk populations were reached</a:t>
            </a:r>
            <a:endParaRPr lang="en-US" sz="1150" dirty="0"/>
          </a:p>
        </p:txBody>
      </p:sp>
      <p:sp>
        <p:nvSpPr>
          <p:cNvPr id="16" name="Text 14"/>
          <p:cNvSpPr/>
          <p:nvPr/>
        </p:nvSpPr>
        <p:spPr>
          <a:xfrm>
            <a:off x="7502604" y="2722483"/>
            <a:ext cx="2322076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Stronger Methods</a:t>
            </a:r>
            <a:endParaRPr lang="en-US" sz="1800" dirty="0"/>
          </a:p>
        </p:txBody>
      </p:sp>
      <p:sp>
        <p:nvSpPr>
          <p:cNvPr id="17" name="Shape 15"/>
          <p:cNvSpPr/>
          <p:nvPr/>
        </p:nvSpPr>
        <p:spPr>
          <a:xfrm>
            <a:off x="7502604" y="3120390"/>
            <a:ext cx="6341626" cy="3781187"/>
          </a:xfrm>
          <a:prstGeom prst="roundRect">
            <a:avLst>
              <a:gd name="adj" fmla="val 585"/>
            </a:avLst>
          </a:prstGeom>
          <a:solidFill>
            <a:srgbClr val="FFCDB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004" y="3320296"/>
            <a:ext cx="184190" cy="147399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7981593" y="3252907"/>
            <a:ext cx="5715238" cy="354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Higher response rate strategy</a:t>
            </a:r>
            <a:r>
              <a:rPr lang="en-US" sz="11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- Only 25 percent of attendees returned trivia sheets. Future events could integrate real time completion or digital submission to increase participation.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Immediate QR scan tracking</a:t>
            </a:r>
            <a:r>
              <a:rPr lang="en-US" sz="11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- While a QR code was provided, we did not capture real time scan analytics at the event to measure engagement volume.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On site appointment scheduling option</a:t>
            </a:r>
            <a:r>
              <a:rPr lang="en-US" sz="11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- Adding a direct scheduling table or staff navigator could reduce drop off between interest and action.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 and post confidence assessment</a:t>
            </a:r>
            <a:r>
              <a:rPr lang="en-US" sz="11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- A short self efficacy scale would better measure confidence in symptom recognition and self advocacy.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Demographic data capture</a:t>
            </a:r>
            <a:r>
              <a:rPr lang="en-US" sz="11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- Anonymous demographic questions would allow assessment of whether highest risk populations were reached.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Follow up text or email pathway</a:t>
            </a:r>
            <a:r>
              <a:rPr lang="en-US" sz="11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- Collecting opt in contact information would enable 30 and 60 day follow up to assess behavior change.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Behavioral outcome tracking</a:t>
            </a:r>
            <a:r>
              <a:rPr lang="en-US" sz="11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- Future evaluation should measure completed appointments, not just scheduled visits.</a:t>
            </a:r>
            <a:endParaRPr lang="en-US" sz="115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1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Language accessibility expansion</a:t>
            </a:r>
            <a:r>
              <a:rPr lang="en-US" sz="11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- Additional translated versions could improve equity of reach</a:t>
            </a:r>
            <a:endParaRPr lang="en-US" sz="11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629126"/>
            <a:ext cx="12390596" cy="69713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085374"/>
            <a:ext cx="1687473" cy="426244"/>
          </a:xfrm>
          <a:prstGeom prst="roundRect">
            <a:avLst>
              <a:gd name="adj" fmla="val 6386"/>
            </a:avLst>
          </a:prstGeom>
          <a:solidFill>
            <a:srgbClr val="FFDE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929878" y="1153358"/>
            <a:ext cx="141529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LOOKING AHEAD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602343"/>
            <a:ext cx="7722394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Future Educational Pathways</a:t>
            </a:r>
            <a:endParaRPr lang="en-US" sz="4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86764"/>
            <a:ext cx="1341120" cy="82879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379904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Emerging Workforce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793790" y="4307205"/>
            <a:ext cx="304800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Core competency training in pregnancy-related cardiovascular risk, awareness</a:t>
            </a:r>
            <a:endParaRPr lang="en-US" sz="17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278" y="2686764"/>
            <a:ext cx="1341120" cy="82879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125278" y="379904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Established Workforce</a:t>
            </a:r>
            <a:endParaRPr lang="en-US" sz="2300" dirty="0"/>
          </a:p>
        </p:txBody>
      </p:sp>
      <p:sp>
        <p:nvSpPr>
          <p:cNvPr id="10" name="Text 6"/>
          <p:cNvSpPr/>
          <p:nvPr/>
        </p:nvSpPr>
        <p:spPr>
          <a:xfrm>
            <a:off x="4125278" y="4307205"/>
            <a:ext cx="304811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Continuing education, workflow optimization, and integration of cardio-obstetric protocols into existing practice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884" y="2686764"/>
            <a:ext cx="1341120" cy="82879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456884" y="379904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General Public</a:t>
            </a:r>
            <a:endParaRPr lang="en-US" sz="2300" dirty="0"/>
          </a:p>
        </p:txBody>
      </p:sp>
      <p:sp>
        <p:nvSpPr>
          <p:cNvPr id="13" name="Text 8"/>
          <p:cNvSpPr/>
          <p:nvPr/>
        </p:nvSpPr>
        <p:spPr>
          <a:xfrm>
            <a:off x="7456884" y="4307205"/>
            <a:ext cx="304811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Health literacy campaigns and self-efficacy programs that empower individuals to advocate for cardiovascular screening</a:t>
            </a:r>
            <a:endParaRPr lang="en-US" sz="175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491" y="2686764"/>
            <a:ext cx="1341120" cy="82879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788491" y="379904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Policymakers</a:t>
            </a:r>
            <a:endParaRPr lang="en-US" sz="2300" dirty="0"/>
          </a:p>
        </p:txBody>
      </p:sp>
      <p:sp>
        <p:nvSpPr>
          <p:cNvPr id="16" name="Text 10"/>
          <p:cNvSpPr/>
          <p:nvPr/>
        </p:nvSpPr>
        <p:spPr>
          <a:xfrm>
            <a:off x="10788491" y="4307205"/>
            <a:ext cx="304811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Support for standardized cardio-obstetric programs, sustainable funding, and workforce development mandates</a:t>
            </a:r>
            <a:endParaRPr lang="en-US" sz="1750" dirty="0"/>
          </a:p>
        </p:txBody>
      </p:sp>
      <p:sp>
        <p:nvSpPr>
          <p:cNvPr id="17" name="Shape 11"/>
          <p:cNvSpPr/>
          <p:nvPr/>
        </p:nvSpPr>
        <p:spPr>
          <a:xfrm>
            <a:off x="793790" y="6490249"/>
            <a:ext cx="13042821" cy="35957"/>
          </a:xfrm>
          <a:prstGeom prst="rect">
            <a:avLst/>
          </a:prstGeom>
          <a:solidFill>
            <a:srgbClr val="383838">
              <a:alpha val="5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AutoShape 4" descr="Image result for check mark">
            <a:extLst>
              <a:ext uri="{FF2B5EF4-FFF2-40B4-BE49-F238E27FC236}">
                <a16:creationId xmlns:a16="http://schemas.microsoft.com/office/drawing/2014/main" id="{E7081A63-0D38-774F-DE2B-AA25DB333C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6" descr="Image result for check mark">
            <a:extLst>
              <a:ext uri="{FF2B5EF4-FFF2-40B4-BE49-F238E27FC236}">
                <a16:creationId xmlns:a16="http://schemas.microsoft.com/office/drawing/2014/main" id="{DD0E3DBD-97FC-DD63-6DB5-38A28F9A5A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11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Check mark ">
            <a:extLst>
              <a:ext uri="{FF2B5EF4-FFF2-40B4-BE49-F238E27FC236}">
                <a16:creationId xmlns:a16="http://schemas.microsoft.com/office/drawing/2014/main" id="{AEF543C1-EEE3-EB64-A6DC-265CFFC0E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09" y="248269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ank You Gif - IceGif">
            <a:extLst>
              <a:ext uri="{FF2B5EF4-FFF2-40B4-BE49-F238E27FC236}">
                <a16:creationId xmlns:a16="http://schemas.microsoft.com/office/drawing/2014/main" id="{48FE7F7B-841E-9C55-1472-B499C5EB1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0719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826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9CD583-C140-BD9A-2836-7049D14B60D7}"/>
              </a:ext>
            </a:extLst>
          </p:cNvPr>
          <p:cNvSpPr txBox="1"/>
          <p:nvPr/>
        </p:nvSpPr>
        <p:spPr>
          <a:xfrm>
            <a:off x="452063" y="708917"/>
            <a:ext cx="1062347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References: 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• Alliance for Innovation on Maternal Health. (2022). AIM patient safety bundles. </a:t>
            </a:r>
            <a:r>
              <a:rPr lang="en-US" sz="1200" dirty="0">
                <a:hlinkClick r:id="rId2"/>
              </a:rPr>
              <a:t>https://saferbirth.org/aim/patient-safety-bundles/</a:t>
            </a:r>
            <a:r>
              <a:rPr lang="en-US" sz="1200" dirty="0"/>
              <a:t> </a:t>
            </a:r>
          </a:p>
          <a:p>
            <a:r>
              <a:rPr lang="en-US" sz="1200" dirty="0"/>
              <a:t>• American College of Obstetricians and Gynecologists. (2018). Optimizing postpartum care. </a:t>
            </a:r>
            <a:r>
              <a:rPr lang="en-US" sz="1200" i="1" dirty="0"/>
              <a:t>Obstetrics and Gynecology, 131</a:t>
            </a:r>
            <a:r>
              <a:rPr lang="en-US" sz="1200" dirty="0"/>
              <a:t>(5), e140–e150. </a:t>
            </a:r>
            <a:r>
              <a:rPr lang="en-US" sz="1200" dirty="0">
                <a:hlinkClick r:id="rId3"/>
              </a:rPr>
              <a:t>https://doi.org/10.1097/AOG.0000000000002633</a:t>
            </a:r>
            <a:endParaRPr lang="en-US" sz="1200" dirty="0"/>
          </a:p>
          <a:p>
            <a:r>
              <a:rPr lang="en-US" sz="1200" dirty="0"/>
              <a:t>• American College of Obstetricians and Gynecologists. (2019). Cardiovascular disease in pregnancy. Practice Bulletin No. 212. </a:t>
            </a:r>
            <a:r>
              <a:rPr lang="en-US" sz="1200" i="1" dirty="0"/>
              <a:t>Obstetrics and Gynecology, 133</a:t>
            </a:r>
            <a:r>
              <a:rPr lang="en-US" sz="1200" dirty="0"/>
              <a:t>(5), e320–e356. </a:t>
            </a:r>
            <a:r>
              <a:rPr lang="en-US" sz="1200" dirty="0">
                <a:hlinkClick r:id="rId4"/>
              </a:rPr>
              <a:t>https://doi.org/10.1097/AOG.0000000000003243</a:t>
            </a:r>
            <a:r>
              <a:rPr lang="en-US" sz="1200" dirty="0"/>
              <a:t> </a:t>
            </a:r>
          </a:p>
          <a:p>
            <a:r>
              <a:rPr lang="en-US" sz="1200" dirty="0"/>
              <a:t>• American College of Obstetricians and Gynecologists. (2019). Levels of maternal care. </a:t>
            </a:r>
            <a:r>
              <a:rPr lang="en-US" sz="1200" i="1" dirty="0"/>
              <a:t>Obstetrics and Gynecology, 134</a:t>
            </a:r>
            <a:r>
              <a:rPr lang="en-US" sz="1200" dirty="0"/>
              <a:t>(2), e41–e55. </a:t>
            </a:r>
            <a:r>
              <a:rPr lang="en-US" sz="1200" dirty="0">
                <a:hlinkClick r:id="rId5"/>
              </a:rPr>
              <a:t>https://doi.org/10.1097/AOG.0000000000003383</a:t>
            </a:r>
            <a:r>
              <a:rPr lang="en-US" sz="1200" dirty="0"/>
              <a:t> </a:t>
            </a:r>
          </a:p>
          <a:p>
            <a:r>
              <a:rPr lang="en-US" sz="1200" dirty="0"/>
              <a:t>• Arany, Z., Elkayam, U., et al. (2016). Pregnancy and heart disease: A scientific statement from the American Heart Association. </a:t>
            </a:r>
            <a:r>
              <a:rPr lang="en-US" sz="1200" i="1" dirty="0"/>
              <a:t>Circulation, 133</a:t>
            </a:r>
            <a:r>
              <a:rPr lang="en-US" sz="1200" dirty="0"/>
              <a:t>(17), 1695–1733. </a:t>
            </a:r>
            <a:r>
              <a:rPr lang="en-US" sz="1200" dirty="0">
                <a:hlinkClick r:id="rId6"/>
              </a:rPr>
              <a:t>https://doi.org/10.1161/CIR.0000000000000458</a:t>
            </a:r>
            <a:endParaRPr lang="en-US" sz="1200" dirty="0"/>
          </a:p>
          <a:p>
            <a:r>
              <a:rPr lang="en-US" sz="1200" dirty="0"/>
              <a:t>• Bandura, A. (1997). </a:t>
            </a:r>
            <a:r>
              <a:rPr lang="en-US" sz="1200" i="1" dirty="0"/>
              <a:t>Self efficacy: The exercise of control</a:t>
            </a:r>
            <a:r>
              <a:rPr lang="en-US" sz="1200" dirty="0"/>
              <a:t>. W. H. Freeman. </a:t>
            </a:r>
          </a:p>
          <a:p>
            <a:r>
              <a:rPr lang="en-US" sz="1200" dirty="0"/>
              <a:t>• Bandura, A. (2004). Health promotion by social cognitive means. </a:t>
            </a:r>
            <a:r>
              <a:rPr lang="en-US" sz="1200" i="1" dirty="0"/>
              <a:t>Health Education and Behavior, 31</a:t>
            </a:r>
            <a:r>
              <a:rPr lang="en-US" sz="1200" dirty="0"/>
              <a:t>(2), 143–164. </a:t>
            </a:r>
            <a:r>
              <a:rPr lang="en-US" sz="1200" dirty="0">
                <a:hlinkClick r:id="rId7"/>
              </a:rPr>
              <a:t>https://doi.org/10.1177/1090198104263660</a:t>
            </a:r>
            <a:endParaRPr lang="en-US" sz="1200" dirty="0"/>
          </a:p>
          <a:p>
            <a:r>
              <a:rPr lang="en-US" sz="1200" dirty="0"/>
              <a:t>• Braveman, P., &amp; Gottlieb, L. (2014). The social determinants of health: It is time to consider the causes of the causes. </a:t>
            </a:r>
            <a:r>
              <a:rPr lang="en-US" sz="1200" i="1" dirty="0"/>
              <a:t>Public Health Reports, 129</a:t>
            </a:r>
            <a:r>
              <a:rPr lang="en-US" sz="1200" dirty="0"/>
              <a:t>(Suppl 2), 19–31. </a:t>
            </a:r>
            <a:r>
              <a:rPr lang="en-US" sz="1200" dirty="0">
                <a:hlinkClick r:id="rId8"/>
              </a:rPr>
              <a:t>https://doi.org/10.1177/00333549141291S206</a:t>
            </a:r>
            <a:r>
              <a:rPr lang="en-US" sz="1200" dirty="0"/>
              <a:t> </a:t>
            </a:r>
          </a:p>
          <a:p>
            <a:r>
              <a:rPr lang="en-US" sz="1200" dirty="0"/>
              <a:t>• Centers for Disease Control and Prevention. (2023). Maternal mortality review committees. </a:t>
            </a:r>
            <a:r>
              <a:rPr lang="en-US" sz="1200" dirty="0">
                <a:hlinkClick r:id="rId9"/>
              </a:rPr>
              <a:t>https://www.cdc.gov/maternal-mortality/review-committees/index.html</a:t>
            </a:r>
            <a:r>
              <a:rPr lang="en-US" sz="1200" dirty="0"/>
              <a:t> </a:t>
            </a:r>
          </a:p>
          <a:p>
            <a:r>
              <a:rPr lang="en-US" sz="1200" dirty="0"/>
              <a:t>• Centers for Disease Control and Prevention. (2023). Pregnancy related deaths in the United States. </a:t>
            </a:r>
            <a:r>
              <a:rPr lang="en-US" sz="1200" dirty="0">
                <a:hlinkClick r:id="rId10"/>
              </a:rPr>
              <a:t>https://www.cdc.gov/maternal-mortality/data-research/index.html</a:t>
            </a:r>
            <a:r>
              <a:rPr lang="en-US" sz="1200" dirty="0"/>
              <a:t> </a:t>
            </a:r>
          </a:p>
          <a:p>
            <a:r>
              <a:rPr lang="en-US" sz="1200" dirty="0"/>
              <a:t>• Glanz, K., Rimer, B. K., &amp; Viswanath, K. (Eds.). (2015). </a:t>
            </a:r>
            <a:r>
              <a:rPr lang="en-US" sz="1200" i="1" dirty="0"/>
              <a:t>Health behavior: Theory, research, and practice</a:t>
            </a:r>
            <a:r>
              <a:rPr lang="en-US" sz="1200" dirty="0"/>
              <a:t> (5th ed.). Jossey Bass. </a:t>
            </a:r>
          </a:p>
          <a:p>
            <a:r>
              <a:rPr lang="en-US" sz="1200" dirty="0"/>
              <a:t>• Main, E. K., Markow, C., &amp; Gould, J. (2018). Addressing maternal mortality and morbidity through collaborative quality improvement. </a:t>
            </a:r>
            <a:r>
              <a:rPr lang="en-US" sz="1200" i="1" dirty="0"/>
              <a:t>Obstetrics and Gynecology, 131</a:t>
            </a:r>
            <a:r>
              <a:rPr lang="en-US" sz="1200" dirty="0"/>
              <a:t>(1), 12–18. </a:t>
            </a:r>
            <a:r>
              <a:rPr lang="en-US" sz="1200" dirty="0">
                <a:hlinkClick r:id="rId11"/>
              </a:rPr>
              <a:t>https://doi.org/10.1097/AOG.0000000000002412</a:t>
            </a:r>
            <a:endParaRPr lang="en-US" sz="1200" dirty="0"/>
          </a:p>
          <a:p>
            <a:r>
              <a:rPr lang="en-US" sz="1200" dirty="0"/>
              <a:t>• Mehta, L. S., Warnes, C. A., Bradley, E., et al. (2014). Cardiovascular considerations in caring for pregnant patients: A scientific statement from the American Heart Association. </a:t>
            </a:r>
            <a:r>
              <a:rPr lang="en-US" sz="1200" i="1" dirty="0"/>
              <a:t>Circulation, 130</a:t>
            </a:r>
            <a:r>
              <a:rPr lang="en-US" sz="1200" dirty="0"/>
              <a:t>(24), 2189–2242. </a:t>
            </a:r>
            <a:r>
              <a:rPr lang="en-US" sz="1200" dirty="0">
                <a:hlinkClick r:id="rId12"/>
              </a:rPr>
              <a:t>https://doi.org/10.1161/CIR.0000000000000105</a:t>
            </a:r>
            <a:r>
              <a:rPr lang="en-US" sz="1200" dirty="0"/>
              <a:t> </a:t>
            </a:r>
          </a:p>
          <a:p>
            <a:r>
              <a:rPr lang="en-US" sz="1200" dirty="0"/>
              <a:t>• Petersen, E. E., Davis, N. L., Goodman, D., et al. (2019). Vital signs: Pregnancy related deaths, United States, 2011 to 2015, and strategies for prevention. </a:t>
            </a:r>
            <a:r>
              <a:rPr lang="en-US" sz="1200" i="1" dirty="0"/>
              <a:t>MMWR Morbidity and Mortality Weekly Report, 68</a:t>
            </a:r>
            <a:r>
              <a:rPr lang="en-US" sz="1200" dirty="0"/>
              <a:t>(18), 423–429. </a:t>
            </a:r>
            <a:r>
              <a:rPr lang="en-US" sz="1200" dirty="0">
                <a:hlinkClick r:id="rId13"/>
              </a:rPr>
              <a:t>https://doi.org/10.15585/mmwr.mm6818e1</a:t>
            </a:r>
            <a:endParaRPr lang="en-US" sz="1200" dirty="0"/>
          </a:p>
          <a:p>
            <a:r>
              <a:rPr lang="en-US" sz="1200" dirty="0"/>
              <a:t>• Ruys, T. P. E., </a:t>
            </a:r>
            <a:r>
              <a:rPr lang="en-US" sz="1200" dirty="0" err="1"/>
              <a:t>Roos</a:t>
            </a:r>
            <a:r>
              <a:rPr lang="en-US" sz="1200" dirty="0"/>
              <a:t> Hesselink, J. W., Hall, R., et al. (2014). Pregnancy and delivery in cardiac disease: Results of the ROPAC registry. </a:t>
            </a:r>
            <a:r>
              <a:rPr lang="en-US" sz="1200" i="1" dirty="0"/>
              <a:t>European Heart Journal, 35</a:t>
            </a:r>
            <a:r>
              <a:rPr lang="en-US" sz="1200" dirty="0"/>
              <a:t>(11), 657–665. </a:t>
            </a:r>
            <a:r>
              <a:rPr lang="en-US" sz="1200" dirty="0">
                <a:hlinkClick r:id="rId14"/>
              </a:rPr>
              <a:t>https://doi.org/10.1093/eurheartj/eht544</a:t>
            </a:r>
            <a:r>
              <a:rPr lang="en-US" sz="1200" dirty="0"/>
              <a:t> </a:t>
            </a:r>
          </a:p>
          <a:p>
            <a:r>
              <a:rPr lang="en-US" sz="1200" dirty="0"/>
              <a:t>• Silversides, C. K., Grewal, J., Mason, J., et al. (2018). Pregnancy outcomes in women with heart disease: The CARPREG II study. </a:t>
            </a:r>
            <a:r>
              <a:rPr lang="en-US" sz="1200" i="1" dirty="0"/>
              <a:t>Journal of the American College of Cardiology, 71</a:t>
            </a:r>
            <a:r>
              <a:rPr lang="en-US" sz="1200" dirty="0"/>
              <a:t>(21), 2419–2430. </a:t>
            </a:r>
            <a:r>
              <a:rPr lang="en-US" sz="1200" dirty="0">
                <a:hlinkClick r:id="rId15"/>
              </a:rPr>
              <a:t>https://doi.org/10.1016/j.jacc.2018.02.076</a:t>
            </a:r>
            <a:r>
              <a:rPr lang="en-US" sz="1200" dirty="0"/>
              <a:t> </a:t>
            </a:r>
          </a:p>
          <a:p>
            <a:r>
              <a:rPr lang="en-US" sz="1200" dirty="0"/>
              <a:t>• The Joint Commission. (2019). Sentinel event alert 59: Maternal mortality. </a:t>
            </a:r>
            <a:r>
              <a:rPr lang="en-US" sz="1200" dirty="0">
                <a:hlinkClick r:id="rId16"/>
              </a:rPr>
              <a:t>https://www.jointcommission.org/resources/patient-safety-topics/sentinel-event/sentinel-event-alert-newsletters/sentinel-event-alert-59-maternal-mortality/</a:t>
            </a:r>
            <a:r>
              <a:rPr lang="en-US" sz="1200" dirty="0"/>
              <a:t> </a:t>
            </a:r>
          </a:p>
          <a:p>
            <a:r>
              <a:rPr lang="en-US" sz="1200" dirty="0"/>
              <a:t>• World Health Organization. (2008). </a:t>
            </a:r>
            <a:r>
              <a:rPr lang="en-US" sz="1200" i="1" dirty="0"/>
              <a:t>Closing the gap in a generation: Health equity through action on the social determinants of health</a:t>
            </a:r>
            <a:r>
              <a:rPr lang="en-US" sz="1200" dirty="0"/>
              <a:t>. </a:t>
            </a:r>
            <a:r>
              <a:rPr lang="en-US" sz="1200" dirty="0">
                <a:hlinkClick r:id="rId17"/>
              </a:rPr>
              <a:t>https://www.who.int/publications/i/item/WHO-IER-CSDH-08.1</a:t>
            </a:r>
            <a:r>
              <a:rPr lang="en-US" sz="1200" dirty="0"/>
              <a:t>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86084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680085"/>
            <a:ext cx="1551980" cy="343614"/>
          </a:xfrm>
          <a:prstGeom prst="roundRect">
            <a:avLst>
              <a:gd name="adj" fmla="val 6733"/>
            </a:avLst>
          </a:prstGeom>
          <a:solidFill>
            <a:srgbClr val="FFDE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909399" y="737830"/>
            <a:ext cx="1320760" cy="228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6-HOUR TRAINING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793790" y="1089184"/>
            <a:ext cx="5060990" cy="63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Agenda Overview</a:t>
            </a:r>
            <a:endParaRPr lang="en-US" sz="3950" dirty="0"/>
          </a:p>
        </p:txBody>
      </p:sp>
      <p:sp>
        <p:nvSpPr>
          <p:cNvPr id="5" name="Text 3"/>
          <p:cNvSpPr/>
          <p:nvPr/>
        </p:nvSpPr>
        <p:spPr>
          <a:xfrm>
            <a:off x="793790" y="1967508"/>
            <a:ext cx="13042821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 training is structured into five progressive modules, moving from foundational science to systems design to community implementation and evaluation. Today's demonstration focuses on a </a:t>
            </a:r>
            <a:r>
              <a:rPr lang="en-US" sz="15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sample activity from Module 4</a:t>
            </a:r>
            <a:r>
              <a:rPr lang="en-US" sz="15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500" dirty="0"/>
          </a:p>
        </p:txBody>
      </p:sp>
      <p:sp>
        <p:nvSpPr>
          <p:cNvPr id="6" name="Shape 4"/>
          <p:cNvSpPr/>
          <p:nvPr/>
        </p:nvSpPr>
        <p:spPr>
          <a:xfrm>
            <a:off x="793790" y="2722364"/>
            <a:ext cx="4238387" cy="1686758"/>
          </a:xfrm>
          <a:prstGeom prst="roundRect">
            <a:avLst>
              <a:gd name="adj" fmla="val 1715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986552" y="2915126"/>
            <a:ext cx="3852863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Module 1: Pregnancy as a Cardiovascular Stress Test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986552" y="3645813"/>
            <a:ext cx="3852863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Foundational physiology and the reframing of pregnancy-related risk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5196007" y="2722364"/>
            <a:ext cx="4238387" cy="1686758"/>
          </a:xfrm>
          <a:prstGeom prst="roundRect">
            <a:avLst>
              <a:gd name="adj" fmla="val 1715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5388769" y="2915126"/>
            <a:ext cx="3852863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Module 2: Cardio-Obstetrics as an Emerging Specialty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388769" y="3645813"/>
            <a:ext cx="3852863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Fellowship models, institutional structures, and workforce implications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9598223" y="2722364"/>
            <a:ext cx="4238387" cy="1686758"/>
          </a:xfrm>
          <a:prstGeom prst="roundRect">
            <a:avLst>
              <a:gd name="adj" fmla="val 1715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790986" y="2915126"/>
            <a:ext cx="3852863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Module 3: Interdisciplinary Systems and Workflow Design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790986" y="3645813"/>
            <a:ext cx="3852863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Screening tools, EMR triggers, and multidisciplinary coordination</a:t>
            </a:r>
            <a:endParaRPr lang="en-US" sz="1500" dirty="0"/>
          </a:p>
        </p:txBody>
      </p:sp>
      <p:sp>
        <p:nvSpPr>
          <p:cNvPr id="15" name="Shape 13"/>
          <p:cNvSpPr/>
          <p:nvPr/>
        </p:nvSpPr>
        <p:spPr>
          <a:xfrm>
            <a:off x="793790" y="4572953"/>
            <a:ext cx="6439495" cy="1401485"/>
          </a:xfrm>
          <a:prstGeom prst="roundRect">
            <a:avLst>
              <a:gd name="adj" fmla="val 206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986552" y="4765715"/>
            <a:ext cx="6053971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Module 4: Community Strategy and Measuring Impact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986552" y="5496401"/>
            <a:ext cx="605397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Outreach design, self-efficacy, and evaluation frameworks</a:t>
            </a:r>
            <a:endParaRPr lang="en-US" sz="1500" dirty="0"/>
          </a:p>
        </p:txBody>
      </p:sp>
      <p:sp>
        <p:nvSpPr>
          <p:cNvPr id="18" name="Shape 16"/>
          <p:cNvSpPr/>
          <p:nvPr/>
        </p:nvSpPr>
        <p:spPr>
          <a:xfrm>
            <a:off x="7397115" y="4572953"/>
            <a:ext cx="6439495" cy="1401485"/>
          </a:xfrm>
          <a:prstGeom prst="roundRect">
            <a:avLst>
              <a:gd name="adj" fmla="val 2064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7589877" y="4765715"/>
            <a:ext cx="6053971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Module 5: Implementation and Evaluation Framework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589877" y="5496401"/>
            <a:ext cx="605397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ADDIE model application and real-world deployment strategies</a:t>
            </a:r>
            <a:endParaRPr lang="en-US" sz="1500" dirty="0"/>
          </a:p>
        </p:txBody>
      </p:sp>
      <p:sp>
        <p:nvSpPr>
          <p:cNvPr id="21" name="Shape 19"/>
          <p:cNvSpPr/>
          <p:nvPr/>
        </p:nvSpPr>
        <p:spPr>
          <a:xfrm>
            <a:off x="793790" y="6158746"/>
            <a:ext cx="13042821" cy="1390769"/>
          </a:xfrm>
          <a:prstGeom prst="roundRect">
            <a:avLst>
              <a:gd name="adj" fmla="val 2079"/>
            </a:avLst>
          </a:prstGeom>
          <a:solidFill>
            <a:srgbClr val="FFCDB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52" y="6436638"/>
            <a:ext cx="240983" cy="192762"/>
          </a:xfrm>
          <a:prstGeom prst="rect">
            <a:avLst/>
          </a:prstGeom>
        </p:spPr>
      </p:pic>
      <p:pic>
        <p:nvPicPr>
          <p:cNvPr id="2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297" y="6370677"/>
            <a:ext cx="228838" cy="180261"/>
          </a:xfrm>
          <a:prstGeom prst="rect">
            <a:avLst/>
          </a:prstGeom>
        </p:spPr>
      </p:pic>
      <p:sp>
        <p:nvSpPr>
          <p:cNvPr id="24" name="Text 20"/>
          <p:cNvSpPr/>
          <p:nvPr/>
        </p:nvSpPr>
        <p:spPr>
          <a:xfrm>
            <a:off x="1420297" y="6735247"/>
            <a:ext cx="12223552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Sample Session Today:</a:t>
            </a:r>
            <a:r>
              <a:rPr lang="en-US" sz="15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Community Outreach Impact Simulation, a hands-on activity from Module 4 demonstrating evaluation challenges in public health practice.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945118"/>
            <a:ext cx="2220039" cy="426244"/>
          </a:xfrm>
          <a:prstGeom prst="roundRect">
            <a:avLst>
              <a:gd name="adj" fmla="val 6386"/>
            </a:avLst>
          </a:prstGeom>
          <a:solidFill>
            <a:srgbClr val="FFDE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929878" y="1013103"/>
            <a:ext cx="1947863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LEARNING OBJECTIVES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462088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Training Purpose</a:t>
            </a:r>
            <a:endParaRPr lang="en-US" sz="4650" dirty="0"/>
          </a:p>
        </p:txBody>
      </p:sp>
      <p:sp>
        <p:nvSpPr>
          <p:cNvPr id="5" name="Text 3"/>
          <p:cNvSpPr/>
          <p:nvPr/>
        </p:nvSpPr>
        <p:spPr>
          <a:xfrm>
            <a:off x="793790" y="2546509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</a:t>
            </a:r>
            <a:r>
              <a:rPr lang="en-US" sz="175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6-hour in-person training</a:t>
            </a: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prepares emerging public health professionals to understand, analyze, and act on the intersection of pregnancy and cardiovascular health. Each objective is measurable and tied to knowledge, systems analysis, and real-world application.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89036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T Serif Light" pitchFamily="34" charset="0"/>
                <a:ea typeface="PT Serif Light" pitchFamily="34" charset="-122"/>
                <a:cs typeface="PT Serif Light" pitchFamily="34" charset="-120"/>
              </a:rPr>
              <a:t>01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93790" y="4245412"/>
            <a:ext cx="4196358" cy="30480"/>
          </a:xfrm>
          <a:prstGeom prst="rect">
            <a:avLst/>
          </a:prstGeom>
          <a:solidFill>
            <a:srgbClr val="E04F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93790" y="4419719"/>
            <a:ext cx="311312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Explain the Connection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793790" y="4927878"/>
            <a:ext cx="4196358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Articulate the relationship between pregnancy complications such as preeclampsia, gestational diabetes, and preterm delivery and long-term cardiovascular risk, grounding clinical knowledge in public health context.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216962" y="389036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T Serif Light" pitchFamily="34" charset="0"/>
                <a:ea typeface="PT Serif Light" pitchFamily="34" charset="-122"/>
                <a:cs typeface="PT Serif Light" pitchFamily="34" charset="-120"/>
              </a:rPr>
              <a:t>02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5216962" y="4245412"/>
            <a:ext cx="4196358" cy="30480"/>
          </a:xfrm>
          <a:prstGeom prst="rect">
            <a:avLst/>
          </a:prstGeom>
          <a:solidFill>
            <a:srgbClr val="E04F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5216962" y="4419719"/>
            <a:ext cx="4196358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Analyze System-Level Breakdowns</a:t>
            </a:r>
            <a:endParaRPr lang="en-US" sz="2300" dirty="0"/>
          </a:p>
        </p:txBody>
      </p:sp>
      <p:sp>
        <p:nvSpPr>
          <p:cNvPr id="13" name="Text 11"/>
          <p:cNvSpPr/>
          <p:nvPr/>
        </p:nvSpPr>
        <p:spPr>
          <a:xfrm>
            <a:off x="5216962" y="5299948"/>
            <a:ext cx="419635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Identify and evaluate the structural, clinical, and communication failures that contribute to preventable maternal morbidity across the continuum of care.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640133" y="389036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T Serif Light" pitchFamily="34" charset="0"/>
                <a:ea typeface="PT Serif Light" pitchFamily="34" charset="-122"/>
                <a:cs typeface="PT Serif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9640133" y="4245412"/>
            <a:ext cx="4196358" cy="30480"/>
          </a:xfrm>
          <a:prstGeom prst="rect">
            <a:avLst/>
          </a:prstGeom>
          <a:solidFill>
            <a:srgbClr val="E04F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9640133" y="4419719"/>
            <a:ext cx="4196358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Design Interdisciplinary Strategies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9640133" y="5299948"/>
            <a:ext cx="419635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Develop actionable plans for screening, referral pathways, and community engagement that bridge clinical systems and population health approaches.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6882"/>
            <a:ext cx="4286964" cy="535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Emerging Workforce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793790" y="1670209"/>
            <a:ext cx="13042821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Pretraining survey assessing familiarity with hypertensive disorders of pregnancy and postpartum cardiovascular risk</a:t>
            </a:r>
            <a:endParaRPr lang="en-US" sz="16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Baseline knowledge quiz on maternal mortality drivers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93790" y="7575369"/>
            <a:ext cx="1304282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600" u="sng" dirty="0">
                <a:solidFill>
                  <a:srgbClr val="E04F0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https://www.menti.com/alxyskkd6se9</a:t>
            </a: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954" y="2722484"/>
            <a:ext cx="11738491" cy="386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644009"/>
            <a:ext cx="777954" cy="268010"/>
          </a:xfrm>
          <a:prstGeom prst="roundRect">
            <a:avLst>
              <a:gd name="adj" fmla="val 7109"/>
            </a:avLst>
          </a:prstGeom>
          <a:solidFill>
            <a:srgbClr val="FFDEC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Text 1"/>
          <p:cNvSpPr/>
          <p:nvPr/>
        </p:nvSpPr>
        <p:spPr>
          <a:xfrm>
            <a:off x="889040" y="691634"/>
            <a:ext cx="587454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MODULE 1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793790" y="956429"/>
            <a:ext cx="3334345" cy="416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Why Are We Here?</a:t>
            </a:r>
            <a:endParaRPr lang="en-US" sz="2600" dirty="0"/>
          </a:p>
        </p:txBody>
      </p:sp>
      <p:sp>
        <p:nvSpPr>
          <p:cNvPr id="5" name="Text 3"/>
          <p:cNvSpPr/>
          <p:nvPr/>
        </p:nvSpPr>
        <p:spPr>
          <a:xfrm>
            <a:off x="812993" y="1387126"/>
            <a:ext cx="130428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Black women in the United States are approximately </a:t>
            </a:r>
            <a:r>
              <a:rPr lang="en-US" sz="125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three times</a:t>
            </a: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more likely to die from</a:t>
            </a:r>
          </a:p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pregnancy related causes than White women</a:t>
            </a:r>
            <a:endParaRPr lang="en-US" sz="12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618" y="1971912"/>
            <a:ext cx="5165221" cy="5165221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967" y="380289"/>
            <a:ext cx="5710894" cy="3183245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563" y="3775374"/>
            <a:ext cx="6062998" cy="441393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94381A5-5B96-9E64-FF5F-CF0CDC9DE7EC}"/>
              </a:ext>
            </a:extLst>
          </p:cNvPr>
          <p:cNvGrpSpPr/>
          <p:nvPr/>
        </p:nvGrpSpPr>
        <p:grpSpPr>
          <a:xfrm>
            <a:off x="701322" y="7137133"/>
            <a:ext cx="6327815" cy="1295876"/>
            <a:chOff x="793790" y="6189702"/>
            <a:chExt cx="6327815" cy="1295876"/>
          </a:xfrm>
        </p:grpSpPr>
        <p:sp>
          <p:nvSpPr>
            <p:cNvPr id="7" name="Text 4"/>
            <p:cNvSpPr/>
            <p:nvPr/>
          </p:nvSpPr>
          <p:spPr>
            <a:xfrm>
              <a:off x="793790" y="6189702"/>
              <a:ext cx="6327815" cy="12958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800" i="1" dirty="0">
                  <a:solidFill>
                    <a:srgbClr val="383838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Hoyert, D. L. (2023). Maternal mortality rates in the United States, 2021 (NCHS Data Brief No. 474). National Center for Health Statistics. </a:t>
              </a:r>
              <a:r>
                <a:rPr lang="en-US" sz="800" i="1" u="sng" dirty="0">
                  <a:solidFill>
                    <a:srgbClr val="E04F00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https://www.cdc.gov/nchs/products/databriefs/db474.htm</a:t>
              </a:r>
              <a:r>
                <a:rPr lang="en-US" sz="800" i="1" dirty="0">
                  <a:solidFill>
                    <a:srgbClr val="383838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 Petersen, E. E., et al. (2019). Vital signs: Pregnancy-related deaths, United States, 2011–2015, and strategies for prevention, 13 states, 2013–2017. Morbidity and Mortality Weekly Report, 68(18), 423–429. </a:t>
              </a:r>
              <a:r>
                <a:rPr lang="en-US" sz="800" i="1" u="sng" dirty="0">
                  <a:solidFill>
                    <a:srgbClr val="E04F00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https://doi.org/10.15585/mmwr.mm6818e1</a:t>
              </a:r>
              <a:endParaRPr lang="en-US" sz="800" dirty="0"/>
            </a:p>
          </p:txBody>
        </p:sp>
        <p:sp>
          <p:nvSpPr>
            <p:cNvPr id="10" name="Text 5"/>
            <p:cNvSpPr/>
            <p:nvPr/>
          </p:nvSpPr>
          <p:spPr>
            <a:xfrm>
              <a:off x="793790" y="7025902"/>
              <a:ext cx="6327815" cy="21597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700"/>
                </a:lnSpc>
                <a:buNone/>
              </a:pPr>
              <a:r>
                <a:rPr lang="en-US" sz="800" i="1" u="sng" dirty="0">
                  <a:solidFill>
                    <a:srgbClr val="E04F00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U.S. Maternal Mortality vs. 10 Countries | Commonwealth Fund</a:t>
              </a:r>
              <a:endParaRPr lang="en-US" sz="800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1647" y="625793"/>
            <a:ext cx="4156353" cy="519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36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Explaining the Connection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91647" y="1366242"/>
            <a:ext cx="13047107" cy="645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Cardiovascular disease is the </a:t>
            </a:r>
            <a:r>
              <a:rPr lang="en-US" sz="12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leading cause of pregnancy-related death</a:t>
            </a:r>
            <a:r>
              <a:rPr lang="en-US" sz="12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in the United States. Hypertensive disorders of pregnancy including preeclampsia and gestational hypertension significantly increase a person's lifelong risk of developing heart disease, stroke, and heart failure. Yet research consistently shows that </a:t>
            </a:r>
            <a:r>
              <a:rPr lang="en-US" sz="12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up to 80 percent of pregnancy-related deaths are considered preventable</a:t>
            </a:r>
            <a:r>
              <a:rPr lang="en-US" sz="12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.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791647" y="2135624"/>
            <a:ext cx="13047107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This is not only a clinical issue. It is a systems issue, an education issue, and a workforce preparedness issue. Public health professionals must understand:</a:t>
            </a:r>
            <a:endParaRPr lang="en-US" sz="1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8272" y="2719723"/>
            <a:ext cx="2956396" cy="3456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002" y="3233239"/>
            <a:ext cx="4525701" cy="2357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3"/>
          <p:cNvSpPr/>
          <p:nvPr/>
        </p:nvSpPr>
        <p:spPr>
          <a:xfrm>
            <a:off x="791647" y="6358176"/>
            <a:ext cx="158234" cy="1978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T Serif Light" pitchFamily="34" charset="0"/>
                <a:ea typeface="PT Serif Light" pitchFamily="34" charset="-122"/>
                <a:cs typeface="PT Serif Light" pitchFamily="34" charset="-120"/>
              </a:rPr>
              <a:t>01</a:t>
            </a:r>
            <a:endParaRPr lang="en-US" sz="1200" dirty="0"/>
          </a:p>
        </p:txBody>
      </p:sp>
      <p:sp>
        <p:nvSpPr>
          <p:cNvPr id="9" name="Shape 4"/>
          <p:cNvSpPr/>
          <p:nvPr/>
        </p:nvSpPr>
        <p:spPr>
          <a:xfrm>
            <a:off x="791647" y="6604278"/>
            <a:ext cx="4275296" cy="22860"/>
          </a:xfrm>
          <a:prstGeom prst="rect">
            <a:avLst/>
          </a:prstGeom>
          <a:solidFill>
            <a:srgbClr val="E04F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5"/>
          <p:cNvSpPr/>
          <p:nvPr/>
        </p:nvSpPr>
        <p:spPr>
          <a:xfrm>
            <a:off x="791647" y="6729055"/>
            <a:ext cx="2412206" cy="259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Pregnancy as a Stress Test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791647" y="7055048"/>
            <a:ext cx="4275296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Pregnancy unmasks hidden cardiovascular vulnerabilities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5177433" y="6358176"/>
            <a:ext cx="158234" cy="1978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T Serif Light" pitchFamily="34" charset="0"/>
                <a:ea typeface="PT Serif Light" pitchFamily="34" charset="-122"/>
                <a:cs typeface="PT Serif Light" pitchFamily="34" charset="-120"/>
              </a:rPr>
              <a:t>02</a:t>
            </a:r>
            <a:endParaRPr lang="en-US" sz="1200" dirty="0"/>
          </a:p>
        </p:txBody>
      </p:sp>
      <p:sp>
        <p:nvSpPr>
          <p:cNvPr id="13" name="Shape 8"/>
          <p:cNvSpPr/>
          <p:nvPr/>
        </p:nvSpPr>
        <p:spPr>
          <a:xfrm>
            <a:off x="5177433" y="6604278"/>
            <a:ext cx="4275415" cy="22860"/>
          </a:xfrm>
          <a:prstGeom prst="rect">
            <a:avLst/>
          </a:prstGeom>
          <a:solidFill>
            <a:srgbClr val="E04F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9"/>
          <p:cNvSpPr/>
          <p:nvPr/>
        </p:nvSpPr>
        <p:spPr>
          <a:xfrm>
            <a:off x="5177433" y="6729055"/>
            <a:ext cx="2078117" cy="259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Systems Failures</a:t>
            </a:r>
            <a:endParaRPr lang="en-US" sz="1600" dirty="0"/>
          </a:p>
        </p:txBody>
      </p:sp>
      <p:sp>
        <p:nvSpPr>
          <p:cNvPr id="15" name="Text 10"/>
          <p:cNvSpPr/>
          <p:nvPr/>
        </p:nvSpPr>
        <p:spPr>
          <a:xfrm>
            <a:off x="5177433" y="7055048"/>
            <a:ext cx="4275415" cy="2150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Breakdowns that drive preventable maternal morbidity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9563338" y="6358176"/>
            <a:ext cx="158234" cy="1978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PT Serif Light" pitchFamily="34" charset="0"/>
                <a:ea typeface="PT Serif Light" pitchFamily="34" charset="-122"/>
                <a:cs typeface="PT Serif Light" pitchFamily="34" charset="-120"/>
              </a:rPr>
              <a:t>03</a:t>
            </a:r>
            <a:endParaRPr lang="en-US" sz="1200" dirty="0"/>
          </a:p>
        </p:txBody>
      </p:sp>
      <p:sp>
        <p:nvSpPr>
          <p:cNvPr id="17" name="Shape 12"/>
          <p:cNvSpPr/>
          <p:nvPr/>
        </p:nvSpPr>
        <p:spPr>
          <a:xfrm>
            <a:off x="9563338" y="6604278"/>
            <a:ext cx="4275296" cy="22860"/>
          </a:xfrm>
          <a:prstGeom prst="rect">
            <a:avLst/>
          </a:prstGeom>
          <a:solidFill>
            <a:srgbClr val="E04F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3"/>
          <p:cNvSpPr/>
          <p:nvPr/>
        </p:nvSpPr>
        <p:spPr>
          <a:xfrm>
            <a:off x="9563338" y="6729055"/>
            <a:ext cx="2470785" cy="259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Interdisciplinary Solutions</a:t>
            </a:r>
            <a:endParaRPr lang="en-US" sz="1600" dirty="0"/>
          </a:p>
        </p:txBody>
      </p:sp>
      <p:sp>
        <p:nvSpPr>
          <p:cNvPr id="19" name="Text 14"/>
          <p:cNvSpPr/>
          <p:nvPr/>
        </p:nvSpPr>
        <p:spPr>
          <a:xfrm>
            <a:off x="9563338" y="7055048"/>
            <a:ext cx="4275296" cy="430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Coordinated strategies across clinical and community settings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F741D9-935C-7B70-7FE0-E78DB8091C95}"/>
              </a:ext>
            </a:extLst>
          </p:cNvPr>
          <p:cNvSpPr txBox="1"/>
          <p:nvPr/>
        </p:nvSpPr>
        <p:spPr>
          <a:xfrm>
            <a:off x="283317" y="7555223"/>
            <a:ext cx="73152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dirty="0"/>
              <a:t>Centers for Disease Control and Prevention. (2023). Pregnancy related deaths in the United States. </a:t>
            </a:r>
            <a:r>
              <a:rPr lang="en-US" sz="500" dirty="0">
                <a:hlinkClick r:id="rId5"/>
              </a:rPr>
              <a:t>https://www.cdc.gov/maternal-mortality/data-research/index.htm</a:t>
            </a:r>
            <a:r>
              <a:rPr lang="en-US" sz="5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dirty="0"/>
              <a:t>Centers for Disease Control and Prevention. (2022). Severe maternal morbidity in the United States. </a:t>
            </a:r>
            <a:r>
              <a:rPr lang="en-US" sz="500" dirty="0">
                <a:hlinkClick r:id="rId6"/>
              </a:rPr>
              <a:t>https://www.cdc.gov/reproductivehealth/maternalinfanthealth/severematernalmorbidity.html</a:t>
            </a:r>
            <a:r>
              <a:rPr lang="en-US" sz="500" dirty="0"/>
              <a:t> American College of Obstetricians and Gynecologists. (2019). Cardiovascular disease in pregnancy. ACOG Practice Bulletin No. 212. Obstetrics and Gynecology, 133(5), e320 to e356. </a:t>
            </a:r>
            <a:r>
              <a:rPr lang="en-US" sz="500" dirty="0">
                <a:hlinkClick r:id="rId7"/>
              </a:rPr>
              <a:t>https://www.acog.org/clinical/clinical-guidance/practice-bulletin/articles/2019/05/cardiovascular-disease-in-pregnancy</a:t>
            </a:r>
            <a:endParaRPr lang="en-US" sz="5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dirty="0"/>
              <a:t>American College of Obstetricians and Gynecologists. (2018).  Optimizing postpartum care. Committee Opinion No. 736. Obstetrics and Gynecology, 131(5), e140 to e150. https://www.acog.org/clinical/clinical-guidance/committee-opinion/articles/2018/05/optimizing-postpartum-careBrown, M. C., Best, K. E., Pearce, M. S., Waugh, J., Robson, S. C., &amp; Bell, R. (2013).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dirty="0"/>
              <a:t>Cardiovascular disease risk in women with preeclampsia: Systematic review and meta analysis. European Journal of Epidemiology, 28(1), 1 to 19. </a:t>
            </a:r>
            <a:r>
              <a:rPr lang="en-US" sz="500" dirty="0">
                <a:hlinkClick r:id="rId8"/>
              </a:rPr>
              <a:t>https://doi.org/10.1007/s10654-013-9762-6</a:t>
            </a:r>
            <a:endParaRPr lang="en-US" sz="5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dirty="0"/>
              <a:t>Honigberg, M. C., Riise, H. K. R., </a:t>
            </a:r>
            <a:r>
              <a:rPr lang="en-US" sz="500" dirty="0" err="1"/>
              <a:t>Daltveit</a:t>
            </a:r>
            <a:r>
              <a:rPr lang="en-US" sz="500" dirty="0"/>
              <a:t>, A. K., et al. (2019). Long term cardiovascular risk in women with hypertensive disorders of pregnancy. Journal of the American College of Cardiology, 74(22), 2743 to 2754. https://doi.org/10.1016/j.jacc.2019.09.052</a:t>
            </a:r>
          </a:p>
        </p:txBody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791" y="3111332"/>
            <a:ext cx="4714642" cy="254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7582"/>
            <a:ext cx="8787765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Pregnancy as a Cardiovascular Stress Test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93790" y="1543288"/>
            <a:ext cx="13042821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Pregnancy places extraordinary demands on the cardiovascular system. During a healthy pregnancy, the body undergoes dramatic hemodynamic changes that test the heart's capacity and resilience: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793790" y="2392204"/>
            <a:ext cx="6300073" cy="1066919"/>
          </a:xfrm>
          <a:prstGeom prst="roundRect">
            <a:avLst>
              <a:gd name="adj" fmla="val 255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975241" y="2573655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Cardiac Output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975241" y="3016448"/>
            <a:ext cx="593717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Increases by </a:t>
            </a:r>
            <a:r>
              <a:rPr lang="en-US" sz="14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30 to 50 percent</a:t>
            </a: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to support fetal growth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793790" y="3604260"/>
            <a:ext cx="6300073" cy="1066919"/>
          </a:xfrm>
          <a:prstGeom prst="roundRect">
            <a:avLst>
              <a:gd name="adj" fmla="val 255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975241" y="3785711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Blood Volume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975241" y="4228505"/>
            <a:ext cx="593717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Expands significantly, placing added pressure on the vascular system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793790" y="4816316"/>
            <a:ext cx="6300073" cy="1066919"/>
          </a:xfrm>
          <a:prstGeom prst="roundRect">
            <a:avLst>
              <a:gd name="adj" fmla="val 2551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975241" y="4997768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Vascular Resistance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975241" y="5440561"/>
            <a:ext cx="593717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Systemic vascular resistance changes throughout gestation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793790" y="6046470"/>
            <a:ext cx="6300073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Complications such as preeclampsia are </a:t>
            </a:r>
            <a:r>
              <a:rPr lang="en-US" sz="14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early warning signs</a:t>
            </a:r>
            <a:r>
              <a:rPr lang="en-US" sz="14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of future cardiovascular disease  not isolated events.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7816334" y="2392204"/>
            <a:ext cx="6027896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i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"Pregnancy reveals risk. It does not create it."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7544157" y="2392204"/>
            <a:ext cx="22860" cy="261223"/>
          </a:xfrm>
          <a:prstGeom prst="rect">
            <a:avLst/>
          </a:prstGeom>
          <a:solidFill>
            <a:srgbClr val="E04F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A194A4-A741-55C8-E20E-51A461EC63F8}"/>
              </a:ext>
            </a:extLst>
          </p:cNvPr>
          <p:cNvSpPr txBox="1"/>
          <p:nvPr/>
        </p:nvSpPr>
        <p:spPr>
          <a:xfrm>
            <a:off x="7544157" y="7428755"/>
            <a:ext cx="73152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dirty="0"/>
              <a:t>Centers for Disease Control and Prevention. (2023). Pregnancy related deaths in the United States. </a:t>
            </a:r>
            <a:r>
              <a:rPr lang="en-US" sz="500" dirty="0">
                <a:hlinkClick r:id="rId3"/>
              </a:rPr>
              <a:t>https://www.cdc.gov/maternal-mortality/data-research/index.htm</a:t>
            </a:r>
            <a:r>
              <a:rPr lang="en-US" sz="5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dirty="0"/>
              <a:t>Centers for Disease Control and Prevention. (2022). Severe maternal morbidity in the United States. </a:t>
            </a:r>
            <a:r>
              <a:rPr lang="en-US" sz="500" dirty="0">
                <a:hlinkClick r:id="rId4"/>
              </a:rPr>
              <a:t>https://www.cdc.gov/reproductivehealth/maternalinfanthealth/severematernalmorbidity.html</a:t>
            </a:r>
            <a:r>
              <a:rPr lang="en-US" sz="500" dirty="0"/>
              <a:t> American College of Obstetricians and Gynecologists. (2019). Cardiovascular disease in pregnancy. ACOG Practice Bulletin No. 212. Obstetrics and Gynecology, 133(5), e320 to e356. </a:t>
            </a:r>
            <a:r>
              <a:rPr lang="en-US" sz="500" dirty="0">
                <a:hlinkClick r:id="rId5"/>
              </a:rPr>
              <a:t>https://www.acog.org/clinical/clinical-guidance/practice-bulletin/articles/2019/05/cardiovascular-disease-in-pregnancy</a:t>
            </a:r>
            <a:endParaRPr lang="en-US" sz="5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dirty="0"/>
              <a:t>American College of Obstetricians and Gynecologists. (2018).  Optimizing postpartum care. Committee Opinion No. 736. Obstetrics and Gynecology, 131(5), e140 to e150. https://www.acog.org/clinical/clinical-guidance/committee-opinion/articles/2018/05/optimizing-postpartum-careBrown, M. C., Best, K. E., Pearce, M. S., Waugh, J., Robson, S. C., &amp; Bell, R. (2013).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dirty="0"/>
              <a:t>Cardiovascular disease risk in women with preeclampsia: Systematic review and meta analysis. European Journal of Epidemiology, 28(1), 1 to 19. </a:t>
            </a:r>
            <a:r>
              <a:rPr lang="en-US" sz="500" dirty="0">
                <a:hlinkClick r:id="rId6"/>
              </a:rPr>
              <a:t>https://doi.org/10.1007/s10654-013-9762-6</a:t>
            </a:r>
            <a:endParaRPr lang="en-US" sz="5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500" dirty="0"/>
              <a:t>Honigberg, M. C., Riise, H. K. R., </a:t>
            </a:r>
            <a:r>
              <a:rPr lang="en-US" sz="500" dirty="0" err="1"/>
              <a:t>Daltveit</a:t>
            </a:r>
            <a:r>
              <a:rPr lang="en-US" sz="500" dirty="0"/>
              <a:t>, A. K., et al. (2019). Long term cardiovascular risk in women with hypertensive disorders of pregnancy. Journal of the American College of Cardiology, 74(22), 2743 to 2754. https://doi.org/10.1016/j.jacc.2019.09.052</a:t>
            </a:r>
          </a:p>
        </p:txBody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7017" y="2925002"/>
            <a:ext cx="6526815" cy="45037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Text 1"/>
          <p:cNvSpPr/>
          <p:nvPr/>
        </p:nvSpPr>
        <p:spPr>
          <a:xfrm>
            <a:off x="793790" y="654725"/>
            <a:ext cx="900922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Cardio-Obstetrics: From Concept to Specialty</a:t>
            </a:r>
            <a:endParaRPr lang="en-US" sz="3500" dirty="0"/>
          </a:p>
        </p:txBody>
      </p:sp>
      <p:sp>
        <p:nvSpPr>
          <p:cNvPr id="5" name="Text 2"/>
          <p:cNvSpPr/>
          <p:nvPr/>
        </p:nvSpPr>
        <p:spPr>
          <a:xfrm>
            <a:off x="793790" y="1531739"/>
            <a:ext cx="2679383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The Evolution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793790" y="1994059"/>
            <a:ext cx="6313884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Cardio-obstetrics has existed conceptually for decades, but </a:t>
            </a:r>
            <a:r>
              <a:rPr lang="en-US" sz="13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formal fellowship programs are recent</a:t>
            </a:r>
            <a:r>
              <a:rPr lang="en-US" sz="13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and not yet widely adopted nationally. The field bridges cardiology and maternal-fetal medicine to provide specialized care for pregnant and postpartum individuals with cardiovascular risk.</a:t>
            </a:r>
            <a:endParaRPr lang="en-US" sz="13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338" y="3074075"/>
            <a:ext cx="4029670" cy="375023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530346" y="1531739"/>
            <a:ext cx="3667958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Proven Institutional Outcomes</a:t>
            </a:r>
            <a:endParaRPr lang="en-US" sz="2100" dirty="0"/>
          </a:p>
        </p:txBody>
      </p:sp>
      <p:sp>
        <p:nvSpPr>
          <p:cNvPr id="10" name="Shape 6"/>
          <p:cNvSpPr/>
          <p:nvPr/>
        </p:nvSpPr>
        <p:spPr>
          <a:xfrm>
            <a:off x="7530346" y="2010013"/>
            <a:ext cx="3093125" cy="1501735"/>
          </a:xfrm>
          <a:prstGeom prst="roundRect">
            <a:avLst>
              <a:gd name="adj" fmla="val 169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7"/>
          <p:cNvSpPr/>
          <p:nvPr/>
        </p:nvSpPr>
        <p:spPr>
          <a:xfrm>
            <a:off x="7700367" y="2180034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Care Coordination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7700367" y="2586514"/>
            <a:ext cx="2753082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Seamless handoffs between obstetrics, cardiology, and primary care</a:t>
            </a:r>
            <a:endParaRPr lang="en-US" sz="1300" dirty="0"/>
          </a:p>
        </p:txBody>
      </p:sp>
      <p:sp>
        <p:nvSpPr>
          <p:cNvPr id="13" name="Shape 9"/>
          <p:cNvSpPr/>
          <p:nvPr/>
        </p:nvSpPr>
        <p:spPr>
          <a:xfrm>
            <a:off x="10750987" y="2010013"/>
            <a:ext cx="3093244" cy="1501735"/>
          </a:xfrm>
          <a:prstGeom prst="roundRect">
            <a:avLst>
              <a:gd name="adj" fmla="val 1699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0"/>
          <p:cNvSpPr/>
          <p:nvPr/>
        </p:nvSpPr>
        <p:spPr>
          <a:xfrm>
            <a:off x="10921008" y="2180034"/>
            <a:ext cx="2753201" cy="557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Standardized Risk Assessment</a:t>
            </a:r>
            <a:endParaRPr lang="en-US" sz="1750" dirty="0"/>
          </a:p>
        </p:txBody>
      </p:sp>
      <p:sp>
        <p:nvSpPr>
          <p:cNvPr id="15" name="Text 11"/>
          <p:cNvSpPr/>
          <p:nvPr/>
        </p:nvSpPr>
        <p:spPr>
          <a:xfrm>
            <a:off x="10921008" y="2865477"/>
            <a:ext cx="275320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Consistent screening protocols applied across populations</a:t>
            </a:r>
            <a:endParaRPr lang="en-US" sz="1300" dirty="0"/>
          </a:p>
        </p:txBody>
      </p:sp>
      <p:sp>
        <p:nvSpPr>
          <p:cNvPr id="16" name="Shape 12"/>
          <p:cNvSpPr/>
          <p:nvPr/>
        </p:nvSpPr>
        <p:spPr>
          <a:xfrm>
            <a:off x="7530346" y="3639264"/>
            <a:ext cx="6313884" cy="984647"/>
          </a:xfrm>
          <a:prstGeom prst="roundRect">
            <a:avLst>
              <a:gd name="adj" fmla="val 259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3"/>
          <p:cNvSpPr/>
          <p:nvPr/>
        </p:nvSpPr>
        <p:spPr>
          <a:xfrm>
            <a:off x="7700367" y="3809286"/>
            <a:ext cx="2572464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Reduced Severe Morbidity</a:t>
            </a:r>
            <a:endParaRPr lang="en-US" sz="1750" dirty="0"/>
          </a:p>
        </p:txBody>
      </p:sp>
      <p:sp>
        <p:nvSpPr>
          <p:cNvPr id="18" name="Text 14"/>
          <p:cNvSpPr/>
          <p:nvPr/>
        </p:nvSpPr>
        <p:spPr>
          <a:xfrm>
            <a:off x="7700367" y="4215765"/>
            <a:ext cx="5973842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Fewer adverse maternal cardiac events and ICU admissions</a:t>
            </a:r>
            <a:endParaRPr lang="en-US" sz="13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ECDC04-6FCC-9C2C-7BF7-3A4FD33981B2}"/>
              </a:ext>
            </a:extLst>
          </p:cNvPr>
          <p:cNvGrpSpPr/>
          <p:nvPr/>
        </p:nvGrpSpPr>
        <p:grpSpPr>
          <a:xfrm>
            <a:off x="793790" y="365046"/>
            <a:ext cx="871895" cy="292418"/>
            <a:chOff x="793790" y="723305"/>
            <a:chExt cx="871895" cy="292418"/>
          </a:xfrm>
        </p:grpSpPr>
        <p:sp>
          <p:nvSpPr>
            <p:cNvPr id="20" name="Shape 0">
              <a:extLst>
                <a:ext uri="{FF2B5EF4-FFF2-40B4-BE49-F238E27FC236}">
                  <a16:creationId xmlns:a16="http://schemas.microsoft.com/office/drawing/2014/main" id="{F2BA5CA5-C324-C90F-7C0D-905104169435}"/>
                </a:ext>
              </a:extLst>
            </p:cNvPr>
            <p:cNvSpPr/>
            <p:nvPr/>
          </p:nvSpPr>
          <p:spPr>
            <a:xfrm>
              <a:off x="793790" y="723305"/>
              <a:ext cx="871895" cy="292418"/>
            </a:xfrm>
            <a:prstGeom prst="roundRect">
              <a:avLst>
                <a:gd name="adj" fmla="val 6981"/>
              </a:avLst>
            </a:prstGeom>
            <a:solidFill>
              <a:srgbClr val="FFDECC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1">
              <a:extLst>
                <a:ext uri="{FF2B5EF4-FFF2-40B4-BE49-F238E27FC236}">
                  <a16:creationId xmlns:a16="http://schemas.microsoft.com/office/drawing/2014/main" id="{C69DD9CB-D588-83A3-E584-FDFCB14E26D8}"/>
                </a:ext>
              </a:extLst>
            </p:cNvPr>
            <p:cNvSpPr/>
            <p:nvPr/>
          </p:nvSpPr>
          <p:spPr>
            <a:xfrm>
              <a:off x="895826" y="774263"/>
              <a:ext cx="667822" cy="19050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00"/>
                </a:lnSpc>
                <a:buNone/>
              </a:pPr>
              <a:r>
                <a:rPr lang="en-US" sz="1050" dirty="0">
                  <a:solidFill>
                    <a:srgbClr val="383838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MODULE 2</a:t>
              </a:r>
              <a:endParaRPr lang="en-US" sz="1050" dirty="0"/>
            </a:p>
          </p:txBody>
        </p:sp>
      </p:grpSp>
      <p:pic>
        <p:nvPicPr>
          <p:cNvPr id="22" name="Image 0" descr="preencoded.png">
            <a:extLst>
              <a:ext uri="{FF2B5EF4-FFF2-40B4-BE49-F238E27FC236}">
                <a16:creationId xmlns:a16="http://schemas.microsoft.com/office/drawing/2014/main" id="{23730873-3D5A-C3F3-3F1C-3003CAB8A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367" y="5013484"/>
            <a:ext cx="5973842" cy="24117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CDCA99-4553-9C1F-A17B-2A1DA9DE4F8B}"/>
              </a:ext>
            </a:extLst>
          </p:cNvPr>
          <p:cNvSpPr txBox="1"/>
          <p:nvPr/>
        </p:nvSpPr>
        <p:spPr>
          <a:xfrm>
            <a:off x="101085" y="6892826"/>
            <a:ext cx="6744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00" dirty="0"/>
              <a:t>American College of Cardiology. (2020). Cardio obstetrics and the evolving landscape of cardiovascular care in pregnancy. Journal of the American College of Cardiology, 75(5), 498 to 510. </a:t>
            </a:r>
            <a:r>
              <a:rPr lang="en-US" sz="700" dirty="0">
                <a:hlinkClick r:id="rId6"/>
              </a:rPr>
              <a:t>https://doi.org/10.1016/j.jacc.2019.11.052</a:t>
            </a:r>
            <a:r>
              <a:rPr lang="en-US" sz="7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00" dirty="0"/>
              <a:t>Mehta, L. S., Warnes, C. A., Bradley, E., et al. (2014). Cardiovascular considerations in caring for pregnant patients: A scientific statement from the American Heart Association. Circulation, 130(24), 2189 to 2242. </a:t>
            </a:r>
            <a:r>
              <a:rPr lang="en-US" sz="700" dirty="0">
                <a:hlinkClick r:id="rId7"/>
              </a:rPr>
              <a:t>https://doi.org/10.1161/CIR.0000000000000105</a:t>
            </a:r>
            <a:r>
              <a:rPr lang="en-US" sz="7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00" dirty="0"/>
              <a:t>Arany, Z., Elkayam, U., et al. (2016). Pregnancy and heart disease: A scientific statement from the American Heart Association. Circulation, 133(17), 1695 to 1733. </a:t>
            </a:r>
            <a:r>
              <a:rPr lang="en-US" sz="700" dirty="0">
                <a:hlinkClick r:id="rId8"/>
              </a:rPr>
              <a:t>https://doi.org/10.1161/CIR.0000000000000458</a:t>
            </a:r>
            <a:r>
              <a:rPr lang="en-US" sz="7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00" dirty="0"/>
              <a:t>American College of Obstetricians and Gynecologists. (2019). Cardiovascular disease in pregnancy. Practice Bulletin No. 212. Obstetrics and Gynecology, 133(5), e320 to e356. </a:t>
            </a:r>
            <a:r>
              <a:rPr lang="en-US" sz="700" dirty="0">
                <a:hlinkClick r:id="rId9"/>
              </a:rPr>
              <a:t>https://www.acog.org/clinical/clinical-guidance/practice-bulletin/articles/2019/05/cardiovascular-disease-in-pregnancy</a:t>
            </a:r>
            <a:r>
              <a:rPr lang="en-US" sz="7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00" dirty="0"/>
              <a:t>Silversides, C. K., Grewal, J., Mason, J., et al. (2018). Pregnancy outcomes in women with heart disease: The CARPREG II study. Journal of the American College of Cardiology, 71(21), 2419 to 2430. </a:t>
            </a:r>
            <a:r>
              <a:rPr lang="en-US" sz="700" dirty="0">
                <a:hlinkClick r:id="rId10"/>
              </a:rPr>
              <a:t>https://doi.org/10.1016/j.jacc.2018.02.076</a:t>
            </a:r>
            <a:r>
              <a:rPr lang="en-US" sz="7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00" dirty="0"/>
              <a:t>Ruys, T. P. E., </a:t>
            </a:r>
            <a:r>
              <a:rPr lang="en-US" sz="700" dirty="0" err="1"/>
              <a:t>Roos</a:t>
            </a:r>
            <a:r>
              <a:rPr lang="en-US" sz="700" dirty="0"/>
              <a:t>-Hesselink, J. W., et al. (2014). Pregnancy and delivery in cardiac disease: Results of the ROPAC registry. European Heart Journal, 35(11), 657 to 665. </a:t>
            </a:r>
            <a:r>
              <a:rPr lang="en-US" sz="700" dirty="0">
                <a:hlinkClick r:id="rId11"/>
              </a:rPr>
              <a:t>https://doi.org/10.1093/eurheartj/eht544</a:t>
            </a:r>
            <a:r>
              <a:rPr lang="en-US" sz="700" dirty="0"/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06762AFB-14E4-4B68-1031-02010C858353}"/>
              </a:ext>
            </a:extLst>
          </p:cNvPr>
          <p:cNvGrpSpPr/>
          <p:nvPr/>
        </p:nvGrpSpPr>
        <p:grpSpPr>
          <a:xfrm>
            <a:off x="793790" y="723305"/>
            <a:ext cx="871895" cy="292418"/>
            <a:chOff x="793790" y="723305"/>
            <a:chExt cx="871895" cy="292418"/>
          </a:xfrm>
        </p:grpSpPr>
        <p:sp>
          <p:nvSpPr>
            <p:cNvPr id="2" name="Shape 0"/>
            <p:cNvSpPr/>
            <p:nvPr/>
          </p:nvSpPr>
          <p:spPr>
            <a:xfrm>
              <a:off x="793790" y="723305"/>
              <a:ext cx="871895" cy="292418"/>
            </a:xfrm>
            <a:prstGeom prst="roundRect">
              <a:avLst>
                <a:gd name="adj" fmla="val 6981"/>
              </a:avLst>
            </a:prstGeom>
            <a:solidFill>
              <a:srgbClr val="FFDECC"/>
            </a:solidFill>
            <a:ln/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Text 1"/>
            <p:cNvSpPr/>
            <p:nvPr/>
          </p:nvSpPr>
          <p:spPr>
            <a:xfrm>
              <a:off x="895826" y="774263"/>
              <a:ext cx="667822" cy="19050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00"/>
                </a:lnSpc>
                <a:buNone/>
              </a:pPr>
              <a:r>
                <a:rPr lang="en-US" sz="1050" dirty="0">
                  <a:solidFill>
                    <a:srgbClr val="383838"/>
                  </a:solidFill>
                  <a:latin typeface="DM Sans" pitchFamily="34" charset="0"/>
                  <a:ea typeface="DM Sans" pitchFamily="34" charset="-122"/>
                  <a:cs typeface="DM Sans" pitchFamily="34" charset="-120"/>
                </a:rPr>
                <a:t>MODULE 3</a:t>
              </a:r>
              <a:endParaRPr lang="en-US" sz="1050" dirty="0"/>
            </a:p>
          </p:txBody>
        </p:sp>
      </p:grpSp>
      <p:sp>
        <p:nvSpPr>
          <p:cNvPr id="4" name="Text 2"/>
          <p:cNvSpPr/>
          <p:nvPr/>
        </p:nvSpPr>
        <p:spPr>
          <a:xfrm>
            <a:off x="793790" y="1066681"/>
            <a:ext cx="768715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Analyzing Systems Breakdown and Preventability</a:t>
            </a:r>
            <a:endParaRPr lang="en-US" sz="3500" dirty="0"/>
          </a:p>
        </p:txBody>
      </p:sp>
      <p:sp>
        <p:nvSpPr>
          <p:cNvPr id="5" name="Text 3"/>
          <p:cNvSpPr/>
          <p:nvPr/>
        </p:nvSpPr>
        <p:spPr>
          <a:xfrm>
            <a:off x="793790" y="1816179"/>
            <a:ext cx="1304282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Maternal mortality is rarely the result of a single decision. It is a </a:t>
            </a:r>
            <a:r>
              <a:rPr lang="en-US" sz="13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cascade of systems failures</a:t>
            </a:r>
            <a:r>
              <a:rPr lang="en-US" sz="13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each one a missed opportunity for intervention. Understanding these breakdowns is essential to designing effective solutions.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793790" y="2563416"/>
            <a:ext cx="3499247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Common Preventable Factors</a:t>
            </a:r>
            <a:endParaRPr lang="en-US" sz="2100" dirty="0"/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75B967BD-BF5E-4C8E-783E-EE9EFEE725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4765954"/>
              </p:ext>
            </p:extLst>
          </p:nvPr>
        </p:nvGraphicFramePr>
        <p:xfrm>
          <a:off x="-110335" y="3025735"/>
          <a:ext cx="6313884" cy="4429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 6"/>
          <p:cNvSpPr/>
          <p:nvPr/>
        </p:nvSpPr>
        <p:spPr>
          <a:xfrm>
            <a:off x="7530346" y="2563416"/>
            <a:ext cx="3198614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Cardio-Obstetric Solutions</a:t>
            </a:r>
            <a:endParaRPr lang="en-US" sz="2100" dirty="0"/>
          </a:p>
        </p:txBody>
      </p:sp>
      <p:sp>
        <p:nvSpPr>
          <p:cNvPr id="9" name="Shape 7"/>
          <p:cNvSpPr/>
          <p:nvPr/>
        </p:nvSpPr>
        <p:spPr>
          <a:xfrm>
            <a:off x="7530346" y="3041690"/>
            <a:ext cx="6313884" cy="984647"/>
          </a:xfrm>
          <a:prstGeom prst="roundRect">
            <a:avLst>
              <a:gd name="adj" fmla="val 259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700367" y="3211711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Risk Screening Tools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700367" y="3618190"/>
            <a:ext cx="5973842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Validated instruments applied at every touchpoint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7530346" y="4153853"/>
            <a:ext cx="6313884" cy="984647"/>
          </a:xfrm>
          <a:prstGeom prst="roundRect">
            <a:avLst>
              <a:gd name="adj" fmla="val 259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7700367" y="4323874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EMR Triggers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700367" y="4730353"/>
            <a:ext cx="5973842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Automated alerts that flag high-risk patients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7530346" y="5266015"/>
            <a:ext cx="6313884" cy="984647"/>
          </a:xfrm>
          <a:prstGeom prst="roundRect">
            <a:avLst>
              <a:gd name="adj" fmla="val 259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700367" y="5436037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Case Conferences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7700367" y="5842516"/>
            <a:ext cx="5973842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Multidisciplinary team reviews of complex cases</a:t>
            </a:r>
            <a:endParaRPr lang="en-US" sz="1300" dirty="0"/>
          </a:p>
        </p:txBody>
      </p:sp>
      <p:sp>
        <p:nvSpPr>
          <p:cNvPr id="18" name="Shape 16"/>
          <p:cNvSpPr/>
          <p:nvPr/>
        </p:nvSpPr>
        <p:spPr>
          <a:xfrm>
            <a:off x="7530346" y="6378178"/>
            <a:ext cx="6313884" cy="984647"/>
          </a:xfrm>
          <a:prstGeom prst="roundRect">
            <a:avLst>
              <a:gd name="adj" fmla="val 259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7700367" y="6548199"/>
            <a:ext cx="2850833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AIM Bundle Implementation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7700367" y="6954679"/>
            <a:ext cx="5973842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3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Standardized safety bundles for cardiac conditions</a:t>
            </a:r>
            <a:endParaRPr lang="en-US" sz="13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2340DB-6AD8-E7DA-CEC6-2B13F23C1D38}"/>
              </a:ext>
            </a:extLst>
          </p:cNvPr>
          <p:cNvSpPr txBox="1"/>
          <p:nvPr/>
        </p:nvSpPr>
        <p:spPr>
          <a:xfrm>
            <a:off x="7438490" y="7492230"/>
            <a:ext cx="7371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600" dirty="0"/>
              <a:t>• Petersen, E. E., Davis, N. L., Goodman, D., Cox, S., Syverson, C., Seed, K., Shapiro Mendoza, C. K., Callaghan, W. M., &amp; Barfield, W. (2019). Vital signs: Pregnancy related deaths, United States, 2011 to 2015, and strategies for prevention. </a:t>
            </a:r>
            <a:r>
              <a:rPr lang="en-US" sz="600" i="1" dirty="0"/>
              <a:t>MMWR Morbidity and Mortality Weekly Report, 68</a:t>
            </a:r>
            <a:r>
              <a:rPr lang="en-US" sz="600" dirty="0"/>
              <a:t>(18), 423–429. </a:t>
            </a:r>
            <a:r>
              <a:rPr lang="en-US" sz="600" dirty="0">
                <a:hlinkClick r:id="rId8"/>
              </a:rPr>
              <a:t>https://doi.org/10.15585/mmwr.mm6818e1</a:t>
            </a:r>
            <a:endParaRPr lang="en-US" sz="600" dirty="0"/>
          </a:p>
          <a:p>
            <a:pPr>
              <a:buNone/>
            </a:pPr>
            <a:r>
              <a:rPr lang="en-US" sz="600" dirty="0"/>
              <a:t>• Centers for Disease Control and Prevention. (2023). Maternal mortality review committees: A view into their critical role. https://www.cdc.gov/maternal-mortality/review-committees/index.html</a:t>
            </a:r>
          </a:p>
          <a:p>
            <a:pPr>
              <a:buNone/>
            </a:pPr>
            <a:r>
              <a:rPr lang="en-US" sz="600" dirty="0"/>
              <a:t>• Main, E. K., Markow, C., &amp; Gould, J. (2018). Addressing maternal mortality and morbidity through collaborative quality improvement. </a:t>
            </a:r>
            <a:r>
              <a:rPr lang="en-US" sz="600" i="1" dirty="0"/>
              <a:t>Obstetrics and Gynecology, 131</a:t>
            </a:r>
            <a:r>
              <a:rPr lang="en-US" sz="600" dirty="0"/>
              <a:t>(1), 12–18. </a:t>
            </a:r>
            <a:r>
              <a:rPr lang="en-US" sz="600" dirty="0">
                <a:hlinkClick r:id="rId9"/>
              </a:rPr>
              <a:t>https://doi.org/10.1097/AOG.0000000000002412</a:t>
            </a:r>
            <a:endParaRPr lang="en-US" sz="600" dirty="0"/>
          </a:p>
          <a:p>
            <a:pPr>
              <a:buNone/>
            </a:pPr>
            <a:r>
              <a:rPr lang="en-US" sz="600" dirty="0"/>
              <a:t>• Alliance for Innovation on Maternal Health. (2022). AIM patient safety bundles. https://saferbirth.org/aim/patient-safety-bundles/</a:t>
            </a:r>
          </a:p>
          <a:p>
            <a:pPr>
              <a:buNone/>
            </a:pPr>
            <a:r>
              <a:rPr lang="en-US" sz="600" dirty="0"/>
              <a:t>• American College of Obstetricians and Gynecologists. (2019). Levels of maternal care. </a:t>
            </a:r>
            <a:r>
              <a:rPr lang="en-US" sz="600" i="1" dirty="0"/>
              <a:t>Obstetrics and Gynecology, 134</a:t>
            </a:r>
            <a:r>
              <a:rPr lang="en-US" sz="600" dirty="0"/>
              <a:t>(2), e41–e55. </a:t>
            </a:r>
            <a:r>
              <a:rPr lang="en-US" sz="600" dirty="0">
                <a:hlinkClick r:id="rId10"/>
              </a:rPr>
              <a:t>https://doi.org/10.1097/AOG.0000000000003383</a:t>
            </a:r>
            <a:r>
              <a:rPr lang="en-US" sz="600" dirty="0"/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3647</Words>
  <Application>Microsoft Office PowerPoint</Application>
  <PresentationFormat>Custom</PresentationFormat>
  <Paragraphs>224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DM Sans</vt:lpstr>
      <vt:lpstr>PT Serif</vt:lpstr>
      <vt:lpstr>PT Serif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Lupe Berretta</dc:creator>
  <cp:lastModifiedBy>Lupe Berretta</cp:lastModifiedBy>
  <cp:revision>2</cp:revision>
  <dcterms:created xsi:type="dcterms:W3CDTF">2026-02-18T19:33:58Z</dcterms:created>
  <dcterms:modified xsi:type="dcterms:W3CDTF">2026-02-18T20:31:43Z</dcterms:modified>
</cp:coreProperties>
</file>