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embeddedFontLst>
    <p:embeddedFont>
      <p:font typeface="Inter Light" panose="020B0604020202020204" charset="0"/>
      <p:regular r:id="rId9"/>
    </p:embeddedFont>
    <p:embeddedFont>
      <p:font typeface="Libre Baskerville" panose="02000000000000000000" pitchFamily="2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87" d="100"/>
          <a:sy n="87" d="100"/>
        </p:scale>
        <p:origin x="81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00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BF2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BF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BF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BF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BF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doi.org/10.1186/s12884-017-1450-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hajournals.org/doi/10.1161/JAHA.122.028141" TargetMode="External"/><Relationship Id="rId5" Type="http://schemas.openxmlformats.org/officeDocument/2006/relationships/hyperlink" Target="https://www.cdc.gov/hearher" TargetMode="External"/><Relationship Id="rId4" Type="http://schemas.openxmlformats.org/officeDocument/2006/relationships/hyperlink" Target="https://www.cdc.gov/maternal-mortality/preventing-pregnancy-related-deaths/index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371/journal.pone.0241972" TargetMode="External"/><Relationship Id="rId3" Type="http://schemas.openxmlformats.org/officeDocument/2006/relationships/hyperlink" Target="https://www.acog.org/clinical/clinical-guidance/committee-opinion/articles/2018/05/optimizing-postpartum-care" TargetMode="External"/><Relationship Id="rId7" Type="http://schemas.openxmlformats.org/officeDocument/2006/relationships/hyperlink" Target="https://doi.org/10.1186/s12913-020-05604-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orbes.com/advisor/business/4-ps-marketing/" TargetMode="External"/><Relationship Id="rId5" Type="http://schemas.openxmlformats.org/officeDocument/2006/relationships/hyperlink" Target="https://www.cdc.gov/hearher" TargetMode="External"/><Relationship Id="rId4" Type="http://schemas.openxmlformats.org/officeDocument/2006/relationships/hyperlink" Target="https://www.ahajournals.org/doi/10.1161/CIR.000000000000077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hajournals.org/doi/10.1161/JAHA.122.028141" TargetMode="External"/><Relationship Id="rId3" Type="http://schemas.openxmlformats.org/officeDocument/2006/relationships/hyperlink" Target="https://www.ahajournals.org/doi/10.1161/CIR.0000000000000772" TargetMode="External"/><Relationship Id="rId7" Type="http://schemas.openxmlformats.org/officeDocument/2006/relationships/hyperlink" Target="https://www.forbes.com/advisor/business/4-ps-marketing/" TargetMode="External"/><Relationship Id="rId2" Type="http://schemas.openxmlformats.org/officeDocument/2006/relationships/hyperlink" Target="https://www.acog.org/clinical/clinical-guidance/committee-opinion/articles/2018/05/optimizing-postpartum-car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dc.gov/evaluation/php/evaluation-framework/index.html" TargetMode="External"/><Relationship Id="rId11" Type="http://schemas.openxmlformats.org/officeDocument/2006/relationships/hyperlink" Target="https://doi.org/10.1371/journal.pone.0241972" TargetMode="External"/><Relationship Id="rId5" Type="http://schemas.openxmlformats.org/officeDocument/2006/relationships/hyperlink" Target="https://www.cdc.gov/hearher" TargetMode="External"/><Relationship Id="rId10" Type="http://schemas.openxmlformats.org/officeDocument/2006/relationships/hyperlink" Target="https://doi.org/10.1186/s12913-020-05604-9" TargetMode="External"/><Relationship Id="rId4" Type="http://schemas.openxmlformats.org/officeDocument/2006/relationships/hyperlink" Target="https://www.cdc.gov/maternal-mortality/preventing-pregnancy-related-deaths/index.html" TargetMode="External"/><Relationship Id="rId9" Type="http://schemas.openxmlformats.org/officeDocument/2006/relationships/hyperlink" Target="https://doi.org/10.1186/s12884-017-1450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8">
            <a:extLst>
              <a:ext uri="{FF2B5EF4-FFF2-40B4-BE49-F238E27FC236}">
                <a16:creationId xmlns:a16="http://schemas.microsoft.com/office/drawing/2014/main" id="{5D2EC951-EED8-F74A-4270-2EBE8F9B87CE}"/>
              </a:ext>
            </a:extLst>
          </p:cNvPr>
          <p:cNvSpPr/>
          <p:nvPr/>
        </p:nvSpPr>
        <p:spPr>
          <a:xfrm>
            <a:off x="6288285" y="2765237"/>
            <a:ext cx="3714512" cy="1508284"/>
          </a:xfrm>
          <a:prstGeom prst="roundRect">
            <a:avLst>
              <a:gd name="adj" fmla="val 7275"/>
            </a:avLst>
          </a:prstGeom>
          <a:solidFill>
            <a:srgbClr val="FFFBF2"/>
          </a:solidFill>
          <a:ln w="22860">
            <a:solidFill>
              <a:srgbClr val="14243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E447BCE-52DD-3EA0-301C-2021B181A5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310"/>
          <a:stretch>
            <a:fillRect/>
          </a:stretch>
        </p:blipFill>
        <p:spPr>
          <a:xfrm>
            <a:off x="-158032" y="-157283"/>
            <a:ext cx="6556062" cy="851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8B112E4-6980-C948-133C-3C78EA10797E}"/>
              </a:ext>
            </a:extLst>
          </p:cNvPr>
          <p:cNvGrpSpPr/>
          <p:nvPr/>
        </p:nvGrpSpPr>
        <p:grpSpPr>
          <a:xfrm>
            <a:off x="12115919" y="7827524"/>
            <a:ext cx="1720691" cy="244793"/>
            <a:chOff x="6280190" y="758904"/>
            <a:chExt cx="1720691" cy="244793"/>
          </a:xfrm>
        </p:grpSpPr>
        <p:sp>
          <p:nvSpPr>
            <p:cNvPr id="3" name="Shape 0"/>
            <p:cNvSpPr/>
            <p:nvPr/>
          </p:nvSpPr>
          <p:spPr>
            <a:xfrm>
              <a:off x="6280190" y="758904"/>
              <a:ext cx="1720691" cy="244793"/>
            </a:xfrm>
            <a:prstGeom prst="roundRect">
              <a:avLst>
                <a:gd name="adj" fmla="val 8340"/>
              </a:avLst>
            </a:prstGeom>
            <a:solidFill>
              <a:srgbClr val="DAE6F1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 1"/>
            <p:cNvSpPr/>
            <p:nvPr/>
          </p:nvSpPr>
          <p:spPr>
            <a:xfrm>
              <a:off x="6382226" y="809863"/>
              <a:ext cx="1516618" cy="14287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100"/>
                </a:lnSpc>
                <a:buNone/>
              </a:pPr>
              <a:r>
                <a:rPr lang="en-US" sz="1050" dirty="0">
                  <a:solidFill>
                    <a:srgbClr val="6B7884"/>
                  </a:solidFill>
                  <a:latin typeface="Inter Light" pitchFamily="34" charset="0"/>
                  <a:ea typeface="Inter Light" pitchFamily="34" charset="-122"/>
                  <a:cs typeface="Inter Light" pitchFamily="34" charset="-120"/>
                </a:rPr>
                <a:t>CDC, 2024 · AHA, 2023</a:t>
              </a:r>
              <a:endParaRPr lang="en-US" sz="1050" dirty="0"/>
            </a:p>
          </p:txBody>
        </p:sp>
      </p:grpSp>
      <p:sp>
        <p:nvSpPr>
          <p:cNvPr id="5" name="Text 2"/>
          <p:cNvSpPr/>
          <p:nvPr/>
        </p:nvSpPr>
        <p:spPr>
          <a:xfrm>
            <a:off x="6280190" y="1054656"/>
            <a:ext cx="7556421" cy="10206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300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Problem: Heart Health in Pregnancy is Being Missed</a:t>
            </a:r>
            <a:endParaRPr lang="en-US" sz="3300" dirty="0"/>
          </a:p>
        </p:txBody>
      </p:sp>
      <p:sp>
        <p:nvSpPr>
          <p:cNvPr id="6" name="Text 3"/>
          <p:cNvSpPr/>
          <p:nvPr/>
        </p:nvSpPr>
        <p:spPr>
          <a:xfrm>
            <a:off x="6280190" y="2266593"/>
            <a:ext cx="7556421" cy="3571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3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Cardiovascular disease is a leading cause of pregnancy-related death in the U.S. — and many of these deaths are preventable.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6257330" y="2767251"/>
            <a:ext cx="91440" cy="1508284"/>
          </a:xfrm>
          <a:prstGeom prst="roundRect">
            <a:avLst>
              <a:gd name="adj" fmla="val 27907"/>
            </a:avLst>
          </a:prstGeom>
          <a:solidFill>
            <a:srgbClr val="1424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541651" y="2960132"/>
            <a:ext cx="3260050" cy="510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50" b="1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Leading Cause of Maternal Death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6541651" y="3546872"/>
            <a:ext cx="3260050" cy="535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3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Cardiovascular disease is a leading cause of pregnancy-related death in the U.S. (CDC, 2024)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10122098" y="2767251"/>
            <a:ext cx="3714512" cy="1508284"/>
          </a:xfrm>
          <a:prstGeom prst="roundRect">
            <a:avLst>
              <a:gd name="adj" fmla="val 7275"/>
            </a:avLst>
          </a:prstGeom>
          <a:solidFill>
            <a:srgbClr val="FFFBF2"/>
          </a:solidFill>
          <a:ln w="22860">
            <a:solidFill>
              <a:srgbClr val="14243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10099238" y="2767251"/>
            <a:ext cx="91440" cy="1508284"/>
          </a:xfrm>
          <a:prstGeom prst="roundRect">
            <a:avLst>
              <a:gd name="adj" fmla="val 27907"/>
            </a:avLst>
          </a:prstGeom>
          <a:solidFill>
            <a:srgbClr val="1424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383560" y="2960132"/>
            <a:ext cx="3260169" cy="510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50" b="1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Preventable with Earlier Action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10383560" y="3546872"/>
            <a:ext cx="3260169" cy="3571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3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Many deaths are preventable with earlier recognition and timely care (CDC, 2024)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6280190" y="4403050"/>
            <a:ext cx="3714393" cy="1686878"/>
          </a:xfrm>
          <a:prstGeom prst="roundRect">
            <a:avLst>
              <a:gd name="adj" fmla="val 6505"/>
            </a:avLst>
          </a:prstGeom>
          <a:solidFill>
            <a:srgbClr val="FFFBF2"/>
          </a:solidFill>
          <a:ln w="22860">
            <a:solidFill>
              <a:srgbClr val="14243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257330" y="4403050"/>
            <a:ext cx="91440" cy="1686878"/>
          </a:xfrm>
          <a:prstGeom prst="roundRect">
            <a:avLst>
              <a:gd name="adj" fmla="val 27907"/>
            </a:avLst>
          </a:prstGeom>
          <a:solidFill>
            <a:srgbClr val="1424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541651" y="4595932"/>
            <a:ext cx="3260050" cy="510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50" b="1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Warning Signs Are Dismissed</a:t>
            </a:r>
            <a:endParaRPr lang="en-US" sz="1650" dirty="0"/>
          </a:p>
        </p:txBody>
      </p:sp>
      <p:sp>
        <p:nvSpPr>
          <p:cNvPr id="18" name="Text 15"/>
          <p:cNvSpPr/>
          <p:nvPr/>
        </p:nvSpPr>
        <p:spPr>
          <a:xfrm>
            <a:off x="6541651" y="5182672"/>
            <a:ext cx="3260050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3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Symptoms like shortness of breath, chest pain, and severe headaches are often misunderstood as normal pregnancy discomfort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10122098" y="4403050"/>
            <a:ext cx="3714512" cy="1686878"/>
          </a:xfrm>
          <a:prstGeom prst="roundRect">
            <a:avLst>
              <a:gd name="adj" fmla="val 6505"/>
            </a:avLst>
          </a:prstGeom>
          <a:solidFill>
            <a:srgbClr val="FFFBF2"/>
          </a:solidFill>
          <a:ln w="22860">
            <a:solidFill>
              <a:srgbClr val="14243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10099238" y="4403050"/>
            <a:ext cx="91440" cy="1686878"/>
          </a:xfrm>
          <a:prstGeom prst="roundRect">
            <a:avLst>
              <a:gd name="adj" fmla="val 27907"/>
            </a:avLst>
          </a:prstGeom>
          <a:solidFill>
            <a:srgbClr val="1424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10383560" y="4595932"/>
            <a:ext cx="3066574" cy="255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50" b="1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Risk Continues Postpartum</a:t>
            </a:r>
            <a:endParaRPr lang="en-US" sz="1650" dirty="0"/>
          </a:p>
        </p:txBody>
      </p:sp>
      <p:sp>
        <p:nvSpPr>
          <p:cNvPr id="22" name="Text 19"/>
          <p:cNvSpPr/>
          <p:nvPr/>
        </p:nvSpPr>
        <p:spPr>
          <a:xfrm>
            <a:off x="10383560" y="4927521"/>
            <a:ext cx="3260169" cy="535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3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The postpartum period remains a high-risk window for complications (AHA, 2023)</a:t>
            </a:r>
            <a:endParaRPr lang="en-US" sz="1300" dirty="0"/>
          </a:p>
        </p:txBody>
      </p:sp>
      <p:sp>
        <p:nvSpPr>
          <p:cNvPr id="23" name="Shape 20"/>
          <p:cNvSpPr/>
          <p:nvPr/>
        </p:nvSpPr>
        <p:spPr>
          <a:xfrm>
            <a:off x="6280190" y="6217444"/>
            <a:ext cx="7556420" cy="1253133"/>
          </a:xfrm>
          <a:prstGeom prst="roundRect">
            <a:avLst>
              <a:gd name="adj" fmla="val 8756"/>
            </a:avLst>
          </a:prstGeom>
          <a:solidFill>
            <a:srgbClr val="FFFBF2"/>
          </a:solidFill>
          <a:ln w="22860">
            <a:solidFill>
              <a:srgbClr val="142434"/>
            </a:solidFill>
            <a:prstDash val="solid"/>
          </a:ln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24" name="Shape 21"/>
          <p:cNvSpPr/>
          <p:nvPr/>
        </p:nvSpPr>
        <p:spPr>
          <a:xfrm>
            <a:off x="6257330" y="6217444"/>
            <a:ext cx="91440" cy="1253133"/>
          </a:xfrm>
          <a:prstGeom prst="roundRect">
            <a:avLst>
              <a:gd name="adj" fmla="val 27907"/>
            </a:avLst>
          </a:prstGeom>
          <a:solidFill>
            <a:srgbClr val="1424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8830925" y="6410325"/>
            <a:ext cx="2454950" cy="255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50" b="1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Public Awareness Gap</a:t>
            </a:r>
            <a:endParaRPr lang="en-US" sz="1650" dirty="0"/>
          </a:p>
        </p:txBody>
      </p:sp>
      <p:sp>
        <p:nvSpPr>
          <p:cNvPr id="29" name="AutoShape 4" descr="New program helps people with heart conditions during pregnancy ...">
            <a:extLst>
              <a:ext uri="{FF2B5EF4-FFF2-40B4-BE49-F238E27FC236}">
                <a16:creationId xmlns:a16="http://schemas.microsoft.com/office/drawing/2014/main" id="{A61A588D-433A-CBD0-B3D5-EE9C42B0F9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5200" y="411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19">
            <a:extLst>
              <a:ext uri="{FF2B5EF4-FFF2-40B4-BE49-F238E27FC236}">
                <a16:creationId xmlns:a16="http://schemas.microsoft.com/office/drawing/2014/main" id="{D1F834B5-0165-2860-6516-A7B4D20E01F5}"/>
              </a:ext>
            </a:extLst>
          </p:cNvPr>
          <p:cNvSpPr/>
          <p:nvPr/>
        </p:nvSpPr>
        <p:spPr>
          <a:xfrm>
            <a:off x="6541652" y="6796206"/>
            <a:ext cx="7102078" cy="535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3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</a:rPr>
              <a:t>A critical gap in public awareness means missed opportunities to act and prevent avoidable maternal harm.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BF2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793790" y="796052"/>
            <a:ext cx="2206704" cy="353616"/>
          </a:xfrm>
          <a:prstGeom prst="roundRect">
            <a:avLst>
              <a:gd name="adj" fmla="val 7697"/>
            </a:avLst>
          </a:prstGeom>
          <a:solidFill>
            <a:srgbClr val="DAE6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29878" y="864037"/>
            <a:ext cx="1934528" cy="217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CAMPAIGN OVERVIEW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3402449" y="1240393"/>
            <a:ext cx="7825502" cy="18780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350"/>
              </a:lnSpc>
              <a:buNone/>
            </a:pPr>
            <a:r>
              <a:rPr lang="en-US" sz="6150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Your Heart,</a:t>
            </a:r>
            <a:endParaRPr lang="en-US" sz="6150" dirty="0"/>
          </a:p>
          <a:p>
            <a:pPr marL="0" indent="0" algn="ctr">
              <a:lnSpc>
                <a:spcPts val="7350"/>
              </a:lnSpc>
              <a:buNone/>
            </a:pPr>
            <a:r>
              <a:rPr lang="en-US" sz="6150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Your Pregnancy</a:t>
            </a:r>
            <a:endParaRPr lang="en-US" sz="6150" dirty="0"/>
          </a:p>
        </p:txBody>
      </p:sp>
      <p:sp>
        <p:nvSpPr>
          <p:cNvPr id="7" name="Text 4"/>
          <p:cNvSpPr/>
          <p:nvPr/>
        </p:nvSpPr>
        <p:spPr>
          <a:xfrm>
            <a:off x="793790" y="3458647"/>
            <a:ext cx="13042821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5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Increasing public awareness of cardiovascular risk during pregnancy and postpartum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3790" y="3985974"/>
            <a:ext cx="4196358" cy="1746409"/>
          </a:xfrm>
          <a:prstGeom prst="roundRect">
            <a:avLst>
              <a:gd name="adj" fmla="val 1948"/>
            </a:avLst>
          </a:prstGeom>
          <a:solidFill>
            <a:srgbClr val="142434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20604" y="4212788"/>
            <a:ext cx="283523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Focus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20604" y="4689038"/>
            <a:ext cx="3742730" cy="816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Cardiovascular risk during pregnancy and the postpartum period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216962" y="3985974"/>
            <a:ext cx="4196358" cy="1746409"/>
          </a:xfrm>
          <a:prstGeom prst="roundRect">
            <a:avLst>
              <a:gd name="adj" fmla="val 1948"/>
            </a:avLst>
          </a:prstGeom>
          <a:solidFill>
            <a:srgbClr val="142434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443776" y="4212788"/>
            <a:ext cx="283523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Target Audience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5443776" y="4689038"/>
            <a:ext cx="3742730" cy="816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Pregnant and postpartum women, families, and community support systems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9640133" y="3985974"/>
            <a:ext cx="4196358" cy="1746409"/>
          </a:xfrm>
          <a:prstGeom prst="roundRect">
            <a:avLst>
              <a:gd name="adj" fmla="val 1948"/>
            </a:avLst>
          </a:prstGeom>
          <a:solidFill>
            <a:srgbClr val="142434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9866948" y="4212788"/>
            <a:ext cx="283523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Core Message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9866948" y="4689038"/>
            <a:ext cx="3742730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"If something feels off, speak up and seek care."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93790" y="5959197"/>
            <a:ext cx="13042702" cy="1474232"/>
          </a:xfrm>
          <a:prstGeom prst="roundRect">
            <a:avLst>
              <a:gd name="adj" fmla="val 2308"/>
            </a:avLst>
          </a:prstGeom>
          <a:solidFill>
            <a:srgbClr val="142434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20604" y="6186011"/>
            <a:ext cx="283523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Approach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020604" y="6662261"/>
            <a:ext cx="12589073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Awareness + recognition + action grounded in evidence-based communication and health equity (WHO, 2018; CDC, n.d.)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4225349" y="7771448"/>
            <a:ext cx="268962" cy="190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25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2</a:t>
            </a:r>
            <a:endParaRPr lang="en-US" sz="12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945697-4B04-114A-0CE8-40FBD0521DD3}"/>
              </a:ext>
            </a:extLst>
          </p:cNvPr>
          <p:cNvSpPr txBox="1"/>
          <p:nvPr/>
        </p:nvSpPr>
        <p:spPr>
          <a:xfrm>
            <a:off x="6861393" y="7563671"/>
            <a:ext cx="13099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" dirty="0"/>
              <a:t>Centers for Disease Control and Prevention. (2024). </a:t>
            </a:r>
            <a:r>
              <a:rPr lang="en-US" sz="600" i="1" dirty="0"/>
              <a:t>Pregnancy-related deaths: Data from maternal mortality review committees in the United States</a:t>
            </a:r>
            <a:r>
              <a:rPr lang="en-US" sz="600" dirty="0"/>
              <a:t>. </a:t>
            </a:r>
            <a:r>
              <a:rPr lang="en-US" sz="600" dirty="0">
                <a:hlinkClick r:id="rId4"/>
              </a:rPr>
              <a:t>Preventing Pregnancy-Related Deaths | Maternal Mortality Prevention | CDC </a:t>
            </a:r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" dirty="0"/>
              <a:t>Centers for Disease Control and Prevention. (n.d.). </a:t>
            </a:r>
            <a:r>
              <a:rPr lang="en-US" sz="600" i="1" dirty="0"/>
              <a:t>Hear her campaign</a:t>
            </a:r>
            <a:r>
              <a:rPr lang="en-US" sz="600" dirty="0"/>
              <a:t>. </a:t>
            </a:r>
            <a:r>
              <a:rPr lang="en-US" sz="600" dirty="0">
                <a:hlinkClick r:id="rId5"/>
              </a:rPr>
              <a:t>https://www.cdc.gov/hearher</a:t>
            </a:r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" dirty="0"/>
              <a:t>Communicating About Public Health Toolkit. (n.d.). </a:t>
            </a:r>
            <a:r>
              <a:rPr lang="en-US" sz="600" i="1" dirty="0"/>
              <a:t>Communicating about public health</a:t>
            </a:r>
            <a:r>
              <a:rPr lang="en-US" sz="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" dirty="0"/>
              <a:t>Graves, L. E., et al. (2023). </a:t>
            </a:r>
            <a:r>
              <a:rPr lang="en-US" sz="600" i="1" dirty="0"/>
              <a:t>Cardio obstetrics: Moving beyond programming to action</a:t>
            </a:r>
            <a:r>
              <a:rPr lang="en-US" sz="600" dirty="0"/>
              <a:t>. American Heart Association Journals. </a:t>
            </a:r>
            <a:r>
              <a:rPr lang="en-US" sz="600" dirty="0">
                <a:hlinkClick r:id="rId6"/>
              </a:rPr>
              <a:t>https://www.ahajournals.org/doi/10.1161/JAHA.122.028141</a:t>
            </a:r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" dirty="0"/>
              <a:t>Rudd, R. E. (2015). The evolving concept of health literacy: New directions for health literacy studies. </a:t>
            </a:r>
            <a:r>
              <a:rPr lang="en-US" sz="600" i="1" dirty="0"/>
              <a:t>Journal of Communication in Healthcare, 8</a:t>
            </a:r>
            <a:r>
              <a:rPr lang="en-US" sz="600" dirty="0"/>
              <a:t>(1), 7–9. 10.1179/1753806815Z.000000000105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" dirty="0"/>
              <a:t>Smith, H. J., Portela, A. G., &amp; Marston, C. (2017). Improving implementation of health promotion interventions for maternal and newborn health. </a:t>
            </a:r>
            <a:r>
              <a:rPr lang="en-US" sz="600" i="1" dirty="0"/>
              <a:t>BMC pregnancy and childbirth</a:t>
            </a:r>
            <a:r>
              <a:rPr lang="en-US" sz="600" dirty="0"/>
              <a:t>, </a:t>
            </a:r>
            <a:r>
              <a:rPr lang="en-US" sz="600" i="1" dirty="0"/>
              <a:t>17</a:t>
            </a:r>
            <a:r>
              <a:rPr lang="en-US" sz="600" dirty="0"/>
              <a:t>(1), 280. </a:t>
            </a:r>
            <a:r>
              <a:rPr lang="en-US" sz="600" dirty="0">
                <a:hlinkClick r:id="rId7"/>
              </a:rPr>
              <a:t>https://doi.org/10.1186/s12884-017-1450-1</a:t>
            </a:r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4455" y="297685"/>
            <a:ext cx="6397037" cy="3297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50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Campaign Products: Multi-Channel Engagement Delivery Strategy</a:t>
            </a:r>
            <a:endParaRPr lang="en-US" sz="1450" dirty="0"/>
          </a:p>
        </p:txBody>
      </p:sp>
      <p:sp>
        <p:nvSpPr>
          <p:cNvPr id="3" name="Text 1"/>
          <p:cNvSpPr/>
          <p:nvPr/>
        </p:nvSpPr>
        <p:spPr>
          <a:xfrm>
            <a:off x="967971" y="627403"/>
            <a:ext cx="13836729" cy="340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"/>
              </a:lnSpc>
              <a:buNone/>
            </a:pPr>
            <a:r>
              <a:rPr lang="en-US" sz="14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A three-channel approach to reinforce learning and reach individuals across settings — from social media to clinical discharge.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404455" y="724972"/>
            <a:ext cx="73700" cy="5333643"/>
          </a:xfrm>
          <a:prstGeom prst="roundRect">
            <a:avLst>
              <a:gd name="adj" fmla="val 2597"/>
            </a:avLst>
          </a:prstGeom>
          <a:solidFill>
            <a:srgbClr val="6B7884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396836" y="6058615"/>
            <a:ext cx="73700" cy="5614630"/>
          </a:xfrm>
          <a:prstGeom prst="roundRect">
            <a:avLst>
              <a:gd name="adj" fmla="val 2597"/>
            </a:avLst>
          </a:prstGeom>
          <a:solidFill>
            <a:srgbClr val="6B7884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/>
          <p:nvPr/>
        </p:nvSpPr>
        <p:spPr>
          <a:xfrm>
            <a:off x="612577" y="11455360"/>
            <a:ext cx="1695093" cy="110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50"/>
              </a:lnSpc>
              <a:buNone/>
            </a:pPr>
            <a:r>
              <a:rPr lang="en-US" sz="700" b="1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Flyer with QR Code + Gamification</a:t>
            </a:r>
            <a:endParaRPr lang="en-US" sz="700" dirty="0"/>
          </a:p>
        </p:txBody>
      </p:sp>
      <p:sp>
        <p:nvSpPr>
          <p:cNvPr id="13" name="Text 9"/>
          <p:cNvSpPr/>
          <p:nvPr/>
        </p:nvSpPr>
        <p:spPr>
          <a:xfrm>
            <a:off x="612577" y="11580138"/>
            <a:ext cx="13613368" cy="585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"/>
              </a:lnSpc>
              <a:buNone/>
            </a:pPr>
            <a:r>
              <a:rPr lang="en-US" sz="55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Plain language and visual icons designed for health literacy (Rudd, n.d.). A QR code links directly to the PSA video, and a "True or False" quiz reinforces knowledge through interaction.</a:t>
            </a:r>
            <a:endParaRPr lang="en-US" sz="550" dirty="0"/>
          </a:p>
        </p:txBody>
      </p:sp>
      <p:sp>
        <p:nvSpPr>
          <p:cNvPr id="14" name="Shape 10"/>
          <p:cNvSpPr/>
          <p:nvPr/>
        </p:nvSpPr>
        <p:spPr>
          <a:xfrm>
            <a:off x="617934" y="11743968"/>
            <a:ext cx="13615630" cy="7152799"/>
          </a:xfrm>
          <a:prstGeom prst="roundRect">
            <a:avLst>
              <a:gd name="adj" fmla="val 155"/>
            </a:avLst>
          </a:prstGeom>
          <a:solidFill>
            <a:srgbClr val="FFFBF2"/>
          </a:solidFill>
          <a:ln w="7620">
            <a:solidFill>
              <a:srgbClr val="6B788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625554" y="11751588"/>
            <a:ext cx="73700" cy="7137559"/>
          </a:xfrm>
          <a:prstGeom prst="roundRect">
            <a:avLst>
              <a:gd name="adj" fmla="val 2597"/>
            </a:avLst>
          </a:prstGeom>
          <a:solidFill>
            <a:srgbClr val="6B7884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2"/>
          <p:cNvSpPr/>
          <p:nvPr/>
        </p:nvSpPr>
        <p:spPr>
          <a:xfrm>
            <a:off x="723186" y="18632091"/>
            <a:ext cx="1849636" cy="110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50"/>
              </a:lnSpc>
              <a:buNone/>
            </a:pPr>
            <a:r>
              <a:rPr lang="en-US" sz="700" b="1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Public Service Announcement (Video)</a:t>
            </a:r>
            <a:endParaRPr lang="en-US" sz="700" dirty="0"/>
          </a:p>
        </p:txBody>
      </p:sp>
      <p:sp>
        <p:nvSpPr>
          <p:cNvPr id="18" name="Text 13"/>
          <p:cNvSpPr/>
          <p:nvPr/>
        </p:nvSpPr>
        <p:spPr>
          <a:xfrm>
            <a:off x="723186" y="18756868"/>
            <a:ext cx="13502759" cy="585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"/>
              </a:lnSpc>
              <a:buNone/>
            </a:pPr>
            <a:r>
              <a:rPr lang="en-US" sz="55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A 30–45 second video used at hospital discharge and accessible via QR code. Emotional, urgent, and action-oriented to ensure ongoing exposure to key messages in clinical and community settings.</a:t>
            </a:r>
            <a:endParaRPr lang="en-US" sz="550" dirty="0"/>
          </a:p>
        </p:txBody>
      </p:sp>
      <p:sp>
        <p:nvSpPr>
          <p:cNvPr id="19" name="Text 14"/>
          <p:cNvSpPr/>
          <p:nvPr/>
        </p:nvSpPr>
        <p:spPr>
          <a:xfrm>
            <a:off x="14382512" y="19046666"/>
            <a:ext cx="179903" cy="631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450"/>
              </a:lnSpc>
              <a:buNone/>
            </a:pPr>
            <a:r>
              <a:rPr lang="en-US" sz="6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3</a:t>
            </a:r>
            <a:endParaRPr lang="en-US" sz="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201F73-AB93-C30F-0F31-8673331E1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09" y="1082344"/>
            <a:ext cx="5742327" cy="31301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0270F0-2625-322C-1258-8E34DEDB9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336" y="1082344"/>
            <a:ext cx="5742326" cy="3995365"/>
          </a:xfrm>
          <a:prstGeom prst="rect">
            <a:avLst/>
          </a:prstGeom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EB6368C8-F2A8-0BA7-9DB6-417198652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02" y="4604357"/>
            <a:ext cx="4691860" cy="362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48C59ACA-740D-6ADA-ACA4-5B82BD14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35" y="74206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C7A369-B7B6-CA5A-088A-2FE33FFE115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463"/>
          <a:stretch>
            <a:fillRect/>
          </a:stretch>
        </p:blipFill>
        <p:spPr>
          <a:xfrm>
            <a:off x="1890355" y="4769469"/>
            <a:ext cx="3739264" cy="22427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AF467B-A1D3-8BDC-BB1F-F933B11218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0814" y="6352070"/>
            <a:ext cx="1178805" cy="66013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ADBF350-10C1-6198-5451-FA0C3CFF58EB}"/>
              </a:ext>
            </a:extLst>
          </p:cNvPr>
          <p:cNvSpPr txBox="1"/>
          <p:nvPr/>
        </p:nvSpPr>
        <p:spPr>
          <a:xfrm>
            <a:off x="6474136" y="5250974"/>
            <a:ext cx="7154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</a:rPr>
              <a:t>Three-part carousel social media series inspired by Dr. Jane Morgan’s Stairwell Chronicles, using short, relatable storytelling to increase awareness and perceived risk (Communicating About Public Health Toolkit, n.d.)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</a:rPr>
              <a:t>Community-based flyer designed for events and clinical settings, incorporating plain language, visual cues, and a QR code linking directly to video content (Rudd, n.d.)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</a:rPr>
              <a:t>Video-based public service announcement reinforces warning signs and provides a clear call to action at hospital discharge and in the community (Centers for Disease Control and Prevention,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</a:rPr>
              <a:t>QR code integration connects social, clinical, and community touchpoints to extend engagement beyond a single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</a:rPr>
              <a:t>Gamified true/false component promotes active learning and improves retention of key warning signs (Rudd, n.d.)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</a:rPr>
              <a:t>Multi-channel approach reinforces learning across settings and aligns with best practices for public health communication (U.S. Department of Health and Human Services, n.d.; Forbes Advisor, 2023)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81539"/>
            <a:ext cx="8191976" cy="578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750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Learning Objectives and Strategy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793790" y="1787485"/>
            <a:ext cx="13042821" cy="213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5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The campaign is grounded in health literacy, behavior change theory, and a strategic multi-channel framework.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793790" y="2349579"/>
            <a:ext cx="2473047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50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Learning Objectives</a:t>
            </a:r>
            <a:endParaRPr lang="en-US" sz="1850" dirty="0"/>
          </a:p>
        </p:txBody>
      </p:sp>
      <p:sp>
        <p:nvSpPr>
          <p:cNvPr id="5" name="Shape 3"/>
          <p:cNvSpPr/>
          <p:nvPr/>
        </p:nvSpPr>
        <p:spPr>
          <a:xfrm>
            <a:off x="793790" y="2822972"/>
            <a:ext cx="433745" cy="433745"/>
          </a:xfrm>
          <a:prstGeom prst="roundRect">
            <a:avLst>
              <a:gd name="adj" fmla="val 6668"/>
            </a:avLst>
          </a:prstGeom>
          <a:solidFill>
            <a:srgbClr val="142434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66001" y="2866311"/>
            <a:ext cx="289203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250" dirty="0"/>
          </a:p>
        </p:txBody>
      </p:sp>
      <p:sp>
        <p:nvSpPr>
          <p:cNvPr id="7" name="Text 5"/>
          <p:cNvSpPr/>
          <p:nvPr/>
        </p:nvSpPr>
        <p:spPr>
          <a:xfrm>
            <a:off x="1391364" y="2895243"/>
            <a:ext cx="3129082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50" dirty="0">
                <a:solidFill>
                  <a:srgbClr val="6B788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Recognize Warning Signs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1391364" y="3348157"/>
            <a:ext cx="5688687" cy="427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5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Identify cardiovascular complication symptoms during pregnancy and the postpartum period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793790" y="4103727"/>
            <a:ext cx="433745" cy="433745"/>
          </a:xfrm>
          <a:prstGeom prst="roundRect">
            <a:avLst>
              <a:gd name="adj" fmla="val 6668"/>
            </a:avLst>
          </a:prstGeom>
          <a:solidFill>
            <a:srgbClr val="142434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66001" y="4147066"/>
            <a:ext cx="289203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250" dirty="0"/>
          </a:p>
        </p:txBody>
      </p:sp>
      <p:sp>
        <p:nvSpPr>
          <p:cNvPr id="11" name="Text 9"/>
          <p:cNvSpPr/>
          <p:nvPr/>
        </p:nvSpPr>
        <p:spPr>
          <a:xfrm>
            <a:off x="1391364" y="4175998"/>
            <a:ext cx="3164324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50" dirty="0">
                <a:solidFill>
                  <a:srgbClr val="6B788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Understand "Not Normal"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1391364" y="4628912"/>
            <a:ext cx="5688687" cy="427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5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Symptoms are not typical postpartum experiences — they signal potentially serious conditions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793790" y="5384483"/>
            <a:ext cx="433745" cy="433745"/>
          </a:xfrm>
          <a:prstGeom prst="roundRect">
            <a:avLst>
              <a:gd name="adj" fmla="val 6668"/>
            </a:avLst>
          </a:prstGeom>
          <a:solidFill>
            <a:srgbClr val="142434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66001" y="5427821"/>
            <a:ext cx="289203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250" dirty="0"/>
          </a:p>
        </p:txBody>
      </p:sp>
      <p:sp>
        <p:nvSpPr>
          <p:cNvPr id="15" name="Text 13"/>
          <p:cNvSpPr/>
          <p:nvPr/>
        </p:nvSpPr>
        <p:spPr>
          <a:xfrm>
            <a:off x="1391364" y="5456753"/>
            <a:ext cx="2877860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50" dirty="0">
                <a:solidFill>
                  <a:srgbClr val="6B788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Take Immediate Action</a:t>
            </a:r>
            <a:endParaRPr lang="en-US" sz="1850" dirty="0"/>
          </a:p>
        </p:txBody>
      </p:sp>
      <p:sp>
        <p:nvSpPr>
          <p:cNvPr id="16" name="Text 14"/>
          <p:cNvSpPr/>
          <p:nvPr/>
        </p:nvSpPr>
        <p:spPr>
          <a:xfrm>
            <a:off x="1391364" y="5909667"/>
            <a:ext cx="5688687" cy="213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5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Seek care without delay when warning signs appear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7557968" y="2349579"/>
            <a:ext cx="2409944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50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Campaign Strategy</a:t>
            </a:r>
            <a:endParaRPr lang="en-US" sz="1850" dirty="0"/>
          </a:p>
        </p:txBody>
      </p:sp>
      <p:sp>
        <p:nvSpPr>
          <p:cNvPr id="18" name="Shape 16"/>
          <p:cNvSpPr/>
          <p:nvPr/>
        </p:nvSpPr>
        <p:spPr>
          <a:xfrm>
            <a:off x="7557968" y="2822972"/>
            <a:ext cx="6286262" cy="1266349"/>
          </a:xfrm>
          <a:prstGeom prst="roundRect">
            <a:avLst>
              <a:gd name="adj" fmla="val 2284"/>
            </a:avLst>
          </a:prstGeom>
          <a:solidFill>
            <a:srgbClr val="142434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7750731" y="3015734"/>
            <a:ext cx="2409944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50" b="1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Health Literacy</a:t>
            </a:r>
            <a:endParaRPr lang="en-US" sz="1850" dirty="0"/>
          </a:p>
        </p:txBody>
      </p:sp>
      <p:sp>
        <p:nvSpPr>
          <p:cNvPr id="20" name="Text 18"/>
          <p:cNvSpPr/>
          <p:nvPr/>
        </p:nvSpPr>
        <p:spPr>
          <a:xfrm>
            <a:off x="7750731" y="3468648"/>
            <a:ext cx="5900738" cy="427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Plain language and visuals (Rudd, n.d.) ensure messaging is simple, clear, and accessible</a:t>
            </a:r>
            <a:endParaRPr lang="en-US" sz="1500" dirty="0"/>
          </a:p>
        </p:txBody>
      </p:sp>
      <p:sp>
        <p:nvSpPr>
          <p:cNvPr id="21" name="Shape 19"/>
          <p:cNvSpPr/>
          <p:nvPr/>
        </p:nvSpPr>
        <p:spPr>
          <a:xfrm>
            <a:off x="7557968" y="4253151"/>
            <a:ext cx="6286262" cy="1266349"/>
          </a:xfrm>
          <a:prstGeom prst="roundRect">
            <a:avLst>
              <a:gd name="adj" fmla="val 2284"/>
            </a:avLst>
          </a:prstGeom>
          <a:solidFill>
            <a:srgbClr val="142434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7750731" y="4445913"/>
            <a:ext cx="2409944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50" b="1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Behavior Change</a:t>
            </a:r>
            <a:endParaRPr lang="en-US" sz="1850" dirty="0"/>
          </a:p>
        </p:txBody>
      </p:sp>
      <p:sp>
        <p:nvSpPr>
          <p:cNvPr id="23" name="Text 21"/>
          <p:cNvSpPr/>
          <p:nvPr/>
        </p:nvSpPr>
        <p:spPr>
          <a:xfrm>
            <a:off x="7750731" y="4898827"/>
            <a:ext cx="5900738" cy="427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Cues to action and increased perceived risk drive care-seeking behavior</a:t>
            </a:r>
            <a:endParaRPr lang="en-US" sz="1500" dirty="0"/>
          </a:p>
        </p:txBody>
      </p:sp>
      <p:sp>
        <p:nvSpPr>
          <p:cNvPr id="24" name="Shape 22"/>
          <p:cNvSpPr/>
          <p:nvPr/>
        </p:nvSpPr>
        <p:spPr>
          <a:xfrm>
            <a:off x="7557968" y="5683329"/>
            <a:ext cx="6286262" cy="1480304"/>
          </a:xfrm>
          <a:prstGeom prst="roundRect">
            <a:avLst>
              <a:gd name="adj" fmla="val 1954"/>
            </a:avLst>
          </a:prstGeom>
          <a:solidFill>
            <a:srgbClr val="142434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7750731" y="5876092"/>
            <a:ext cx="2409944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50" b="1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 Ps Framework</a:t>
            </a:r>
            <a:endParaRPr lang="en-US" sz="1850" dirty="0"/>
          </a:p>
        </p:txBody>
      </p:sp>
      <p:sp>
        <p:nvSpPr>
          <p:cNvPr id="26" name="Text 24"/>
          <p:cNvSpPr/>
          <p:nvPr/>
        </p:nvSpPr>
        <p:spPr>
          <a:xfrm>
            <a:off x="7750731" y="6329005"/>
            <a:ext cx="5900738" cy="641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Product:</a:t>
            </a:r>
            <a:r>
              <a:rPr lang="en-US" sz="1500" dirty="0">
                <a:solidFill>
                  <a:srgbClr val="FFFFF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Education + tools  |  </a:t>
            </a:r>
            <a:r>
              <a:rPr lang="en-US" sz="1500" b="1" dirty="0">
                <a:solidFill>
                  <a:srgbClr val="FFFFF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Price:</a:t>
            </a:r>
            <a:r>
              <a:rPr lang="en-US" sz="1500" dirty="0">
                <a:solidFill>
                  <a:srgbClr val="FFFFF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Reduce fear and knowledge barriers  |  </a:t>
            </a:r>
            <a:r>
              <a:rPr lang="en-US" sz="1500" b="1" dirty="0">
                <a:solidFill>
                  <a:srgbClr val="FFFFF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Place:</a:t>
            </a:r>
            <a:r>
              <a:rPr lang="en-US" sz="1500" dirty="0">
                <a:solidFill>
                  <a:srgbClr val="FFFFF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Hospital + community + digital  |  </a:t>
            </a:r>
            <a:r>
              <a:rPr lang="en-US" sz="1500" b="1" dirty="0">
                <a:solidFill>
                  <a:srgbClr val="FFFFF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Promotion:</a:t>
            </a:r>
            <a:r>
              <a:rPr lang="en-US" sz="1500" dirty="0">
                <a:solidFill>
                  <a:srgbClr val="FFFFF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Repeated, engaging messaging (Forbes Advisor, 2023)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14192845" y="7778591"/>
            <a:ext cx="301466" cy="176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350"/>
              </a:lnSpc>
              <a:buNone/>
            </a:pPr>
            <a:r>
              <a:rPr lang="en-US" sz="125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4</a:t>
            </a:r>
            <a:endParaRPr lang="en-US" sz="12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AC7F7D-85BD-A1FD-841F-985277DEF0B8}"/>
              </a:ext>
            </a:extLst>
          </p:cNvPr>
          <p:cNvSpPr txBox="1"/>
          <p:nvPr/>
        </p:nvSpPr>
        <p:spPr>
          <a:xfrm>
            <a:off x="242768" y="7424648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" dirty="0"/>
              <a:t>American College of Obstetricians and Gynecologists. (2018). </a:t>
            </a:r>
            <a:r>
              <a:rPr lang="en-US" sz="500" i="1" dirty="0"/>
              <a:t>Optimizing postpartum care (Committee Opinion No. 736)</a:t>
            </a:r>
            <a:r>
              <a:rPr lang="en-US" sz="500" dirty="0"/>
              <a:t>. </a:t>
            </a:r>
            <a:r>
              <a:rPr lang="en-US" sz="500" dirty="0">
                <a:hlinkClick r:id="rId3"/>
              </a:rPr>
              <a:t>Optimizing Postpartum Care | ACOG</a:t>
            </a: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" dirty="0"/>
              <a:t>American Heart Association. (2023). </a:t>
            </a:r>
            <a:r>
              <a:rPr lang="en-US" sz="500" i="1" dirty="0"/>
              <a:t>Cardiovascular considerations in pregnancy and postpartum</a:t>
            </a:r>
            <a:r>
              <a:rPr lang="en-US" sz="500" dirty="0"/>
              <a:t>. </a:t>
            </a:r>
            <a:r>
              <a:rPr lang="en-US" sz="500" dirty="0">
                <a:hlinkClick r:id="rId4"/>
              </a:rPr>
              <a:t>https://www.ahajournals.org/doi/10.1161/CIR.0000000000000772</a:t>
            </a: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" dirty="0"/>
              <a:t>Centers for Disease Control and Prevention. (n.d.). </a:t>
            </a:r>
            <a:r>
              <a:rPr lang="en-US" sz="500" i="1" dirty="0"/>
              <a:t>Hear her campaign</a:t>
            </a:r>
            <a:r>
              <a:rPr lang="en-US" sz="500" dirty="0"/>
              <a:t>. </a:t>
            </a:r>
            <a:r>
              <a:rPr lang="en-US" sz="500" dirty="0">
                <a:hlinkClick r:id="rId5"/>
              </a:rPr>
              <a:t>https://www.cdc.gov/hearher</a:t>
            </a: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" dirty="0"/>
              <a:t>Communicating About Public Health Toolkit. (n.d.). </a:t>
            </a:r>
            <a:r>
              <a:rPr lang="en-US" sz="500" i="1" dirty="0"/>
              <a:t>Communicating about public health</a:t>
            </a:r>
            <a:r>
              <a:rPr lang="en-US" sz="5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" dirty="0"/>
              <a:t>Forbes Advisor. (2023). </a:t>
            </a:r>
            <a:r>
              <a:rPr lang="en-US" sz="500" i="1" dirty="0"/>
              <a:t>The 4 Ps of marketing: What they are and how to use them</a:t>
            </a:r>
            <a:r>
              <a:rPr lang="en-US" sz="500" dirty="0"/>
              <a:t>. </a:t>
            </a:r>
            <a:r>
              <a:rPr lang="en-US" sz="500" dirty="0">
                <a:hlinkClick r:id="rId6"/>
              </a:rPr>
              <a:t>https://www.forbes.com/advisor/business/4-ps-marketing/</a:t>
            </a: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" dirty="0"/>
              <a:t>Rudd, R. E. (2015). The evolving concept of health literacy: New directions for health literacy studies. </a:t>
            </a:r>
            <a:r>
              <a:rPr lang="en-US" sz="500" i="1" dirty="0"/>
              <a:t>Journal of Communication in Healthcare, 8</a:t>
            </a:r>
            <a:r>
              <a:rPr lang="en-US" sz="500" dirty="0"/>
              <a:t>(1), 7–9. 10.1179/1753806815Z.000000000105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" dirty="0"/>
              <a:t>Elrod, J. K., &amp; Fortenberry, J. L., Jr (2020). Foundational elements of communication in health and medicine: avenues for strengthening the marketing communications mix. </a:t>
            </a:r>
            <a:r>
              <a:rPr lang="en-US" sz="500" i="1" dirty="0"/>
              <a:t>BMC health services research</a:t>
            </a:r>
            <a:r>
              <a:rPr lang="en-US" sz="500" dirty="0"/>
              <a:t>, </a:t>
            </a:r>
            <a:r>
              <a:rPr lang="en-US" sz="500" i="1" dirty="0"/>
              <a:t>20</a:t>
            </a:r>
            <a:r>
              <a:rPr lang="en-US" sz="500" dirty="0"/>
              <a:t>(Suppl 1), 823. </a:t>
            </a:r>
            <a:r>
              <a:rPr lang="en-US" sz="500" dirty="0">
                <a:hlinkClick r:id="rId7"/>
              </a:rPr>
              <a:t>https://doi.org/10.1186/s12913-020-05604-9</a:t>
            </a:r>
            <a:r>
              <a:rPr lang="en-US" sz="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" dirty="0"/>
              <a:t>Martin, C., &amp; MacDonald, B. H. (2020). Using interpersonal communication strategies to encourage science conversations on social media. </a:t>
            </a:r>
            <a:r>
              <a:rPr lang="en-US" sz="500" i="1" dirty="0" err="1"/>
              <a:t>PloS</a:t>
            </a:r>
            <a:r>
              <a:rPr lang="en-US" sz="500" i="1" dirty="0"/>
              <a:t> one</a:t>
            </a:r>
            <a:r>
              <a:rPr lang="en-US" sz="500" dirty="0"/>
              <a:t>, </a:t>
            </a:r>
            <a:r>
              <a:rPr lang="en-US" sz="500" i="1" dirty="0"/>
              <a:t>15</a:t>
            </a:r>
            <a:r>
              <a:rPr lang="en-US" sz="500" dirty="0"/>
              <a:t>(11), e0241972. </a:t>
            </a:r>
            <a:r>
              <a:rPr lang="en-US" sz="500" dirty="0">
                <a:hlinkClick r:id="rId8"/>
              </a:rPr>
              <a:t>https://doi.org/10.1371/journal.pone.0241972</a:t>
            </a:r>
            <a:endParaRPr lang="en-US" sz="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725805"/>
            <a:ext cx="5260300" cy="544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550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Evaluation and Impact</a:t>
            </a:r>
            <a:endParaRPr lang="en-US" sz="3550" dirty="0"/>
          </a:p>
        </p:txBody>
      </p:sp>
      <p:sp>
        <p:nvSpPr>
          <p:cNvPr id="5" name="Text 1"/>
          <p:cNvSpPr/>
          <p:nvPr/>
        </p:nvSpPr>
        <p:spPr>
          <a:xfrm>
            <a:off x="793790" y="1487805"/>
            <a:ext cx="7556421" cy="3917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dirty="0">
                <a:solidFill>
                  <a:srgbClr val="6B788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Evaluation focuses on both reach and real-world behavior change — ensuring the campaign translates awareness into action.</a:t>
            </a:r>
            <a:endParaRPr lang="en-US" sz="1400" dirty="0"/>
          </a:p>
        </p:txBody>
      </p:sp>
      <p:sp>
        <p:nvSpPr>
          <p:cNvPr id="6" name="Shape 2"/>
          <p:cNvSpPr/>
          <p:nvPr/>
        </p:nvSpPr>
        <p:spPr>
          <a:xfrm>
            <a:off x="4560570" y="2042755"/>
            <a:ext cx="22860" cy="4209574"/>
          </a:xfrm>
          <a:prstGeom prst="roundRect">
            <a:avLst>
              <a:gd name="adj" fmla="val 119070"/>
            </a:avLst>
          </a:prstGeom>
          <a:solidFill>
            <a:srgbClr val="2D3D4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"/>
          <p:cNvSpPr/>
          <p:nvPr/>
        </p:nvSpPr>
        <p:spPr>
          <a:xfrm>
            <a:off x="4050506" y="2757130"/>
            <a:ext cx="544354" cy="22860"/>
          </a:xfrm>
          <a:prstGeom prst="roundRect">
            <a:avLst>
              <a:gd name="adj" fmla="val 119070"/>
            </a:avLst>
          </a:prstGeom>
          <a:solidFill>
            <a:srgbClr val="2D3D4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4"/>
          <p:cNvSpPr/>
          <p:nvPr/>
        </p:nvSpPr>
        <p:spPr>
          <a:xfrm>
            <a:off x="4503956" y="2700516"/>
            <a:ext cx="136088" cy="136088"/>
          </a:xfrm>
          <a:prstGeom prst="roundRect">
            <a:avLst>
              <a:gd name="adj" fmla="val 335959"/>
            </a:avLst>
          </a:prstGeom>
          <a:solidFill>
            <a:srgbClr val="1424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5"/>
          <p:cNvSpPr/>
          <p:nvPr/>
        </p:nvSpPr>
        <p:spPr>
          <a:xfrm>
            <a:off x="793790" y="2042755"/>
            <a:ext cx="3233857" cy="1451610"/>
          </a:xfrm>
          <a:prstGeom prst="roundRect">
            <a:avLst>
              <a:gd name="adj" fmla="val 1875"/>
            </a:avLst>
          </a:prstGeom>
          <a:solidFill>
            <a:srgbClr val="F9F4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1345287" y="2224207"/>
            <a:ext cx="250090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50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Reach &amp; Engagement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975241" y="2583418"/>
            <a:ext cx="2870954" cy="3917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400" dirty="0">
                <a:solidFill>
                  <a:srgbClr val="14243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Social media views, shares, QR code scans, and PSA viewership</a:t>
            </a:r>
            <a:endParaRPr lang="en-US" sz="1400" dirty="0"/>
          </a:p>
        </p:txBody>
      </p:sp>
      <p:sp>
        <p:nvSpPr>
          <p:cNvPr id="12" name="Shape 8"/>
          <p:cNvSpPr/>
          <p:nvPr/>
        </p:nvSpPr>
        <p:spPr>
          <a:xfrm>
            <a:off x="4549140" y="3773210"/>
            <a:ext cx="544354" cy="22860"/>
          </a:xfrm>
          <a:prstGeom prst="roundRect">
            <a:avLst>
              <a:gd name="adj" fmla="val 119070"/>
            </a:avLst>
          </a:prstGeom>
          <a:solidFill>
            <a:srgbClr val="2D3D4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4503956" y="3716595"/>
            <a:ext cx="136088" cy="136088"/>
          </a:xfrm>
          <a:prstGeom prst="roundRect">
            <a:avLst>
              <a:gd name="adj" fmla="val 335959"/>
            </a:avLst>
          </a:prstGeom>
          <a:solidFill>
            <a:srgbClr val="1424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5116354" y="3058835"/>
            <a:ext cx="3233857" cy="1451610"/>
          </a:xfrm>
          <a:prstGeom prst="roundRect">
            <a:avLst>
              <a:gd name="adj" fmla="val 1875"/>
            </a:avLst>
          </a:prstGeom>
          <a:solidFill>
            <a:srgbClr val="F9F4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5297805" y="3240286"/>
            <a:ext cx="2433399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50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Learning &amp; Behavior</a:t>
            </a:r>
            <a:endParaRPr lang="en-US" sz="1750" dirty="0"/>
          </a:p>
        </p:txBody>
      </p:sp>
      <p:sp>
        <p:nvSpPr>
          <p:cNvPr id="16" name="Text 12"/>
          <p:cNvSpPr/>
          <p:nvPr/>
        </p:nvSpPr>
        <p:spPr>
          <a:xfrm>
            <a:off x="5297805" y="3599497"/>
            <a:ext cx="2870954" cy="5875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dirty="0">
                <a:solidFill>
                  <a:srgbClr val="14243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Awareness of warning signs and self-reported care-seeking behavior</a:t>
            </a:r>
            <a:endParaRPr lang="en-US" sz="1400" dirty="0"/>
          </a:p>
        </p:txBody>
      </p:sp>
      <p:sp>
        <p:nvSpPr>
          <p:cNvPr id="17" name="Shape 13"/>
          <p:cNvSpPr/>
          <p:nvPr/>
        </p:nvSpPr>
        <p:spPr>
          <a:xfrm>
            <a:off x="4050506" y="4644152"/>
            <a:ext cx="544354" cy="22860"/>
          </a:xfrm>
          <a:prstGeom prst="roundRect">
            <a:avLst>
              <a:gd name="adj" fmla="val 119070"/>
            </a:avLst>
          </a:prstGeom>
          <a:solidFill>
            <a:srgbClr val="2D3D4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4503956" y="4587538"/>
            <a:ext cx="136088" cy="136088"/>
          </a:xfrm>
          <a:prstGeom prst="roundRect">
            <a:avLst>
              <a:gd name="adj" fmla="val 335959"/>
            </a:avLst>
          </a:prstGeom>
          <a:solidFill>
            <a:srgbClr val="1424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793790" y="3929777"/>
            <a:ext cx="3233857" cy="1451610"/>
          </a:xfrm>
          <a:prstGeom prst="roundRect">
            <a:avLst>
              <a:gd name="adj" fmla="val 1875"/>
            </a:avLst>
          </a:prstGeom>
          <a:solidFill>
            <a:srgbClr val="F9F4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6"/>
          <p:cNvSpPr/>
          <p:nvPr/>
        </p:nvSpPr>
        <p:spPr>
          <a:xfrm>
            <a:off x="1533644" y="4111228"/>
            <a:ext cx="2312551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50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3-Month Follow-Up</a:t>
            </a:r>
            <a:endParaRPr lang="en-US" sz="1750" dirty="0"/>
          </a:p>
        </p:txBody>
      </p:sp>
      <p:sp>
        <p:nvSpPr>
          <p:cNvPr id="21" name="Text 17"/>
          <p:cNvSpPr/>
          <p:nvPr/>
        </p:nvSpPr>
        <p:spPr>
          <a:xfrm>
            <a:off x="975241" y="4470440"/>
            <a:ext cx="2870954" cy="3917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400" dirty="0">
                <a:solidFill>
                  <a:srgbClr val="14243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Percentage of individuals attending postpartum follow-up appointments after exposure to campaign messaging</a:t>
            </a:r>
          </a:p>
        </p:txBody>
      </p:sp>
      <p:sp>
        <p:nvSpPr>
          <p:cNvPr id="22" name="Shape 18"/>
          <p:cNvSpPr/>
          <p:nvPr/>
        </p:nvSpPr>
        <p:spPr>
          <a:xfrm>
            <a:off x="4549140" y="5515094"/>
            <a:ext cx="544354" cy="22860"/>
          </a:xfrm>
          <a:prstGeom prst="roundRect">
            <a:avLst>
              <a:gd name="adj" fmla="val 119070"/>
            </a:avLst>
          </a:prstGeom>
          <a:solidFill>
            <a:srgbClr val="2D3D4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9"/>
          <p:cNvSpPr/>
          <p:nvPr/>
        </p:nvSpPr>
        <p:spPr>
          <a:xfrm>
            <a:off x="4503956" y="5458480"/>
            <a:ext cx="136088" cy="136088"/>
          </a:xfrm>
          <a:prstGeom prst="roundRect">
            <a:avLst>
              <a:gd name="adj" fmla="val 335959"/>
            </a:avLst>
          </a:prstGeom>
          <a:solidFill>
            <a:srgbClr val="1424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0"/>
          <p:cNvSpPr/>
          <p:nvPr/>
        </p:nvSpPr>
        <p:spPr>
          <a:xfrm>
            <a:off x="5116354" y="4800719"/>
            <a:ext cx="3233857" cy="1451610"/>
          </a:xfrm>
          <a:prstGeom prst="roundRect">
            <a:avLst>
              <a:gd name="adj" fmla="val 1875"/>
            </a:avLst>
          </a:prstGeom>
          <a:solidFill>
            <a:srgbClr val="F9F4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1"/>
          <p:cNvSpPr/>
          <p:nvPr/>
        </p:nvSpPr>
        <p:spPr>
          <a:xfrm>
            <a:off x="5297805" y="4982170"/>
            <a:ext cx="2870954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50" dirty="0">
                <a:solidFill>
                  <a:srgbClr val="142434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Continuous Improvement</a:t>
            </a:r>
            <a:endParaRPr lang="en-US" sz="1750" dirty="0"/>
          </a:p>
        </p:txBody>
      </p:sp>
      <p:sp>
        <p:nvSpPr>
          <p:cNvPr id="26" name="Text 22"/>
          <p:cNvSpPr/>
          <p:nvPr/>
        </p:nvSpPr>
        <p:spPr>
          <a:xfrm>
            <a:off x="5297805" y="5613559"/>
            <a:ext cx="2870954" cy="3917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dirty="0">
                <a:solidFill>
                  <a:srgbClr val="14243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Feedback loops and adaptation of messaging over time (CDC, 2024)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793790" y="6415564"/>
            <a:ext cx="7556421" cy="999411"/>
          </a:xfrm>
          <a:prstGeom prst="roundRect">
            <a:avLst>
              <a:gd name="adj" fmla="val 2724"/>
            </a:avLst>
          </a:prstGeom>
          <a:solidFill>
            <a:srgbClr val="C8D9E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41" y="6643568"/>
            <a:ext cx="226814" cy="181451"/>
          </a:xfrm>
          <a:prstGeom prst="rect">
            <a:avLst/>
          </a:prstGeom>
        </p:spPr>
      </p:pic>
      <p:sp>
        <p:nvSpPr>
          <p:cNvPr id="29" name="Text 24"/>
          <p:cNvSpPr/>
          <p:nvPr/>
        </p:nvSpPr>
        <p:spPr>
          <a:xfrm>
            <a:off x="1383506" y="6606064"/>
            <a:ext cx="6785253" cy="5875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400" dirty="0"/>
              <a:t>Three-month follow-up will assess care-seeking behaviors, including attendance at postpartum visits and requests for cardiovascular evaluation or referral, which are critical for early detection and prevention of complications (ACOG, 2018; CDC, 2024).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3197A9E-FBFA-AC2D-1B4C-4A11F4850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1657792"/>
            <a:ext cx="5486400" cy="56252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82D7B6-6935-99ED-41EF-C2B01BD2F362}"/>
              </a:ext>
            </a:extLst>
          </p:cNvPr>
          <p:cNvSpPr txBox="1"/>
          <p:nvPr/>
        </p:nvSpPr>
        <p:spPr>
          <a:xfrm>
            <a:off x="765671" y="1250077"/>
            <a:ext cx="1309905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American College of Obstetricians and Gynecologists. (2018). </a:t>
            </a:r>
            <a:r>
              <a:rPr lang="en-US" i="1" dirty="0"/>
              <a:t>Optimizing postpartum care (Committee Opinion No. 736)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Optimizing Postpartum Care | ACOG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American Heart Association. (2023). </a:t>
            </a:r>
            <a:r>
              <a:rPr lang="en-US" i="1" dirty="0"/>
              <a:t>Cardiovascular considerations in pregnancy and postpartum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https://www.ahajournals.org/doi/10.1161/CIR.0000000000000772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Centers for Disease Control and Prevention. (2024). </a:t>
            </a:r>
            <a:r>
              <a:rPr lang="en-US" i="1" dirty="0"/>
              <a:t>Pregnancy-related deaths: Data from maternal mortality review committees in the United States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Preventing Pregnancy-Related Deaths | Maternal Mortality Prevention | CDC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Centers for Disease Control and Prevention. (n.d.). </a:t>
            </a:r>
            <a:r>
              <a:rPr lang="en-US" i="1" dirty="0"/>
              <a:t>Hear her campaign</a:t>
            </a:r>
            <a:r>
              <a:rPr lang="en-US" dirty="0"/>
              <a:t>. </a:t>
            </a:r>
            <a:r>
              <a:rPr lang="en-US" dirty="0">
                <a:hlinkClick r:id="rId5"/>
              </a:rPr>
              <a:t>https://www.cdc.gov/hearher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Centers for Disease Control and Prevention. (n.d.). </a:t>
            </a:r>
            <a:r>
              <a:rPr lang="en-US" i="1" dirty="0"/>
              <a:t>CDC framework for program evaluation in public health</a:t>
            </a:r>
            <a:r>
              <a:rPr lang="en-US" dirty="0"/>
              <a:t>. </a:t>
            </a:r>
            <a:r>
              <a:rPr lang="en-US" dirty="0">
                <a:hlinkClick r:id="rId6"/>
              </a:rPr>
              <a:t>https://www.cdc.gov/evaluation/php/evaluation-framework/index.html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Communicating About Public Health Toolkit. (n.d.). </a:t>
            </a:r>
            <a:r>
              <a:rPr lang="en-US" i="1" dirty="0"/>
              <a:t>Communicating about public health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Forbes Advisor. (2023). </a:t>
            </a:r>
            <a:r>
              <a:rPr lang="en-US" i="1" dirty="0"/>
              <a:t>The 4 Ps of marketing: What they are and how to use them</a:t>
            </a:r>
            <a:r>
              <a:rPr lang="en-US" dirty="0"/>
              <a:t>. </a:t>
            </a:r>
            <a:r>
              <a:rPr lang="en-US" dirty="0">
                <a:hlinkClick r:id="rId7"/>
              </a:rPr>
              <a:t>https://www.forbes.com/advisor/business/4-ps-marketing/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Graves, L. E., et al. (2023). </a:t>
            </a:r>
            <a:r>
              <a:rPr lang="en-US" i="1" dirty="0"/>
              <a:t>Cardio obstetrics: Moving beyond programming to action</a:t>
            </a:r>
            <a:r>
              <a:rPr lang="en-US" dirty="0"/>
              <a:t>. American Heart Association Journals. </a:t>
            </a:r>
            <a:r>
              <a:rPr lang="en-US" dirty="0">
                <a:hlinkClick r:id="rId8"/>
              </a:rPr>
              <a:t>https://www.ahajournals.org/doi/10.1161/JAHA.122.028141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Rudd, R. E. (2015). The evolving concept of health literacy: New directions for health literacy studies. </a:t>
            </a:r>
            <a:r>
              <a:rPr lang="en-US" i="1" dirty="0"/>
              <a:t>Journal of Communication in Healthcare, 8</a:t>
            </a:r>
            <a:r>
              <a:rPr lang="en-US" dirty="0"/>
              <a:t>(1), 7–9. 10.1179/1753806815Z.000000000105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Smith, H. J., Portela, A. G., &amp; Marston, C. (2017). Improving implementation of health promotion interventions for maternal and newborn health. </a:t>
            </a:r>
            <a:r>
              <a:rPr lang="en-US" i="1" dirty="0"/>
              <a:t>BMC pregnancy and childbirth</a:t>
            </a:r>
            <a:r>
              <a:rPr lang="en-US" dirty="0"/>
              <a:t>, </a:t>
            </a:r>
            <a:r>
              <a:rPr lang="en-US" i="1" dirty="0"/>
              <a:t>17</a:t>
            </a:r>
            <a:r>
              <a:rPr lang="en-US" dirty="0"/>
              <a:t>(1), 280. </a:t>
            </a:r>
            <a:r>
              <a:rPr lang="en-US" dirty="0">
                <a:hlinkClick r:id="rId9"/>
              </a:rPr>
              <a:t>https://doi.org/10.1186/s12884-017-1450-1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Elrod, J. K., &amp; Fortenberry, J. L., Jr (2020). Foundational elements of communication in health and medicine: avenues for strengthening the marketing communications mix. </a:t>
            </a:r>
            <a:r>
              <a:rPr lang="en-US" i="1" dirty="0"/>
              <a:t>BMC health services research</a:t>
            </a:r>
            <a:r>
              <a:rPr lang="en-US" dirty="0"/>
              <a:t>, </a:t>
            </a:r>
            <a:r>
              <a:rPr lang="en-US" i="1" dirty="0"/>
              <a:t>20</a:t>
            </a:r>
            <a:r>
              <a:rPr lang="en-US" dirty="0"/>
              <a:t>(Suppl 1), 823. </a:t>
            </a:r>
            <a:r>
              <a:rPr lang="en-US" dirty="0">
                <a:hlinkClick r:id="rId10"/>
              </a:rPr>
              <a:t>https://doi.org/10.1186/s12913-020-05604-9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Martin, C., &amp; MacDonald, B. H. (2020). Using interpersonal communication strategies to encourage science conversations on social media. </a:t>
            </a:r>
            <a:r>
              <a:rPr lang="en-US" i="1" dirty="0" err="1"/>
              <a:t>PloS</a:t>
            </a:r>
            <a:r>
              <a:rPr lang="en-US" i="1" dirty="0"/>
              <a:t> one</a:t>
            </a:r>
            <a:r>
              <a:rPr lang="en-US" dirty="0"/>
              <a:t>, </a:t>
            </a:r>
            <a:r>
              <a:rPr lang="en-US" i="1" dirty="0"/>
              <a:t>15</a:t>
            </a:r>
            <a:r>
              <a:rPr lang="en-US" dirty="0"/>
              <a:t>(11), e0241972. </a:t>
            </a:r>
            <a:r>
              <a:rPr lang="en-US" dirty="0">
                <a:hlinkClick r:id="rId11"/>
              </a:rPr>
              <a:t>https://doi.org/10.1371/journal.pone.0241972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142A2-0C58-3B8B-AC30-5CFB7611A429}"/>
              </a:ext>
            </a:extLst>
          </p:cNvPr>
          <p:cNvSpPr txBox="1"/>
          <p:nvPr/>
        </p:nvSpPr>
        <p:spPr>
          <a:xfrm>
            <a:off x="683046" y="649995"/>
            <a:ext cx="447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References: </a:t>
            </a:r>
          </a:p>
        </p:txBody>
      </p:sp>
    </p:spTree>
    <p:extLst>
      <p:ext uri="{BB962C8B-B14F-4D97-AF65-F5344CB8AC3E}">
        <p14:creationId xmlns:p14="http://schemas.microsoft.com/office/powerpoint/2010/main" val="2812073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1671</Words>
  <Application>Microsoft Office PowerPoint</Application>
  <PresentationFormat>Custom</PresentationFormat>
  <Paragraphs>102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Libre Baskerville</vt:lpstr>
      <vt:lpstr>Arial</vt:lpstr>
      <vt:lpstr>Inter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Lupe Berretta</dc:creator>
  <cp:lastModifiedBy>Lupe Berretta</cp:lastModifiedBy>
  <cp:revision>4</cp:revision>
  <dcterms:created xsi:type="dcterms:W3CDTF">2026-04-01T14:15:25Z</dcterms:created>
  <dcterms:modified xsi:type="dcterms:W3CDTF">2026-04-01T15:22:40Z</dcterms:modified>
</cp:coreProperties>
</file>