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9"/>
  </p:notesMasterIdLst>
  <p:sldIdLst>
    <p:sldId id="261" r:id="rId2"/>
    <p:sldId id="262" r:id="rId3"/>
    <p:sldId id="270" r:id="rId4"/>
    <p:sldId id="271" r:id="rId5"/>
    <p:sldId id="522" r:id="rId6"/>
    <p:sldId id="263" r:id="rId7"/>
    <p:sldId id="264" r:id="rId8"/>
    <p:sldId id="520" r:id="rId9"/>
    <p:sldId id="265" r:id="rId10"/>
    <p:sldId id="260" r:id="rId11"/>
    <p:sldId id="521" r:id="rId12"/>
    <p:sldId id="512" r:id="rId13"/>
    <p:sldId id="513" r:id="rId14"/>
    <p:sldId id="514" r:id="rId15"/>
    <p:sldId id="275" r:id="rId16"/>
    <p:sldId id="516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9E2"/>
    <a:srgbClr val="2D6EC5"/>
    <a:srgbClr val="679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4" autoAdjust="0"/>
    <p:restoredTop sz="91681" autoAdjust="0"/>
  </p:normalViewPr>
  <p:slideViewPr>
    <p:cSldViewPr>
      <p:cViewPr varScale="1">
        <p:scale>
          <a:sx n="105" d="100"/>
          <a:sy n="105" d="100"/>
        </p:scale>
        <p:origin x="2112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B0F17-3882-4143-A460-8FEB1DD4AA6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0D864-9D2B-485A-8560-A66568C3D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7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do we want to keep for first bullet 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D864-9D2B-485A-8560-A66568C3D2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64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D864-9D2B-485A-8560-A66568C3D2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9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Retear rate…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0D864-9D2B-485A-8560-A66568C3D2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75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60D864-9D2B-485A-8560-A66568C3D2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4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2DAE6CA4-A2F5-F12B-B2A7-62B6C1BB9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F21CCBCB-F526-4192-A3BE-9042DBEFC8C7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7FBCD84-B2A4-09B2-D806-58D678E70A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208C857A-39B0-608F-C60A-B714DB9C5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FCE91012-6739-0D3D-9C41-F40BB8BF9D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1BCDB99C-BA75-4E34-B395-6299B9EDD22B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212F5034-229A-2C4A-5EC3-47320518B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E2E44A8-B9B8-9A6C-4A27-868A6E6FE5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A39D9172-BC69-AC96-8E0B-11C19C69E4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2266F449-CFE2-4B82-80BC-54AF03F3AF89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9AC5153-871E-487D-B867-B510238262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54AC690-3E1C-31BB-BEA1-6D9F6908A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35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3D4EE64-19D1-0741-3F08-E27FD6E046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fld id="{FA9DEE9C-E716-4FE3-A14F-AD1C5E1CED72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B79D46A6-987E-3A01-8FD0-85E7FFEDA0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DBA2BC63-E5F1-6DFE-9FD5-4031EFE553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651072F-4AA7-09F9-6535-AD3950732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E25F47A0-2893-FBC2-13B3-22FEBB40CC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B0303-F440-44D9-8238-D76E6B0D037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936843B-148E-5AA2-FB68-26D41665785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30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1130C6C-58AE-43B9-AB4B-9A3ADEF1EC57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C8E4DD-95A8-49E5-AE9A-86E9C99F5B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://rds.yahoo.com/S=96062857/K=celebrex/v=2/SID=e/l=II/R=1/SS=i/OID=91e800aa43499670/SIG=1guberjt2/EXP=1128868456/*http:/images.search.yahoo.com/search/images/view?back=http://images.search.yahoo.com/search/images?p=celebrex&amp;ei=UTF-8&amp;fr=FP-tab-web-t&amp;n=20&amp;fl=0&amp;x=wrt&amp;h=69&amp;w=101&amp;imgcurl=www.rxmedicationonline.com/images/celebrex.jpg&amp;imgurl=www.rxmedicationonline.com/images/celebrex.jpg&amp;size=3.3kB&amp;name=celebrex.jpg&amp;rcurl=http://www.rxmedicationonline.com/celebrex-on-sale.htm&amp;rurl=http://www.rxmedicationonline.com/celebrex-on-sale.htm&amp;p=celebrex&amp;type=jpeg&amp;no=1&amp;tt=6,444&amp;ei=UTF-8" TargetMode="External"/><Relationship Id="rId3" Type="http://schemas.openxmlformats.org/officeDocument/2006/relationships/notesSlide" Target="../notesSlides/notesSlide2.xml"/><Relationship Id="rId7" Type="http://schemas.openxmlformats.org/officeDocument/2006/relationships/hyperlink" Target="http://rds.yahoo.com/S=96062857/K=mobic/v=2/SID=e/l=II/R=6/SS=i/OID=a5d4fcbd54efcaf2/SIG=1el7aq0r4/EXP=1128868475/*http:/images.search.yahoo.com/search/images/view?back=http://images.search.yahoo.com/search/images?p=mobic&amp;ei=UTF-8&amp;fr=FP-tab-web-t&amp;n=20&amp;fl=0&amp;x=wrt&amp;h=100&amp;w=138&amp;imgcurl=www.drugs.md/images/mobic_pic.gif&amp;imgurl=www.drugs.md/images/mobic_pic.gif&amp;size=2.5kB&amp;name=mobic_pic.gif&amp;rcurl=http://www.drugs.md/buy-mobic.html&amp;rurl=http://www.drugs.md/buy-mobic.html&amp;p=mobic&amp;type=gif&amp;no=6&amp;tt=574&amp;ei=UTF-8" TargetMode="External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3.jpeg"/><Relationship Id="rId1" Type="http://schemas.openxmlformats.org/officeDocument/2006/relationships/video" Target="file:///C:\Documents%20and%20Settings\Jonathan%20%20Levy\My%20Documents\Shoulder%20Stuff\Patient%20Education\Shoulder%20Replacement\flex%201.mpeg" TargetMode="External"/><Relationship Id="rId6" Type="http://schemas.openxmlformats.org/officeDocument/2006/relationships/image" Target="../media/image8.png"/><Relationship Id="rId11" Type="http://schemas.openxmlformats.org/officeDocument/2006/relationships/hyperlink" Target="http://rds.yahoo.com/S=96062857/K=naproxen/v=2/SID=e/l=II/R=20/SS=i/OID=e6972e309ee3d51e/SIG=1nkln6b7j/EXP=1128868408/*http:/images.search.yahoo.com/search/images/view?back=http://images.search.yahoo.com/search/images?p=naproxen&amp;ei=UTF-8&amp;fr=FP-tab-web-t&amp;n=20&amp;fl=0&amp;x=wrt&amp;h=166&amp;w=320&amp;imgcurl=www.fbcexpress.com/cart/image.php?productid=27195&amp;imgurl=www.fbcexpress.com/cart/image.php?productid=27195&amp;size=34.8kB&amp;name=image.php?productid=27195&amp;rcurl=http://www.fbcexpress.com/cart/customer/product.php?productid=27195&amp;cat=419&amp;page=4&amp;XCARTSESSID=d864c453258cd8dc6d5d9ea102138dac&amp;rurl=http://www.fbcexpress.com/cart/customer/product.php?productid=27195&amp;cat=419&amp;page=4&amp;XCARTSESSID=d864c453258cd8dc6d5d9ea102138dac&amp;p=naproxen&amp;type=jpeg&amp;no=20&amp;tt=374&amp;ei=UTF-8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://rds.yahoo.com/S=96062857/K=arthrotec/v=2/SID=e/l=II/R=20/SS=i/OID=0aa74e81b3fb6d62/SIG=1kt2njuln/EXP=1128868510/*http:/images.search.yahoo.com/search/images/view?back=http://images.search.yahoo.com/search/images?p=arthrotec&amp;ei=UTF-8&amp;fr=FP-tab-web-t&amp;n=20&amp;fl=0&amp;x=wrt&amp;h=34&amp;w=100&amp;imgcurl=www.800-pharmacy.com/images/products/small/arthrotec.jpg&amp;imgurl=www.800-pharmacy.com/images/products/small/arthrotec.jpg&amp;size=2.4kB&amp;name=arthrotec.jpg&amp;rcurl=http://www.800-pharmacy.com/cgi-bin/catalog.cfm?action=list&amp;SubcategoryID=49&amp;CategoryID=6&amp;rurl=http://www.800-pharmacy.com/cgi-bin/catalog.cfm?action=list&amp;SubcategoryID=49&amp;CategoryID=6&amp;p=arthrotec&amp;type=jpeg&amp;no=20&amp;tt=36&amp;ei=UTF-8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://rds.yahoo.com/S=96062857/K=diclofenac/v=2/SID=e/l=II/R=9/SS=i/OID=16fd852d4d0ba3f4/SIG=1iod6s39r/EXP=1128899762/*http:/images.search.yahoo.com/search/images/view?back=http://images.search.yahoo.com/search/images?p=diclofenac&amp;sp=1&amp;ei=UTF-8&amp;fl=0&amp;fr=FP-tab-img-t&amp;SpellState=n-3425941959_q-u9XMb42iO3RwxBJqPxYvWwABAA@@&amp;h=153&amp;w=200&amp;imgcurl=www.magistracc.com/magistra_ro/diclofenac.jpg&amp;imgurl=www.magistracc.com/magistra_ro/diclofenac.jpg&amp;size=5.8kB&amp;name=diclofenac.jpg&amp;rcurl=http://www.magistracc.com/magistra_ro/diclofenac.html&amp;rurl=http://www.magistracc.com/magistra_ro/diclofenac.html&amp;p=diclofenac&amp;type=jpeg&amp;no=9&amp;tt=431&amp;ei=UTF-8" TargetMode="External"/><Relationship Id="rId9" Type="http://schemas.openxmlformats.org/officeDocument/2006/relationships/hyperlink" Target="http://rds.yahoo.com/S=96062857/K=advil/v=2/SID=e/l=II/R=1/SS=i/OID=82e80f08ec73430a/SIG=1i4p7bpj2/EXP=1128868375/*http:/images.search.yahoo.com/search/images/view?back=http://images.search.yahoo.com/search/images?p=advil&amp;ei=UTF-8&amp;fr=FP-tab-web-t&amp;n=20&amp;fl=0&amp;x=wrt&amp;h=250&amp;w=429&amp;imgcurl=www.healthylifepharmacy.com/images/drugadvilcapletlrg.jpg&amp;imgurl=www.healthylifepharmacy.com/images/drugadvilcapletlrg.jpg&amp;size=22.3kB&amp;name=drugadvilcapletlrg.jpg&amp;rcurl=http://www.healthylifepharmacy.com/index.php/cPath/25_44&amp;rurl=http://www.healthylifepharmacy.com/index.php/cPath/25_44&amp;p=advil&amp;type=jpeg&amp;no=1&amp;tt=891&amp;ei=UTF-8" TargetMode="External"/><Relationship Id="rId1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3383" y="167001"/>
            <a:ext cx="8637234" cy="1984248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Arthroscopic Rotator Cuff Repair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428626" y="2743200"/>
            <a:ext cx="8258174" cy="117829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Levy Shoulder to Hand Center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34290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Jonathan Levy, MD</a:t>
            </a:r>
          </a:p>
          <a:p>
            <a:pPr algn="ctr"/>
            <a:r>
              <a:rPr lang="en-US" sz="2400" dirty="0"/>
              <a:t>Casey Beleckas, MD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Paley Orthopedic and Spine Institute </a:t>
            </a:r>
          </a:p>
          <a:p>
            <a:pPr algn="ctr"/>
            <a:r>
              <a:rPr lang="en-US" dirty="0"/>
              <a:t>Boca Raton, Florida USA</a:t>
            </a:r>
          </a:p>
          <a:p>
            <a:pPr algn="ctr"/>
            <a:endParaRPr lang="en-US" dirty="0"/>
          </a:p>
        </p:txBody>
      </p:sp>
      <p:pic>
        <p:nvPicPr>
          <p:cNvPr id="11" name="Picture 25" descr="http://cdn4.arthrex.com/taxon-images/single_row/single_row_0-large.png">
            <a:extLst>
              <a:ext uri="{FF2B5EF4-FFF2-40B4-BE49-F238E27FC236}">
                <a16:creationId xmlns:a16="http://schemas.microsoft.com/office/drawing/2014/main" id="{6C70BEAA-8B6F-B8C6-E090-C3AC4D3C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9" y="3325047"/>
            <a:ext cx="2566455" cy="2374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7" descr="http://www.ahni.com/Practices/indyshoulder/Pictures/Rotator+Cuff+Tear+Double+Row+Repair.jpg?hFileLastModified=1363303854">
            <a:extLst>
              <a:ext uri="{FF2B5EF4-FFF2-40B4-BE49-F238E27FC236}">
                <a16:creationId xmlns:a16="http://schemas.microsoft.com/office/drawing/2014/main" id="{05877695-7D52-570A-591D-94BA8F5F7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2105571" cy="148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01" y="5613290"/>
            <a:ext cx="1996367" cy="985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24498" y="5905955"/>
            <a:ext cx="2566455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LEVYREHAB.COM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97956" y="5604736"/>
            <a:ext cx="3567113" cy="1002551"/>
            <a:chOff x="2881313" y="5720415"/>
            <a:chExt cx="3200400" cy="754081"/>
          </a:xfrm>
        </p:grpSpPr>
        <p:sp>
          <p:nvSpPr>
            <p:cNvPr id="15" name="Rectangle 14"/>
            <p:cNvSpPr/>
            <p:nvPr/>
          </p:nvSpPr>
          <p:spPr>
            <a:xfrm>
              <a:off x="2881313" y="5720415"/>
              <a:ext cx="3200400" cy="7540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7513" y="5853776"/>
              <a:ext cx="3048000" cy="4873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07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39AE4B3B-9B42-623B-299B-3B2B30B92B5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>
                <a:ea typeface="ＭＳ Ｐゴシック" panose="020B0600070205080204" pitchFamily="34" charset="-128"/>
              </a:rPr>
              <a:t>Arthroscopic Repair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106939"/>
            <a:ext cx="2362530" cy="1771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146" y="2109829"/>
            <a:ext cx="2362530" cy="177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7833"/>
          <a:stretch/>
        </p:blipFill>
        <p:spPr>
          <a:xfrm>
            <a:off x="152400" y="4598724"/>
            <a:ext cx="2362530" cy="1793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146" y="4583380"/>
            <a:ext cx="2362530" cy="18047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1069" y="6477000"/>
            <a:ext cx="7391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https://www.arthrex.com/resources/LT1-0515-EN/suturebridge-double-row-rotator-cuff-repair?referringteam=shoulder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r="50334"/>
          <a:stretch/>
        </p:blipFill>
        <p:spPr>
          <a:xfrm>
            <a:off x="6130430" y="1952103"/>
            <a:ext cx="2489200" cy="2096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49666"/>
          <a:stretch/>
        </p:blipFill>
        <p:spPr>
          <a:xfrm>
            <a:off x="6130430" y="4429339"/>
            <a:ext cx="2556370" cy="2124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Rehabilitation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Individualized rehabilitation protocol</a:t>
            </a:r>
          </a:p>
          <a:p>
            <a:pPr lvl="1"/>
            <a:r>
              <a:rPr lang="en-US" dirty="0"/>
              <a:t>Tear size </a:t>
            </a:r>
          </a:p>
          <a:p>
            <a:pPr lvl="1"/>
            <a:r>
              <a:rPr lang="en-US" dirty="0"/>
              <a:t>Rotator cuff quality</a:t>
            </a:r>
          </a:p>
          <a:p>
            <a:endParaRPr lang="en-US" dirty="0"/>
          </a:p>
          <a:p>
            <a:r>
              <a:rPr lang="en-US" dirty="0"/>
              <a:t>Types of Therapy</a:t>
            </a:r>
          </a:p>
          <a:p>
            <a:pPr lvl="1"/>
            <a:r>
              <a:rPr lang="en-US" dirty="0"/>
              <a:t>Home based therapy</a:t>
            </a:r>
          </a:p>
          <a:p>
            <a:pPr lvl="1"/>
            <a:r>
              <a:rPr lang="en-US" dirty="0"/>
              <a:t>Formal physical therapy at outpatient facility</a:t>
            </a:r>
          </a:p>
        </p:txBody>
      </p:sp>
    </p:spTree>
    <p:extLst>
      <p:ext uri="{BB962C8B-B14F-4D97-AF65-F5344CB8AC3E}">
        <p14:creationId xmlns:p14="http://schemas.microsoft.com/office/powerpoint/2010/main" val="18509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>
            <a:extLst>
              <a:ext uri="{FF2B5EF4-FFF2-40B4-BE49-F238E27FC236}">
                <a16:creationId xmlns:a16="http://schemas.microsoft.com/office/drawing/2014/main" id="{FA46BBBB-1357-5746-04A4-291D10F616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Post-operative Rehabilitation</a:t>
            </a:r>
          </a:p>
        </p:txBody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59BB95A5-2ADF-01B6-8F14-598AEEB480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1148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dirty="0"/>
              <a:t>Phase 1 -- Healing 		(0-6 weeks)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altLang="en-US" sz="20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b="1" dirty="0"/>
              <a:t>Ultra-Sling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700" dirty="0"/>
              <a:t>6 weeks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altLang="en-US" sz="170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b="1" dirty="0"/>
              <a:t>Pendulum exercises only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700" dirty="0"/>
              <a:t>3 Times </a:t>
            </a:r>
            <a:r>
              <a:rPr lang="en-US" altLang="en-US" sz="1700" dirty="0" smtClean="0"/>
              <a:t>per </a:t>
            </a:r>
            <a:r>
              <a:rPr lang="en-US" altLang="en-US" sz="1700" dirty="0"/>
              <a:t>d</a:t>
            </a:r>
            <a:r>
              <a:rPr lang="en-US" altLang="en-US" sz="1700" dirty="0" smtClean="0"/>
              <a:t>ay</a:t>
            </a:r>
            <a:endParaRPr lang="en-US" altLang="en-US" sz="1700" dirty="0"/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700" dirty="0"/>
              <a:t>25 Clockwise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700" dirty="0"/>
              <a:t>25 Counterclockwise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en-US" altLang="en-US" sz="1700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May use hand for activities immediately in front of you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en-US" sz="1700" dirty="0"/>
              <a:t>Eating, drinking, shaving, brushing teeth, etc.</a:t>
            </a:r>
          </a:p>
        </p:txBody>
      </p:sp>
      <p:pic>
        <p:nvPicPr>
          <p:cNvPr id="16389" name="Picture 5" descr="chapter06-7">
            <a:extLst>
              <a:ext uri="{FF2B5EF4-FFF2-40B4-BE49-F238E27FC236}">
                <a16:creationId xmlns:a16="http://schemas.microsoft.com/office/drawing/2014/main" id="{4ADA576D-B1CF-45E5-9A4A-3414190B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110" y="4077960"/>
            <a:ext cx="2452333" cy="228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3" descr="ultrasling-II">
            <a:extLst>
              <a:ext uri="{FF2B5EF4-FFF2-40B4-BE49-F238E27FC236}">
                <a16:creationId xmlns:a16="http://schemas.microsoft.com/office/drawing/2014/main" id="{97B8658D-1763-0B95-E2CB-BCC4C0973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76" y="1905000"/>
            <a:ext cx="21336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CBEA42-16A1-532A-85AE-F714014CCBF1}"/>
              </a:ext>
            </a:extLst>
          </p:cNvPr>
          <p:cNvSpPr txBox="1"/>
          <p:nvPr/>
        </p:nvSpPr>
        <p:spPr>
          <a:xfrm>
            <a:off x="7315200" y="2922017"/>
            <a:ext cx="1752600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1800" b="1" dirty="0"/>
              <a:t>Ultra-Sling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103A4-1213-E46B-32FF-D7BCE4CE97EA}"/>
              </a:ext>
            </a:extLst>
          </p:cNvPr>
          <p:cNvSpPr txBox="1"/>
          <p:nvPr/>
        </p:nvSpPr>
        <p:spPr>
          <a:xfrm>
            <a:off x="7620000" y="4800600"/>
            <a:ext cx="152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800" b="1" dirty="0"/>
              <a:t>Pendulum exercises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EA1416FA-85EA-85E2-5064-776A8AD7308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Post-operative Rehabilitation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C456B587-0EC0-9240-787E-C5AFACDB33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0375" y="1582738"/>
            <a:ext cx="4876800" cy="4525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b="1" dirty="0"/>
              <a:t>Phase 2 – Stretching	(6-12 weeks)</a:t>
            </a:r>
          </a:p>
          <a:p>
            <a:pPr eaLnBrk="1" hangingPunct="1">
              <a:defRPr/>
            </a:pPr>
            <a:endParaRPr lang="en-US" altLang="en-US" sz="1400" dirty="0"/>
          </a:p>
          <a:p>
            <a:pPr lvl="1" eaLnBrk="1" hangingPunct="1">
              <a:defRPr/>
            </a:pPr>
            <a:r>
              <a:rPr lang="en-US" altLang="en-US" dirty="0"/>
              <a:t>Discontinue brace</a:t>
            </a:r>
          </a:p>
          <a:p>
            <a:pPr lvl="1" eaLnBrk="1" hangingPunct="1">
              <a:defRPr/>
            </a:pPr>
            <a:endParaRPr lang="en-US" altLang="en-US" sz="1400" dirty="0"/>
          </a:p>
          <a:p>
            <a:pPr lvl="1" eaLnBrk="1" hangingPunct="1">
              <a:defRPr/>
            </a:pPr>
            <a:r>
              <a:rPr lang="en-US" altLang="en-US" dirty="0"/>
              <a:t>Stretching 3x per day</a:t>
            </a:r>
          </a:p>
          <a:p>
            <a:pPr lvl="1" eaLnBrk="1" hangingPunct="1">
              <a:defRPr/>
            </a:pPr>
            <a:endParaRPr lang="en-US" altLang="en-US" sz="1800" dirty="0"/>
          </a:p>
          <a:p>
            <a:pPr lvl="1" eaLnBrk="1" hangingPunct="1">
              <a:defRPr/>
            </a:pPr>
            <a:r>
              <a:rPr lang="en-US" altLang="en-US" dirty="0"/>
              <a:t>Begin to use arm</a:t>
            </a:r>
          </a:p>
          <a:p>
            <a:pPr lvl="1" eaLnBrk="1" hangingPunct="1">
              <a:defRPr/>
            </a:pPr>
            <a:endParaRPr lang="en-US" altLang="en-US" sz="1400" dirty="0"/>
          </a:p>
          <a:p>
            <a:pPr lvl="1" eaLnBrk="1" hangingPunct="1">
              <a:defRPr/>
            </a:pPr>
            <a:r>
              <a:rPr lang="en-US" altLang="en-US" dirty="0"/>
              <a:t>No lifting &gt;2 </a:t>
            </a:r>
            <a:r>
              <a:rPr lang="en-US" altLang="en-US" dirty="0" err="1"/>
              <a:t>lb</a:t>
            </a:r>
            <a:endParaRPr lang="en-US" altLang="en-US" dirty="0"/>
          </a:p>
        </p:txBody>
      </p:sp>
      <p:pic>
        <p:nvPicPr>
          <p:cNvPr id="17412" name="Picture 4" descr="srsFig8">
            <a:extLst>
              <a:ext uri="{FF2B5EF4-FFF2-40B4-BE49-F238E27FC236}">
                <a16:creationId xmlns:a16="http://schemas.microsoft.com/office/drawing/2014/main" id="{BA57BC3B-2EC3-302C-6223-C2D943EDB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71"/>
          <a:stretch>
            <a:fillRect/>
          </a:stretch>
        </p:blipFill>
        <p:spPr bwMode="auto">
          <a:xfrm>
            <a:off x="4954587" y="1582738"/>
            <a:ext cx="2701925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AutoShape 6" descr="data:image/jpeg;base64,/9j/4AAQSkZJRgABAQAAAQABAAD/2wCEAAkGBxQREhUUExQWFRUVFhgYFhgVFRcXGBgYFxUWFhYZFxQYHCgiGR0lHhcVITEhJyorLi4uFyAzOD8sNygtLiwBCgoKBQUFDgUFDisZExkrKysrKysrKysrKysrKysrKysrKysrKysrKysrKysrKysrKysrKysrKysrKysrKysrK//AABEIALYBFAMBIgACEQEDEQH/xAAcAAEAAwEBAQEBAAAAAAAAAAAAAwQFAgEHBgj/xABFEAACAQIEAgcEBggFAgcAAAABAgADEQQSITFBUQUiMmFxgZETM1KhFGKSsbKzByNCU3JzgsEGFYOi0XTCNENjk9LT8P/EABQBAQAAAAAAAAAAAAAAAAAAAAD/xAAUEQEAAAAAAAAAAAAAAAAAAAAA/9oADAMBAAIRAxEAPwD7jERAREQEREBERAREQEREBERAREQEREBERAREQEREBERAREQEREBERAREQEREBERAREQEREBERAREQEREBERAREQEREBERAREQEREBERAREQEREBERAREQEREBPl36Qv0m1cBjRQo0lqU6aI+JYgkoHe1hY6aW34sJ9MxVdaaM7GyopZjyCi5+6fz50Pg+kOkafSGJo4SnWp9IOy53qBWRabEqEUnh1fsiB/QtGqHUMpuGAIPMEXE7n4L9C/TRxPRqI5/W4ZjRcHfqnqX/psPIz97AREQEREBERATNxnSNnKBqaWtmaowFr7BVuLnjymlKGHQPVquQDly0xpyGZvm1v6YFDFYygis9TEs+UXPs3O3ILS/vrHRHSdUpnqU2FJiMjMR7QK2gLoAABtrvzm01EEEWsCLG0yMO7fQnWpf2lOm6Pc63VTrfvFm84G3E4o9lfAfdO4CVukqxp0ajrutN2HiFJH3SzKXTf8A4ev/ACqn4DA+UdCf4o6bxOC+mrWwApgOclRWVjk37tbc59B/R9/iJukcDSxLpkZ8wYDa6MVJW/A2nwb/AAw3Qn0C2LNb6VZ9KbVtTc5LKDk5T7L+htcQOi6IxClSCwphhZvZ36lx6+UD9vERAREQERK+NrlAAO0zBRfYE3Nz4AGB7XxQU5dWa18q6m39vORLjrdum9McyAw9UJtOqKLSGrak6sxF2Pj/AGmbinfFOadGqadKmStZ07ZawORGI0sCCWHhA21YEXBuDsRPZj9EdHjCFaSvUdGDEe0cuQwNzYnYEHbul7GYhlKBVDFmI1NtlLb27oFqJTGNt26br32zj1W59QJNRxaPorqTyB19IE0REBERA5qIGBBAIIsQdQRyInNGiqAKihVGwUAD0EkiBDQwqU75EVcxucqgXPM23k0RAREQEREBERATGKBcYxzWvTUkaWPbBbx7AmzMzpimQUqDLocrZlzAI3HyIGvK8CXo3BhLsHZs+utra66ACZnTtG7ZUZ71L3UNYFwqgEganS1wdLbzQp464y0rVXGhK6Ux4tsB3C5nFXBmmquOtURs7G2rX0qAeWw+qIGmo0E9keHrq6hlIYHiP/2h7pJATwiexAhGFT4F+yP+JLaexAREQEREBKfS1IPSKsLglQfAut9eGnGXJzUQMCCLg7gwM/8AySle5uRyuNbcyBc+siwtM4esy2tRqWKEbLU2ZTyBsCO+45QSQwBrMuWpkA6pzCwNiSL8bXl/HZfZtnGZbag8eXztAzK1X2mJQ0m1CNclSVI01U3F95YrUawdG6tQKSTbqNqrLoNjv3SFUWniRc26p2uFBbKqLyBIU+k2BAr0MYrHKbq3wsLHy4HyndfDI/aVW8QDPMXh8622I1U8VYbETjD4o3yVBlfhbssOan+2/wB8Dn6Bl927p3Xzj0e/ynL1qlPLnyupZVuLqwLEKOrqDqeYl6U+lOyv82l+YsC5ERAREQEREBERAREQEREDwmYuK9tVVqgqezpAEhQl3YC5uXzC17bCX+lvdMOdlPgzBT8iZayC1uFrW7oGd0FgzSpm5vnOfS+hZRcC/CS1sQahKUjto78F7l5t93HlPR0au2apl+HOctuWmtu68tU6YUAKAANgBYDygY4pexIAtSbZW1NOryFTk3fvyJ2mphMSKgvaxBsyndTyP/PESvjHNQmkoU6frC2oUHYW4sflvyvTpU6lCrTzEurWQvoCdOrnA3IOx5E3gbcREBERAREjrV1QXZgo7yBAkiU/ppb3aM3eRlX1bU+Qngo1W7ThBypjX7bf2AgWqtZVF2IA7zaU63S1NRmsxQbsFOUeureQMmp4FAb5czfE3Wb1O0h6WwArBTmylGzA8NiCGF9RYwKmJq0nIelVVHuOsLWYXF1YkbG2/CTYotYVGdCAbqgBKsf2bEak8tJTI3Bq5rXsuHBLHxuSB578+E56Hyhy9QKHvlUhQqi+wa21Q8bgch3hfwmEdhUNXKPansjUqLAAFuJAHAS5gWY01zdq1m8RoZNPYCRYjDrUFmFx8weYPAxWxCp2mA8SBKbdLpew2vYsSFHlfUnwECXDVmUinU7Vuq3BwPubmI6U7K/zaX5iyXE0BUW23FSN1I2IlGvXL01zWDLWpqwG1xUXUdxFj5wNWIiAiIgIiICIiAiIgIiIGf05WCUteLoP94NzyAAJv3Szg6/tFzfWYDwDEf2lLphwxp0w2Vy4N9DlAvckHSx7Ou+ad9A08lLIbdR3Xq6DtE6A7DXaBoyvjq5RdNWYhVHNjtfu4nuBjGYxaQBc2BYLe3Ftr8h3yvWqr9IVWYDKhIBI1LHLe3gD6mBZweHFNQNzux4sx3J8TK/TB6gUEBi6W4kWqLrl42uPWXpjYr9ZiVX4CPSwqMT5imIGj0dWL01Y7ka27iR/aWZS6G9ynn+Iy7ASOuzAdUBjwBOUeZsfukkQKfsKjdqplHKmP+9r/ICd0MEiG4XX4jdm+01zLBMqt0imy3c8kF/nsPMwLcrYjGKpy6sx2VdT58h3mRilUqdtvZj4UPW83/49ZPRopTHVAUce/vJ4+cCG9ZuCJ4kuflYX9YXo9TrUJqH63Z8kGg++enpFNlu55IM3zGg9ZRx/SeUEvUpYdVIualRcw42IBsOGl4GuqgCwAA7pndJ+yJPWAqWtoM5I5NTGrL93C0xj09Tq+6XE4w/+kmSl9tiq28zNDoj6SXGehQw9HXqhy9Um2l8oCjXfUwJOjsRWtlFJrfsmobAcLEnVhxBtfnad1qVa93Yunw0uow9dW8iD4zViB+ap9DU9WoMzNfVKrM1r8w5zDzlmkmIp7LhlA3OYg2+zNHH0qZGapYcA17ML/Cw1v4TN6Nor7UoaYKhcytUUe03A63G2uhNjoYFrC413qWtTK8SrbacNet6CRdLjLUpkbVKlMMO9aikH0uPSaFXB027SKfIaeB4TG9izFDnZl9sDSDWJyqVLMW3IsrWvzED9DERAREQETwmVH6RS5CkuRwpjMfMjQeZgXJ5eUs9Z9gtMc26zfZGg9TPf8vDe8Zqncxsv2FsPW8Dqp0jTBsDnb4UBY+dtB52kH+dU1bJUvTa1wHtqPFSQD3HWaFOmFFlAA5AWHpMY9EOju1NlIds9qhbqsbXykX5XHInjA0KXSdJjYVFJ8ROKmIaoSlI2A0apuB9Vfib5D5Sq+EIBLVlB4q1mpeYbrE/WveV6fTBv7NVpqANGTPVTvsKa6eBIga9PDJTUjgdWLG5PMsx3mb0Ji81WuovkLg0yRuAiK/z1vxzToWY3ZatY8Lplpg9ytYeZvJcNRrdbRaeZmYk9ZtTsFGg0txMCx0tRR6Lh9Fykk8ra3+Uj6PwX6v8AWqGdwC9xcDTRRe+gGnrznY6OU+8LVP4z1fsCy/KWMTXFNSx4cBuTwA7ydIGXjsOUZVwwyuesQDZQgOt0PV12G3HlOujqLCrepbPkLHLtd3AsPAU0+cuYGgQCz9tzdu7ko7gNPU8Zy+mIT61N/wDayH/u+UB0N7lPP8Rl2Uuhvcp5/iMuwOKtQKpYmwAuT3DeZlDpU1nZKQyhbdd+N+Cpz0428DrIf8S40qoTsq/bci4t8Cjix+68o4FA5y0xe1+ybW59f9kc23bZdIG2+DS16rFwNTnNl+yLCdJiGYfq6Yy8C5yA+CgE28bRRwOxqHNl7KgWRbbWXie83l2BT9hVbtVLDkigf7muT46T0dHJ+0C5+uS3yOg9JbiBw9MFSuouLdXQjwPCYfRX+DcHh6j1UpA1KhzM9Qmo2bmGckg+E34geAT2JSfHXuKQzkbteyDnd+PgLwLbuALk2A3JlCv0jcXSwX9498v9Cbv5WErqpqm4/Wn42FqK/wACftnv+cuexSl16jZm+J+/go4eA+cDPNNy1Mm4ztlzvb2lsjN1F2p9nx1mvh8OtMWUW4k8SeZJ3MzqmMzuCwKLSYEZu27MjABVG2575HjMQ1RhTtbNsh5WvmrEbDkg349wSYvF+0IVQWU8BvUtuByTm3kJx0cpNYO9s5WounZCq6gKo5ffNLCYUU+9jux3NtvADgBoJRwPvB/rfmCBrREQOKz5QTYt3Dc+sq3rPsFpDv67egsB6mXYgUh0cp1ctUP1zp9gWX5S2iACwAA5DQek6iAiIgVsfixSQsSNtATueAmHhMTUquPbNZGGiUwVv3lu0V310Xxlnpno6o9VXUK4AC2ZuzqSzKpGUk9Xfa2xnFHoqqxIfIq34EuW72uBmbx0HKBqUsPRC5gtO1u1ZdueacDHZvdIX7+yn2jv5Az2n0Ymma722znMB4LsPSXbQKPt6/7lP/eP/wBcr1+kayHr0FC8GFUsP6rU7r42tNaLQM1sTVK5hkAO2S9U+VsoMgpM7MGcNUy6qAqIA3Mg1Dcjhyk2K6CouxcIqudyFU3/AIlIsfvlXCik1X2TUqRbKSHpr1eqQCCf2W1GlzAtVuk3VgvsXJPC4LW2vZbj1Ik1b39P+XUPzpD+59Y/y8DsO6eDZh9l7ymatRK93HtAlPemtiodtcyljfsLt36QLnQ/uU8/xGXZR6Fa9CmRsRceBJIMvQPLQBPYgIiICInhMD2Va2NAOVQXf4V4fxNsvnK2IdiL1W9mp2RDd27iw1PgvrOqNBmFgPY0/hW2c+JGi/M94gRViWOV/wBY37qnoo/mPx87eBlhMGW96QQNqa6IPH4vPTunpqpS6iLdvhTfxY8PEzz6K1TWqdP3a9n+o/t/d3QBxZfSiA3AudEHh8XgNO+UMNSPtgXYuwquoJ0sPYqbBdgLk9/jNwLbaZFL33+s/wCQsDr6IWr1GV8uiDshjax7JPZPrOMJRCOAL++qakkk/q9yTvLuG97V/o/DK1P3o/nP+WIGrMnA+8H+t+YJrShg8KQ2Y6WNTTmGe4PygX4iICIiAiIgIiICIiAiJBicWqdo6nZRqx8FGpgTyriMaqnKLs/wrqfE8FHeZTxGJY6MTTB7NNNazDvtoo8PUTvD4AkWYCmnwIdT/MqbnwHqYFXE4lnYIesSbZEJCA2vapW46DYCaGDwOQhmN2AIFhlRQbXCr5DU3OkirZQ9Kmluo1yqjsjK2pttvJcZjct1SxYC7EnqoPic8PDj84EmLxWSwAzO3ZUceZJ4AcTMZ6xYOiNc509vUtYNmYLkp91tL8Lc9rWFwpqXJLZW7THR6g5AfsU+Q3P384hArVABYA4cADYdeBsooAsNANBPYiAiIgIiICIiBVdEplqh3O7G5PcB/wACR/rKvOkn+8//AA+Z8JdnsCLD4dUFlFvvJ5knUnvksRATHpe+/wBZ/wAhZsSBcIobNbXMW8yoU/ICBFhve1f6PwyOhhyXLbZarHXiCgGkurTAJNtTa/fbadwEREBERAREQEREBETl3Ci5IAG5JsPWB1Iq+IVBdiAO/wC4czKpxT1PdCw/eODl/pXdvHQeMr07Zv1Y9tU2NVz1F7gR9y+cCWtiXYX9ynxvbMf4UPZ89e6R4aix92DTB3qP1qreAbbz9Jap4MA56hzsNbtoF/hXZfHecfS2qaUQCP3jdj+kft/d3wOwtOgLk2vuTdmY/ex7pTpYt8QwAvTpsrG//mMFYKR9Tfx04S9h8EqnMbu/xNqfAcFHcJQ6J7SfwVfzhArBvZ1q1MXpp1DmVWZnJTUKbGx7zc6+c8yFiBl9miV0UJe5e4Vs1Q8T1tte/u18J72t4p+ASlW7T/8AVUvy6cDYtMjGdur40PxzYmPjO3V8aH44GxERAREQEREBERAREQEREBERAREQEREBERAREQEREBKWOprcMytUbZVGovvex6oP1jLsQKH0VqmtU9XhTU9X+tt3+Q8Z3VxYU5EXOwHYWwAH1jsontajUdiC2RPqHrt4sR1R4a94k1CgqDKoAHd955nvgVlwRfWsc3JBog8R+2e8+gl0CexATG6J7SfwVvzhNmU8JgchBvewcfbfPAYT3tbxT8AlKt2n/wCppfl05qU6IVmYbta/kLaSJMIMzltczhx3EIqj5rAtSFcOAzNxa1+XVvaTRAREQEREBERAREQEREBERAREQEREBERAREQEREBERAREQEREBERAREQEREBERAREQEREBERAREQEREBERAREQEREBERAREQP/9k=">
            <a:extLst>
              <a:ext uri="{FF2B5EF4-FFF2-40B4-BE49-F238E27FC236}">
                <a16:creationId xmlns:a16="http://schemas.microsoft.com/office/drawing/2014/main" id="{455B1DF5-9CBA-E925-13D1-F8F8DF0A8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414" name="AutoShape 8" descr="data:image/jpeg;base64,/9j/4AAQSkZJRgABAQAAAQABAAD/2wCEAAkGBxQREhUUExQWFRUVFhgYFhgVFRcXGBgYFxUWFhYZFxQYHCgiGR0lHhcVITEhJyorLi4uFyAzOD8sNygtLiwBCgoKBQUFDgUFDisZExkrKysrKysrKysrKysrKysrKysrKysrKysrKysrKysrKysrKysrKysrKysrKysrKysrK//AABEIALYBFAMBIgACEQEDEQH/xAAcAAEAAwEBAQEBAAAAAAAAAAAAAwQFAgEHBgj/xABFEAACAQIEAgcEBggFAgcAAAABAgADEQQSITFBUQUiMmFxgZETM1KhFGKSsbKzByNCU3JzgsEGFYOi0XTCNENjk9LT8P/EABQBAQAAAAAAAAAAAAAAAAAAAAD/xAAUEQEAAAAAAAAAAAAAAAAAAAAA/9oADAMBAAIRAxEAPwD7jERAREQEREBERAREQEREBERAREQEREBERAREQEREBERAREQEREBERAREQEREBERAREQEREBERAREQEREBERAREQEREBERAREQEREBERAREQEREBERAREQEREBPl36Qv0m1cBjRQo0lqU6aI+JYgkoHe1hY6aW34sJ9MxVdaaM7GyopZjyCi5+6fz50Pg+kOkafSGJo4SnWp9IOy53qBWRabEqEUnh1fsiB/QtGqHUMpuGAIPMEXE7n4L9C/TRxPRqI5/W4ZjRcHfqnqX/psPIz97AREQEREBERATNxnSNnKBqaWtmaowFr7BVuLnjymlKGHQPVquQDly0xpyGZvm1v6YFDFYygis9TEs+UXPs3O3ILS/vrHRHSdUpnqU2FJiMjMR7QK2gLoAABtrvzm01EEEWsCLG0yMO7fQnWpf2lOm6Pc63VTrfvFm84G3E4o9lfAfdO4CVukqxp0ajrutN2HiFJH3SzKXTf8A4ev/ACqn4DA+UdCf4o6bxOC+mrWwApgOclRWVjk37tbc59B/R9/iJukcDSxLpkZ8wYDa6MVJW/A2nwb/AAw3Qn0C2LNb6VZ9KbVtTc5LKDk5T7L+htcQOi6IxClSCwphhZvZ36lx6+UD9vERAREQERK+NrlAAO0zBRfYE3Nz4AGB7XxQU5dWa18q6m39vORLjrdum9McyAw9UJtOqKLSGrak6sxF2Pj/AGmbinfFOadGqadKmStZ07ZawORGI0sCCWHhA21YEXBuDsRPZj9EdHjCFaSvUdGDEe0cuQwNzYnYEHbul7GYhlKBVDFmI1NtlLb27oFqJTGNt26br32zj1W59QJNRxaPorqTyB19IE0REBERA5qIGBBAIIsQdQRyInNGiqAKihVGwUAD0EkiBDQwqU75EVcxucqgXPM23k0RAREQEREBERATGKBcYxzWvTUkaWPbBbx7AmzMzpimQUqDLocrZlzAI3HyIGvK8CXo3BhLsHZs+utra66ACZnTtG7ZUZ71L3UNYFwqgEganS1wdLbzQp464y0rVXGhK6Ux4tsB3C5nFXBmmquOtURs7G2rX0qAeWw+qIGmo0E9keHrq6hlIYHiP/2h7pJATwiexAhGFT4F+yP+JLaexAREQEREBKfS1IPSKsLglQfAut9eGnGXJzUQMCCLg7gwM/8AySle5uRyuNbcyBc+siwtM4esy2tRqWKEbLU2ZTyBsCO+45QSQwBrMuWpkA6pzCwNiSL8bXl/HZfZtnGZbag8eXztAzK1X2mJQ0m1CNclSVI01U3F95YrUawdG6tQKSTbqNqrLoNjv3SFUWniRc26p2uFBbKqLyBIU+k2BAr0MYrHKbq3wsLHy4HyndfDI/aVW8QDPMXh8622I1U8VYbETjD4o3yVBlfhbssOan+2/wB8Dn6Bl927p3Xzj0e/ynL1qlPLnyupZVuLqwLEKOrqDqeYl6U+lOyv82l+YsC5ERAREQEREBERAREQEREDwmYuK9tVVqgqezpAEhQl3YC5uXzC17bCX+lvdMOdlPgzBT8iZayC1uFrW7oGd0FgzSpm5vnOfS+hZRcC/CS1sQahKUjto78F7l5t93HlPR0au2apl+HOctuWmtu68tU6YUAKAANgBYDygY4pexIAtSbZW1NOryFTk3fvyJ2mphMSKgvaxBsyndTyP/PESvjHNQmkoU6frC2oUHYW4sflvyvTpU6lCrTzEurWQvoCdOrnA3IOx5E3gbcREBERAREjrV1QXZgo7yBAkiU/ppb3aM3eRlX1bU+Qngo1W7ThBypjX7bf2AgWqtZVF2IA7zaU63S1NRmsxQbsFOUeureQMmp4FAb5czfE3Wb1O0h6WwArBTmylGzA8NiCGF9RYwKmJq0nIelVVHuOsLWYXF1YkbG2/CTYotYVGdCAbqgBKsf2bEak8tJTI3Bq5rXsuHBLHxuSB578+E56Hyhy9QKHvlUhQqi+wa21Q8bgch3hfwmEdhUNXKPansjUqLAAFuJAHAS5gWY01zdq1m8RoZNPYCRYjDrUFmFx8weYPAxWxCp2mA8SBKbdLpew2vYsSFHlfUnwECXDVmUinU7Vuq3BwPubmI6U7K/zaX5iyXE0BUW23FSN1I2IlGvXL01zWDLWpqwG1xUXUdxFj5wNWIiAiIgIiICIiAiIgIiIGf05WCUteLoP94NzyAAJv3Szg6/tFzfWYDwDEf2lLphwxp0w2Vy4N9DlAvckHSx7Ou+ad9A08lLIbdR3Xq6DtE6A7DXaBoyvjq5RdNWYhVHNjtfu4nuBjGYxaQBc2BYLe3Ftr8h3yvWqr9IVWYDKhIBI1LHLe3gD6mBZweHFNQNzux4sx3J8TK/TB6gUEBi6W4kWqLrl42uPWXpjYr9ZiVX4CPSwqMT5imIGj0dWL01Y7ka27iR/aWZS6G9ynn+Iy7ASOuzAdUBjwBOUeZsfukkQKfsKjdqplHKmP+9r/ICd0MEiG4XX4jdm+01zLBMqt0imy3c8kF/nsPMwLcrYjGKpy6sx2VdT58h3mRilUqdtvZj4UPW83/49ZPRopTHVAUce/vJ4+cCG9ZuCJ4kuflYX9YXo9TrUJqH63Z8kGg++enpFNlu55IM3zGg9ZRx/SeUEvUpYdVIualRcw42IBsOGl4GuqgCwAA7pndJ+yJPWAqWtoM5I5NTGrL93C0xj09Tq+6XE4w/+kmSl9tiq28zNDoj6SXGehQw9HXqhy9Um2l8oCjXfUwJOjsRWtlFJrfsmobAcLEnVhxBtfnad1qVa93Yunw0uow9dW8iD4zViB+ap9DU9WoMzNfVKrM1r8w5zDzlmkmIp7LhlA3OYg2+zNHH0qZGapYcA17ML/Cw1v4TN6Nor7UoaYKhcytUUe03A63G2uhNjoYFrC413qWtTK8SrbacNet6CRdLjLUpkbVKlMMO9aikH0uPSaFXB027SKfIaeB4TG9izFDnZl9sDSDWJyqVLMW3IsrWvzED9DERAREQETwmVH6RS5CkuRwpjMfMjQeZgXJ5eUs9Z9gtMc26zfZGg9TPf8vDe8Zqncxsv2FsPW8Dqp0jTBsDnb4UBY+dtB52kH+dU1bJUvTa1wHtqPFSQD3HWaFOmFFlAA5AWHpMY9EOju1NlIds9qhbqsbXykX5XHInjA0KXSdJjYVFJ8ROKmIaoSlI2A0apuB9Vfib5D5Sq+EIBLVlB4q1mpeYbrE/WveV6fTBv7NVpqANGTPVTvsKa6eBIga9PDJTUjgdWLG5PMsx3mb0Ji81WuovkLg0yRuAiK/z1vxzToWY3ZatY8Lplpg9ytYeZvJcNRrdbRaeZmYk9ZtTsFGg0txMCx0tRR6Lh9Fykk8ra3+Uj6PwX6v8AWqGdwC9xcDTRRe+gGnrznY6OU+8LVP4z1fsCy/KWMTXFNSx4cBuTwA7ydIGXjsOUZVwwyuesQDZQgOt0PV12G3HlOujqLCrepbPkLHLtd3AsPAU0+cuYGgQCz9tzdu7ko7gNPU8Zy+mIT61N/wDayH/u+UB0N7lPP8Rl2Uuhvcp5/iMuwOKtQKpYmwAuT3DeZlDpU1nZKQyhbdd+N+Cpz0428DrIf8S40qoTsq/bci4t8Cjix+68o4FA5y0xe1+ybW59f9kc23bZdIG2+DS16rFwNTnNl+yLCdJiGYfq6Yy8C5yA+CgE28bRRwOxqHNl7KgWRbbWXie83l2BT9hVbtVLDkigf7muT46T0dHJ+0C5+uS3yOg9JbiBw9MFSuouLdXQjwPCYfRX+DcHh6j1UpA1KhzM9Qmo2bmGckg+E34geAT2JSfHXuKQzkbteyDnd+PgLwLbuALk2A3JlCv0jcXSwX9498v9Cbv5WErqpqm4/Wn42FqK/wACftnv+cuexSl16jZm+J+/go4eA+cDPNNy1Mm4ztlzvb2lsjN1F2p9nx1mvh8OtMWUW4k8SeZJ3MzqmMzuCwKLSYEZu27MjABVG2575HjMQ1RhTtbNsh5WvmrEbDkg349wSYvF+0IVQWU8BvUtuByTm3kJx0cpNYO9s5WounZCq6gKo5ffNLCYUU+9jux3NtvADgBoJRwPvB/rfmCBrREQOKz5QTYt3Dc+sq3rPsFpDv67egsB6mXYgUh0cp1ctUP1zp9gWX5S2iACwAA5DQek6iAiIgVsfixSQsSNtATueAmHhMTUquPbNZGGiUwVv3lu0V310Xxlnpno6o9VXUK4AC2ZuzqSzKpGUk9Xfa2xnFHoqqxIfIq34EuW72uBmbx0HKBqUsPRC5gtO1u1ZdueacDHZvdIX7+yn2jv5Az2n0Ymma722znMB4LsPSXbQKPt6/7lP/eP/wBcr1+kayHr0FC8GFUsP6rU7r42tNaLQM1sTVK5hkAO2S9U+VsoMgpM7MGcNUy6qAqIA3Mg1Dcjhyk2K6CouxcIqudyFU3/AIlIsfvlXCik1X2TUqRbKSHpr1eqQCCf2W1GlzAtVuk3VgvsXJPC4LW2vZbj1Ik1b39P+XUPzpD+59Y/y8DsO6eDZh9l7ymatRK93HtAlPemtiodtcyljfsLt36QLnQ/uU8/xGXZR6Fa9CmRsRceBJIMvQPLQBPYgIiICInhMD2Va2NAOVQXf4V4fxNsvnK2IdiL1W9mp2RDd27iw1PgvrOqNBmFgPY0/hW2c+JGi/M94gRViWOV/wBY37qnoo/mPx87eBlhMGW96QQNqa6IPH4vPTunpqpS6iLdvhTfxY8PEzz6K1TWqdP3a9n+o/t/d3QBxZfSiA3AudEHh8XgNO+UMNSPtgXYuwquoJ0sPYqbBdgLk9/jNwLbaZFL33+s/wCQsDr6IWr1GV8uiDshjax7JPZPrOMJRCOAL++qakkk/q9yTvLuG97V/o/DK1P3o/nP+WIGrMnA+8H+t+YJrShg8KQ2Y6WNTTmGe4PygX4iICIiAiIgIiICIiAiJBicWqdo6nZRqx8FGpgTyriMaqnKLs/wrqfE8FHeZTxGJY6MTTB7NNNazDvtoo8PUTvD4AkWYCmnwIdT/MqbnwHqYFXE4lnYIesSbZEJCA2vapW46DYCaGDwOQhmN2AIFhlRQbXCr5DU3OkirZQ9Kmluo1yqjsjK2pttvJcZjct1SxYC7EnqoPic8PDj84EmLxWSwAzO3ZUceZJ4AcTMZ6xYOiNc509vUtYNmYLkp91tL8Lc9rWFwpqXJLZW7THR6g5AfsU+Q3P384hArVABYA4cADYdeBsooAsNANBPYiAiIgIiICIiBVdEplqh3O7G5PcB/wACR/rKvOkn+8//AA+Z8JdnsCLD4dUFlFvvJ5knUnvksRATHpe+/wBZ/wAhZsSBcIobNbXMW8yoU/ICBFhve1f6PwyOhhyXLbZarHXiCgGkurTAJNtTa/fbadwEREBERAREQEREBETl3Ci5IAG5JsPWB1Iq+IVBdiAO/wC4czKpxT1PdCw/eODl/pXdvHQeMr07Zv1Y9tU2NVz1F7gR9y+cCWtiXYX9ynxvbMf4UPZ89e6R4aix92DTB3qP1qreAbbz9Jap4MA56hzsNbtoF/hXZfHecfS2qaUQCP3jdj+kft/d3wOwtOgLk2vuTdmY/ex7pTpYt8QwAvTpsrG//mMFYKR9Tfx04S9h8EqnMbu/xNqfAcFHcJQ6J7SfwVfzhArBvZ1q1MXpp1DmVWZnJTUKbGx7zc6+c8yFiBl9miV0UJe5e4Vs1Q8T1tte/u18J72t4p+ASlW7T/8AVUvy6cDYtMjGdur40PxzYmPjO3V8aH44GxERAREQEREBERAREQEREBERAREQEREBERAREQEREBKWOprcMytUbZVGovvex6oP1jLsQKH0VqmtU9XhTU9X+tt3+Q8Z3VxYU5EXOwHYWwAH1jsontajUdiC2RPqHrt4sR1R4a94k1CgqDKoAHd955nvgVlwRfWsc3JBog8R+2e8+gl0CexATG6J7SfwVvzhNmU8JgchBvewcfbfPAYT3tbxT8AlKt2n/wCppfl05qU6IVmYbta/kLaSJMIMzltczhx3EIqj5rAtSFcOAzNxa1+XVvaTRAREQEREBERAREQEREBERAREQEREBERAREQEREBERAREQEREBERAREQEREBERAREQEREBERAREQEREBERAREQEREBERAREQP/9k=">
            <a:extLst>
              <a:ext uri="{FF2B5EF4-FFF2-40B4-BE49-F238E27FC236}">
                <a16:creationId xmlns:a16="http://schemas.microsoft.com/office/drawing/2014/main" id="{F0041D96-364F-D5AC-B528-936D137A18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7415" name="Picture 10" descr="Screen shot 2012-11-12 at 7.44.43 AM">
            <a:extLst>
              <a:ext uri="{FF2B5EF4-FFF2-40B4-BE49-F238E27FC236}">
                <a16:creationId xmlns:a16="http://schemas.microsoft.com/office/drawing/2014/main" id="{AA66EAE6-7958-27FF-1363-EE9FD7448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095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2" descr="http://www.maguireupperlimb.com.au/_Media/image-21_med.png">
            <a:extLst>
              <a:ext uri="{FF2B5EF4-FFF2-40B4-BE49-F238E27FC236}">
                <a16:creationId xmlns:a16="http://schemas.microsoft.com/office/drawing/2014/main" id="{2A70E5C9-77CB-110A-4F7A-E1C4FE30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9"/>
          <a:stretch>
            <a:fillRect/>
          </a:stretch>
        </p:blipFill>
        <p:spPr bwMode="auto">
          <a:xfrm>
            <a:off x="7696200" y="1582738"/>
            <a:ext cx="1354137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>
            <a:extLst>
              <a:ext uri="{FF2B5EF4-FFF2-40B4-BE49-F238E27FC236}">
                <a16:creationId xmlns:a16="http://schemas.microsoft.com/office/drawing/2014/main" id="{27DE44C9-1AD8-3D49-B84B-4C516C838BB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Post-operative Rehabilitation</a:t>
            </a:r>
          </a:p>
        </p:txBody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76FC5B2C-60C0-57FF-5628-A4B9407C89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Phase 3 – Return to Activity (3 months+)</a:t>
            </a:r>
          </a:p>
          <a:p>
            <a:pPr lvl="1" eaLnBrk="1" hangingPunct="1">
              <a:defRPr/>
            </a:pPr>
            <a:r>
              <a:rPr lang="en-US" altLang="en-US" dirty="0"/>
              <a:t>Rotator cuff and periscapular strengthening</a:t>
            </a:r>
          </a:p>
          <a:p>
            <a:pPr lvl="1" eaLnBrk="1" hangingPunct="1">
              <a:defRPr/>
            </a:pPr>
            <a:r>
              <a:rPr lang="en-US" altLang="en-US" dirty="0"/>
              <a:t>Gradual return to activities</a:t>
            </a:r>
          </a:p>
          <a:p>
            <a:pPr lvl="1" eaLnBrk="1" hangingPunct="1">
              <a:defRPr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BC9244-606A-B012-D285-5D1235FE3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33" t="20371" r="28333" b="20371"/>
          <a:stretch/>
        </p:blipFill>
        <p:spPr>
          <a:xfrm>
            <a:off x="4191000" y="3429000"/>
            <a:ext cx="3657600" cy="3180522"/>
          </a:xfrm>
          <a:prstGeom prst="rect">
            <a:avLst/>
          </a:prstGeom>
        </p:spPr>
      </p:pic>
      <p:pic>
        <p:nvPicPr>
          <p:cNvPr id="1026" name="Picture 2" descr="THERABAND | Professional Resistance Bands | Latex Workout, Excercise &amp;  Therapy Bands">
            <a:extLst>
              <a:ext uri="{FF2B5EF4-FFF2-40B4-BE49-F238E27FC236}">
                <a16:creationId xmlns:a16="http://schemas.microsoft.com/office/drawing/2014/main" id="{27A45D0C-BA4B-77EA-C56F-90804DFED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15581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9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2B47A-B314-224A-DCC7-E4667B91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Recovery Expectations</a:t>
            </a:r>
          </a:p>
        </p:txBody>
      </p:sp>
      <p:pic>
        <p:nvPicPr>
          <p:cNvPr id="31746" name="Content Placeholder 3">
            <a:extLst>
              <a:ext uri="{FF2B5EF4-FFF2-40B4-BE49-F238E27FC236}">
                <a16:creationId xmlns:a16="http://schemas.microsoft.com/office/drawing/2014/main" id="{6DBB45CA-392E-3BD7-AD6C-4DECFDD282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35" b="6250"/>
          <a:stretch/>
        </p:blipFill>
        <p:spPr>
          <a:xfrm>
            <a:off x="152400" y="1600200"/>
            <a:ext cx="4343400" cy="685800"/>
          </a:xfr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955DC8A6-1B20-3514-D143-EB04D14AE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4117022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400" kern="0" dirty="0">
                <a:ln w="3175">
                  <a:solidFill>
                    <a:schemeClr val="tx1"/>
                  </a:solidFill>
                </a:ln>
                <a:effectLst/>
                <a:cs typeface="Arial" panose="020B0604020202020204" pitchFamily="34" charset="0"/>
              </a:rPr>
              <a:t>Pain Relief 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ln w="3175">
                  <a:solidFill>
                    <a:schemeClr val="tx1"/>
                  </a:solidFill>
                </a:ln>
                <a:effectLst/>
                <a:cs typeface="Arial" panose="020B0604020202020204" pitchFamily="34" charset="0"/>
              </a:rPr>
              <a:t>Quick</a:t>
            </a:r>
          </a:p>
          <a:p>
            <a:pPr lvl="1" eaLnBrk="1" hangingPunct="1">
              <a:defRPr/>
            </a:pPr>
            <a:r>
              <a:rPr lang="en-US" sz="1800" dirty="0">
                <a:ln w="3175">
                  <a:solidFill>
                    <a:schemeClr val="tx1"/>
                  </a:solidFill>
                </a:ln>
                <a:effectLst/>
                <a:cs typeface="Arial" panose="020B0604020202020204" pitchFamily="34" charset="0"/>
              </a:rPr>
              <a:t>Most patients off pain medication within 1-2 weeks</a:t>
            </a:r>
          </a:p>
          <a:p>
            <a:pPr marL="457200" lvl="1" indent="0" eaLnBrk="1" hangingPunct="1">
              <a:buNone/>
              <a:defRPr/>
            </a:pPr>
            <a:endParaRPr lang="en-US" sz="1800" dirty="0">
              <a:ln w="3175">
                <a:solidFill>
                  <a:schemeClr val="tx1"/>
                </a:solidFill>
              </a:ln>
              <a:effectLst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altLang="en-US" sz="2400" kern="0" dirty="0">
                <a:ln w="3175">
                  <a:solidFill>
                    <a:schemeClr val="tx1"/>
                  </a:solidFill>
                </a:ln>
                <a:effectLst/>
                <a:cs typeface="Arial" panose="020B0604020202020204" pitchFamily="34" charset="0"/>
              </a:rPr>
              <a:t>Functional Recovery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ln w="3175">
                  <a:solidFill>
                    <a:schemeClr val="tx1"/>
                  </a:solidFill>
                </a:ln>
                <a:effectLst/>
                <a:cs typeface="Arial" panose="020B0604020202020204" pitchFamily="34" charset="0"/>
              </a:rPr>
              <a:t>3 months- ~50% improvement</a:t>
            </a:r>
          </a:p>
          <a:p>
            <a:pPr lvl="1" eaLnBrk="1" hangingPunct="1">
              <a:defRPr/>
            </a:pPr>
            <a:r>
              <a:rPr lang="en-US" altLang="en-US" sz="1800" kern="0" dirty="0">
                <a:ln w="3175">
                  <a:solidFill>
                    <a:schemeClr val="tx1"/>
                  </a:solidFill>
                </a:ln>
                <a:effectLst/>
                <a:cs typeface="Arial" panose="020B0604020202020204" pitchFamily="34" charset="0"/>
              </a:rPr>
              <a:t>6 months- ~80% improvement</a:t>
            </a:r>
          </a:p>
          <a:p>
            <a:pPr lvl="1" eaLnBrk="1" hangingPunct="1">
              <a:defRPr/>
            </a:pPr>
            <a:endParaRPr lang="en-US" altLang="en-US" sz="2400" kern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059" y="4191000"/>
            <a:ext cx="4077269" cy="2400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947" y="1819507"/>
            <a:ext cx="4437853" cy="2066693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463296" y="5524835"/>
            <a:ext cx="3832859" cy="1066800"/>
          </a:xfrm>
          <a:prstGeom prst="doubleWave">
            <a:avLst/>
          </a:prstGeom>
          <a:solidFill>
            <a:srgbClr val="7EA9E2"/>
          </a:solidFill>
          <a:ln>
            <a:solidFill>
              <a:srgbClr val="2D6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4978" y="5791200"/>
            <a:ext cx="3888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3-6 Month Recovery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>
            <a:extLst>
              <a:ext uri="{FF2B5EF4-FFF2-40B4-BE49-F238E27FC236}">
                <a16:creationId xmlns:a16="http://schemas.microsoft.com/office/drawing/2014/main" id="{589B80E9-577E-9FC6-C593-9B9D447F30C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Appointments</a:t>
            </a:r>
          </a:p>
        </p:txBody>
      </p:sp>
      <p:sp>
        <p:nvSpPr>
          <p:cNvPr id="456707" name="Rectangle 3">
            <a:extLst>
              <a:ext uri="{FF2B5EF4-FFF2-40B4-BE49-F238E27FC236}">
                <a16:creationId xmlns:a16="http://schemas.microsoft.com/office/drawing/2014/main" id="{1AA686EC-28EE-1E99-97AE-FA6FC2DA3A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 b="1" smtClean="0"/>
              <a:t>Surgical Discussion </a:t>
            </a:r>
            <a:r>
              <a:rPr lang="en-US" altLang="en-US" sz="2000" b="1" smtClean="0">
                <a:solidFill>
                  <a:srgbClr val="FF0000"/>
                </a:solidFill>
              </a:rPr>
              <a:t>(with </a:t>
            </a:r>
            <a:r>
              <a:rPr lang="en-US" altLang="en-US" sz="2000" b="1" dirty="0">
                <a:solidFill>
                  <a:srgbClr val="FF0000"/>
                </a:solidFill>
              </a:rPr>
              <a:t>Sara Blum, PA-C)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Review medical clearance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Review individualized post-operative therapy protocol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Baseline outcome scores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 b="1" dirty="0"/>
              <a:t>7 Day Post-operative Visit </a:t>
            </a:r>
            <a:r>
              <a:rPr lang="en-US" altLang="en-US" sz="2000" b="1" dirty="0">
                <a:solidFill>
                  <a:srgbClr val="FF0000"/>
                </a:solidFill>
              </a:rPr>
              <a:t>(with Sara Blum, PA-C)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Remove sutures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en-US" sz="2000" dirty="0"/>
              <a:t>Review intra-operative imaging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 b="1" dirty="0"/>
              <a:t>6 Weeks </a:t>
            </a:r>
            <a:r>
              <a:rPr lang="en-US" altLang="en-US" sz="2200" dirty="0"/>
              <a:t>– </a:t>
            </a:r>
            <a:r>
              <a:rPr lang="en-US" altLang="en-US" sz="2000" dirty="0"/>
              <a:t>Advance to stretching exercises </a:t>
            </a:r>
            <a:r>
              <a:rPr lang="en-US" altLang="en-US" sz="2000" b="1" dirty="0">
                <a:solidFill>
                  <a:srgbClr val="FF0000"/>
                </a:solidFill>
              </a:rPr>
              <a:t>(with Sara Blum, PA-C)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 b="1" dirty="0"/>
              <a:t>12 weeks </a:t>
            </a:r>
            <a:r>
              <a:rPr lang="en-US" altLang="en-US" sz="2000" dirty="0"/>
              <a:t>– Advance to strengthening, outcome scores obtained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7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700" b="1" dirty="0"/>
              <a:t>6 months </a:t>
            </a:r>
            <a:r>
              <a:rPr lang="en-US" altLang="en-US" sz="1900" dirty="0"/>
              <a:t>– Follow-up on return to activity, outcome scores obtained</a:t>
            </a:r>
            <a:endParaRPr lang="en-US" alt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23426AC9-C36A-7C33-86D9-695310D5EF3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Complications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64F3CBA1-F2A2-BA1E-A39B-056CD221E5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dirty="0">
                <a:ea typeface="+mn-ea"/>
                <a:cs typeface="+mn-cs"/>
              </a:rPr>
              <a:t>Rotator cuff </a:t>
            </a:r>
            <a:r>
              <a:rPr lang="en-US" altLang="en-US" sz="2800" dirty="0"/>
              <a:t>r</a:t>
            </a:r>
            <a:r>
              <a:rPr lang="en-US" altLang="en-US" sz="2800" dirty="0">
                <a:ea typeface="+mn-ea"/>
                <a:cs typeface="+mn-cs"/>
              </a:rPr>
              <a:t>e-tear </a:t>
            </a:r>
          </a:p>
          <a:p>
            <a:pPr lvl="1" eaLnBrk="1" hangingPunct="1">
              <a:defRPr/>
            </a:pPr>
            <a:r>
              <a:rPr lang="en-US" altLang="en-US" sz="2000" dirty="0"/>
              <a:t>Up to 5-30% for small tears </a:t>
            </a:r>
            <a:r>
              <a:rPr lang="en-US" altLang="en-US" sz="1100" dirty="0"/>
              <a:t>(</a:t>
            </a:r>
            <a:r>
              <a:rPr lang="en-US" altLang="en-US" sz="1100" dirty="0" err="1"/>
              <a:t>Boileau</a:t>
            </a:r>
            <a:r>
              <a:rPr lang="en-US" altLang="en-US" sz="1100" dirty="0"/>
              <a:t> et al </a:t>
            </a:r>
            <a:r>
              <a:rPr lang="en-US" altLang="en-US" sz="1100" i="1" dirty="0"/>
              <a:t>JBJS</a:t>
            </a:r>
            <a:r>
              <a:rPr lang="en-US" altLang="en-US" sz="1100" dirty="0"/>
              <a:t> 2005) </a:t>
            </a:r>
          </a:p>
          <a:p>
            <a:pPr lvl="1" eaLnBrk="1" hangingPunct="1">
              <a:defRPr/>
            </a:pPr>
            <a:r>
              <a:rPr lang="en-US" altLang="en-US" sz="2000" dirty="0"/>
              <a:t>Up to 94% for massive tears </a:t>
            </a:r>
            <a:r>
              <a:rPr lang="en-US" altLang="en-US" sz="1100" dirty="0"/>
              <a:t>(Galatz et al </a:t>
            </a:r>
            <a:r>
              <a:rPr lang="en-US" altLang="en-US" sz="1100" i="1" dirty="0"/>
              <a:t>JBJS</a:t>
            </a:r>
            <a:r>
              <a:rPr lang="en-US" altLang="en-US" sz="1100" dirty="0"/>
              <a:t> 2004)</a:t>
            </a:r>
            <a:r>
              <a:rPr lang="en-US" altLang="en-US" sz="1100" dirty="0">
                <a:solidFill>
                  <a:srgbClr val="FFFFFF"/>
                </a:solidFill>
              </a:rPr>
              <a:t>(</a:t>
            </a:r>
            <a:r>
              <a:rPr lang="en-US" altLang="en-US" sz="1100" dirty="0">
                <a:solidFill>
                  <a:srgbClr val="FFFFFF"/>
                </a:solidFill>
                <a:ea typeface="+mn-ea"/>
                <a:cs typeface="+mn-cs"/>
              </a:rPr>
              <a:t>Galatz et all </a:t>
            </a:r>
            <a:r>
              <a:rPr lang="en-US" altLang="en-US" sz="1100" i="1" dirty="0">
                <a:solidFill>
                  <a:srgbClr val="FFFFFF"/>
                </a:solidFill>
                <a:ea typeface="+mn-ea"/>
                <a:cs typeface="+mn-cs"/>
              </a:rPr>
              <a:t>JBJS</a:t>
            </a:r>
            <a:r>
              <a:rPr lang="en-US" altLang="en-US" sz="1100" dirty="0">
                <a:solidFill>
                  <a:srgbClr val="FFFFFF"/>
                </a:solidFill>
                <a:ea typeface="+mn-ea"/>
                <a:cs typeface="+mn-cs"/>
              </a:rPr>
              <a:t> 2004)</a:t>
            </a:r>
            <a:endParaRPr lang="en-US" altLang="en-US" sz="2000" dirty="0"/>
          </a:p>
          <a:p>
            <a:pPr lvl="1" eaLnBrk="1" hangingPunct="1">
              <a:defRPr/>
            </a:pPr>
            <a:r>
              <a:rPr lang="en-US" altLang="en-US" sz="2000" dirty="0"/>
              <a:t>Dependent on co-morbidities (</a:t>
            </a:r>
            <a:r>
              <a:rPr lang="en-US" altLang="en-US" sz="2000" dirty="0" err="1"/>
              <a:t>ie</a:t>
            </a:r>
            <a:r>
              <a:rPr lang="en-US" altLang="en-US" sz="2000" dirty="0"/>
              <a:t> smoking, diabetes, etc.)</a:t>
            </a:r>
          </a:p>
          <a:p>
            <a:pPr eaLnBrk="1" hangingPunct="1">
              <a:defRPr/>
            </a:pPr>
            <a:r>
              <a:rPr lang="en-US" altLang="en-US" sz="2800" dirty="0">
                <a:ea typeface="+mn-ea"/>
                <a:cs typeface="+mn-cs"/>
              </a:rPr>
              <a:t>Stiffness</a:t>
            </a:r>
          </a:p>
          <a:p>
            <a:pPr eaLnBrk="1" hangingPunct="1">
              <a:defRPr/>
            </a:pPr>
            <a:r>
              <a:rPr lang="en-US" altLang="en-US" sz="2800" dirty="0">
                <a:ea typeface="+mn-ea"/>
                <a:cs typeface="+mn-cs"/>
              </a:rPr>
              <a:t>Infection</a:t>
            </a:r>
          </a:p>
          <a:p>
            <a:pPr eaLnBrk="1" hangingPunct="1">
              <a:defRPr/>
            </a:pPr>
            <a:r>
              <a:rPr lang="en-US" altLang="en-US" sz="2800" dirty="0">
                <a:ea typeface="+mn-ea"/>
                <a:cs typeface="+mn-cs"/>
              </a:rPr>
              <a:t>Arthritis/</a:t>
            </a:r>
            <a:r>
              <a:rPr lang="en-US" altLang="en-US" sz="2800" dirty="0" err="1"/>
              <a:t>c</a:t>
            </a:r>
            <a:r>
              <a:rPr lang="en-US" altLang="en-US" sz="2800" dirty="0" err="1">
                <a:ea typeface="+mn-ea"/>
                <a:cs typeface="+mn-cs"/>
              </a:rPr>
              <a:t>hondrolysis</a:t>
            </a:r>
            <a:endParaRPr lang="en-US" altLang="en-US" sz="2800" dirty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altLang="en-US" sz="2800" dirty="0">
                <a:ea typeface="+mn-ea"/>
                <a:cs typeface="+mn-cs"/>
              </a:rPr>
              <a:t>Nerve injury</a:t>
            </a:r>
          </a:p>
          <a:p>
            <a:pPr eaLnBrk="1" hangingPunct="1">
              <a:defRPr/>
            </a:pPr>
            <a:r>
              <a:rPr lang="en-US" altLang="en-US" sz="2800" dirty="0">
                <a:ea typeface="+mn-ea"/>
                <a:cs typeface="+mn-cs"/>
              </a:rPr>
              <a:t>Suture or anchor related complications</a:t>
            </a:r>
          </a:p>
          <a:p>
            <a:pPr eaLnBrk="1" hangingPunct="1">
              <a:defRPr/>
            </a:pPr>
            <a:r>
              <a:rPr lang="en-US" altLang="en-US" sz="2800" dirty="0">
                <a:ea typeface="+mn-ea"/>
                <a:cs typeface="+mn-cs"/>
              </a:rPr>
              <a:t>Anesthesia risks</a:t>
            </a:r>
          </a:p>
          <a:p>
            <a:pPr eaLnBrk="1" hangingPunct="1">
              <a:defRPr/>
            </a:pPr>
            <a:endParaRPr lang="en-US" altLang="en-US" sz="2800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7" name="Rectangle 3">
            <a:extLst>
              <a:ext uri="{FF2B5EF4-FFF2-40B4-BE49-F238E27FC236}">
                <a16:creationId xmlns:a16="http://schemas.microsoft.com/office/drawing/2014/main" id="{20A8F067-4339-0BB0-710F-43303CDABE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686800" cy="477800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Rotator cuff tears are common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Partial Tears vs. Full Thickness Tears</a:t>
            </a:r>
          </a:p>
          <a:p>
            <a:pPr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By age of 60 --  ~50% have at least a partial tear </a:t>
            </a:r>
            <a:r>
              <a:rPr lang="en-US" altLang="en-US" sz="600" dirty="0">
                <a:ea typeface="ＭＳ Ｐゴシック" panose="020B0600070205080204" pitchFamily="34" charset="-128"/>
              </a:rPr>
              <a:t>Milgrom, JSES 1999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By age 70 – ~30% have full thickness tears </a:t>
            </a:r>
            <a:r>
              <a:rPr lang="en-US" altLang="en-US" sz="600" dirty="0">
                <a:ea typeface="ＭＳ Ｐゴシック" panose="020B0600070205080204" pitchFamily="34" charset="-128"/>
              </a:rPr>
              <a:t>Tempelhof JSES 1999</a:t>
            </a:r>
          </a:p>
          <a:p>
            <a:pPr lvl="1" eaLnBrk="1" hangingPunct="1"/>
            <a:endParaRPr lang="en-US" altLang="en-US" sz="6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Most tears (80%) are degenerative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Some are traumatic (20%)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Larger tears have greater loss of shoulder function</a:t>
            </a:r>
          </a:p>
        </p:txBody>
      </p:sp>
      <p:pic>
        <p:nvPicPr>
          <p:cNvPr id="2050" name="Picture 2" descr="progression of rotator cuff tears">
            <a:extLst>
              <a:ext uri="{FF2B5EF4-FFF2-40B4-BE49-F238E27FC236}">
                <a16:creationId xmlns:a16="http://schemas.microsoft.com/office/drawing/2014/main" id="{2B968EB1-CEBF-8FDE-F6FD-256AB8D3A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6" t="29028" r="4167" b="14622"/>
          <a:stretch/>
        </p:blipFill>
        <p:spPr bwMode="auto">
          <a:xfrm>
            <a:off x="2362200" y="3429000"/>
            <a:ext cx="344285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6466" name="Rectangle 2">
            <a:extLst>
              <a:ext uri="{FF2B5EF4-FFF2-40B4-BE49-F238E27FC236}">
                <a16:creationId xmlns:a16="http://schemas.microsoft.com/office/drawing/2014/main" id="{647CBBF2-7D25-71C8-4CEA-61B19B09F6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What we know…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>
            <a:extLst>
              <a:ext uri="{FF2B5EF4-FFF2-40B4-BE49-F238E27FC236}">
                <a16:creationId xmlns:a16="http://schemas.microsoft.com/office/drawing/2014/main" id="{FADCE403-2A1D-36D8-B385-EE2AA20A422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What we know…</a:t>
            </a:r>
          </a:p>
        </p:txBody>
      </p:sp>
      <p:sp>
        <p:nvSpPr>
          <p:cNvPr id="457731" name="Rectangle 3">
            <a:extLst>
              <a:ext uri="{FF2B5EF4-FFF2-40B4-BE49-F238E27FC236}">
                <a16:creationId xmlns:a16="http://schemas.microsoft.com/office/drawing/2014/main" id="{E0CA3BFC-91A2-D1A4-89EA-80E7725996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ea typeface="+mn-ea"/>
                <a:cs typeface="+mn-cs"/>
              </a:rPr>
              <a:t>Rotator </a:t>
            </a:r>
            <a:r>
              <a:rPr lang="en-US" altLang="en-US" dirty="0">
                <a:ea typeface="+mn-ea"/>
                <a:cs typeface="+mn-cs"/>
              </a:rPr>
              <a:t>cuff</a:t>
            </a:r>
            <a:r>
              <a:rPr lang="en-US" altLang="en-US" sz="3600" dirty="0">
                <a:ea typeface="+mn-ea"/>
                <a:cs typeface="+mn-cs"/>
              </a:rPr>
              <a:t> </a:t>
            </a:r>
            <a:r>
              <a:rPr lang="en-US" altLang="en-US" sz="3600" dirty="0"/>
              <a:t>t</a:t>
            </a:r>
            <a:r>
              <a:rPr lang="en-US" altLang="en-US" sz="3600" dirty="0">
                <a:ea typeface="+mn-ea"/>
                <a:cs typeface="+mn-cs"/>
              </a:rPr>
              <a:t>ears </a:t>
            </a:r>
            <a:r>
              <a:rPr lang="en-US" altLang="en-US" sz="3600" b="1" i="1" dirty="0">
                <a:ea typeface="+mn-ea"/>
                <a:cs typeface="+mn-cs"/>
              </a:rPr>
              <a:t>do not</a:t>
            </a:r>
            <a:r>
              <a:rPr lang="en-US" altLang="en-US" sz="3600" dirty="0">
                <a:ea typeface="+mn-ea"/>
                <a:cs typeface="+mn-cs"/>
              </a:rPr>
              <a:t> heal on their own</a:t>
            </a:r>
          </a:p>
          <a:p>
            <a:pPr eaLnBrk="1" hangingPunct="1">
              <a:defRPr/>
            </a:pPr>
            <a:r>
              <a:rPr lang="en-US" altLang="en-US" sz="3600" dirty="0">
                <a:ea typeface="+mn-ea"/>
                <a:cs typeface="+mn-cs"/>
              </a:rPr>
              <a:t>Rotator cuff </a:t>
            </a:r>
            <a:r>
              <a:rPr lang="en-US" altLang="en-US" sz="3600" dirty="0"/>
              <a:t>t</a:t>
            </a:r>
            <a:r>
              <a:rPr lang="en-US" altLang="en-US" sz="3600" dirty="0">
                <a:ea typeface="+mn-ea"/>
                <a:cs typeface="+mn-cs"/>
              </a:rPr>
              <a:t>ears get </a:t>
            </a:r>
            <a:r>
              <a:rPr lang="en-US" altLang="en-US" sz="3600" b="1" dirty="0">
                <a:ea typeface="+mn-ea"/>
                <a:cs typeface="+mn-cs"/>
              </a:rPr>
              <a:t>larger</a:t>
            </a:r>
            <a:r>
              <a:rPr lang="en-US" altLang="en-US" sz="3600" dirty="0">
                <a:ea typeface="+mn-ea"/>
                <a:cs typeface="+mn-cs"/>
              </a:rPr>
              <a:t> over time </a:t>
            </a:r>
          </a:p>
          <a:p>
            <a:pPr eaLnBrk="1" hangingPunct="1">
              <a:defRPr/>
            </a:pPr>
            <a:r>
              <a:rPr lang="en-US" altLang="en-US" sz="3600" dirty="0">
                <a:ea typeface="+mn-ea"/>
                <a:cs typeface="+mn-cs"/>
              </a:rPr>
              <a:t>Many patients with rotator cuff tears do not have pain</a:t>
            </a:r>
          </a:p>
          <a:p>
            <a:pPr lvl="1" eaLnBrk="1" hangingPunct="1">
              <a:defRPr/>
            </a:pPr>
            <a:r>
              <a:rPr lang="en-US" altLang="en-US" sz="3200" dirty="0"/>
              <a:t>Many patients </a:t>
            </a:r>
            <a:r>
              <a:rPr lang="en-US" altLang="en-US" sz="3200" b="1" i="1" dirty="0"/>
              <a:t>will eventually</a:t>
            </a:r>
            <a:r>
              <a:rPr lang="en-US" altLang="en-US" sz="3200" dirty="0"/>
              <a:t> have pain</a:t>
            </a:r>
          </a:p>
          <a:p>
            <a:pPr lvl="1" eaLnBrk="1" hangingPunct="1">
              <a:defRPr/>
            </a:pPr>
            <a:endParaRPr lang="en-US" altLang="en-US" sz="32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ea typeface="+mn-ea"/>
                <a:cs typeface="+mn-cs"/>
              </a:rPr>
              <a:t>							(</a:t>
            </a:r>
            <a:r>
              <a:rPr lang="en-US" altLang="en-US" sz="1600" dirty="0" err="1">
                <a:ea typeface="+mn-ea"/>
                <a:cs typeface="+mn-cs"/>
              </a:rPr>
              <a:t>Yamagucci</a:t>
            </a:r>
            <a:r>
              <a:rPr lang="en-US" altLang="en-US" sz="1600" dirty="0">
                <a:ea typeface="+mn-ea"/>
                <a:cs typeface="+mn-cs"/>
              </a:rPr>
              <a:t>, </a:t>
            </a:r>
            <a:r>
              <a:rPr lang="en-US" altLang="en-US" sz="1600" i="1" dirty="0">
                <a:ea typeface="+mn-ea"/>
                <a:cs typeface="+mn-cs"/>
              </a:rPr>
              <a:t>JSES</a:t>
            </a:r>
            <a:r>
              <a:rPr lang="en-US" altLang="en-US" sz="1600" dirty="0">
                <a:ea typeface="+mn-ea"/>
                <a:cs typeface="+mn-cs"/>
              </a:rPr>
              <a:t> 2001)</a:t>
            </a:r>
            <a:endParaRPr lang="en-US" altLang="en-US" dirty="0">
              <a:ea typeface="+mn-ea"/>
              <a:cs typeface="+mn-cs"/>
            </a:endParaRPr>
          </a:p>
          <a:p>
            <a:pPr eaLnBrk="1" hangingPunct="1">
              <a:defRPr/>
            </a:pPr>
            <a:endParaRPr lang="en-US" alt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1" descr="Go to fullsize image">
            <a:hlinkClick r:id="rId4"/>
            <a:extLst>
              <a:ext uri="{FF2B5EF4-FFF2-40B4-BE49-F238E27FC236}">
                <a16:creationId xmlns:a16="http://schemas.microsoft.com/office/drawing/2014/main" id="{05A04520-2382-4AE3-BA24-420B7BFB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980607"/>
            <a:ext cx="1000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3" name="Rectangle 5">
            <a:extLst>
              <a:ext uri="{FF2B5EF4-FFF2-40B4-BE49-F238E27FC236}">
                <a16:creationId xmlns:a16="http://schemas.microsoft.com/office/drawing/2014/main" id="{59F96C36-0003-2118-409B-B459E697E37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Non-operative Treatment</a:t>
            </a:r>
          </a:p>
        </p:txBody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C6495891-2B04-998D-777F-6C3E427A76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88949" y="1907664"/>
            <a:ext cx="4657725" cy="48006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Vast Majority </a:t>
            </a:r>
            <a:r>
              <a:rPr lang="en-US" altLang="en-US" sz="1700" dirty="0">
                <a:ea typeface="ＭＳ Ｐゴシック" panose="020B0600070205080204" pitchFamily="34" charset="-128"/>
              </a:rPr>
              <a:t>(60-91%)</a:t>
            </a:r>
            <a:r>
              <a:rPr lang="en-US" altLang="en-US" sz="2400" dirty="0">
                <a:ea typeface="ＭＳ Ｐゴシック" panose="020B0600070205080204" pitchFamily="34" charset="-128"/>
              </a:rPr>
              <a:t> of degenerative tears will improve without surgery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Rotator cuff will not </a:t>
            </a:r>
            <a:r>
              <a:rPr lang="en-US" altLang="en-US" sz="2000" dirty="0" smtClean="0">
                <a:ea typeface="ＭＳ Ｐゴシック" panose="020B0600070205080204" pitchFamily="34" charset="-128"/>
              </a:rPr>
              <a:t>heal</a:t>
            </a: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altLang="en-US" sz="13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Anti-inflammatory medications</a:t>
            </a:r>
          </a:p>
          <a:p>
            <a:pPr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Physical therapy</a:t>
            </a:r>
          </a:p>
        </p:txBody>
      </p:sp>
      <p:pic>
        <p:nvPicPr>
          <p:cNvPr id="447492" name="flex%201.mpeg">
            <a:hlinkClick r:id="" action="ppaction://media"/>
            <a:extLst>
              <a:ext uri="{FF2B5EF4-FFF2-40B4-BE49-F238E27FC236}">
                <a16:creationId xmlns:a16="http://schemas.microsoft.com/office/drawing/2014/main" id="{85852200-B819-E189-4451-3EE914150FA8}"/>
              </a:ext>
            </a:extLst>
          </p:cNvPr>
          <p:cNvPicPr>
            <a:picLocks noGrp="1" noRot="1" noChangeAspect="1" noChangeArrowheads="1"/>
          </p:cNvPicPr>
          <p:nvPr>
            <p:ph type="media" sz="half" idx="2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611" y="4111233"/>
            <a:ext cx="2032000" cy="1524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16" descr="Go to fullsize image">
            <a:hlinkClick r:id="rId7"/>
            <a:extLst>
              <a:ext uri="{FF2B5EF4-FFF2-40B4-BE49-F238E27FC236}">
                <a16:creationId xmlns:a16="http://schemas.microsoft.com/office/drawing/2014/main" id="{123A6430-490B-D398-0E72-D74E88127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2607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0" descr="Go to fullsize image">
            <a:hlinkClick r:id="rId9"/>
            <a:extLst>
              <a:ext uri="{FF2B5EF4-FFF2-40B4-BE49-F238E27FC236}">
                <a16:creationId xmlns:a16="http://schemas.microsoft.com/office/drawing/2014/main" id="{B1E32187-D167-7B29-8098-8F4301BB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207"/>
            <a:ext cx="11430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2" descr="Go to fullsize image">
            <a:hlinkClick r:id="rId11"/>
            <a:extLst>
              <a:ext uri="{FF2B5EF4-FFF2-40B4-BE49-F238E27FC236}">
                <a16:creationId xmlns:a16="http://schemas.microsoft.com/office/drawing/2014/main" id="{30C133FC-9CFE-FD28-0974-5CE0DBD2C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007"/>
            <a:ext cx="1047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4" descr="Go to fullsize image">
            <a:hlinkClick r:id="rId13"/>
            <a:extLst>
              <a:ext uri="{FF2B5EF4-FFF2-40B4-BE49-F238E27FC236}">
                <a16:creationId xmlns:a16="http://schemas.microsoft.com/office/drawing/2014/main" id="{59CDE434-4C9A-EC67-8DD3-9F31D82BF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6807"/>
            <a:ext cx="962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18" descr="Go to fullsize image">
            <a:hlinkClick r:id="rId15"/>
            <a:extLst>
              <a:ext uri="{FF2B5EF4-FFF2-40B4-BE49-F238E27FC236}">
                <a16:creationId xmlns:a16="http://schemas.microsoft.com/office/drawing/2014/main" id="{02B4A008-9440-1070-BBBC-43647397A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437807"/>
            <a:ext cx="154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507" name="Text Box 19">
            <a:extLst>
              <a:ext uri="{FF2B5EF4-FFF2-40B4-BE49-F238E27FC236}">
                <a16:creationId xmlns:a16="http://schemas.microsoft.com/office/drawing/2014/main" id="{4AF9221A-2C8E-F3E5-49B0-1DF195BE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" y="6277377"/>
            <a:ext cx="83184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Poff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al (J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Med 2023), Zhu et al (J Rehab Med,  2022),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Kukkonen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al (JBJS 2015), MOON Shoulder Group (JSES 2013), Traven et al (Arthroscopy 2019),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Bartolozzi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al (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1994), Hawkins &amp; Dunlop (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2" fill="hold"/>
                                        <p:tgtEl>
                                          <p:spTgt spid="447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749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7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47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749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B9C8D-6143-0ED0-BCB6-FD86A05E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6C02C-FA0D-068F-3527-8F05A39C6AE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 b="1" dirty="0">
                <a:ea typeface="ＭＳ Ｐゴシック" panose="020B0600070205080204" pitchFamily="34" charset="-128"/>
              </a:rPr>
              <a:t>Cortisone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Increased risk of repair failure if performed within 6 months of surgery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May lead to tear progression</a:t>
            </a: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42EC4AE-8030-FAB6-735A-8565513E6F73}"/>
              </a:ext>
            </a:extLst>
          </p:cNvPr>
          <p:cNvSpPr txBox="1">
            <a:spLocks/>
          </p:cNvSpPr>
          <p:nvPr/>
        </p:nvSpPr>
        <p:spPr>
          <a:xfrm>
            <a:off x="4626211" y="1600200"/>
            <a:ext cx="4038600" cy="4525963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altLang="en-US" sz="2400" b="1" dirty="0">
                <a:ea typeface="ＭＳ Ｐゴシック" panose="020B0600070205080204" pitchFamily="34" charset="-128"/>
              </a:rPr>
              <a:t>PRP (platelet rich plasma)</a:t>
            </a:r>
          </a:p>
          <a:p>
            <a:pPr lvl="1"/>
            <a:r>
              <a:rPr lang="en-US" altLang="en-US" sz="2000" dirty="0">
                <a:ea typeface="ＭＳ Ｐゴシック" panose="020B0600070205080204" pitchFamily="34" charset="-128"/>
              </a:rPr>
              <a:t>Improvement in pain and function for partial thickness rotator cuff tears</a:t>
            </a:r>
          </a:p>
          <a:p>
            <a:pPr marL="457200" lvl="1" indent="0">
              <a:buNone/>
            </a:pPr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20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1030" name="Picture 6" descr="Injection shoulder 2 small">
            <a:extLst>
              <a:ext uri="{FF2B5EF4-FFF2-40B4-BE49-F238E27FC236}">
                <a16:creationId xmlns:a16="http://schemas.microsoft.com/office/drawing/2014/main" id="{9E4FBC21-315E-59B3-4318-FA22324A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2207929" cy="21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9">
            <a:extLst>
              <a:ext uri="{FF2B5EF4-FFF2-40B4-BE49-F238E27FC236}">
                <a16:creationId xmlns:a16="http://schemas.microsoft.com/office/drawing/2014/main" id="{70846FBE-07E0-8231-7950-E4631E459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" y="6277377"/>
            <a:ext cx="83184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Poff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al (J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Med 2023), Zhu et al (J Rehab Med,  2022),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Kukkonen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al (JBJS 2015), MOON Shoulder Group (JSES 2013), Traven et al (Arthroscopy 2019),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Bartolozzi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et al (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1994), Hawkins &amp; Dunlop (</a:t>
            </a:r>
            <a:r>
              <a:rPr lang="en-US" altLang="en-US" sz="1100" i="1" dirty="0">
                <a:latin typeface="Arial" panose="020B0604020202020204" pitchFamily="34" charset="0"/>
                <a:cs typeface="Arial" panose="020B0604020202020204" pitchFamily="34" charset="0"/>
              </a:rPr>
              <a:t>CORR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1995)</a:t>
            </a:r>
          </a:p>
        </p:txBody>
      </p:sp>
    </p:spTree>
    <p:extLst>
      <p:ext uri="{BB962C8B-B14F-4D97-AF65-F5344CB8AC3E}">
        <p14:creationId xmlns:p14="http://schemas.microsoft.com/office/powerpoint/2010/main" val="754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>
            <a:extLst>
              <a:ext uri="{FF2B5EF4-FFF2-40B4-BE49-F238E27FC236}">
                <a16:creationId xmlns:a16="http://schemas.microsoft.com/office/drawing/2014/main" id="{AB9CDB3F-223E-9AAD-0C28-929816EF892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Surgical Treatment</a:t>
            </a:r>
          </a:p>
        </p:txBody>
      </p:sp>
      <p:sp>
        <p:nvSpPr>
          <p:cNvPr id="448515" name="Rectangle 3">
            <a:extLst>
              <a:ext uri="{FF2B5EF4-FFF2-40B4-BE49-F238E27FC236}">
                <a16:creationId xmlns:a16="http://schemas.microsoft.com/office/drawing/2014/main" id="{6D2AC5BB-7C57-AE83-440D-7503B167C3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Options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Surgical treatment – rotator cuff repair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Opportunity to heal tendon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Arthroscopic surgery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Outpatient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Well-tolerated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Small-medium size tears have 90-95% chance of improvement</a:t>
            </a:r>
            <a:endParaRPr lang="en-US" altLang="en-US" sz="1200" dirty="0">
              <a:ea typeface="ＭＳ Ｐゴシック" panose="020B0600070205080204" pitchFamily="34" charset="-128"/>
            </a:endParaRP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AD40C9F1-E568-B657-D0D7-17C6D7AB2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6475413"/>
            <a:ext cx="5638800" cy="68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eaLnBrk="0" hangingPunct="0">
              <a:buFont typeface="Wingdings" charset="0"/>
              <a:defRPr sz="20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>
                <a:latin typeface="Arial Unicode MS" charset="0"/>
              </a:rPr>
              <a:t>(Wolf, Arthroscopy 2004) (Gartzman, JBJS, 1998) (Tauro, Arthroscopy, 1998)</a:t>
            </a:r>
          </a:p>
          <a:p>
            <a:pPr>
              <a:spcBef>
                <a:spcPct val="50000"/>
              </a:spcBef>
              <a:defRPr/>
            </a:pPr>
            <a:endParaRPr lang="en-US" sz="1800">
              <a:latin typeface="Futura XBlk BT" charset="0"/>
            </a:endParaRPr>
          </a:p>
        </p:txBody>
      </p:sp>
      <p:pic>
        <p:nvPicPr>
          <p:cNvPr id="23556" name="Picture 10" descr="http://www.shouldersurgery.com.au/images/rotator-cuff-tears-image1.jpg">
            <a:extLst>
              <a:ext uri="{FF2B5EF4-FFF2-40B4-BE49-F238E27FC236}">
                <a16:creationId xmlns:a16="http://schemas.microsoft.com/office/drawing/2014/main" id="{6008E43D-2828-0B05-0DD1-484FF6E65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600200"/>
            <a:ext cx="29527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" descr="http://www.orthop.washington.edu/sites/default/files/Portals/21/LiveContent/6753/Images/figure4.jpg">
            <a:extLst>
              <a:ext uri="{FF2B5EF4-FFF2-40B4-BE49-F238E27FC236}">
                <a16:creationId xmlns:a16="http://schemas.microsoft.com/office/drawing/2014/main" id="{11C87CF1-7150-F5C9-C212-0DF889DC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221162"/>
            <a:ext cx="294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1">
            <a:extLst>
              <a:ext uri="{FF2B5EF4-FFF2-40B4-BE49-F238E27FC236}">
                <a16:creationId xmlns:a16="http://schemas.microsoft.com/office/drawing/2014/main" id="{B5875943-26A7-8BF7-B0F3-4F7B93CA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1782762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Small Tear</a:t>
            </a:r>
          </a:p>
        </p:txBody>
      </p:sp>
      <p:sp>
        <p:nvSpPr>
          <p:cNvPr id="23559" name="TextBox 9">
            <a:extLst>
              <a:ext uri="{FF2B5EF4-FFF2-40B4-BE49-F238E27FC236}">
                <a16:creationId xmlns:a16="http://schemas.microsoft.com/office/drawing/2014/main" id="{B0B17FB7-4862-7CE5-C04D-F387DB11D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4308475"/>
            <a:ext cx="1676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utura XBlk BT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Massive Tear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id="{9A982098-7395-D126-4475-DC30C1B1DDC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Challenges</a:t>
            </a:r>
          </a:p>
        </p:txBody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03F2D0A5-5C4E-3EC2-479F-B287353A1F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76400"/>
            <a:ext cx="8915400" cy="5105400"/>
          </a:xfrm>
        </p:spPr>
        <p:txBody>
          <a:bodyPr>
            <a:normAutofit lnSpcReduction="10000"/>
          </a:bodyPr>
          <a:lstStyle/>
          <a:p>
            <a:pPr lvl="1">
              <a:defRPr/>
            </a:pPr>
            <a:r>
              <a:rPr lang="en-US" altLang="en-US" dirty="0"/>
              <a:t>Smoking</a:t>
            </a:r>
          </a:p>
          <a:p>
            <a:pPr lvl="2">
              <a:defRPr/>
            </a:pPr>
            <a:r>
              <a:rPr lang="en-US" altLang="en-US" dirty="0"/>
              <a:t>2.5x risk of requiring additional surgery </a:t>
            </a:r>
            <a:r>
              <a:rPr lang="en-US" altLang="en-US" sz="1100" dirty="0"/>
              <a:t>(Traven et al Arthroscopy 2019)</a:t>
            </a:r>
          </a:p>
          <a:p>
            <a:pPr lvl="1">
              <a:defRPr/>
            </a:pPr>
            <a:r>
              <a:rPr lang="en-US" altLang="en-US" dirty="0"/>
              <a:t>Increased age </a:t>
            </a:r>
            <a:r>
              <a:rPr lang="en-US" altLang="en-US" sz="1100" dirty="0"/>
              <a:t>(Diebold et al, JBJS 2017; </a:t>
            </a:r>
            <a:r>
              <a:rPr lang="en-US" altLang="en-US" sz="1100" dirty="0" err="1"/>
              <a:t>Khazzam</a:t>
            </a:r>
            <a:r>
              <a:rPr lang="en-US" altLang="en-US" sz="1100" dirty="0"/>
              <a:t> et al, JSES </a:t>
            </a:r>
            <a:r>
              <a:rPr lang="en-US" altLang="en-US" sz="1100" dirty="0" err="1"/>
              <a:t>Int</a:t>
            </a:r>
            <a:r>
              <a:rPr lang="en-US" altLang="en-US" sz="1100" dirty="0"/>
              <a:t> 2020)</a:t>
            </a:r>
          </a:p>
          <a:p>
            <a:pPr lvl="1">
              <a:defRPr/>
            </a:pPr>
            <a:r>
              <a:rPr lang="en-US" altLang="en-US" dirty="0"/>
              <a:t>Diabetes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/>
              <a:t>Large/massive rotator cuff tears</a:t>
            </a:r>
          </a:p>
          <a:p>
            <a:pPr lvl="2">
              <a:lnSpc>
                <a:spcPct val="120000"/>
              </a:lnSpc>
              <a:defRPr/>
            </a:pPr>
            <a:r>
              <a:rPr lang="en-US" altLang="en-US" dirty="0"/>
              <a:t>88-95% improvement in symptoms</a:t>
            </a:r>
            <a:r>
              <a:rPr lang="en-US" altLang="en-US" sz="1400" dirty="0"/>
              <a:t> </a:t>
            </a:r>
            <a:r>
              <a:rPr lang="en-US" altLang="en-US" sz="1000" dirty="0"/>
              <a:t>(</a:t>
            </a:r>
            <a:r>
              <a:rPr lang="en-US" altLang="en-US" sz="1000" dirty="0" err="1"/>
              <a:t>Savoie</a:t>
            </a:r>
            <a:r>
              <a:rPr lang="en-US" altLang="en-US" sz="1000" dirty="0"/>
              <a:t>, Arthroscopy 2003; Burkhart et al, Arthroscopy 2001) </a:t>
            </a:r>
            <a:endParaRPr lang="en-US" altLang="en-US" sz="1600" dirty="0"/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/>
              <a:t>36% re-tear </a:t>
            </a:r>
            <a:r>
              <a:rPr lang="en-US" altLang="en-US" sz="1100" dirty="0"/>
              <a:t>(Haleem et al, Knee Surg, Sports </a:t>
            </a:r>
            <a:r>
              <a:rPr lang="en-US" altLang="en-US" sz="1100" dirty="0" err="1"/>
              <a:t>Traum</a:t>
            </a:r>
            <a:r>
              <a:rPr lang="en-US" altLang="en-US" sz="1100" dirty="0"/>
              <a:t> 2021)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dirty="0"/>
              <a:t>Recurrent tear after previous repair</a:t>
            </a:r>
          </a:p>
          <a:p>
            <a:pPr lvl="1">
              <a:lnSpc>
                <a:spcPct val="120000"/>
              </a:lnSpc>
              <a:defRPr/>
            </a:pPr>
            <a:r>
              <a:rPr lang="en-US" altLang="en-US" dirty="0"/>
              <a:t>Rotator cuff </a:t>
            </a:r>
            <a:r>
              <a:rPr lang="en-US" altLang="en-US" dirty="0" smtClean="0"/>
              <a:t>muscle </a:t>
            </a:r>
            <a:r>
              <a:rPr lang="en-US" altLang="en-US" dirty="0"/>
              <a:t>atrophy</a:t>
            </a:r>
          </a:p>
          <a:p>
            <a:pPr lvl="1">
              <a:defRPr/>
            </a:pPr>
            <a:r>
              <a:rPr lang="en-US" altLang="en-US" dirty="0"/>
              <a:t>Multiple cortisone injections </a:t>
            </a:r>
            <a:r>
              <a:rPr lang="en-US" altLang="en-US" sz="1100" dirty="0"/>
              <a:t>(Watson JBJS 1985)</a:t>
            </a:r>
          </a:p>
          <a:p>
            <a:pPr eaLnBrk="1" hangingPunct="1">
              <a:defRPr/>
            </a:pPr>
            <a:endParaRPr lang="en-US" alt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West Boca Medical Center | LinkedIn">
            <a:extLst>
              <a:ext uri="{FF2B5EF4-FFF2-40B4-BE49-F238E27FC236}">
                <a16:creationId xmlns:a16="http://schemas.microsoft.com/office/drawing/2014/main" id="{5D7AFF0D-E866-7435-5D94-A253A9601E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1" t="36100" r="14750" b="31900"/>
          <a:stretch/>
        </p:blipFill>
        <p:spPr bwMode="auto">
          <a:xfrm>
            <a:off x="5615513" y="5517347"/>
            <a:ext cx="1507283" cy="6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About the Institute - Paley Orthopedic &amp; Spine Institute">
            <a:extLst>
              <a:ext uri="{FF2B5EF4-FFF2-40B4-BE49-F238E27FC236}">
                <a16:creationId xmlns:a16="http://schemas.microsoft.com/office/drawing/2014/main" id="{1DF0539E-712E-63B6-7735-F9DE63D13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6"/>
          <a:stretch/>
        </p:blipFill>
        <p:spPr bwMode="auto">
          <a:xfrm>
            <a:off x="7214235" y="5440490"/>
            <a:ext cx="1371601" cy="66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2D88C7-CE99-E9BC-C747-699B4CB90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en-US"/>
              <a:t>Surgery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A00D7-A117-96BE-176A-8905AD26E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5455921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>
                <a:ea typeface="+mn-ea"/>
              </a:rPr>
              <a:t>West Boca Outpatient Surgical Center</a:t>
            </a:r>
          </a:p>
          <a:p>
            <a:pPr eaLnBrk="1" hangingPunct="1">
              <a:defRPr/>
            </a:pPr>
            <a:endParaRPr lang="en-US" sz="2400" dirty="0">
              <a:ea typeface="+mn-ea"/>
            </a:endParaRPr>
          </a:p>
          <a:p>
            <a:pPr eaLnBrk="1" hangingPunct="1">
              <a:defRPr/>
            </a:pPr>
            <a:r>
              <a:rPr lang="en-US" sz="2400" dirty="0"/>
              <a:t>Outpatient Surgery 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altLang="en-US" sz="2400" dirty="0">
                <a:ea typeface="ＭＳ Ｐゴシック" charset="0"/>
              </a:rPr>
              <a:t>General Anesthesia with nerve block</a:t>
            </a:r>
          </a:p>
          <a:p>
            <a:pPr lvl="1" eaLnBrk="1" hangingPunct="1">
              <a:buFont typeface="Wingdings" charset="0"/>
              <a:buChar char="n"/>
              <a:defRPr/>
            </a:pPr>
            <a:r>
              <a:rPr lang="en-US" altLang="en-US" sz="2400" dirty="0">
                <a:ea typeface="ＭＳ Ｐゴシック" charset="0"/>
              </a:rPr>
              <a:t>Multimodal Pain Management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altLang="en-US" sz="2000" dirty="0">
                <a:ea typeface="ＭＳ Ｐゴシック" charset="0"/>
              </a:rPr>
              <a:t>Nerve Block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altLang="en-US" sz="2000" dirty="0">
                <a:ea typeface="ＭＳ Ｐゴシック" charset="0"/>
              </a:rPr>
              <a:t>Cold Therapy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altLang="en-US" sz="2000" dirty="0">
                <a:ea typeface="ＭＳ Ｐゴシック" charset="0"/>
              </a:rPr>
              <a:t>Anti-Inflammatory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altLang="en-US" sz="2000" dirty="0">
                <a:ea typeface="ＭＳ Ｐゴシック" charset="0"/>
              </a:rPr>
              <a:t>Steroids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altLang="en-US" sz="2000" dirty="0">
                <a:ea typeface="ＭＳ Ｐゴシック" charset="0"/>
              </a:rPr>
              <a:t>Tylenol</a:t>
            </a:r>
          </a:p>
          <a:p>
            <a:pPr lvl="2" eaLnBrk="1" hangingPunct="1">
              <a:buFont typeface="Wingdings" charset="0"/>
              <a:buChar char="n"/>
              <a:defRPr/>
            </a:pPr>
            <a:r>
              <a:rPr lang="en-US" altLang="en-US" sz="2000" dirty="0">
                <a:ea typeface="ＭＳ Ｐゴシック" charset="0"/>
              </a:rPr>
              <a:t>Opioids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55298" name="Picture 2" descr="Find ER &amp; Hospital Locations in Boca Raton, FL | West Boca Medical Center">
            <a:extLst>
              <a:ext uri="{FF2B5EF4-FFF2-40B4-BE49-F238E27FC236}">
                <a16:creationId xmlns:a16="http://schemas.microsoft.com/office/drawing/2014/main" id="{2E6F244F-BE47-5548-A570-4F0EB766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69C4CE54-BE50-DAAC-A1E6-02601B5D02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>
                <a:ea typeface="ＭＳ Ｐゴシック" panose="020B0600070205080204" pitchFamily="34" charset="-128"/>
              </a:rPr>
              <a:t>Arthroscopic Rotator Cuff Repair</a:t>
            </a:r>
          </a:p>
        </p:txBody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A8A460D8-7D2D-0A16-9AEC-8D51E7763B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Small incisions</a:t>
            </a: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28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Arthroscope</a:t>
            </a:r>
          </a:p>
          <a:p>
            <a:pPr lvl="1" eaLnBrk="1" hangingPunct="1"/>
            <a:r>
              <a:rPr lang="en-US" altLang="en-US" sz="2400">
                <a:ea typeface="ＭＳ Ｐゴシック" panose="020B0600070205080204" pitchFamily="34" charset="-128"/>
              </a:rPr>
              <a:t>“Under Water”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EEFF0B04-612D-A45B-D5FB-E39AA15F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9091" r="4062" b="6061"/>
          <a:stretch>
            <a:fillRect/>
          </a:stretch>
        </p:blipFill>
        <p:spPr bwMode="auto">
          <a:xfrm>
            <a:off x="4876800" y="1665477"/>
            <a:ext cx="1883072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731005"/>
            <a:ext cx="5177443" cy="3091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5351</TotalTime>
  <Words>794</Words>
  <Application>Microsoft Office PowerPoint</Application>
  <PresentationFormat>On-screen Show (4:3)</PresentationFormat>
  <Paragraphs>173</Paragraphs>
  <Slides>17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ＭＳ Ｐゴシック</vt:lpstr>
      <vt:lpstr>Arial</vt:lpstr>
      <vt:lpstr>Arial Unicode MS</vt:lpstr>
      <vt:lpstr>Calibri</vt:lpstr>
      <vt:lpstr>Corbel</vt:lpstr>
      <vt:lpstr>Futura XBlk BT</vt:lpstr>
      <vt:lpstr>Garamond</vt:lpstr>
      <vt:lpstr>Wingdings</vt:lpstr>
      <vt:lpstr>Wingdings 2</vt:lpstr>
      <vt:lpstr>Wingdings 3</vt:lpstr>
      <vt:lpstr>Module</vt:lpstr>
      <vt:lpstr>Arthroscopic Rotator Cuff Repair</vt:lpstr>
      <vt:lpstr>What we know…</vt:lpstr>
      <vt:lpstr>What we know…</vt:lpstr>
      <vt:lpstr>Non-operative Treatment</vt:lpstr>
      <vt:lpstr>Injections</vt:lpstr>
      <vt:lpstr>Surgical Treatment</vt:lpstr>
      <vt:lpstr>Challenges</vt:lpstr>
      <vt:lpstr>Surgery</vt:lpstr>
      <vt:lpstr>Arthroscopic Rotator Cuff Repair</vt:lpstr>
      <vt:lpstr>Arthroscopic Repair</vt:lpstr>
      <vt:lpstr>Rehabilitation</vt:lpstr>
      <vt:lpstr>Post-operative Rehabilitation</vt:lpstr>
      <vt:lpstr>Post-operative Rehabilitation</vt:lpstr>
      <vt:lpstr>Post-operative Rehabilitation</vt:lpstr>
      <vt:lpstr>Recovery Expectations</vt:lpstr>
      <vt:lpstr>Appointments</vt:lpstr>
      <vt:lpstr>Complications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time to Reverse it!</dc:title>
  <dc:creator>Jonathan Levy</dc:creator>
  <cp:lastModifiedBy>Beleckas, Casey</cp:lastModifiedBy>
  <cp:revision>263</cp:revision>
  <dcterms:created xsi:type="dcterms:W3CDTF">2014-01-17T04:19:01Z</dcterms:created>
  <dcterms:modified xsi:type="dcterms:W3CDTF">2024-09-12T17:04:08Z</dcterms:modified>
</cp:coreProperties>
</file>