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327" r:id="rId3"/>
    <p:sldId id="258" r:id="rId4"/>
    <p:sldId id="334" r:id="rId5"/>
    <p:sldId id="320" r:id="rId6"/>
    <p:sldId id="271" r:id="rId7"/>
    <p:sldId id="319" r:id="rId8"/>
    <p:sldId id="323" r:id="rId9"/>
    <p:sldId id="260" r:id="rId10"/>
    <p:sldId id="332" r:id="rId11"/>
    <p:sldId id="331" r:id="rId12"/>
    <p:sldId id="33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A44"/>
    <a:srgbClr val="FFFFFF"/>
    <a:srgbClr val="1798AF"/>
    <a:srgbClr val="E6F1F2"/>
    <a:srgbClr val="E6EDF0"/>
    <a:srgbClr val="F500FF"/>
    <a:srgbClr val="FFBD00"/>
    <a:srgbClr val="CBFF5F"/>
    <a:srgbClr val="AA4CFF"/>
    <a:srgbClr val="F06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p:cViewPr varScale="1">
        <p:scale>
          <a:sx n="111" d="100"/>
          <a:sy n="111" d="100"/>
        </p:scale>
        <p:origin x="52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32E1-0FB2-3C04-B135-EBCFD7065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7B01AF-8DC5-F5E6-E917-AE94656AE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282A11-6B05-4D61-B9DE-4CE0C3227B8E}"/>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E94E5258-64F6-49BC-0D75-2A9D2D3AA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930D1-AB68-B410-C700-8CEEFA70FF6E}"/>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77603697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B1AB-172D-5FD9-1665-E5AF13B11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CB8B46-A9E2-8C64-905D-32D4DCF957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D79E0-7648-0989-94E0-FF7BA3AB953C}"/>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BFD85CFD-2C6E-7FE7-0F73-6FE498CCC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FAA25-5AD5-9D40-42C8-E8B44AA61295}"/>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94054980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E19203-C05E-89B8-877D-FE133D42F7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AEDEE2-9EFA-052A-199B-FA3BFE21A6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EFACC-88B2-E8C8-8F7C-D0B7C3B0513E}"/>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53365B40-0E98-F466-BD2D-0626066BE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D6E01-738B-3693-4ED9-71E141FFE597}"/>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76752488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0 w 5117910"/>
              <a:gd name="connsiteY0" fmla="*/ 0 h 6858000"/>
              <a:gd name="connsiteX1" fmla="*/ 5117910 w 5117910"/>
              <a:gd name="connsiteY1" fmla="*/ 0 h 6858000"/>
              <a:gd name="connsiteX2" fmla="*/ 5117910 w 5117910"/>
              <a:gd name="connsiteY2" fmla="*/ 6858000 h 6858000"/>
              <a:gd name="connsiteX3" fmla="*/ 0 w 51179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17910" h="6858000">
                <a:moveTo>
                  <a:pt x="0" y="0"/>
                </a:moveTo>
                <a:lnTo>
                  <a:pt x="5117910" y="0"/>
                </a:lnTo>
                <a:lnTo>
                  <a:pt x="5117910"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94282159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095006" y="2"/>
            <a:ext cx="5096993" cy="6857999"/>
          </a:xfrm>
          <a:custGeom>
            <a:avLst/>
            <a:gdLst>
              <a:gd name="connsiteX0" fmla="*/ 1555768 w 5096993"/>
              <a:gd name="connsiteY0" fmla="*/ 0 h 6857999"/>
              <a:gd name="connsiteX1" fmla="*/ 5096993 w 5096993"/>
              <a:gd name="connsiteY1" fmla="*/ 0 h 6857999"/>
              <a:gd name="connsiteX2" fmla="*/ 5096993 w 5096993"/>
              <a:gd name="connsiteY2" fmla="*/ 6857999 h 6857999"/>
              <a:gd name="connsiteX3" fmla="*/ 0 w 509699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096993" h="6857999">
                <a:moveTo>
                  <a:pt x="1555768" y="0"/>
                </a:moveTo>
                <a:lnTo>
                  <a:pt x="5096993" y="0"/>
                </a:lnTo>
                <a:lnTo>
                  <a:pt x="5096993" y="6857999"/>
                </a:lnTo>
                <a:lnTo>
                  <a:pt x="0" y="685799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38417602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122527"/>
            <a:ext cx="3316406" cy="4445760"/>
          </a:xfrm>
          <a:custGeom>
            <a:avLst/>
            <a:gdLst>
              <a:gd name="connsiteX0" fmla="*/ 0 w 3316406"/>
              <a:gd name="connsiteY0" fmla="*/ 0 h 4445760"/>
              <a:gd name="connsiteX1" fmla="*/ 3316406 w 3316406"/>
              <a:gd name="connsiteY1" fmla="*/ 0 h 4445760"/>
              <a:gd name="connsiteX2" fmla="*/ 3316406 w 3316406"/>
              <a:gd name="connsiteY2" fmla="*/ 4445760 h 4445760"/>
              <a:gd name="connsiteX3" fmla="*/ 0 w 3316406"/>
              <a:gd name="connsiteY3" fmla="*/ 4445760 h 4445760"/>
            </a:gdLst>
            <a:ahLst/>
            <a:cxnLst>
              <a:cxn ang="0">
                <a:pos x="connsiteX0" y="connsiteY0"/>
              </a:cxn>
              <a:cxn ang="0">
                <a:pos x="connsiteX1" y="connsiteY1"/>
              </a:cxn>
              <a:cxn ang="0">
                <a:pos x="connsiteX2" y="connsiteY2"/>
              </a:cxn>
              <a:cxn ang="0">
                <a:pos x="connsiteX3" y="connsiteY3"/>
              </a:cxn>
            </a:cxnLst>
            <a:rect l="l" t="t" r="r" b="b"/>
            <a:pathLst>
              <a:path w="3316406" h="4445760">
                <a:moveTo>
                  <a:pt x="0" y="0"/>
                </a:moveTo>
                <a:lnTo>
                  <a:pt x="3316406" y="0"/>
                </a:lnTo>
                <a:lnTo>
                  <a:pt x="3316406" y="4445760"/>
                </a:lnTo>
                <a:lnTo>
                  <a:pt x="0" y="4445760"/>
                </a:lnTo>
                <a:close/>
              </a:path>
            </a:pathLst>
          </a:custGeom>
        </p:spPr>
        <p:txBody>
          <a:bodyPr rtlCol="0">
            <a:noAutofit/>
          </a:bodyPr>
          <a:lstStyle/>
          <a:p>
            <a:pPr lvl="0"/>
            <a:endParaRPr lang="en-US" noProof="0"/>
          </a:p>
        </p:txBody>
      </p:sp>
      <p:sp>
        <p:nvSpPr>
          <p:cNvPr id="9" name="Picture Placeholder 8"/>
          <p:cNvSpPr>
            <a:spLocks noGrp="1"/>
          </p:cNvSpPr>
          <p:nvPr>
            <p:ph type="pic" sz="quarter" idx="11"/>
          </p:nvPr>
        </p:nvSpPr>
        <p:spPr>
          <a:xfrm>
            <a:off x="5413829" y="0"/>
            <a:ext cx="6778171" cy="3384645"/>
          </a:xfrm>
          <a:custGeom>
            <a:avLst/>
            <a:gdLst>
              <a:gd name="connsiteX0" fmla="*/ 0 w 6778171"/>
              <a:gd name="connsiteY0" fmla="*/ 0 h 3384645"/>
              <a:gd name="connsiteX1" fmla="*/ 6778171 w 6778171"/>
              <a:gd name="connsiteY1" fmla="*/ 0 h 3384645"/>
              <a:gd name="connsiteX2" fmla="*/ 6778171 w 6778171"/>
              <a:gd name="connsiteY2" fmla="*/ 3384645 h 3384645"/>
              <a:gd name="connsiteX3" fmla="*/ 0 w 6778171"/>
              <a:gd name="connsiteY3" fmla="*/ 3384645 h 3384645"/>
            </a:gdLst>
            <a:ahLst/>
            <a:cxnLst>
              <a:cxn ang="0">
                <a:pos x="connsiteX0" y="connsiteY0"/>
              </a:cxn>
              <a:cxn ang="0">
                <a:pos x="connsiteX1" y="connsiteY1"/>
              </a:cxn>
              <a:cxn ang="0">
                <a:pos x="connsiteX2" y="connsiteY2"/>
              </a:cxn>
              <a:cxn ang="0">
                <a:pos x="connsiteX3" y="connsiteY3"/>
              </a:cxn>
            </a:cxnLst>
            <a:rect l="l" t="t" r="r" b="b"/>
            <a:pathLst>
              <a:path w="6778171" h="3384645">
                <a:moveTo>
                  <a:pt x="0" y="0"/>
                </a:moveTo>
                <a:lnTo>
                  <a:pt x="6778171" y="0"/>
                </a:lnTo>
                <a:lnTo>
                  <a:pt x="6778171" y="3384645"/>
                </a:lnTo>
                <a:lnTo>
                  <a:pt x="0" y="3384645"/>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40484306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8307F3-B48B-45E8-AB4B-C19E28F732B5}"/>
              </a:ext>
            </a:extLst>
          </p:cNvPr>
          <p:cNvSpPr>
            <a:spLocks noGrp="1"/>
          </p:cNvSpPr>
          <p:nvPr>
            <p:ph type="pic" sz="quarter" idx="10"/>
          </p:nvPr>
        </p:nvSpPr>
        <p:spPr>
          <a:xfrm>
            <a:off x="1" y="-1"/>
            <a:ext cx="12192003" cy="7467600"/>
          </a:xfrm>
          <a:custGeom>
            <a:avLst/>
            <a:gdLst>
              <a:gd name="connsiteX0" fmla="*/ 1 w 12192003"/>
              <a:gd name="connsiteY0" fmla="*/ 3733799 h 7467600"/>
              <a:gd name="connsiteX1" fmla="*/ 6096002 w 12192003"/>
              <a:gd name="connsiteY1" fmla="*/ 5804971 h 7467600"/>
              <a:gd name="connsiteX2" fmla="*/ 12192003 w 12192003"/>
              <a:gd name="connsiteY2" fmla="*/ 3733799 h 7467600"/>
              <a:gd name="connsiteX3" fmla="*/ 12192003 w 12192003"/>
              <a:gd name="connsiteY3" fmla="*/ 5396428 h 7467600"/>
              <a:gd name="connsiteX4" fmla="*/ 6096002 w 12192003"/>
              <a:gd name="connsiteY4" fmla="*/ 7467600 h 7467600"/>
              <a:gd name="connsiteX5" fmla="*/ 1 w 12192003"/>
              <a:gd name="connsiteY5" fmla="*/ 5396427 h 7467600"/>
              <a:gd name="connsiteX6" fmla="*/ 0 w 12192003"/>
              <a:gd name="connsiteY6" fmla="*/ 0 h 7467600"/>
              <a:gd name="connsiteX7" fmla="*/ 12192001 w 12192003"/>
              <a:gd name="connsiteY7" fmla="*/ 0 h 7467600"/>
              <a:gd name="connsiteX8" fmla="*/ 12192001 w 12192003"/>
              <a:gd name="connsiteY8" fmla="*/ 3582920 h 7467600"/>
              <a:gd name="connsiteX9" fmla="*/ 6096001 w 12192003"/>
              <a:gd name="connsiteY9" fmla="*/ 5687446 h 7467600"/>
              <a:gd name="connsiteX10" fmla="*/ 0 w 12192003"/>
              <a:gd name="connsiteY10" fmla="*/ 3582919 h 746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3" h="7467600">
                <a:moveTo>
                  <a:pt x="1" y="3733799"/>
                </a:moveTo>
                <a:lnTo>
                  <a:pt x="6096002" y="5804971"/>
                </a:lnTo>
                <a:lnTo>
                  <a:pt x="12192003" y="3733799"/>
                </a:lnTo>
                <a:lnTo>
                  <a:pt x="12192003" y="5396428"/>
                </a:lnTo>
                <a:lnTo>
                  <a:pt x="6096002" y="7467600"/>
                </a:lnTo>
                <a:lnTo>
                  <a:pt x="1" y="5396427"/>
                </a:lnTo>
                <a:close/>
                <a:moveTo>
                  <a:pt x="0" y="0"/>
                </a:moveTo>
                <a:lnTo>
                  <a:pt x="12192001" y="0"/>
                </a:lnTo>
                <a:lnTo>
                  <a:pt x="12192001" y="3582920"/>
                </a:lnTo>
                <a:lnTo>
                  <a:pt x="6096001" y="5687446"/>
                </a:lnTo>
                <a:lnTo>
                  <a:pt x="0" y="3582919"/>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31489962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3" name="Picture 2" descr="A close-up of a rock&#10;&#10;Description automatically generated with low confidence">
            <a:extLst>
              <a:ext uri="{FF2B5EF4-FFF2-40B4-BE49-F238E27FC236}">
                <a16:creationId xmlns:a16="http://schemas.microsoft.com/office/drawing/2014/main" id="{B984F1BC-77AB-D4A4-C80C-9D06323731EE}"/>
              </a:ext>
            </a:extLst>
          </p:cNvPr>
          <p:cNvPicPr>
            <a:picLocks noChangeAspect="1"/>
          </p:cNvPicPr>
          <p:nvPr userDrawn="1"/>
        </p:nvPicPr>
        <p:blipFill rotWithShape="1">
          <a:blip r:embed="rId2">
            <a:alphaModFix amt="49000"/>
            <a:extLst>
              <a:ext uri="{28A0092B-C50C-407E-A947-70E740481C1C}">
                <a14:useLocalDpi xmlns:a14="http://schemas.microsoft.com/office/drawing/2010/main" val="0"/>
              </a:ext>
            </a:extLst>
          </a:blip>
          <a:srcRect t="15784"/>
          <a:stretch/>
        </p:blipFill>
        <p:spPr>
          <a:xfrm>
            <a:off x="0" y="-2"/>
            <a:ext cx="12192000" cy="6858002"/>
          </a:xfrm>
          <a:prstGeom prst="rect">
            <a:avLst/>
          </a:prstGeom>
        </p:spPr>
      </p:pic>
      <p:sp>
        <p:nvSpPr>
          <p:cNvPr id="2" name="Freeform 1">
            <a:extLst>
              <a:ext uri="{FF2B5EF4-FFF2-40B4-BE49-F238E27FC236}">
                <a16:creationId xmlns:a16="http://schemas.microsoft.com/office/drawing/2014/main" id="{8E2FA5F0-CEC4-1F84-78D7-205B817AC681}"/>
              </a:ext>
            </a:extLst>
          </p:cNvPr>
          <p:cNvSpPr/>
          <p:nvPr userDrawn="1"/>
        </p:nvSpPr>
        <p:spPr>
          <a:xfrm flipH="1">
            <a:off x="5646738" y="0"/>
            <a:ext cx="5629275" cy="6858000"/>
          </a:xfrm>
          <a:custGeom>
            <a:avLst/>
            <a:gdLst>
              <a:gd name="connsiteX0" fmla="*/ 4083824 w 4083824"/>
              <a:gd name="connsiteY0" fmla="*/ 0 h 6858000"/>
              <a:gd name="connsiteX1" fmla="*/ 1026991 w 4083824"/>
              <a:gd name="connsiteY1" fmla="*/ 0 h 6858000"/>
              <a:gd name="connsiteX2" fmla="*/ 0 w 4083824"/>
              <a:gd name="connsiteY2" fmla="*/ 3452883 h 6858000"/>
              <a:gd name="connsiteX3" fmla="*/ 1028686 w 4083824"/>
              <a:gd name="connsiteY3" fmla="*/ 6858000 h 6858000"/>
              <a:gd name="connsiteX4" fmla="*/ 4083824 w 4083824"/>
              <a:gd name="connsiteY4" fmla="*/ 6858000 h 6858000"/>
              <a:gd name="connsiteX5" fmla="*/ 3055138 w 4083824"/>
              <a:gd name="connsiteY5" fmla="*/ 3452883 h 6858000"/>
              <a:gd name="connsiteX6" fmla="*/ 3056833 w 4083824"/>
              <a:gd name="connsiteY6" fmla="*/ 3452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3824" h="6858000">
                <a:moveTo>
                  <a:pt x="4083824" y="0"/>
                </a:moveTo>
                <a:lnTo>
                  <a:pt x="1026991" y="0"/>
                </a:lnTo>
                <a:lnTo>
                  <a:pt x="0" y="3452883"/>
                </a:lnTo>
                <a:lnTo>
                  <a:pt x="1028686" y="6858000"/>
                </a:lnTo>
                <a:lnTo>
                  <a:pt x="4083824" y="6858000"/>
                </a:lnTo>
                <a:lnTo>
                  <a:pt x="3055138" y="3452883"/>
                </a:lnTo>
                <a:lnTo>
                  <a:pt x="3056833" y="3452883"/>
                </a:lnTo>
                <a:close/>
              </a:path>
            </a:pathLst>
          </a:cu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p:cNvSpPr>
            <a:spLocks noGrp="1"/>
          </p:cNvSpPr>
          <p:nvPr>
            <p:ph type="pic" sz="quarter" idx="10"/>
          </p:nvPr>
        </p:nvSpPr>
        <p:spPr>
          <a:xfrm>
            <a:off x="5404515" y="-2"/>
            <a:ext cx="5629115" cy="6858002"/>
          </a:xfrm>
          <a:custGeom>
            <a:avLst/>
            <a:gdLst>
              <a:gd name="connsiteX0" fmla="*/ 0 w 5629115"/>
              <a:gd name="connsiteY0" fmla="*/ 0 h 6858002"/>
              <a:gd name="connsiteX1" fmla="*/ 4213518 w 5629115"/>
              <a:gd name="connsiteY1" fmla="*/ 0 h 6858002"/>
              <a:gd name="connsiteX2" fmla="*/ 5629115 w 5629115"/>
              <a:gd name="connsiteY2" fmla="*/ 3452884 h 6858002"/>
              <a:gd name="connsiteX3" fmla="*/ 4211181 w 5629115"/>
              <a:gd name="connsiteY3" fmla="*/ 6858002 h 6858002"/>
              <a:gd name="connsiteX4" fmla="*/ 0 w 5629115"/>
              <a:gd name="connsiteY4" fmla="*/ 6858002 h 6858002"/>
              <a:gd name="connsiteX5" fmla="*/ 1417933 w 5629115"/>
              <a:gd name="connsiteY5" fmla="*/ 3452884 h 6858002"/>
              <a:gd name="connsiteX6" fmla="*/ 1415597 w 5629115"/>
              <a:gd name="connsiteY6" fmla="*/ 3452884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9115" h="6858002">
                <a:moveTo>
                  <a:pt x="0" y="0"/>
                </a:moveTo>
                <a:lnTo>
                  <a:pt x="4213518" y="0"/>
                </a:lnTo>
                <a:lnTo>
                  <a:pt x="5629115" y="3452884"/>
                </a:lnTo>
                <a:lnTo>
                  <a:pt x="4211181" y="6858002"/>
                </a:lnTo>
                <a:lnTo>
                  <a:pt x="0" y="6858002"/>
                </a:lnTo>
                <a:lnTo>
                  <a:pt x="1417933" y="3452884"/>
                </a:lnTo>
                <a:lnTo>
                  <a:pt x="1415597" y="345288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29250269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3A5248B-D0FB-1AE8-5AF3-AC1BB8ED1089}"/>
              </a:ext>
            </a:extLst>
          </p:cNvPr>
          <p:cNvSpPr/>
          <p:nvPr userDrawn="1"/>
        </p:nvSpPr>
        <p:spPr>
          <a:xfrm flipV="1">
            <a:off x="1130300" y="0"/>
            <a:ext cx="6257925" cy="6858000"/>
          </a:xfrm>
          <a:custGeom>
            <a:avLst/>
            <a:gdLst>
              <a:gd name="connsiteX0" fmla="*/ 1005114 w 6843486"/>
              <a:gd name="connsiteY0" fmla="*/ 6858000 h 6858000"/>
              <a:gd name="connsiteX1" fmla="*/ 2823029 w 6843486"/>
              <a:gd name="connsiteY1" fmla="*/ 6858000 h 6858000"/>
              <a:gd name="connsiteX2" fmla="*/ 4020457 w 6843486"/>
              <a:gd name="connsiteY2" fmla="*/ 6858000 h 6858000"/>
              <a:gd name="connsiteX3" fmla="*/ 5838372 w 6843486"/>
              <a:gd name="connsiteY3" fmla="*/ 6858000 h 6858000"/>
              <a:gd name="connsiteX4" fmla="*/ 6843486 w 6843486"/>
              <a:gd name="connsiteY4" fmla="*/ 0 h 6858000"/>
              <a:gd name="connsiteX5" fmla="*/ 3828143 w 6843486"/>
              <a:gd name="connsiteY5" fmla="*/ 0 h 6858000"/>
              <a:gd name="connsiteX6" fmla="*/ 3421743 w 6843486"/>
              <a:gd name="connsiteY6" fmla="*/ 2772911 h 6858000"/>
              <a:gd name="connsiteX7" fmla="*/ 3015343 w 6843486"/>
              <a:gd name="connsiteY7" fmla="*/ 0 h 6858000"/>
              <a:gd name="connsiteX8" fmla="*/ 0 w 684348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3486" h="6858000">
                <a:moveTo>
                  <a:pt x="1005114" y="6858000"/>
                </a:moveTo>
                <a:lnTo>
                  <a:pt x="2823029" y="6858000"/>
                </a:lnTo>
                <a:lnTo>
                  <a:pt x="4020457" y="6858000"/>
                </a:lnTo>
                <a:lnTo>
                  <a:pt x="5838372" y="6858000"/>
                </a:lnTo>
                <a:lnTo>
                  <a:pt x="6843486" y="0"/>
                </a:lnTo>
                <a:lnTo>
                  <a:pt x="3828143" y="0"/>
                </a:lnTo>
                <a:lnTo>
                  <a:pt x="3421743" y="2772911"/>
                </a:lnTo>
                <a:lnTo>
                  <a:pt x="3015343" y="0"/>
                </a:lnTo>
                <a:lnTo>
                  <a:pt x="0" y="0"/>
                </a:lnTo>
                <a:close/>
              </a:path>
            </a:pathLst>
          </a:cu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p:cNvSpPr>
            <a:spLocks noGrp="1"/>
          </p:cNvSpPr>
          <p:nvPr>
            <p:ph type="pic" sz="quarter" idx="10"/>
          </p:nvPr>
        </p:nvSpPr>
        <p:spPr>
          <a:xfrm>
            <a:off x="928914" y="0"/>
            <a:ext cx="6256901" cy="6858000"/>
          </a:xfrm>
          <a:custGeom>
            <a:avLst/>
            <a:gdLst>
              <a:gd name="connsiteX0" fmla="*/ 918961 w 6256901"/>
              <a:gd name="connsiteY0" fmla="*/ 0 h 6858000"/>
              <a:gd name="connsiteX1" fmla="*/ 2581055 w 6256901"/>
              <a:gd name="connsiteY1" fmla="*/ 0 h 6858000"/>
              <a:gd name="connsiteX2" fmla="*/ 3675846 w 6256901"/>
              <a:gd name="connsiteY2" fmla="*/ 0 h 6858000"/>
              <a:gd name="connsiteX3" fmla="*/ 5337940 w 6256901"/>
              <a:gd name="connsiteY3" fmla="*/ 0 h 6858000"/>
              <a:gd name="connsiteX4" fmla="*/ 6256901 w 6256901"/>
              <a:gd name="connsiteY4" fmla="*/ 6858000 h 6858000"/>
              <a:gd name="connsiteX5" fmla="*/ 3500016 w 6256901"/>
              <a:gd name="connsiteY5" fmla="*/ 6858000 h 6858000"/>
              <a:gd name="connsiteX6" fmla="*/ 3128451 w 6256901"/>
              <a:gd name="connsiteY6" fmla="*/ 4085089 h 6858000"/>
              <a:gd name="connsiteX7" fmla="*/ 2756885 w 6256901"/>
              <a:gd name="connsiteY7" fmla="*/ 6858000 h 6858000"/>
              <a:gd name="connsiteX8" fmla="*/ 0 w 625690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6901" h="6858000">
                <a:moveTo>
                  <a:pt x="918961" y="0"/>
                </a:moveTo>
                <a:lnTo>
                  <a:pt x="2581055" y="0"/>
                </a:lnTo>
                <a:lnTo>
                  <a:pt x="3675846" y="0"/>
                </a:lnTo>
                <a:lnTo>
                  <a:pt x="5337940" y="0"/>
                </a:lnTo>
                <a:lnTo>
                  <a:pt x="6256901" y="6858000"/>
                </a:lnTo>
                <a:lnTo>
                  <a:pt x="3500016" y="6858000"/>
                </a:lnTo>
                <a:lnTo>
                  <a:pt x="3128451" y="4085089"/>
                </a:lnTo>
                <a:lnTo>
                  <a:pt x="2756885"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77661024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92119" y="0"/>
            <a:ext cx="5299881" cy="6858000"/>
          </a:xfrm>
          <a:custGeom>
            <a:avLst/>
            <a:gdLst>
              <a:gd name="connsiteX0" fmla="*/ 0 w 5299881"/>
              <a:gd name="connsiteY0" fmla="*/ 0 h 6858000"/>
              <a:gd name="connsiteX1" fmla="*/ 5299881 w 5299881"/>
              <a:gd name="connsiteY1" fmla="*/ 0 h 6858000"/>
              <a:gd name="connsiteX2" fmla="*/ 5299881 w 5299881"/>
              <a:gd name="connsiteY2" fmla="*/ 6858000 h 6858000"/>
              <a:gd name="connsiteX3" fmla="*/ 0 w 52998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99881" h="6858000">
                <a:moveTo>
                  <a:pt x="0" y="0"/>
                </a:moveTo>
                <a:lnTo>
                  <a:pt x="5299881" y="0"/>
                </a:lnTo>
                <a:lnTo>
                  <a:pt x="5299881"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64903897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997355" y="3411940"/>
            <a:ext cx="6166513" cy="3446060"/>
          </a:xfrm>
          <a:custGeom>
            <a:avLst/>
            <a:gdLst>
              <a:gd name="connsiteX0" fmla="*/ 0 w 6166513"/>
              <a:gd name="connsiteY0" fmla="*/ 0 h 3446060"/>
              <a:gd name="connsiteX1" fmla="*/ 6166513 w 6166513"/>
              <a:gd name="connsiteY1" fmla="*/ 0 h 3446060"/>
              <a:gd name="connsiteX2" fmla="*/ 6166513 w 6166513"/>
              <a:gd name="connsiteY2" fmla="*/ 3446060 h 3446060"/>
              <a:gd name="connsiteX3" fmla="*/ 0 w 6166513"/>
              <a:gd name="connsiteY3" fmla="*/ 3446060 h 3446060"/>
            </a:gdLst>
            <a:ahLst/>
            <a:cxnLst>
              <a:cxn ang="0">
                <a:pos x="connsiteX0" y="connsiteY0"/>
              </a:cxn>
              <a:cxn ang="0">
                <a:pos x="connsiteX1" y="connsiteY1"/>
              </a:cxn>
              <a:cxn ang="0">
                <a:pos x="connsiteX2" y="connsiteY2"/>
              </a:cxn>
              <a:cxn ang="0">
                <a:pos x="connsiteX3" y="connsiteY3"/>
              </a:cxn>
            </a:cxnLst>
            <a:rect l="l" t="t" r="r" b="b"/>
            <a:pathLst>
              <a:path w="6166513" h="3446060">
                <a:moveTo>
                  <a:pt x="0" y="0"/>
                </a:moveTo>
                <a:lnTo>
                  <a:pt x="6166513" y="0"/>
                </a:lnTo>
                <a:lnTo>
                  <a:pt x="6166513" y="3446060"/>
                </a:lnTo>
                <a:lnTo>
                  <a:pt x="0" y="344606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19862773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EFCF3-D664-12E0-120D-C223F804C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953BF-7184-63CF-E847-3D41AD7B37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E14BE-7149-274A-4E29-F14943CF1E19}"/>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A26B9B42-57AD-608B-20A3-7D900FF62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9F24E-0B33-12C4-D6CF-726F0B896F60}"/>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7579483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61924" y="1233714"/>
            <a:ext cx="3147219" cy="2109987"/>
          </a:xfrm>
          <a:custGeom>
            <a:avLst/>
            <a:gdLst>
              <a:gd name="connsiteX0" fmla="*/ 0 w 3147219"/>
              <a:gd name="connsiteY0" fmla="*/ 0 h 2109987"/>
              <a:gd name="connsiteX1" fmla="*/ 3147219 w 3147219"/>
              <a:gd name="connsiteY1" fmla="*/ 0 h 2109987"/>
              <a:gd name="connsiteX2" fmla="*/ 3147219 w 3147219"/>
              <a:gd name="connsiteY2" fmla="*/ 2109987 h 2109987"/>
              <a:gd name="connsiteX3" fmla="*/ 0 w 3147219"/>
              <a:gd name="connsiteY3" fmla="*/ 2109987 h 2109987"/>
            </a:gdLst>
            <a:ahLst/>
            <a:cxnLst>
              <a:cxn ang="0">
                <a:pos x="connsiteX0" y="connsiteY0"/>
              </a:cxn>
              <a:cxn ang="0">
                <a:pos x="connsiteX1" y="connsiteY1"/>
              </a:cxn>
              <a:cxn ang="0">
                <a:pos x="connsiteX2" y="connsiteY2"/>
              </a:cxn>
              <a:cxn ang="0">
                <a:pos x="connsiteX3" y="connsiteY3"/>
              </a:cxn>
            </a:cxnLst>
            <a:rect l="l" t="t" r="r" b="b"/>
            <a:pathLst>
              <a:path w="3147219" h="2109987">
                <a:moveTo>
                  <a:pt x="0" y="0"/>
                </a:moveTo>
                <a:lnTo>
                  <a:pt x="3147219" y="0"/>
                </a:lnTo>
                <a:lnTo>
                  <a:pt x="3147219" y="2109987"/>
                </a:lnTo>
                <a:lnTo>
                  <a:pt x="0" y="2109987"/>
                </a:lnTo>
                <a:close/>
              </a:path>
            </a:pathLst>
          </a:custGeom>
        </p:spPr>
        <p:txBody>
          <a:bodyPr rtlCol="0">
            <a:noAutofit/>
          </a:bodyPr>
          <a:lstStyle/>
          <a:p>
            <a:pPr lvl="0"/>
            <a:endParaRPr lang="en-US" noProof="0"/>
          </a:p>
        </p:txBody>
      </p:sp>
      <p:sp>
        <p:nvSpPr>
          <p:cNvPr id="10" name="Picture Placeholder 9"/>
          <p:cNvSpPr>
            <a:spLocks noGrp="1"/>
          </p:cNvSpPr>
          <p:nvPr>
            <p:ph type="pic" sz="quarter" idx="11"/>
          </p:nvPr>
        </p:nvSpPr>
        <p:spPr>
          <a:xfrm>
            <a:off x="4533128" y="2163303"/>
            <a:ext cx="3147219" cy="2109987"/>
          </a:xfrm>
          <a:custGeom>
            <a:avLst/>
            <a:gdLst>
              <a:gd name="connsiteX0" fmla="*/ 0 w 3147219"/>
              <a:gd name="connsiteY0" fmla="*/ 0 h 2109987"/>
              <a:gd name="connsiteX1" fmla="*/ 3147219 w 3147219"/>
              <a:gd name="connsiteY1" fmla="*/ 0 h 2109987"/>
              <a:gd name="connsiteX2" fmla="*/ 3147219 w 3147219"/>
              <a:gd name="connsiteY2" fmla="*/ 2109987 h 2109987"/>
              <a:gd name="connsiteX3" fmla="*/ 0 w 3147219"/>
              <a:gd name="connsiteY3" fmla="*/ 2109987 h 2109987"/>
            </a:gdLst>
            <a:ahLst/>
            <a:cxnLst>
              <a:cxn ang="0">
                <a:pos x="connsiteX0" y="connsiteY0"/>
              </a:cxn>
              <a:cxn ang="0">
                <a:pos x="connsiteX1" y="connsiteY1"/>
              </a:cxn>
              <a:cxn ang="0">
                <a:pos x="connsiteX2" y="connsiteY2"/>
              </a:cxn>
              <a:cxn ang="0">
                <a:pos x="connsiteX3" y="connsiteY3"/>
              </a:cxn>
            </a:cxnLst>
            <a:rect l="l" t="t" r="r" b="b"/>
            <a:pathLst>
              <a:path w="3147219" h="2109987">
                <a:moveTo>
                  <a:pt x="0" y="0"/>
                </a:moveTo>
                <a:lnTo>
                  <a:pt x="3147219" y="0"/>
                </a:lnTo>
                <a:lnTo>
                  <a:pt x="3147219" y="2109987"/>
                </a:lnTo>
                <a:lnTo>
                  <a:pt x="0" y="2109987"/>
                </a:lnTo>
                <a:close/>
              </a:path>
            </a:pathLst>
          </a:custGeom>
        </p:spPr>
        <p:txBody>
          <a:bodyPr rtlCol="0">
            <a:noAutofit/>
          </a:bodyPr>
          <a:lstStyle/>
          <a:p>
            <a:pPr lvl="0"/>
            <a:endParaRPr lang="en-US" noProof="0"/>
          </a:p>
        </p:txBody>
      </p:sp>
      <p:sp>
        <p:nvSpPr>
          <p:cNvPr id="13" name="Picture Placeholder 12"/>
          <p:cNvSpPr>
            <a:spLocks noGrp="1"/>
          </p:cNvSpPr>
          <p:nvPr>
            <p:ph type="pic" sz="quarter" idx="12"/>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85263135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C375-614E-0A76-572D-296B39C2C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95871-8A63-B750-DCEA-CA6644DFE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9B8FEA-9D3F-437C-E729-F2CDF23D314F}"/>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4D893B26-8265-B18B-066D-F56C8F4CB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81286-ABC2-6622-0B19-CBEBE74DABF1}"/>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297232805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1F86-5BA5-0E59-C297-FEF78FB74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4E906-7CBA-978B-4B40-5684388F4F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6F930-DFE9-F409-545F-A0B89D586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6A0DF-150C-61BB-9C16-356525FD2D68}"/>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6" name="Footer Placeholder 5">
            <a:extLst>
              <a:ext uri="{FF2B5EF4-FFF2-40B4-BE49-F238E27FC236}">
                <a16:creationId xmlns:a16="http://schemas.microsoft.com/office/drawing/2014/main" id="{0425E6AF-0909-0F5D-C9D7-5CF52ED87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5355-A35B-0C26-A975-616B02728CD3}"/>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29720103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497A-E6AD-556D-09D8-C95A32F3E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57FA5-D7B9-1354-80F2-666F5C2C6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8BA86-82BE-E10E-BF68-3A36B7080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F4890-AB17-0F50-AF3E-2B3FEF7C70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D2F567-054E-9ABC-D3A0-09C223E6BB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DBB3D-7198-627A-C341-1955F8B57BE8}"/>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8" name="Footer Placeholder 7">
            <a:extLst>
              <a:ext uri="{FF2B5EF4-FFF2-40B4-BE49-F238E27FC236}">
                <a16:creationId xmlns:a16="http://schemas.microsoft.com/office/drawing/2014/main" id="{80A4DFFA-BDF6-D224-BD34-5DD6E69DB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AFDEA-F731-2328-3D4D-C92327EC276E}"/>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6976833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5BD7-3976-EBA1-1D47-E5BDFE756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7407DB-6F08-8FCE-B010-E57F9BCEBA5D}"/>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4" name="Footer Placeholder 3">
            <a:extLst>
              <a:ext uri="{FF2B5EF4-FFF2-40B4-BE49-F238E27FC236}">
                <a16:creationId xmlns:a16="http://schemas.microsoft.com/office/drawing/2014/main" id="{E03A07AF-502D-1530-78BB-674DAF8EB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B3E003-93C0-BA41-D277-D8EBB5BDB253}"/>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02711487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00660-A0AB-F0D2-6C27-838E4C56F654}"/>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3" name="Footer Placeholder 2">
            <a:extLst>
              <a:ext uri="{FF2B5EF4-FFF2-40B4-BE49-F238E27FC236}">
                <a16:creationId xmlns:a16="http://schemas.microsoft.com/office/drawing/2014/main" id="{64114C2B-AE59-1B55-D0A7-7F02A502AF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BF0718-3DE0-7626-EBAC-D54514CB48A2}"/>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111234820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6379-4A5A-0D94-1208-C7C901D3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565C2-A318-806E-83DC-3FFF17ECAD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485478-7D4F-3E21-C433-E2C79FB20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54CAE-9EEA-3EA5-3F90-9895ECFE4FBD}"/>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6" name="Footer Placeholder 5">
            <a:extLst>
              <a:ext uri="{FF2B5EF4-FFF2-40B4-BE49-F238E27FC236}">
                <a16:creationId xmlns:a16="http://schemas.microsoft.com/office/drawing/2014/main" id="{DC084EDE-2E65-F3B2-0905-7049753F9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9B7F0-E687-A1A1-E053-589D7927C383}"/>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373090842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875D-7D15-4A72-B1E6-D340F0BD3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0A4E49-B69D-AC3A-AB82-E476D03F4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111AB-2C7F-26CC-6FF8-DB15E59E2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8243F-E4A7-10A3-CD77-4D66D24483E3}"/>
              </a:ext>
            </a:extLst>
          </p:cNvPr>
          <p:cNvSpPr>
            <a:spLocks noGrp="1"/>
          </p:cNvSpPr>
          <p:nvPr>
            <p:ph type="dt" sz="half" idx="10"/>
          </p:nvPr>
        </p:nvSpPr>
        <p:spPr/>
        <p:txBody>
          <a:bodyPr/>
          <a:lstStyle/>
          <a:p>
            <a:fld id="{32EB3941-ECE4-4FBF-A057-549715B37A15}" type="datetimeFigureOut">
              <a:rPr lang="en-US" smtClean="0"/>
              <a:t>10/13/2024</a:t>
            </a:fld>
            <a:endParaRPr lang="en-US"/>
          </a:p>
        </p:txBody>
      </p:sp>
      <p:sp>
        <p:nvSpPr>
          <p:cNvPr id="6" name="Footer Placeholder 5">
            <a:extLst>
              <a:ext uri="{FF2B5EF4-FFF2-40B4-BE49-F238E27FC236}">
                <a16:creationId xmlns:a16="http://schemas.microsoft.com/office/drawing/2014/main" id="{BBFCE98D-7BFB-EFA2-09FC-B68DADAA7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8FB1A-3B3A-6517-DF2D-0F8E26194BF1}"/>
              </a:ext>
            </a:extLst>
          </p:cNvPr>
          <p:cNvSpPr>
            <a:spLocks noGrp="1"/>
          </p:cNvSpPr>
          <p:nvPr>
            <p:ph type="sldNum" sz="quarter" idx="12"/>
          </p:nvPr>
        </p:nvSpPr>
        <p:spPr/>
        <p:txBody>
          <a:bodyPr/>
          <a:lstStyle/>
          <a:p>
            <a:fld id="{D34BAACA-1F4E-40C0-86DE-50DCDE21F83F}" type="slidenum">
              <a:rPr lang="en-US" smtClean="0"/>
              <a:t>‹#›</a:t>
            </a:fld>
            <a:endParaRPr lang="en-US"/>
          </a:p>
        </p:txBody>
      </p:sp>
    </p:spTree>
    <p:extLst>
      <p:ext uri="{BB962C8B-B14F-4D97-AF65-F5344CB8AC3E}">
        <p14:creationId xmlns:p14="http://schemas.microsoft.com/office/powerpoint/2010/main" val="227412828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E9A7F-4654-0226-3BD9-56A7A0357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4380C-A05F-E033-703C-AA583E012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41652-BF75-D147-50F4-38B987B9F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B3941-ECE4-4FBF-A057-549715B37A15}" type="datetimeFigureOut">
              <a:rPr lang="en-US" smtClean="0"/>
              <a:t>10/13/2024</a:t>
            </a:fld>
            <a:endParaRPr lang="en-US"/>
          </a:p>
        </p:txBody>
      </p:sp>
      <p:sp>
        <p:nvSpPr>
          <p:cNvPr id="5" name="Footer Placeholder 4">
            <a:extLst>
              <a:ext uri="{FF2B5EF4-FFF2-40B4-BE49-F238E27FC236}">
                <a16:creationId xmlns:a16="http://schemas.microsoft.com/office/drawing/2014/main" id="{33506832-3CC3-ECDF-1E17-7937583F6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51EE5-C0E6-3286-2826-01E6B32476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BAACA-1F4E-40C0-86DE-50DCDE21F83F}" type="slidenum">
              <a:rPr lang="en-US" smtClean="0"/>
              <a:t>‹#›</a:t>
            </a:fld>
            <a:endParaRPr lang="en-US"/>
          </a:p>
        </p:txBody>
      </p:sp>
    </p:spTree>
    <p:extLst>
      <p:ext uri="{BB962C8B-B14F-4D97-AF65-F5344CB8AC3E}">
        <p14:creationId xmlns:p14="http://schemas.microsoft.com/office/powerpoint/2010/main" val="408111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7" r:id="rId15"/>
    <p:sldLayoutId id="2147483670" r:id="rId16"/>
    <p:sldLayoutId id="2147483672" r:id="rId17"/>
    <p:sldLayoutId id="2147483673" r:id="rId18"/>
    <p:sldLayoutId id="2147483676" r:id="rId19"/>
    <p:sldLayoutId id="2147483677" r:id="rId20"/>
  </p:sldLayoutIdLst>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hyperlink" Target="mailto:Investor-relations@li3group.com" TargetMode="Externa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hyperlink" Target="https://www.youtube.com/@Li3Group" TargetMode="External"/><Relationship Id="rId4" Type="http://schemas.openxmlformats.org/officeDocument/2006/relationships/hyperlink" Target="http://www.li3group.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1.jpe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E33B096-CE73-994A-126D-0643B20C3F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6594764" y="0"/>
            <a:ext cx="6095999" cy="6858000"/>
          </a:xfrm>
        </p:spPr>
      </p:pic>
      <p:pic>
        <p:nvPicPr>
          <p:cNvPr id="8" name="Picture 7" descr="A green and white logo&#10;&#10;Description automatically generated">
            <a:extLst>
              <a:ext uri="{FF2B5EF4-FFF2-40B4-BE49-F238E27FC236}">
                <a16:creationId xmlns:a16="http://schemas.microsoft.com/office/drawing/2014/main" id="{2A5D4AE9-7936-9815-3A2C-CD2950A4D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
        <p:nvSpPr>
          <p:cNvPr id="12" name="TextBox 11">
            <a:extLst>
              <a:ext uri="{FF2B5EF4-FFF2-40B4-BE49-F238E27FC236}">
                <a16:creationId xmlns:a16="http://schemas.microsoft.com/office/drawing/2014/main" id="{92329B56-928B-DD90-3096-AEA9D49806E4}"/>
              </a:ext>
            </a:extLst>
          </p:cNvPr>
          <p:cNvSpPr txBox="1"/>
          <p:nvPr/>
        </p:nvSpPr>
        <p:spPr>
          <a:xfrm>
            <a:off x="379561" y="1302591"/>
            <a:ext cx="7327647" cy="2554545"/>
          </a:xfrm>
          <a:prstGeom prst="rect">
            <a:avLst/>
          </a:prstGeom>
          <a:noFill/>
        </p:spPr>
        <p:txBody>
          <a:bodyPr wrap="none" rtlCol="0">
            <a:spAutoFit/>
          </a:bodyPr>
          <a:lstStyle/>
          <a:p>
            <a:r>
              <a:rPr lang="en-US" sz="4000" dirty="0">
                <a:solidFill>
                  <a:schemeClr val="accent6"/>
                </a:solidFill>
                <a:latin typeface="Biome" panose="020B0502040204020203" pitchFamily="34" charset="0"/>
                <a:ea typeface="Lato" panose="020F0502020204030203" pitchFamily="34" charset="0"/>
                <a:cs typeface="Biome" panose="020B0502040204020203" pitchFamily="34" charset="0"/>
              </a:rPr>
              <a:t>THE Li3 GROUP </a:t>
            </a:r>
          </a:p>
          <a:p>
            <a:r>
              <a:rPr lang="en-US" sz="4000" dirty="0">
                <a:solidFill>
                  <a:schemeClr val="accent6"/>
                </a:solidFill>
                <a:latin typeface="Biome" panose="020B0502040204020203" pitchFamily="34" charset="0"/>
                <a:ea typeface="Lato" panose="020F0502020204030203" pitchFamily="34" charset="0"/>
                <a:cs typeface="Biome" panose="020B0502040204020203" pitchFamily="34" charset="0"/>
              </a:rPr>
              <a:t>CMX™ &amp; BMX™ EXCHANGES</a:t>
            </a:r>
          </a:p>
          <a:p>
            <a:endParaRPr lang="en-US" sz="2000" dirty="0">
              <a:solidFill>
                <a:schemeClr val="bg1"/>
              </a:solidFill>
              <a:latin typeface="Biome" panose="020B0502040204020203" pitchFamily="34" charset="0"/>
              <a:ea typeface="Lato" panose="020F0502020204030203" pitchFamily="34" charset="0"/>
              <a:cs typeface="Biome" panose="020B0502040204020203" pitchFamily="34" charset="0"/>
            </a:endParaRPr>
          </a:p>
          <a:p>
            <a:r>
              <a:rPr lang="en-US" sz="2000" dirty="0">
                <a:solidFill>
                  <a:schemeClr val="bg1"/>
                </a:solidFill>
                <a:latin typeface="Biome" panose="020B0502040204020203" pitchFamily="34" charset="0"/>
                <a:ea typeface="Lato" panose="020F0502020204030203" pitchFamily="34" charset="0"/>
                <a:cs typeface="Biome" panose="020B0502040204020203" pitchFamily="34" charset="0"/>
              </a:rPr>
              <a:t>Trading &amp; Tokenization of Commodities </a:t>
            </a:r>
          </a:p>
          <a:p>
            <a:r>
              <a:rPr lang="en-US" sz="2000" dirty="0">
                <a:solidFill>
                  <a:schemeClr val="bg1"/>
                </a:solidFill>
                <a:latin typeface="Biome" panose="020B0502040204020203" pitchFamily="34" charset="0"/>
                <a:ea typeface="Lato" panose="020F0502020204030203" pitchFamily="34" charset="0"/>
                <a:cs typeface="Biome" panose="020B0502040204020203" pitchFamily="34" charset="0"/>
              </a:rPr>
              <a:t>and Mining with Real-World Assets </a:t>
            </a:r>
          </a:p>
          <a:p>
            <a:r>
              <a:rPr lang="en-US" sz="2000" dirty="0">
                <a:solidFill>
                  <a:schemeClr val="bg1"/>
                </a:solidFill>
                <a:latin typeface="Biome" panose="020B0502040204020203" pitchFamily="34" charset="0"/>
                <a:ea typeface="Lato" panose="020F0502020204030203" pitchFamily="34" charset="0"/>
                <a:cs typeface="Biome" panose="020B0502040204020203" pitchFamily="34" charset="0"/>
              </a:rPr>
              <a:t>via our Proprietary Exchange Platforms </a:t>
            </a:r>
            <a:endParaRPr lang="en-US" dirty="0">
              <a:solidFill>
                <a:schemeClr val="bg1"/>
              </a:solidFill>
              <a:latin typeface="Biome" panose="020B0502040204020203" pitchFamily="34" charset="0"/>
              <a:ea typeface="Lato" panose="020F0502020204030203" pitchFamily="34" charset="0"/>
              <a:cs typeface="Biome" panose="020B0502040204020203" pitchFamily="34" charset="0"/>
            </a:endParaRPr>
          </a:p>
        </p:txBody>
      </p:sp>
      <p:pic>
        <p:nvPicPr>
          <p:cNvPr id="9" name="Picture 8">
            <a:extLst>
              <a:ext uri="{FF2B5EF4-FFF2-40B4-BE49-F238E27FC236}">
                <a16:creationId xmlns:a16="http://schemas.microsoft.com/office/drawing/2014/main" id="{457D92C1-C807-0141-FB35-13B230E0F0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1696" y="4011096"/>
            <a:ext cx="2202079" cy="580632"/>
          </a:xfrm>
          <a:prstGeom prst="rect">
            <a:avLst/>
          </a:prstGeom>
        </p:spPr>
      </p:pic>
    </p:spTree>
    <p:extLst>
      <p:ext uri="{BB962C8B-B14F-4D97-AF65-F5344CB8AC3E}">
        <p14:creationId xmlns:p14="http://schemas.microsoft.com/office/powerpoint/2010/main" val="3210751330"/>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F7B160-4FE9-8D78-9C85-1B3A4F760C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B1069B-527E-0158-E8A8-B8FAB992DD09}"/>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10</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11" name="Picture 10" descr="A computer with a bitcoin symbol on the screen&#10;&#10;Description automatically generated">
            <a:extLst>
              <a:ext uri="{FF2B5EF4-FFF2-40B4-BE49-F238E27FC236}">
                <a16:creationId xmlns:a16="http://schemas.microsoft.com/office/drawing/2014/main" id="{8E2BD3F1-86E6-5142-B6A0-8D6EAC50F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3" name="Picture 12" descr="A green and white logo&#10;&#10;Description automatically generated">
            <a:extLst>
              <a:ext uri="{FF2B5EF4-FFF2-40B4-BE49-F238E27FC236}">
                <a16:creationId xmlns:a16="http://schemas.microsoft.com/office/drawing/2014/main" id="{8188F753-32B0-D208-13DD-9CF040E82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
        <p:nvSpPr>
          <p:cNvPr id="15" name="TextBox 14">
            <a:extLst>
              <a:ext uri="{FF2B5EF4-FFF2-40B4-BE49-F238E27FC236}">
                <a16:creationId xmlns:a16="http://schemas.microsoft.com/office/drawing/2014/main" id="{C54686BF-0D4C-447B-BD4D-0E2663D63FEE}"/>
              </a:ext>
            </a:extLst>
          </p:cNvPr>
          <p:cNvSpPr txBox="1"/>
          <p:nvPr/>
        </p:nvSpPr>
        <p:spPr>
          <a:xfrm>
            <a:off x="301926" y="1896181"/>
            <a:ext cx="4801414" cy="3031599"/>
          </a:xfrm>
          <a:prstGeom prst="rect">
            <a:avLst/>
          </a:prstGeom>
          <a:noFill/>
        </p:spPr>
        <p:txBody>
          <a:bodyPr wrap="square">
            <a:spAutoFit/>
          </a:bodyPr>
          <a:lstStyle/>
          <a:p>
            <a:pPr eaLnBrk="1" fontAlgn="auto" hangingPunct="1">
              <a:spcBef>
                <a:spcPts val="0"/>
              </a:spcBef>
              <a:spcAft>
                <a:spcPts val="0"/>
              </a:spcAft>
              <a:defRPr/>
            </a:pPr>
            <a:r>
              <a:rPr lang="en-GB" sz="3200" spc="300" dirty="0">
                <a:solidFill>
                  <a:schemeClr val="accent6"/>
                </a:solidFill>
                <a:latin typeface="Biome" panose="020B0503030204020804" pitchFamily="34" charset="0"/>
                <a:ea typeface="Open Sans" panose="020B0606030504020204" pitchFamily="34" charset="0"/>
                <a:cs typeface="Biome" panose="020B0503030204020804" pitchFamily="34" charset="0"/>
              </a:rPr>
              <a:t>CAPITAL RAISE</a:t>
            </a:r>
          </a:p>
          <a:p>
            <a:pPr eaLnBrk="1" fontAlgn="auto" hangingPunct="1">
              <a:spcBef>
                <a:spcPts val="0"/>
              </a:spcBef>
              <a:spcAft>
                <a:spcPts val="0"/>
              </a:spcAft>
              <a:defRPr/>
            </a:pPr>
            <a:endParaRPr lang="en-GB" sz="2000"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a:p>
            <a:pPr eaLnBrk="1" fontAlgn="auto" hangingPunct="1">
              <a:spcBef>
                <a:spcPts val="0"/>
              </a:spcBef>
              <a:spcAft>
                <a:spcPts val="0"/>
              </a:spcAft>
              <a:defRPr/>
            </a:pPr>
            <a:endParaRPr lang="en-GB" sz="2000"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a:p>
            <a:pPr eaLnBrk="1" fontAlgn="auto" hangingPunct="1">
              <a:spcBef>
                <a:spcPts val="0"/>
              </a:spcBef>
              <a:spcAft>
                <a:spcPts val="0"/>
              </a:spcAft>
              <a:defRPr/>
            </a:pPr>
            <a:r>
              <a:rPr lang="en-GB" sz="2400" spc="300" dirty="0">
                <a:solidFill>
                  <a:schemeClr val="bg1"/>
                </a:solidFill>
                <a:latin typeface="Biome" panose="020B0503030204020804" pitchFamily="34" charset="0"/>
                <a:ea typeface="Open Sans" panose="020B0606030504020204" pitchFamily="34" charset="0"/>
                <a:cs typeface="Biome" panose="020B0503030204020804" pitchFamily="34" charset="0"/>
              </a:rPr>
              <a:t>$4 Million-$80 Million*</a:t>
            </a:r>
          </a:p>
          <a:p>
            <a:pPr eaLnBrk="1" fontAlgn="auto" hangingPunct="1">
              <a:spcBef>
                <a:spcPts val="0"/>
              </a:spcBef>
              <a:spcAft>
                <a:spcPts val="0"/>
              </a:spcAft>
              <a:defRPr/>
            </a:pPr>
            <a:endParaRPr lang="en-GB" sz="2400"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a:p>
            <a:pPr eaLnBrk="1" fontAlgn="auto" hangingPunct="1">
              <a:spcBef>
                <a:spcPts val="0"/>
              </a:spcBef>
              <a:spcAft>
                <a:spcPts val="0"/>
              </a:spcAft>
              <a:defRPr/>
            </a:pPr>
            <a:r>
              <a:rPr lang="en-GB" sz="1200" spc="300" dirty="0">
                <a:solidFill>
                  <a:schemeClr val="bg1"/>
                </a:solidFill>
                <a:latin typeface="Biome" panose="020B0503030204020804" pitchFamily="34" charset="0"/>
                <a:ea typeface="Open Sans" panose="020B0606030504020204" pitchFamily="34" charset="0"/>
                <a:cs typeface="Biome" panose="020B0503030204020804" pitchFamily="34" charset="0"/>
              </a:rPr>
              <a:t>* -Variable for Each Monthly Supply of Physical Cargos on Yearly Contracts (Over $1.5mm+ already raised in Friends and Family Round)</a:t>
            </a:r>
          </a:p>
          <a:p>
            <a:pPr eaLnBrk="1" fontAlgn="auto" hangingPunct="1">
              <a:spcBef>
                <a:spcPts val="0"/>
              </a:spcBef>
              <a:spcAft>
                <a:spcPts val="0"/>
              </a:spcAft>
              <a:defRPr/>
            </a:pPr>
            <a:endParaRPr lang="id-ID"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Tree>
    <p:extLst>
      <p:ext uri="{BB962C8B-B14F-4D97-AF65-F5344CB8AC3E}">
        <p14:creationId xmlns:p14="http://schemas.microsoft.com/office/powerpoint/2010/main" val="149769496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509997-4693-0F1F-392C-83E3A1EC02DC}"/>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59B0EBF-CDC6-8078-9BD7-7674BA549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375" b="19375"/>
          <a:stretch/>
        </p:blipFill>
        <p:spPr/>
      </p:pic>
      <p:sp>
        <p:nvSpPr>
          <p:cNvPr id="5" name="Oval 4">
            <a:extLst>
              <a:ext uri="{FF2B5EF4-FFF2-40B4-BE49-F238E27FC236}">
                <a16:creationId xmlns:a16="http://schemas.microsoft.com/office/drawing/2014/main" id="{F5624849-6CF9-A45D-84C1-C6A9166E51AF}"/>
              </a:ext>
            </a:extLst>
          </p:cNvPr>
          <p:cNvSpPr/>
          <p:nvPr/>
        </p:nvSpPr>
        <p:spPr>
          <a:xfrm>
            <a:off x="846804" y="2244436"/>
            <a:ext cx="1459636" cy="1459636"/>
          </a:xfrm>
          <a:prstGeom prst="ellipse">
            <a:avLst/>
          </a:prstGeom>
          <a:solidFill>
            <a:schemeClr val="tx1">
              <a:alpha val="44000"/>
            </a:schemeClr>
          </a:solidFill>
          <a:ln w="88900">
            <a:solidFill>
              <a:srgbClr val="70B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5" name="Oval 14">
            <a:extLst>
              <a:ext uri="{FF2B5EF4-FFF2-40B4-BE49-F238E27FC236}">
                <a16:creationId xmlns:a16="http://schemas.microsoft.com/office/drawing/2014/main" id="{26A25938-F022-E1D4-5BED-090B5740BCC7}"/>
              </a:ext>
            </a:extLst>
          </p:cNvPr>
          <p:cNvSpPr/>
          <p:nvPr/>
        </p:nvSpPr>
        <p:spPr>
          <a:xfrm>
            <a:off x="5311074" y="2244436"/>
            <a:ext cx="1459636" cy="1459636"/>
          </a:xfrm>
          <a:prstGeom prst="ellipse">
            <a:avLst/>
          </a:prstGeom>
          <a:solidFill>
            <a:schemeClr val="tx1">
              <a:alpha val="44000"/>
            </a:schemeClr>
          </a:solidFill>
          <a:ln w="88900">
            <a:solidFill>
              <a:srgbClr val="70B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6" name="Oval 15">
            <a:extLst>
              <a:ext uri="{FF2B5EF4-FFF2-40B4-BE49-F238E27FC236}">
                <a16:creationId xmlns:a16="http://schemas.microsoft.com/office/drawing/2014/main" id="{6A6C9017-13F7-A275-7653-12C475B007BD}"/>
              </a:ext>
            </a:extLst>
          </p:cNvPr>
          <p:cNvSpPr/>
          <p:nvPr/>
        </p:nvSpPr>
        <p:spPr>
          <a:xfrm>
            <a:off x="7543209" y="2244436"/>
            <a:ext cx="1459636" cy="1459636"/>
          </a:xfrm>
          <a:prstGeom prst="ellipse">
            <a:avLst/>
          </a:prstGeom>
          <a:solidFill>
            <a:schemeClr val="tx1">
              <a:alpha val="44000"/>
            </a:schemeClr>
          </a:solidFill>
          <a:ln w="88900">
            <a:solidFill>
              <a:srgbClr val="70B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7" name="Oval 16">
            <a:extLst>
              <a:ext uri="{FF2B5EF4-FFF2-40B4-BE49-F238E27FC236}">
                <a16:creationId xmlns:a16="http://schemas.microsoft.com/office/drawing/2014/main" id="{1BB615C1-79D4-06DC-F502-15CB626F67C6}"/>
              </a:ext>
            </a:extLst>
          </p:cNvPr>
          <p:cNvSpPr/>
          <p:nvPr/>
        </p:nvSpPr>
        <p:spPr>
          <a:xfrm>
            <a:off x="9775343" y="2244436"/>
            <a:ext cx="1459636" cy="1459636"/>
          </a:xfrm>
          <a:prstGeom prst="ellipse">
            <a:avLst/>
          </a:prstGeom>
          <a:solidFill>
            <a:schemeClr val="tx1">
              <a:alpha val="44000"/>
            </a:schemeClr>
          </a:solidFill>
          <a:ln w="88900">
            <a:solidFill>
              <a:srgbClr val="70B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8" name="Oval 7">
            <a:extLst>
              <a:ext uri="{FF2B5EF4-FFF2-40B4-BE49-F238E27FC236}">
                <a16:creationId xmlns:a16="http://schemas.microsoft.com/office/drawing/2014/main" id="{1F7AA797-297F-4EFF-4BDE-DBE85A579F62}"/>
              </a:ext>
            </a:extLst>
          </p:cNvPr>
          <p:cNvSpPr/>
          <p:nvPr/>
        </p:nvSpPr>
        <p:spPr>
          <a:xfrm>
            <a:off x="3078939" y="2244436"/>
            <a:ext cx="1459636" cy="1459636"/>
          </a:xfrm>
          <a:prstGeom prst="ellipse">
            <a:avLst/>
          </a:prstGeom>
          <a:solidFill>
            <a:schemeClr val="tx1">
              <a:alpha val="44000"/>
            </a:schemeClr>
          </a:solidFill>
          <a:ln w="88900">
            <a:solidFill>
              <a:srgbClr val="70B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49" name="Rectangle 48">
            <a:extLst>
              <a:ext uri="{FF2B5EF4-FFF2-40B4-BE49-F238E27FC236}">
                <a16:creationId xmlns:a16="http://schemas.microsoft.com/office/drawing/2014/main" id="{9D278570-212E-E0E0-6B4E-64C71B4EA7EC}"/>
              </a:ext>
            </a:extLst>
          </p:cNvPr>
          <p:cNvSpPr/>
          <p:nvPr/>
        </p:nvSpPr>
        <p:spPr>
          <a:xfrm>
            <a:off x="628696" y="3427767"/>
            <a:ext cx="1832892" cy="506890"/>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50" name="Rectangle 49">
            <a:extLst>
              <a:ext uri="{FF2B5EF4-FFF2-40B4-BE49-F238E27FC236}">
                <a16:creationId xmlns:a16="http://schemas.microsoft.com/office/drawing/2014/main" id="{93646328-33E8-65F0-FDBE-1D3D806901FC}"/>
              </a:ext>
            </a:extLst>
          </p:cNvPr>
          <p:cNvSpPr/>
          <p:nvPr/>
        </p:nvSpPr>
        <p:spPr>
          <a:xfrm>
            <a:off x="626173" y="4081031"/>
            <a:ext cx="1832892" cy="1495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ome" panose="020B0503030204020804" pitchFamily="34" charset="0"/>
              <a:cs typeface="Biome" panose="020B0503030204020804" pitchFamily="34" charset="0"/>
            </a:endParaRPr>
          </a:p>
        </p:txBody>
      </p:sp>
      <p:sp>
        <p:nvSpPr>
          <p:cNvPr id="51" name="Rectangle 50">
            <a:extLst>
              <a:ext uri="{FF2B5EF4-FFF2-40B4-BE49-F238E27FC236}">
                <a16:creationId xmlns:a16="http://schemas.microsoft.com/office/drawing/2014/main" id="{B599B726-1D1E-299C-F807-919FE38D1DD7}"/>
              </a:ext>
            </a:extLst>
          </p:cNvPr>
          <p:cNvSpPr/>
          <p:nvPr/>
        </p:nvSpPr>
        <p:spPr>
          <a:xfrm>
            <a:off x="2871576" y="3427767"/>
            <a:ext cx="1832892" cy="506890"/>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52" name="Rectangle 51">
            <a:extLst>
              <a:ext uri="{FF2B5EF4-FFF2-40B4-BE49-F238E27FC236}">
                <a16:creationId xmlns:a16="http://schemas.microsoft.com/office/drawing/2014/main" id="{29A2157F-A77B-37E0-7E22-8049E306C134}"/>
              </a:ext>
            </a:extLst>
          </p:cNvPr>
          <p:cNvSpPr/>
          <p:nvPr/>
        </p:nvSpPr>
        <p:spPr>
          <a:xfrm>
            <a:off x="2869053" y="4065371"/>
            <a:ext cx="1832892" cy="1544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56" name="Rectangle 55">
            <a:extLst>
              <a:ext uri="{FF2B5EF4-FFF2-40B4-BE49-F238E27FC236}">
                <a16:creationId xmlns:a16="http://schemas.microsoft.com/office/drawing/2014/main" id="{E441050C-CEAB-3F2F-4985-48F856E67B62}"/>
              </a:ext>
            </a:extLst>
          </p:cNvPr>
          <p:cNvSpPr/>
          <p:nvPr/>
        </p:nvSpPr>
        <p:spPr>
          <a:xfrm>
            <a:off x="5114456" y="3427767"/>
            <a:ext cx="1832892" cy="506890"/>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57" name="Rectangle 56">
            <a:extLst>
              <a:ext uri="{FF2B5EF4-FFF2-40B4-BE49-F238E27FC236}">
                <a16:creationId xmlns:a16="http://schemas.microsoft.com/office/drawing/2014/main" id="{40930BD7-09B2-64BC-2EFC-6A6AC357A32C}"/>
              </a:ext>
            </a:extLst>
          </p:cNvPr>
          <p:cNvSpPr/>
          <p:nvPr/>
        </p:nvSpPr>
        <p:spPr>
          <a:xfrm>
            <a:off x="5111933" y="4081031"/>
            <a:ext cx="1832892" cy="154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ome" panose="020B0503030204020804" pitchFamily="34" charset="0"/>
              <a:cs typeface="Biome" panose="020B0503030204020804" pitchFamily="34" charset="0"/>
            </a:endParaRPr>
          </a:p>
        </p:txBody>
      </p:sp>
      <p:sp>
        <p:nvSpPr>
          <p:cNvPr id="59" name="Rectangle 58">
            <a:extLst>
              <a:ext uri="{FF2B5EF4-FFF2-40B4-BE49-F238E27FC236}">
                <a16:creationId xmlns:a16="http://schemas.microsoft.com/office/drawing/2014/main" id="{22DA8DA9-AABC-BCAC-38D5-995167B44B17}"/>
              </a:ext>
            </a:extLst>
          </p:cNvPr>
          <p:cNvSpPr/>
          <p:nvPr/>
        </p:nvSpPr>
        <p:spPr>
          <a:xfrm>
            <a:off x="9600216" y="3427767"/>
            <a:ext cx="1832892" cy="506890"/>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60" name="Rectangle 59">
            <a:extLst>
              <a:ext uri="{FF2B5EF4-FFF2-40B4-BE49-F238E27FC236}">
                <a16:creationId xmlns:a16="http://schemas.microsoft.com/office/drawing/2014/main" id="{697557AA-EA03-AA53-6DA2-8C1C10071414}"/>
              </a:ext>
            </a:extLst>
          </p:cNvPr>
          <p:cNvSpPr/>
          <p:nvPr/>
        </p:nvSpPr>
        <p:spPr>
          <a:xfrm>
            <a:off x="9597693" y="4081031"/>
            <a:ext cx="1832892" cy="154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ome" panose="020B0503030204020804" pitchFamily="34" charset="0"/>
              <a:cs typeface="Biome" panose="020B0503030204020804" pitchFamily="34" charset="0"/>
            </a:endParaRPr>
          </a:p>
        </p:txBody>
      </p:sp>
      <p:sp>
        <p:nvSpPr>
          <p:cNvPr id="62" name="Rectangle 61">
            <a:extLst>
              <a:ext uri="{FF2B5EF4-FFF2-40B4-BE49-F238E27FC236}">
                <a16:creationId xmlns:a16="http://schemas.microsoft.com/office/drawing/2014/main" id="{7BD9EA3B-1732-1D61-6CB9-BE27B7C1A244}"/>
              </a:ext>
            </a:extLst>
          </p:cNvPr>
          <p:cNvSpPr/>
          <p:nvPr/>
        </p:nvSpPr>
        <p:spPr>
          <a:xfrm>
            <a:off x="7357336" y="3427767"/>
            <a:ext cx="1832892" cy="506890"/>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63" name="Rectangle 62">
            <a:extLst>
              <a:ext uri="{FF2B5EF4-FFF2-40B4-BE49-F238E27FC236}">
                <a16:creationId xmlns:a16="http://schemas.microsoft.com/office/drawing/2014/main" id="{0A300C03-CB4B-B72D-7D42-C8EC3CCE6229}"/>
              </a:ext>
            </a:extLst>
          </p:cNvPr>
          <p:cNvSpPr/>
          <p:nvPr/>
        </p:nvSpPr>
        <p:spPr>
          <a:xfrm>
            <a:off x="7354813" y="4081031"/>
            <a:ext cx="1832892" cy="1544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ome" panose="020B0503030204020804" pitchFamily="34" charset="0"/>
              <a:cs typeface="Biome" panose="020B0503030204020804" pitchFamily="34" charset="0"/>
            </a:endParaRPr>
          </a:p>
        </p:txBody>
      </p:sp>
      <p:sp>
        <p:nvSpPr>
          <p:cNvPr id="44" name="Content Placeholder 2">
            <a:extLst>
              <a:ext uri="{FF2B5EF4-FFF2-40B4-BE49-F238E27FC236}">
                <a16:creationId xmlns:a16="http://schemas.microsoft.com/office/drawing/2014/main" id="{AFB9A4B6-2299-C9A8-AED5-D5682DF14386}"/>
              </a:ext>
            </a:extLst>
          </p:cNvPr>
          <p:cNvSpPr txBox="1">
            <a:spLocks/>
          </p:cNvSpPr>
          <p:nvPr/>
        </p:nvSpPr>
        <p:spPr>
          <a:xfrm>
            <a:off x="614573" y="3558481"/>
            <a:ext cx="1832892" cy="199040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Biome" panose="020B0503030204020804" pitchFamily="34" charset="0"/>
                <a:cs typeface="Biome" panose="020B0503030204020804" pitchFamily="34" charset="0"/>
              </a:rPr>
              <a:t>ENERGY &amp; MINING</a:t>
            </a:r>
          </a:p>
          <a:p>
            <a:pPr marL="0" indent="0" algn="ctr">
              <a:buFont typeface="Arial" panose="020B0604020202020204" pitchFamily="34" charset="0"/>
              <a:buNone/>
            </a:pPr>
            <a:endParaRPr lang="en-US" sz="1600" b="1" dirty="0">
              <a:solidFill>
                <a:schemeClr val="bg1"/>
              </a:solidFill>
              <a:latin typeface="Biome" panose="020B0503030204020804" pitchFamily="34" charset="0"/>
              <a:cs typeface="Biome" panose="020B0503030204020804" pitchFamily="34" charset="0"/>
            </a:endParaRPr>
          </a:p>
          <a:p>
            <a:pPr marL="0" indent="0" algn="ctr">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Petroleum-Based, </a:t>
            </a:r>
            <a:r>
              <a:rPr lang="en-US" sz="1200" dirty="0" err="1">
                <a:solidFill>
                  <a:schemeClr val="bg1"/>
                </a:solidFill>
                <a:latin typeface="Biome" panose="020B0503030204020804" pitchFamily="34" charset="0"/>
                <a:cs typeface="Biome" panose="020B0503030204020804" pitchFamily="34" charset="0"/>
              </a:rPr>
              <a:t>PetCoke</a:t>
            </a:r>
            <a:r>
              <a:rPr lang="en-US" sz="1200" dirty="0">
                <a:solidFill>
                  <a:schemeClr val="bg1"/>
                </a:solidFill>
                <a:latin typeface="Biome" panose="020B0503030204020804" pitchFamily="34" charset="0"/>
                <a:cs typeface="Biome" panose="020B0503030204020804" pitchFamily="34" charset="0"/>
              </a:rPr>
              <a:t>, Coal, Iron Ore, Battery Metals, Rare Earths </a:t>
            </a:r>
          </a:p>
        </p:txBody>
      </p:sp>
      <p:sp>
        <p:nvSpPr>
          <p:cNvPr id="45" name="Content Placeholder 2">
            <a:extLst>
              <a:ext uri="{FF2B5EF4-FFF2-40B4-BE49-F238E27FC236}">
                <a16:creationId xmlns:a16="http://schemas.microsoft.com/office/drawing/2014/main" id="{89639C82-A57E-5EDD-C4A0-BA348FE3A542}"/>
              </a:ext>
            </a:extLst>
          </p:cNvPr>
          <p:cNvSpPr txBox="1">
            <a:spLocks/>
          </p:cNvSpPr>
          <p:nvPr/>
        </p:nvSpPr>
        <p:spPr>
          <a:xfrm>
            <a:off x="2774846" y="3558481"/>
            <a:ext cx="1927099" cy="204165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Biome" panose="020B0503030204020804" pitchFamily="34" charset="0"/>
                <a:cs typeface="Biome" panose="020B0503030204020804" pitchFamily="34" charset="0"/>
              </a:rPr>
              <a:t>GHG</a:t>
            </a:r>
          </a:p>
          <a:p>
            <a:pPr marL="0" indent="0" algn="ctr">
              <a:buFont typeface="Arial" panose="020B0604020202020204" pitchFamily="34" charset="0"/>
              <a:buNone/>
            </a:pPr>
            <a:endParaRPr lang="en-US" sz="1600" dirty="0">
              <a:solidFill>
                <a:schemeClr val="bg1"/>
              </a:solidFill>
              <a:latin typeface="Biome" panose="020B0503030204020804" pitchFamily="34" charset="0"/>
              <a:cs typeface="Biome" panose="020B0503030204020804" pitchFamily="34" charset="0"/>
            </a:endParaRPr>
          </a:p>
          <a:p>
            <a:pPr marL="0" indent="0" algn="ctr">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Track &amp; Report the Carbon Footprint and Carbon Intensity of Mining Operations,  Manufacturing and the complete product Supply Chain </a:t>
            </a:r>
          </a:p>
        </p:txBody>
      </p:sp>
      <p:sp>
        <p:nvSpPr>
          <p:cNvPr id="46" name="Content Placeholder 2">
            <a:extLst>
              <a:ext uri="{FF2B5EF4-FFF2-40B4-BE49-F238E27FC236}">
                <a16:creationId xmlns:a16="http://schemas.microsoft.com/office/drawing/2014/main" id="{70BBA15B-A38A-C041-CB08-DAD4D0BD3267}"/>
              </a:ext>
            </a:extLst>
          </p:cNvPr>
          <p:cNvSpPr txBox="1">
            <a:spLocks/>
          </p:cNvSpPr>
          <p:nvPr/>
        </p:nvSpPr>
        <p:spPr>
          <a:xfrm>
            <a:off x="5212986" y="3558481"/>
            <a:ext cx="1661617" cy="228756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Biome" panose="020B0503030204020804" pitchFamily="34" charset="0"/>
                <a:cs typeface="Biome" panose="020B0503030204020804" pitchFamily="34" charset="0"/>
              </a:rPr>
              <a:t>Track &amp; Trace</a:t>
            </a:r>
          </a:p>
          <a:p>
            <a:pPr marL="0" indent="0" algn="ctr">
              <a:buFont typeface="Arial" panose="020B0604020202020204" pitchFamily="34" charset="0"/>
              <a:buNone/>
            </a:pPr>
            <a:endParaRPr lang="en-US" sz="1600" b="1" dirty="0">
              <a:solidFill>
                <a:schemeClr val="bg1"/>
              </a:solidFill>
              <a:latin typeface="Biome" panose="020B0503030204020804" pitchFamily="34" charset="0"/>
              <a:cs typeface="Biome" panose="020B0503030204020804" pitchFamily="34" charset="0"/>
            </a:endParaRPr>
          </a:p>
          <a:p>
            <a:pPr marL="0" indent="0" algn="ctr">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Track and Trace the Provenance of Metals and Minerals (non-conflict, child and forced labor, environmental impact, etc)</a:t>
            </a:r>
          </a:p>
        </p:txBody>
      </p:sp>
      <p:sp>
        <p:nvSpPr>
          <p:cNvPr id="47" name="Content Placeholder 2">
            <a:extLst>
              <a:ext uri="{FF2B5EF4-FFF2-40B4-BE49-F238E27FC236}">
                <a16:creationId xmlns:a16="http://schemas.microsoft.com/office/drawing/2014/main" id="{683C44AF-2B90-9A12-D1A3-A2A76F5F1AB2}"/>
              </a:ext>
            </a:extLst>
          </p:cNvPr>
          <p:cNvSpPr txBox="1">
            <a:spLocks/>
          </p:cNvSpPr>
          <p:nvPr/>
        </p:nvSpPr>
        <p:spPr>
          <a:xfrm>
            <a:off x="7361195" y="3558481"/>
            <a:ext cx="1843252" cy="199040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Biome" panose="020B0503030204020804" pitchFamily="34" charset="0"/>
                <a:cs typeface="Biome" panose="020B0503030204020804" pitchFamily="34" charset="0"/>
              </a:rPr>
              <a:t>Real Estate</a:t>
            </a:r>
          </a:p>
          <a:p>
            <a:pPr marL="0" indent="0" algn="ctr">
              <a:buFont typeface="Arial" panose="020B0604020202020204" pitchFamily="34" charset="0"/>
              <a:buNone/>
            </a:pPr>
            <a:endParaRPr lang="en-US" sz="1600" b="1" dirty="0">
              <a:solidFill>
                <a:schemeClr val="bg1"/>
              </a:solidFill>
              <a:latin typeface="Biome" panose="020B0503030204020804" pitchFamily="34" charset="0"/>
              <a:cs typeface="Biome" panose="020B0503030204020804" pitchFamily="34" charset="0"/>
            </a:endParaRPr>
          </a:p>
          <a:p>
            <a:pPr marL="0" indent="0" algn="ctr">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Clone our Proprietary digital Platform for funding commercial Real Estate projects via Asset-Backed Tokens .</a:t>
            </a:r>
          </a:p>
        </p:txBody>
      </p:sp>
      <p:sp>
        <p:nvSpPr>
          <p:cNvPr id="48" name="Content Placeholder 2">
            <a:extLst>
              <a:ext uri="{FF2B5EF4-FFF2-40B4-BE49-F238E27FC236}">
                <a16:creationId xmlns:a16="http://schemas.microsoft.com/office/drawing/2014/main" id="{0D60FC68-8910-CD66-DBDF-5C4D354C2CED}"/>
              </a:ext>
            </a:extLst>
          </p:cNvPr>
          <p:cNvSpPr txBox="1">
            <a:spLocks/>
          </p:cNvSpPr>
          <p:nvPr/>
        </p:nvSpPr>
        <p:spPr>
          <a:xfrm>
            <a:off x="9743053" y="3558481"/>
            <a:ext cx="1564104" cy="228756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Biome" panose="020B0503030204020804" pitchFamily="34" charset="0"/>
                <a:cs typeface="Biome" panose="020B0503030204020804" pitchFamily="34" charset="0"/>
              </a:rPr>
              <a:t>Gaming</a:t>
            </a:r>
          </a:p>
          <a:p>
            <a:pPr marL="0" indent="0" algn="ctr">
              <a:buFont typeface="Arial" panose="020B0604020202020204" pitchFamily="34" charset="0"/>
              <a:buNone/>
            </a:pPr>
            <a:endParaRPr lang="en-US" sz="1600" b="1" dirty="0">
              <a:solidFill>
                <a:schemeClr val="bg1"/>
              </a:solidFill>
              <a:latin typeface="Biome" panose="020B0503030204020804" pitchFamily="34" charset="0"/>
              <a:cs typeface="Biome" panose="020B0503030204020804" pitchFamily="34" charset="0"/>
            </a:endParaRPr>
          </a:p>
          <a:p>
            <a:pPr marL="0" indent="0" algn="ctr">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Create a digital online Gaming system using Blockchain Technology, Smart Contracts and Tokens.</a:t>
            </a:r>
          </a:p>
        </p:txBody>
      </p:sp>
      <p:sp>
        <p:nvSpPr>
          <p:cNvPr id="2" name="TextBox 1">
            <a:extLst>
              <a:ext uri="{FF2B5EF4-FFF2-40B4-BE49-F238E27FC236}">
                <a16:creationId xmlns:a16="http://schemas.microsoft.com/office/drawing/2014/main" id="{31F53926-88BC-8E0A-A93D-CE9424DE5602}"/>
              </a:ext>
            </a:extLst>
          </p:cNvPr>
          <p:cNvSpPr txBox="1"/>
          <p:nvPr/>
        </p:nvSpPr>
        <p:spPr>
          <a:xfrm>
            <a:off x="485135" y="812097"/>
            <a:ext cx="11197390"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defRPr/>
            </a:pPr>
            <a:r>
              <a:rPr lang="en-US" sz="2800" spc="300" dirty="0">
                <a:solidFill>
                  <a:schemeClr val="bg1"/>
                </a:solidFill>
                <a:latin typeface="Biome" panose="020B0503030204020804" pitchFamily="34" charset="0"/>
                <a:ea typeface="Open Sans" panose="020B0606030504020204" pitchFamily="34" charset="0"/>
                <a:cs typeface="Biome" panose="020B0503030204020804" pitchFamily="34" charset="0"/>
              </a:rPr>
              <a:t>Tokenization of Real-World Assets (DigitizeRWA™)</a:t>
            </a:r>
          </a:p>
        </p:txBody>
      </p:sp>
      <p:sp>
        <p:nvSpPr>
          <p:cNvPr id="3" name="Rectangle 2">
            <a:extLst>
              <a:ext uri="{FF2B5EF4-FFF2-40B4-BE49-F238E27FC236}">
                <a16:creationId xmlns:a16="http://schemas.microsoft.com/office/drawing/2014/main" id="{23FE421E-51E2-AD77-986E-9141EBA02004}"/>
              </a:ext>
            </a:extLst>
          </p:cNvPr>
          <p:cNvSpPr/>
          <p:nvPr/>
        </p:nvSpPr>
        <p:spPr>
          <a:xfrm>
            <a:off x="4636718" y="268381"/>
            <a:ext cx="2832100" cy="402546"/>
          </a:xfrm>
          <a:prstGeom prst="rect">
            <a:avLst/>
          </a:prstGeom>
        </p:spPr>
        <p:txBody>
          <a:bodyPr>
            <a:spAutoFit/>
          </a:bodyPr>
          <a:lstStyle/>
          <a:p>
            <a:pPr algn="ctr" eaLnBrk="1" fontAlgn="auto" hangingPunct="1">
              <a:lnSpc>
                <a:spcPct val="120000"/>
              </a:lnSpc>
              <a:spcBef>
                <a:spcPts val="0"/>
              </a:spcBef>
              <a:spcAft>
                <a:spcPts val="0"/>
              </a:spcAft>
              <a:defRPr/>
            </a:pPr>
            <a:r>
              <a:rPr lang="en-US" spc="300" dirty="0">
                <a:solidFill>
                  <a:schemeClr val="bg1"/>
                </a:solidFill>
                <a:effectLst>
                  <a:outerShdw blurRad="38100" dist="38100" dir="2700000" algn="tl">
                    <a:srgbClr val="000000">
                      <a:alpha val="43137"/>
                    </a:srgbClr>
                  </a:outerShdw>
                </a:effectLst>
                <a:latin typeface="Biome" panose="020B0503030204020804" pitchFamily="34" charset="0"/>
                <a:ea typeface="Open Sans" panose="020B0606030504020204" pitchFamily="34" charset="0"/>
                <a:cs typeface="Biome" panose="020B0503030204020804" pitchFamily="34" charset="0"/>
              </a:rPr>
              <a:t>Future Markets</a:t>
            </a:r>
          </a:p>
        </p:txBody>
      </p:sp>
      <p:sp>
        <p:nvSpPr>
          <p:cNvPr id="6" name="TextBox 5">
            <a:extLst>
              <a:ext uri="{FF2B5EF4-FFF2-40B4-BE49-F238E27FC236}">
                <a16:creationId xmlns:a16="http://schemas.microsoft.com/office/drawing/2014/main" id="{0B5A15F5-30FE-3998-305F-776610456AFA}"/>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11</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12" name="Picture 11" descr="A green and white logo&#10;&#10;Description automatically generated">
            <a:extLst>
              <a:ext uri="{FF2B5EF4-FFF2-40B4-BE49-F238E27FC236}">
                <a16:creationId xmlns:a16="http://schemas.microsoft.com/office/drawing/2014/main" id="{52EDCD29-FC2A-9A06-FE4F-F91EEDA68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5B3A6B65-7891-AD94-7196-38E4B8020D76}"/>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349662" y="2501436"/>
            <a:ext cx="795617" cy="795617"/>
          </a:xfrm>
          <a:prstGeom prst="rect">
            <a:avLst/>
          </a:prstGeom>
        </p:spPr>
      </p:pic>
      <p:pic>
        <p:nvPicPr>
          <p:cNvPr id="21" name="Picture 20">
            <a:extLst>
              <a:ext uri="{FF2B5EF4-FFF2-40B4-BE49-F238E27FC236}">
                <a16:creationId xmlns:a16="http://schemas.microsoft.com/office/drawing/2014/main" id="{41366496-2ED0-40A5-4955-317DDB19F860}"/>
              </a:ext>
            </a:extLst>
          </p:cNvPr>
          <p:cNvPicPr>
            <a:picLocks noChangeAspect="1"/>
          </p:cNvPicPr>
          <p:nvPr/>
        </p:nvPicPr>
        <p:blipFill>
          <a:blip r:embed="rId5">
            <a:lum bright="70000" contrast="-70000"/>
          </a:blip>
          <a:stretch>
            <a:fillRect/>
          </a:stretch>
        </p:blipFill>
        <p:spPr>
          <a:xfrm>
            <a:off x="1039317" y="2355793"/>
            <a:ext cx="1108004" cy="1108004"/>
          </a:xfrm>
          <a:prstGeom prst="rect">
            <a:avLst/>
          </a:prstGeom>
        </p:spPr>
      </p:pic>
      <p:pic>
        <p:nvPicPr>
          <p:cNvPr id="23" name="Picture 22">
            <a:extLst>
              <a:ext uri="{FF2B5EF4-FFF2-40B4-BE49-F238E27FC236}">
                <a16:creationId xmlns:a16="http://schemas.microsoft.com/office/drawing/2014/main" id="{FA2EDE94-1217-56C2-EB69-3C808F55609C}"/>
              </a:ext>
            </a:extLst>
          </p:cNvPr>
          <p:cNvPicPr>
            <a:picLocks noChangeAspect="1"/>
          </p:cNvPicPr>
          <p:nvPr/>
        </p:nvPicPr>
        <p:blipFill>
          <a:blip r:embed="rId6">
            <a:lum bright="70000" contrast="-70000"/>
          </a:blip>
          <a:stretch>
            <a:fillRect/>
          </a:stretch>
        </p:blipFill>
        <p:spPr>
          <a:xfrm>
            <a:off x="5699760" y="2606484"/>
            <a:ext cx="711148" cy="711148"/>
          </a:xfrm>
          <a:prstGeom prst="rect">
            <a:avLst/>
          </a:prstGeom>
        </p:spPr>
      </p:pic>
      <p:pic>
        <p:nvPicPr>
          <p:cNvPr id="27" name="Picture 26">
            <a:extLst>
              <a:ext uri="{FF2B5EF4-FFF2-40B4-BE49-F238E27FC236}">
                <a16:creationId xmlns:a16="http://schemas.microsoft.com/office/drawing/2014/main" id="{364F8D6E-7D95-951F-EA42-593FAF5A5AD2}"/>
              </a:ext>
            </a:extLst>
          </p:cNvPr>
          <p:cNvPicPr>
            <a:picLocks noChangeAspect="1"/>
          </p:cNvPicPr>
          <p:nvPr/>
        </p:nvPicPr>
        <p:blipFill>
          <a:blip r:embed="rId7">
            <a:lum bright="70000" contrast="-70000"/>
          </a:blip>
          <a:stretch>
            <a:fillRect/>
          </a:stretch>
        </p:blipFill>
        <p:spPr>
          <a:xfrm>
            <a:off x="7896553" y="2578538"/>
            <a:ext cx="749412" cy="749412"/>
          </a:xfrm>
          <a:prstGeom prst="rect">
            <a:avLst/>
          </a:prstGeom>
        </p:spPr>
      </p:pic>
      <p:pic>
        <p:nvPicPr>
          <p:cNvPr id="29" name="Picture 28">
            <a:extLst>
              <a:ext uri="{FF2B5EF4-FFF2-40B4-BE49-F238E27FC236}">
                <a16:creationId xmlns:a16="http://schemas.microsoft.com/office/drawing/2014/main" id="{7F6B7571-B763-F2DC-B34E-CA3C6493CBF3}"/>
              </a:ext>
            </a:extLst>
          </p:cNvPr>
          <p:cNvPicPr>
            <a:picLocks noChangeAspect="1"/>
          </p:cNvPicPr>
          <p:nvPr/>
        </p:nvPicPr>
        <p:blipFill>
          <a:blip r:embed="rId8">
            <a:lum bright="70000" contrast="-70000"/>
          </a:blip>
          <a:stretch>
            <a:fillRect/>
          </a:stretch>
        </p:blipFill>
        <p:spPr>
          <a:xfrm>
            <a:off x="10116573" y="2606485"/>
            <a:ext cx="716490" cy="716490"/>
          </a:xfrm>
          <a:prstGeom prst="rect">
            <a:avLst/>
          </a:prstGeom>
        </p:spPr>
      </p:pic>
    </p:spTree>
    <p:extLst>
      <p:ext uri="{BB962C8B-B14F-4D97-AF65-F5344CB8AC3E}">
        <p14:creationId xmlns:p14="http://schemas.microsoft.com/office/powerpoint/2010/main" val="254984293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425AF-073B-DA8B-94AC-7C71C40881E1}"/>
              </a:ext>
            </a:extLst>
          </p:cNvPr>
          <p:cNvPicPr>
            <a:picLocks noChangeAspect="1"/>
          </p:cNvPicPr>
          <p:nvPr/>
        </p:nvPicPr>
        <p:blipFill>
          <a:blip r:embed="rId2"/>
          <a:srcRect t="3635" b="3635"/>
          <a:stretch/>
        </p:blipFill>
        <p:spPr>
          <a:xfrm>
            <a:off x="4796286" y="0"/>
            <a:ext cx="7395713" cy="6858000"/>
          </a:xfrm>
          <a:prstGeom prst="rect">
            <a:avLst/>
          </a:prstGeom>
          <a:solidFill>
            <a:schemeClr val="tx1"/>
          </a:solidFill>
        </p:spPr>
      </p:pic>
      <p:sp>
        <p:nvSpPr>
          <p:cNvPr id="6" name="TextBox 5">
            <a:extLst>
              <a:ext uri="{FF2B5EF4-FFF2-40B4-BE49-F238E27FC236}">
                <a16:creationId xmlns:a16="http://schemas.microsoft.com/office/drawing/2014/main" id="{118F78B0-4BBF-9965-99D0-586CFF9B5939}"/>
              </a:ext>
            </a:extLst>
          </p:cNvPr>
          <p:cNvSpPr txBox="1"/>
          <p:nvPr/>
        </p:nvSpPr>
        <p:spPr>
          <a:xfrm>
            <a:off x="528637" y="2706320"/>
            <a:ext cx="5245340" cy="830997"/>
          </a:xfrm>
          <a:prstGeom prst="rect">
            <a:avLst/>
          </a:prstGeom>
          <a:noFill/>
        </p:spPr>
        <p:txBody>
          <a:bodyPr wrap="square">
            <a:spAutoFit/>
          </a:bodyPr>
          <a:lstStyle/>
          <a:p>
            <a:pPr eaLnBrk="1" fontAlgn="auto" hangingPunct="1">
              <a:spcBef>
                <a:spcPts val="0"/>
              </a:spcBef>
              <a:spcAft>
                <a:spcPts val="0"/>
              </a:spcAft>
              <a:defRPr/>
            </a:pPr>
            <a:r>
              <a:rPr lang="en-GB" sz="4800" spc="300" dirty="0">
                <a:solidFill>
                  <a:schemeClr val="accent6"/>
                </a:solidFill>
                <a:latin typeface="Biome" panose="020B0503030204020804" pitchFamily="34" charset="0"/>
                <a:ea typeface="Open Sans" panose="020B0606030504020204" pitchFamily="34" charset="0"/>
                <a:cs typeface="Biome" panose="020B0503030204020804" pitchFamily="34" charset="0"/>
              </a:rPr>
              <a:t>THANK YOU!</a:t>
            </a:r>
            <a:endParaRPr lang="id-ID" sz="4400" spc="300" dirty="0">
              <a:solidFill>
                <a:schemeClr val="accent6"/>
              </a:solidFill>
              <a:latin typeface="Biome" panose="020B0503030204020804" pitchFamily="34" charset="0"/>
              <a:ea typeface="Open Sans" panose="020B0606030504020204" pitchFamily="34" charset="0"/>
              <a:cs typeface="Biome" panose="020B0503030204020804" pitchFamily="34" charset="0"/>
            </a:endParaRPr>
          </a:p>
        </p:txBody>
      </p:sp>
      <p:sp>
        <p:nvSpPr>
          <p:cNvPr id="7" name="Rectangle 6">
            <a:extLst>
              <a:ext uri="{FF2B5EF4-FFF2-40B4-BE49-F238E27FC236}">
                <a16:creationId xmlns:a16="http://schemas.microsoft.com/office/drawing/2014/main" id="{BFAB93DE-B938-775F-8F68-1A1F0E57BBE9}"/>
              </a:ext>
            </a:extLst>
          </p:cNvPr>
          <p:cNvSpPr/>
          <p:nvPr/>
        </p:nvSpPr>
        <p:spPr>
          <a:xfrm>
            <a:off x="528637" y="1678667"/>
            <a:ext cx="4664465" cy="470450"/>
          </a:xfrm>
          <a:prstGeom prst="rect">
            <a:avLst/>
          </a:prstGeom>
        </p:spPr>
        <p:txBody>
          <a:bodyPr wrap="square">
            <a:spAutoFit/>
          </a:bodyPr>
          <a:lstStyle/>
          <a:p>
            <a:pPr eaLnBrk="1" fontAlgn="auto" hangingPunct="1">
              <a:lnSpc>
                <a:spcPct val="120000"/>
              </a:lnSpc>
              <a:spcBef>
                <a:spcPts val="0"/>
              </a:spcBef>
              <a:spcAft>
                <a:spcPts val="0"/>
              </a:spcAft>
              <a:defRPr/>
            </a:pPr>
            <a:r>
              <a:rPr lang="en-US" sz="2200" spc="300" dirty="0">
                <a:solidFill>
                  <a:schemeClr val="accent6"/>
                </a:solidFill>
                <a:latin typeface="Biome" panose="020B0503030204020804" pitchFamily="34" charset="0"/>
                <a:ea typeface="Open Sans" panose="020B0606030504020204" pitchFamily="34" charset="0"/>
                <a:cs typeface="Biome" panose="020B0503030204020804" pitchFamily="34" charset="0"/>
              </a:rPr>
              <a:t>CMX™ &amp; BMX™ Platforms</a:t>
            </a:r>
          </a:p>
        </p:txBody>
      </p:sp>
      <p:sp>
        <p:nvSpPr>
          <p:cNvPr id="8" name="Rectangle 7">
            <a:extLst>
              <a:ext uri="{FF2B5EF4-FFF2-40B4-BE49-F238E27FC236}">
                <a16:creationId xmlns:a16="http://schemas.microsoft.com/office/drawing/2014/main" id="{C065974B-DB65-CBC0-3F4D-6194330AE6BA}"/>
              </a:ext>
            </a:extLst>
          </p:cNvPr>
          <p:cNvSpPr>
            <a:spLocks noChangeArrowheads="1"/>
          </p:cNvSpPr>
          <p:nvPr/>
        </p:nvSpPr>
        <p:spPr bwMode="auto">
          <a:xfrm>
            <a:off x="665529" y="4295090"/>
            <a:ext cx="5407025"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r>
              <a:rPr lang="en-US" altLang="en-US" sz="2400" dirty="0">
                <a:solidFill>
                  <a:schemeClr val="bg1"/>
                </a:solidFill>
                <a:latin typeface="Biome" panose="020B0503030204020804" pitchFamily="34" charset="0"/>
                <a:cs typeface="Biome" panose="020B0503030204020804" pitchFamily="34" charset="0"/>
              </a:rPr>
              <a:t>David Macias, CEO/Chairman</a:t>
            </a:r>
          </a:p>
          <a:p>
            <a:r>
              <a:rPr lang="en-US" altLang="en-US" sz="1200" dirty="0">
                <a:solidFill>
                  <a:schemeClr val="accent6"/>
                </a:solidFill>
                <a:latin typeface="Biome" panose="020B0503030204020804" pitchFamily="34" charset="0"/>
                <a:cs typeface="Biome" panose="020B0503030204020804" pitchFamily="34" charset="0"/>
                <a:hlinkClick r:id="rId3">
                  <a:extLst>
                    <a:ext uri="{A12FA001-AC4F-418D-AE19-62706E023703}">
                      <ahyp:hlinkClr xmlns:ahyp="http://schemas.microsoft.com/office/drawing/2018/hyperlinkcolor" val="tx"/>
                    </a:ext>
                  </a:extLst>
                </a:hlinkClick>
              </a:rPr>
              <a:t>Investor-relations@li3group.com</a:t>
            </a:r>
            <a:r>
              <a:rPr lang="en-US" altLang="en-US" sz="1200" dirty="0">
                <a:solidFill>
                  <a:schemeClr val="accent6"/>
                </a:solidFill>
                <a:latin typeface="Biome" panose="020B0503030204020804" pitchFamily="34" charset="0"/>
                <a:cs typeface="Biome" panose="020B0503030204020804" pitchFamily="34" charset="0"/>
              </a:rPr>
              <a:t>   </a:t>
            </a:r>
            <a:r>
              <a:rPr lang="en-US" altLang="en-US" sz="1200" dirty="0">
                <a:solidFill>
                  <a:schemeClr val="bg1"/>
                </a:solidFill>
                <a:latin typeface="Biome" panose="020B0503030204020804" pitchFamily="34" charset="0"/>
                <a:cs typeface="Biome" panose="020B0503030204020804" pitchFamily="34" charset="0"/>
              </a:rPr>
              <a:t>|   (561) 774–3300 </a:t>
            </a:r>
          </a:p>
          <a:p>
            <a:r>
              <a:rPr lang="en-US" altLang="en-US" sz="1200" dirty="0">
                <a:solidFill>
                  <a:schemeClr val="accent6"/>
                </a:solidFill>
                <a:latin typeface="Biome" panose="020B0503030204020804" pitchFamily="34" charset="0"/>
                <a:cs typeface="Biome" panose="020B0503030204020804" pitchFamily="34" charset="0"/>
                <a:hlinkClick r:id="rId4">
                  <a:extLst>
                    <a:ext uri="{A12FA001-AC4F-418D-AE19-62706E023703}">
                      <ahyp:hlinkClr xmlns:ahyp="http://schemas.microsoft.com/office/drawing/2018/hyperlinkcolor" val="tx"/>
                    </a:ext>
                  </a:extLst>
                </a:hlinkClick>
              </a:rPr>
              <a:t>www.li3group.com</a:t>
            </a:r>
            <a:endParaRPr lang="en-US" altLang="en-US" sz="1200" dirty="0">
              <a:solidFill>
                <a:schemeClr val="accent6"/>
              </a:solidFill>
              <a:latin typeface="Biome" panose="020B0503030204020804" pitchFamily="34" charset="0"/>
              <a:cs typeface="Biome" panose="020B0503030204020804" pitchFamily="34" charset="0"/>
            </a:endParaRPr>
          </a:p>
          <a:p>
            <a:r>
              <a:rPr lang="en-US" altLang="en-US" sz="1400" dirty="0">
                <a:solidFill>
                  <a:schemeClr val="bg1"/>
                </a:solidFill>
                <a:latin typeface="Biome" panose="020B0503030204020804" pitchFamily="34" charset="0"/>
                <a:cs typeface="Biome" panose="020B0503030204020804" pitchFamily="34" charset="0"/>
              </a:rPr>
              <a:t> </a:t>
            </a:r>
          </a:p>
          <a:p>
            <a:r>
              <a:rPr lang="en-US" altLang="en-US" sz="1200" dirty="0">
                <a:solidFill>
                  <a:schemeClr val="bg1"/>
                </a:solidFill>
                <a:latin typeface="Biome" panose="020B0503030204020804" pitchFamily="34" charset="0"/>
                <a:cs typeface="Biome" panose="020B0503030204020804" pitchFamily="34" charset="0"/>
              </a:rPr>
              <a:t>Learn more about Li3 Group by Clicking here </a:t>
            </a:r>
          </a:p>
          <a:p>
            <a:r>
              <a:rPr lang="en-US" altLang="en-US" sz="1200" dirty="0">
                <a:solidFill>
                  <a:schemeClr val="bg1"/>
                </a:solidFill>
                <a:latin typeface="Biome" panose="020B0503030204020804" pitchFamily="34" charset="0"/>
                <a:cs typeface="Biome" panose="020B0503030204020804" pitchFamily="34" charset="0"/>
              </a:rPr>
              <a:t>and watch all three videos on our YouTube Channel: </a:t>
            </a:r>
            <a:r>
              <a:rPr lang="en-US" altLang="en-US" sz="1200" dirty="0">
                <a:solidFill>
                  <a:schemeClr val="accent6"/>
                </a:solidFill>
                <a:latin typeface="Biome" panose="020B0503030204020804" pitchFamily="34" charset="0"/>
                <a:cs typeface="Biome" panose="020B0503030204020804" pitchFamily="34" charset="0"/>
                <a:hlinkClick r:id="rId5">
                  <a:extLst>
                    <a:ext uri="{A12FA001-AC4F-418D-AE19-62706E023703}">
                      <ahyp:hlinkClr xmlns:ahyp="http://schemas.microsoft.com/office/drawing/2018/hyperlinkcolor" val="tx"/>
                    </a:ext>
                  </a:extLst>
                </a:hlinkClick>
              </a:rPr>
              <a:t>https://www.youtube.com/@Li3Group</a:t>
            </a:r>
            <a:r>
              <a:rPr lang="en-US" altLang="en-US" sz="1200" dirty="0">
                <a:solidFill>
                  <a:schemeClr val="accent6"/>
                </a:solidFill>
                <a:latin typeface="Biome" panose="020B0503030204020804" pitchFamily="34" charset="0"/>
                <a:cs typeface="Biome" panose="020B0503030204020804" pitchFamily="34" charset="0"/>
              </a:rPr>
              <a:t> </a:t>
            </a:r>
          </a:p>
        </p:txBody>
      </p:sp>
      <p:sp>
        <p:nvSpPr>
          <p:cNvPr id="2" name="TextBox 1">
            <a:extLst>
              <a:ext uri="{FF2B5EF4-FFF2-40B4-BE49-F238E27FC236}">
                <a16:creationId xmlns:a16="http://schemas.microsoft.com/office/drawing/2014/main" id="{1CC932B9-A7F9-91B2-C8D1-1D90E23E9F9E}"/>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12</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4" name="Picture 3" descr="A green and white logo&#10;&#10;Description automatically generated">
            <a:extLst>
              <a:ext uri="{FF2B5EF4-FFF2-40B4-BE49-F238E27FC236}">
                <a16:creationId xmlns:a16="http://schemas.microsoft.com/office/drawing/2014/main" id="{6B786B54-020A-E728-B43E-847FE6942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up)">
                                      <p:cBhvr>
                                        <p:cTn id="11" dur="500"/>
                                        <p:tgtEl>
                                          <p:spTgt spid="8">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up)">
                                      <p:cBhvr>
                                        <p:cTn id="15" dur="500"/>
                                        <p:tgtEl>
                                          <p:spTgt spid="8">
                                            <p:txEl>
                                              <p:pRg st="1" end="1"/>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up)">
                                      <p:cBhvr>
                                        <p:cTn id="19" dur="500"/>
                                        <p:tgtEl>
                                          <p:spTgt spid="8">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6B29F808-2FE9-3E5C-28DB-501A1EFE8D1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953" r="5953"/>
          <a:stretch/>
        </p:blipFill>
        <p:spPr/>
      </p:pic>
      <p:sp>
        <p:nvSpPr>
          <p:cNvPr id="4" name="Parallelogram 3">
            <a:extLst>
              <a:ext uri="{FF2B5EF4-FFF2-40B4-BE49-F238E27FC236}">
                <a16:creationId xmlns:a16="http://schemas.microsoft.com/office/drawing/2014/main" id="{51FB4502-41F2-D815-2C56-006A48B49B6A}"/>
              </a:ext>
            </a:extLst>
          </p:cNvPr>
          <p:cNvSpPr/>
          <p:nvPr/>
        </p:nvSpPr>
        <p:spPr>
          <a:xfrm>
            <a:off x="1552927" y="1233487"/>
            <a:ext cx="4058602" cy="5253939"/>
          </a:xfrm>
          <a:prstGeom prst="parallelogram">
            <a:avLst>
              <a:gd name="adj" fmla="val 0"/>
            </a:avLst>
          </a:prstGeom>
          <a:solidFill>
            <a:schemeClr val="tx1">
              <a:lumMod val="95000"/>
              <a:lumOff val="5000"/>
            </a:schemeClr>
          </a:solidFill>
          <a:ln>
            <a:solidFill>
              <a:schemeClr val="bg1"/>
            </a:solidFill>
          </a:ln>
          <a:effectLst>
            <a:outerShdw blurRad="508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7" name="Rectangle 16">
            <a:extLst>
              <a:ext uri="{FF2B5EF4-FFF2-40B4-BE49-F238E27FC236}">
                <a16:creationId xmlns:a16="http://schemas.microsoft.com/office/drawing/2014/main" id="{6115036E-D65E-549D-F96D-453E286EFA85}"/>
              </a:ext>
            </a:extLst>
          </p:cNvPr>
          <p:cNvSpPr/>
          <p:nvPr/>
        </p:nvSpPr>
        <p:spPr>
          <a:xfrm>
            <a:off x="1628418" y="3520972"/>
            <a:ext cx="2384295" cy="2041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8" name="Content Placeholder 2">
            <a:extLst>
              <a:ext uri="{FF2B5EF4-FFF2-40B4-BE49-F238E27FC236}">
                <a16:creationId xmlns:a16="http://schemas.microsoft.com/office/drawing/2014/main" id="{5D2A35BD-7244-2C13-0B78-258D9AABF962}"/>
              </a:ext>
            </a:extLst>
          </p:cNvPr>
          <p:cNvSpPr txBox="1">
            <a:spLocks/>
          </p:cNvSpPr>
          <p:nvPr/>
        </p:nvSpPr>
        <p:spPr>
          <a:xfrm>
            <a:off x="1710231" y="3745830"/>
            <a:ext cx="3747294" cy="260075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700" dirty="0">
                <a:solidFill>
                  <a:schemeClr val="bg1"/>
                </a:solidFill>
                <a:latin typeface="Biome" panose="020B0503030204020804" pitchFamily="34" charset="0"/>
                <a:cs typeface="Biome" panose="020B0503030204020804" pitchFamily="34" charset="0"/>
              </a:rPr>
              <a:t>A 23-year Veteran in the Physical Trade &amp; Sourcing at Sunshine Energy and Commodities, participating in Physical Bulk Cargos of Commodities like Crude Oil, Coal, Iron Ore, and others. Mr. Macias’ negotiations capabilities, combined with knowledge of Shipping and Logistics of these Raw Materials in Institutional size, give access to the Supply Chain end-user participants in various Refineries, Steel Mills, and Power Plants Globally.</a:t>
            </a:r>
          </a:p>
          <a:p>
            <a:pPr>
              <a:lnSpc>
                <a:spcPct val="100000"/>
              </a:lnSpc>
            </a:pPr>
            <a:r>
              <a:rPr lang="en-US" sz="700" dirty="0">
                <a:solidFill>
                  <a:schemeClr val="bg1"/>
                </a:solidFill>
                <a:latin typeface="Biome" panose="020B0503030204020804" pitchFamily="34" charset="0"/>
                <a:cs typeface="Biome" panose="020B0503030204020804" pitchFamily="34" charset="0"/>
              </a:rPr>
              <a:t>Previously served as Chairman and CEO of </a:t>
            </a:r>
            <a:r>
              <a:rPr lang="en-US" sz="700" dirty="0" err="1">
                <a:solidFill>
                  <a:schemeClr val="bg1"/>
                </a:solidFill>
                <a:latin typeface="Biome" panose="020B0503030204020804" pitchFamily="34" charset="0"/>
                <a:cs typeface="Biome" panose="020B0503030204020804" pitchFamily="34" charset="0"/>
              </a:rPr>
              <a:t>Upower</a:t>
            </a:r>
            <a:r>
              <a:rPr lang="en-US" sz="700" dirty="0">
                <a:solidFill>
                  <a:schemeClr val="bg1"/>
                </a:solidFill>
                <a:latin typeface="Biome" panose="020B0503030204020804" pitchFamily="34" charset="0"/>
                <a:cs typeface="Biome" panose="020B0503030204020804" pitchFamily="34" charset="0"/>
              </a:rPr>
              <a:t>, Inc., where he developed and funded with The World Bank, Latin America's largest photovoltaic solar power plant in Honduras for $232mm in 2015, eventually was sold to </a:t>
            </a:r>
            <a:r>
              <a:rPr lang="en-US" sz="700" dirty="0" err="1">
                <a:solidFill>
                  <a:schemeClr val="bg1"/>
                </a:solidFill>
                <a:latin typeface="Biome" panose="020B0503030204020804" pitchFamily="34" charset="0"/>
                <a:cs typeface="Biome" panose="020B0503030204020804" pitchFamily="34" charset="0"/>
              </a:rPr>
              <a:t>FinnFund</a:t>
            </a:r>
            <a:r>
              <a:rPr lang="en-US" sz="700" dirty="0">
                <a:solidFill>
                  <a:schemeClr val="bg1"/>
                </a:solidFill>
                <a:latin typeface="Biome" panose="020B0503030204020804" pitchFamily="34" charset="0"/>
                <a:cs typeface="Biome" panose="020B0503030204020804" pitchFamily="34" charset="0"/>
              </a:rPr>
              <a:t> (The sovereign wealth fund of Finland).</a:t>
            </a:r>
          </a:p>
          <a:p>
            <a:pPr>
              <a:lnSpc>
                <a:spcPct val="100000"/>
              </a:lnSpc>
            </a:pPr>
            <a:r>
              <a:rPr lang="en-US" sz="700">
                <a:solidFill>
                  <a:schemeClr val="bg1"/>
                </a:solidFill>
                <a:latin typeface="Biome" panose="020B0503030204020804" pitchFamily="34" charset="0"/>
                <a:cs typeface="Biome" panose="020B0503030204020804" pitchFamily="34" charset="0"/>
              </a:rPr>
              <a:t>Brings 37+ </a:t>
            </a:r>
            <a:r>
              <a:rPr lang="en-US" sz="700" dirty="0">
                <a:solidFill>
                  <a:schemeClr val="bg1"/>
                </a:solidFill>
                <a:latin typeface="Biome" panose="020B0503030204020804" pitchFamily="34" charset="0"/>
                <a:cs typeface="Biome" panose="020B0503030204020804" pitchFamily="34" charset="0"/>
              </a:rPr>
              <a:t>years of Wall Street financial experience, serving as a Senior Vice President of several different FINRA broker-dealer firms where he managed $400,000,000+ in assets for over 3,500 Clients. Instrumental in the initial launch in underwriting SPAC’s as financial instruments in 1992. </a:t>
            </a:r>
          </a:p>
          <a:p>
            <a:pPr>
              <a:lnSpc>
                <a:spcPct val="100000"/>
              </a:lnSpc>
            </a:pPr>
            <a:r>
              <a:rPr lang="en-US" sz="700" dirty="0">
                <a:solidFill>
                  <a:schemeClr val="bg1"/>
                </a:solidFill>
                <a:latin typeface="Biome" panose="020B0503030204020804" pitchFamily="34" charset="0"/>
                <a:cs typeface="Biome" panose="020B0503030204020804" pitchFamily="34" charset="0"/>
              </a:rPr>
              <a:t>David has raised $50 million dollars in private capital raises, and  participated in over 154 publicly traded companies since 1987.</a:t>
            </a:r>
          </a:p>
        </p:txBody>
      </p:sp>
      <p:sp>
        <p:nvSpPr>
          <p:cNvPr id="8" name="Parallelogram 7">
            <a:extLst>
              <a:ext uri="{FF2B5EF4-FFF2-40B4-BE49-F238E27FC236}">
                <a16:creationId xmlns:a16="http://schemas.microsoft.com/office/drawing/2014/main" id="{C1B90FEE-D43C-E1CF-50E9-07BB8F97BF5C}"/>
              </a:ext>
            </a:extLst>
          </p:cNvPr>
          <p:cNvSpPr/>
          <p:nvPr/>
        </p:nvSpPr>
        <p:spPr>
          <a:xfrm>
            <a:off x="6741438" y="1233487"/>
            <a:ext cx="4058602" cy="5253939"/>
          </a:xfrm>
          <a:prstGeom prst="parallelogram">
            <a:avLst>
              <a:gd name="adj" fmla="val 0"/>
            </a:avLst>
          </a:prstGeom>
          <a:solidFill>
            <a:schemeClr val="tx1">
              <a:lumMod val="95000"/>
              <a:lumOff val="5000"/>
            </a:schemeClr>
          </a:solidFill>
          <a:ln>
            <a:solidFill>
              <a:schemeClr val="bg1"/>
            </a:solidFill>
          </a:ln>
          <a:effectLst>
            <a:outerShdw blurRad="508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0" name="Rectangle 9">
            <a:extLst>
              <a:ext uri="{FF2B5EF4-FFF2-40B4-BE49-F238E27FC236}">
                <a16:creationId xmlns:a16="http://schemas.microsoft.com/office/drawing/2014/main" id="{FC71BECE-C2C6-169A-795B-CA784F0301A3}"/>
              </a:ext>
            </a:extLst>
          </p:cNvPr>
          <p:cNvSpPr/>
          <p:nvPr/>
        </p:nvSpPr>
        <p:spPr>
          <a:xfrm>
            <a:off x="6816929" y="3520972"/>
            <a:ext cx="2384295" cy="2041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1" name="Content Placeholder 2">
            <a:extLst>
              <a:ext uri="{FF2B5EF4-FFF2-40B4-BE49-F238E27FC236}">
                <a16:creationId xmlns:a16="http://schemas.microsoft.com/office/drawing/2014/main" id="{B2B450DA-FD80-23EA-E8EE-567456A18741}"/>
              </a:ext>
            </a:extLst>
          </p:cNvPr>
          <p:cNvSpPr txBox="1">
            <a:spLocks/>
          </p:cNvSpPr>
          <p:nvPr/>
        </p:nvSpPr>
        <p:spPr>
          <a:xfrm>
            <a:off x="6898742" y="3745830"/>
            <a:ext cx="3747294" cy="2600759"/>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dirty="0">
                <a:solidFill>
                  <a:schemeClr val="bg1"/>
                </a:solidFill>
                <a:latin typeface="Biome" panose="020B0503030204020804" pitchFamily="34" charset="0"/>
                <a:cs typeface="Biome" panose="020B0503030204020804" pitchFamily="34" charset="0"/>
              </a:rPr>
              <a:t>Mr. Aizcorbe, is a proven leader with 30 years as a Pioneer in the Solar Energy industry. Having worked as a Strategic Consultant, Investment Banker, and Investor, his divested set of experiences have provided the ability to fuse operational strategy and corporate finance to maximize value creation .</a:t>
            </a:r>
          </a:p>
          <a:p>
            <a:pPr>
              <a:lnSpc>
                <a:spcPct val="100000"/>
              </a:lnSpc>
            </a:pPr>
            <a:r>
              <a:rPr lang="en-US" sz="900" dirty="0">
                <a:solidFill>
                  <a:schemeClr val="bg1"/>
                </a:solidFill>
                <a:latin typeface="Biome" panose="020B0503030204020804" pitchFamily="34" charset="0"/>
                <a:cs typeface="Biome" panose="020B0503030204020804" pitchFamily="34" charset="0"/>
              </a:rPr>
              <a:t>Managing Director at </a:t>
            </a:r>
            <a:r>
              <a:rPr lang="en-US" sz="900" dirty="0" err="1">
                <a:solidFill>
                  <a:schemeClr val="bg1"/>
                </a:solidFill>
                <a:latin typeface="Biome" panose="020B0503030204020804" pitchFamily="34" charset="0"/>
                <a:cs typeface="Biome" panose="020B0503030204020804" pitchFamily="34" charset="0"/>
              </a:rPr>
              <a:t>RedRock</a:t>
            </a:r>
            <a:r>
              <a:rPr lang="en-US" sz="900" dirty="0">
                <a:solidFill>
                  <a:schemeClr val="bg1"/>
                </a:solidFill>
                <a:latin typeface="Biome" panose="020B0503030204020804" pitchFamily="34" charset="0"/>
                <a:cs typeface="Biome" panose="020B0503030204020804" pitchFamily="34" charset="0"/>
              </a:rPr>
              <a:t> Energy Ventures, Inc..</a:t>
            </a:r>
          </a:p>
          <a:p>
            <a:pPr>
              <a:lnSpc>
                <a:spcPct val="100000"/>
              </a:lnSpc>
            </a:pPr>
            <a:r>
              <a:rPr lang="en-US" sz="900" dirty="0">
                <a:solidFill>
                  <a:schemeClr val="bg1"/>
                </a:solidFill>
                <a:latin typeface="Biome" panose="020B0503030204020804" pitchFamily="34" charset="0"/>
                <a:cs typeface="Biome" panose="020B0503030204020804" pitchFamily="34" charset="0"/>
              </a:rPr>
              <a:t>Jorge has deployed several hundred Megawatts of successful utility scale projects to date, in addition to being Founder of Principal Solar, Inc.. Mr. Aizcorbe was former President of </a:t>
            </a:r>
            <a:r>
              <a:rPr lang="en-US" sz="900" dirty="0" err="1">
                <a:solidFill>
                  <a:schemeClr val="bg1"/>
                </a:solidFill>
                <a:latin typeface="Biome" panose="020B0503030204020804" pitchFamily="34" charset="0"/>
                <a:cs typeface="Biome" panose="020B0503030204020804" pitchFamily="34" charset="0"/>
              </a:rPr>
              <a:t>Upower</a:t>
            </a:r>
            <a:r>
              <a:rPr lang="en-US" sz="900" dirty="0">
                <a:solidFill>
                  <a:schemeClr val="bg1"/>
                </a:solidFill>
                <a:latin typeface="Biome" panose="020B0503030204020804" pitchFamily="34" charset="0"/>
                <a:cs typeface="Biome" panose="020B0503030204020804" pitchFamily="34" charset="0"/>
              </a:rPr>
              <a:t>, a renewable energy developer of Solar Projects Internationally focused on Utility-Scale Solar Plants.</a:t>
            </a:r>
          </a:p>
          <a:p>
            <a:pPr>
              <a:lnSpc>
                <a:spcPct val="100000"/>
              </a:lnSpc>
            </a:pPr>
            <a:r>
              <a:rPr lang="en-US" sz="900" dirty="0">
                <a:solidFill>
                  <a:schemeClr val="bg1"/>
                </a:solidFill>
                <a:latin typeface="Biome" panose="020B0503030204020804" pitchFamily="34" charset="0"/>
                <a:cs typeface="Biome" panose="020B0503030204020804" pitchFamily="34" charset="0"/>
              </a:rPr>
              <a:t>Recently raised capital for the largest lithium brine project in the USA.</a:t>
            </a:r>
          </a:p>
          <a:p>
            <a:pPr>
              <a:lnSpc>
                <a:spcPct val="100000"/>
              </a:lnSpc>
            </a:pPr>
            <a:r>
              <a:rPr lang="en-US" sz="900" dirty="0">
                <a:solidFill>
                  <a:schemeClr val="bg1"/>
                </a:solidFill>
                <a:latin typeface="Biome" panose="020B0503030204020804" pitchFamily="34" charset="0"/>
                <a:cs typeface="Biome" panose="020B0503030204020804" pitchFamily="34" charset="0"/>
              </a:rPr>
              <a:t>Mr. Aizcorbe is an Investment Banker for over 30 years. Worked at W.R. Grace &amp; Co., one of the first true conglomerate corporations in the USA in Corporate Development and Merger &amp; Acquisitions. Mr. Aizcorbe has structured numerous successful transactions for clients such as Madison Dearborn Partners, Bechtel Corporation, Chase Capital Partners, Scott’s Miracle Grow, Hunt Corporation.</a:t>
            </a:r>
          </a:p>
          <a:p>
            <a:pPr>
              <a:lnSpc>
                <a:spcPct val="100000"/>
              </a:lnSpc>
            </a:pPr>
            <a:r>
              <a:rPr lang="en-US" sz="900" dirty="0">
                <a:solidFill>
                  <a:schemeClr val="bg1"/>
                </a:solidFill>
                <a:latin typeface="Biome" panose="020B0503030204020804" pitchFamily="34" charset="0"/>
                <a:cs typeface="Biome" panose="020B0503030204020804" pitchFamily="34" charset="0"/>
              </a:rPr>
              <a:t>Assisted family in the Real Estate development of communities, including Wellington (WPB) and Palm Beach Point.</a:t>
            </a:r>
          </a:p>
        </p:txBody>
      </p:sp>
      <p:sp>
        <p:nvSpPr>
          <p:cNvPr id="15" name="TextBox 14">
            <a:extLst>
              <a:ext uri="{FF2B5EF4-FFF2-40B4-BE49-F238E27FC236}">
                <a16:creationId xmlns:a16="http://schemas.microsoft.com/office/drawing/2014/main" id="{93C2E367-7F5E-6A68-F0CA-728ADE4EF897}"/>
              </a:ext>
            </a:extLst>
          </p:cNvPr>
          <p:cNvSpPr txBox="1"/>
          <p:nvPr/>
        </p:nvSpPr>
        <p:spPr>
          <a:xfrm>
            <a:off x="3611563" y="370574"/>
            <a:ext cx="5084762" cy="369332"/>
          </a:xfrm>
          <a:prstGeom prst="rect">
            <a:avLst/>
          </a:prstGeom>
          <a:noFill/>
        </p:spPr>
        <p:txBody>
          <a:bodyPr>
            <a:spAutoFit/>
          </a:bodyPr>
          <a:lstStyle/>
          <a:p>
            <a:pPr algn="ctr" eaLnBrk="1" fontAlgn="auto" hangingPunct="1">
              <a:spcBef>
                <a:spcPts val="0"/>
              </a:spcBef>
              <a:spcAft>
                <a:spcPts val="0"/>
              </a:spcAft>
              <a:defRPr/>
            </a:pPr>
            <a:r>
              <a:rPr lang="en-GB" spc="300" dirty="0">
                <a:solidFill>
                  <a:schemeClr val="accent6"/>
                </a:solidFill>
                <a:effectLst>
                  <a:outerShdw blurRad="38100" dist="38100" dir="2700000" algn="tl">
                    <a:srgbClr val="000000">
                      <a:alpha val="43137"/>
                    </a:srgbClr>
                  </a:outerShdw>
                </a:effectLst>
                <a:latin typeface="Biome" panose="020B0503030204020804" pitchFamily="34" charset="0"/>
                <a:ea typeface="Open Sans" panose="020B0606030504020204" pitchFamily="34" charset="0"/>
                <a:cs typeface="Biome" panose="020B0503030204020804" pitchFamily="34" charset="0"/>
              </a:rPr>
              <a:t>Management Team</a:t>
            </a:r>
            <a:endParaRPr lang="id-ID" spc="300" dirty="0">
              <a:solidFill>
                <a:schemeClr val="accent6"/>
              </a:solidFill>
              <a:effectLst>
                <a:outerShdw blurRad="38100" dist="38100" dir="2700000" algn="tl">
                  <a:srgbClr val="000000">
                    <a:alpha val="43137"/>
                  </a:srgbClr>
                </a:outerShdw>
              </a:effectLst>
              <a:latin typeface="Biome" panose="020B0503030204020804" pitchFamily="34" charset="0"/>
              <a:ea typeface="Open Sans" panose="020B0606030504020204" pitchFamily="34" charset="0"/>
              <a:cs typeface="Biome" panose="020B0503030204020804" pitchFamily="34" charset="0"/>
            </a:endParaRPr>
          </a:p>
        </p:txBody>
      </p:sp>
      <p:pic>
        <p:nvPicPr>
          <p:cNvPr id="19" name="Picture 2">
            <a:extLst>
              <a:ext uri="{FF2B5EF4-FFF2-40B4-BE49-F238E27FC236}">
                <a16:creationId xmlns:a16="http://schemas.microsoft.com/office/drawing/2014/main" id="{36157A00-2EDD-E569-D7B5-3797E6A7A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1" r="4880" b="-7"/>
          <a:stretch/>
        </p:blipFill>
        <p:spPr bwMode="auto">
          <a:xfrm>
            <a:off x="2916022" y="1106832"/>
            <a:ext cx="1333500" cy="193067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7733CD61-22E1-DEA5-13A3-695143AF6B01}"/>
              </a:ext>
            </a:extLst>
          </p:cNvPr>
          <p:cNvPicPr preferRelativeResize="0">
            <a:picLocks noChangeArrowheads="1"/>
          </p:cNvPicPr>
          <p:nvPr/>
        </p:nvPicPr>
        <p:blipFill rotWithShape="1">
          <a:blip r:embed="rId4"/>
          <a:srcRect l="14522" r="1" b="1"/>
          <a:stretch/>
        </p:blipFill>
        <p:spPr bwMode="auto">
          <a:xfrm>
            <a:off x="8121016" y="1106832"/>
            <a:ext cx="1333500" cy="1962496"/>
          </a:xfrm>
          <a:custGeom>
            <a:avLst/>
            <a:gdLst>
              <a:gd name="connsiteX0" fmla="*/ 0 w 2103120"/>
              <a:gd name="connsiteY0" fmla="*/ 0 h 3017520"/>
              <a:gd name="connsiteX1" fmla="*/ 2103120 w 2103120"/>
              <a:gd name="connsiteY1" fmla="*/ 0 h 3017520"/>
              <a:gd name="connsiteX2" fmla="*/ 2103120 w 2103120"/>
              <a:gd name="connsiteY2" fmla="*/ 2910625 h 3017520"/>
              <a:gd name="connsiteX3" fmla="*/ 2268 w 2103120"/>
              <a:gd name="connsiteY3" fmla="*/ 2910625 h 3017520"/>
              <a:gd name="connsiteX4" fmla="*/ 2268 w 2103120"/>
              <a:gd name="connsiteY4" fmla="*/ 3017520 h 3017520"/>
              <a:gd name="connsiteX5" fmla="*/ 0 w 210312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2910625"/>
                </a:lnTo>
                <a:lnTo>
                  <a:pt x="2268" y="2910625"/>
                </a:lnTo>
                <a:lnTo>
                  <a:pt x="2268" y="3017520"/>
                </a:lnTo>
                <a:lnTo>
                  <a:pt x="0" y="3017520"/>
                </a:lnTo>
                <a:close/>
              </a:path>
            </a:pathLst>
          </a:cu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41A710C4-9C90-BCD5-28A6-94AED55DEA46}"/>
              </a:ext>
            </a:extLst>
          </p:cNvPr>
          <p:cNvSpPr/>
          <p:nvPr/>
        </p:nvSpPr>
        <p:spPr>
          <a:xfrm>
            <a:off x="1463042" y="2883368"/>
            <a:ext cx="4235114" cy="637604"/>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23" name="TextBox 22">
            <a:extLst>
              <a:ext uri="{FF2B5EF4-FFF2-40B4-BE49-F238E27FC236}">
                <a16:creationId xmlns:a16="http://schemas.microsoft.com/office/drawing/2014/main" id="{A52F168A-18D3-6B3B-F36B-736EE9D25767}"/>
              </a:ext>
            </a:extLst>
          </p:cNvPr>
          <p:cNvSpPr txBox="1"/>
          <p:nvPr/>
        </p:nvSpPr>
        <p:spPr>
          <a:xfrm>
            <a:off x="2336800" y="2913020"/>
            <a:ext cx="2461863" cy="276999"/>
          </a:xfrm>
          <a:prstGeom prst="rect">
            <a:avLst/>
          </a:prstGeom>
          <a:noFill/>
        </p:spPr>
        <p:txBody>
          <a:bodyPr wrap="square">
            <a:spAutoFit/>
          </a:bodyPr>
          <a:lstStyle/>
          <a:p>
            <a:pPr marL="0" indent="0" algn="ctr">
              <a:lnSpc>
                <a:spcPct val="100000"/>
              </a:lnSpc>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CEO/Chairman</a:t>
            </a:r>
          </a:p>
        </p:txBody>
      </p:sp>
      <p:sp>
        <p:nvSpPr>
          <p:cNvPr id="24" name="TextBox 23">
            <a:extLst>
              <a:ext uri="{FF2B5EF4-FFF2-40B4-BE49-F238E27FC236}">
                <a16:creationId xmlns:a16="http://schemas.microsoft.com/office/drawing/2014/main" id="{FB797AC4-9D9B-C8E0-AFA0-FD9868142E5E}"/>
              </a:ext>
            </a:extLst>
          </p:cNvPr>
          <p:cNvSpPr txBox="1"/>
          <p:nvPr/>
        </p:nvSpPr>
        <p:spPr>
          <a:xfrm>
            <a:off x="1995688" y="3116876"/>
            <a:ext cx="3146426" cy="369332"/>
          </a:xfrm>
          <a:prstGeom prst="rect">
            <a:avLst/>
          </a:prstGeom>
          <a:noFill/>
        </p:spPr>
        <p:txBody>
          <a:bodyPr wrap="square">
            <a:spAutoFit/>
          </a:bodyPr>
          <a:lstStyle/>
          <a:p>
            <a:pPr marL="0" indent="0" algn="ctr">
              <a:lnSpc>
                <a:spcPct val="100000"/>
              </a:lnSpc>
              <a:buFont typeface="Arial" panose="020B0604020202020204" pitchFamily="34" charset="0"/>
              <a:buNone/>
            </a:pPr>
            <a:r>
              <a:rPr lang="en-US" sz="1800" dirty="0">
                <a:solidFill>
                  <a:schemeClr val="bg1"/>
                </a:solidFill>
                <a:latin typeface="Biome" panose="020B0503030204020804" pitchFamily="34" charset="0"/>
                <a:cs typeface="Biome" panose="020B0503030204020804" pitchFamily="34" charset="0"/>
              </a:rPr>
              <a:t>DAVID MACIAS</a:t>
            </a:r>
          </a:p>
        </p:txBody>
      </p:sp>
      <p:sp>
        <p:nvSpPr>
          <p:cNvPr id="9" name="Rectangle 8">
            <a:extLst>
              <a:ext uri="{FF2B5EF4-FFF2-40B4-BE49-F238E27FC236}">
                <a16:creationId xmlns:a16="http://schemas.microsoft.com/office/drawing/2014/main" id="{5033261C-44C0-5108-B133-25F7C3F341F6}"/>
              </a:ext>
            </a:extLst>
          </p:cNvPr>
          <p:cNvSpPr/>
          <p:nvPr/>
        </p:nvSpPr>
        <p:spPr>
          <a:xfrm>
            <a:off x="6651553" y="2883368"/>
            <a:ext cx="4235114" cy="637604"/>
          </a:xfrm>
          <a:prstGeom prst="rect">
            <a:avLst/>
          </a:prstGeom>
          <a:solidFill>
            <a:srgbClr val="70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sp>
        <p:nvSpPr>
          <p:cNvPr id="12" name="TextBox 11">
            <a:extLst>
              <a:ext uri="{FF2B5EF4-FFF2-40B4-BE49-F238E27FC236}">
                <a16:creationId xmlns:a16="http://schemas.microsoft.com/office/drawing/2014/main" id="{37C75E2B-D41B-133E-7391-7F4FA793E039}"/>
              </a:ext>
            </a:extLst>
          </p:cNvPr>
          <p:cNvSpPr txBox="1"/>
          <p:nvPr/>
        </p:nvSpPr>
        <p:spPr>
          <a:xfrm>
            <a:off x="7536148" y="2913020"/>
            <a:ext cx="2513016" cy="276999"/>
          </a:xfrm>
          <a:prstGeom prst="rect">
            <a:avLst/>
          </a:prstGeom>
          <a:noFill/>
        </p:spPr>
        <p:txBody>
          <a:bodyPr wrap="square">
            <a:spAutoFit/>
          </a:bodyPr>
          <a:lstStyle/>
          <a:p>
            <a:pPr marL="0" indent="0" algn="ctr">
              <a:lnSpc>
                <a:spcPct val="100000"/>
              </a:lnSpc>
              <a:buFont typeface="Arial" panose="020B0604020202020204" pitchFamily="34" charset="0"/>
              <a:buNone/>
            </a:pPr>
            <a:r>
              <a:rPr lang="en-US" sz="1200" dirty="0">
                <a:solidFill>
                  <a:schemeClr val="bg1"/>
                </a:solidFill>
                <a:latin typeface="Biome" panose="020B0503030204020804" pitchFamily="34" charset="0"/>
                <a:cs typeface="Biome" panose="020B0503030204020804" pitchFamily="34" charset="0"/>
              </a:rPr>
              <a:t>PRESIDENT/Vice-Chairman</a:t>
            </a:r>
          </a:p>
        </p:txBody>
      </p:sp>
      <p:sp>
        <p:nvSpPr>
          <p:cNvPr id="13" name="TextBox 12">
            <a:extLst>
              <a:ext uri="{FF2B5EF4-FFF2-40B4-BE49-F238E27FC236}">
                <a16:creationId xmlns:a16="http://schemas.microsoft.com/office/drawing/2014/main" id="{7D9225CA-5A73-559A-76C9-3849ADB3FF70}"/>
              </a:ext>
            </a:extLst>
          </p:cNvPr>
          <p:cNvSpPr txBox="1"/>
          <p:nvPr/>
        </p:nvSpPr>
        <p:spPr>
          <a:xfrm>
            <a:off x="7184199" y="3116876"/>
            <a:ext cx="3146426" cy="369332"/>
          </a:xfrm>
          <a:prstGeom prst="rect">
            <a:avLst/>
          </a:prstGeom>
          <a:noFill/>
        </p:spPr>
        <p:txBody>
          <a:bodyPr wrap="square">
            <a:spAutoFit/>
          </a:bodyPr>
          <a:lstStyle/>
          <a:p>
            <a:pPr marL="0" indent="0" algn="ctr">
              <a:lnSpc>
                <a:spcPct val="100000"/>
              </a:lnSpc>
              <a:buFont typeface="Arial" panose="020B0604020202020204" pitchFamily="34" charset="0"/>
              <a:buNone/>
            </a:pPr>
            <a:r>
              <a:rPr lang="en-US" sz="1800" dirty="0">
                <a:solidFill>
                  <a:schemeClr val="bg1"/>
                </a:solidFill>
                <a:latin typeface="Biome" panose="020B0503030204020804" pitchFamily="34" charset="0"/>
                <a:cs typeface="Biome" panose="020B0503030204020804" pitchFamily="34" charset="0"/>
              </a:rPr>
              <a:t>JORGE AIZCORBE</a:t>
            </a:r>
          </a:p>
        </p:txBody>
      </p:sp>
      <p:sp>
        <p:nvSpPr>
          <p:cNvPr id="2" name="TextBox 1">
            <a:extLst>
              <a:ext uri="{FF2B5EF4-FFF2-40B4-BE49-F238E27FC236}">
                <a16:creationId xmlns:a16="http://schemas.microsoft.com/office/drawing/2014/main" id="{0758F29B-7E92-24A2-C424-CEE3082D59BA}"/>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2</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5" name="Picture 4" descr="A green and white logo&#10;&#10;Description automatically generated">
            <a:extLst>
              <a:ext uri="{FF2B5EF4-FFF2-40B4-BE49-F238E27FC236}">
                <a16:creationId xmlns:a16="http://schemas.microsoft.com/office/drawing/2014/main" id="{F3CD1AC3-4C10-31AB-85C3-7D5320352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Tree>
    <p:extLst>
      <p:ext uri="{BB962C8B-B14F-4D97-AF65-F5344CB8AC3E}">
        <p14:creationId xmlns:p14="http://schemas.microsoft.com/office/powerpoint/2010/main" val="250598399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5C2D31-A933-6AE9-C872-1BB80CA6FEED}"/>
              </a:ext>
            </a:extLst>
          </p:cNvPr>
          <p:cNvSpPr txBox="1"/>
          <p:nvPr/>
        </p:nvSpPr>
        <p:spPr>
          <a:xfrm>
            <a:off x="1136072" y="1345435"/>
            <a:ext cx="4719295" cy="2246769"/>
          </a:xfrm>
          <a:prstGeom prst="rect">
            <a:avLst/>
          </a:prstGeom>
          <a:noFill/>
        </p:spPr>
        <p:txBody>
          <a:bodyPr wrap="square">
            <a:spAutoFit/>
          </a:bodyPr>
          <a:lstStyle/>
          <a:p>
            <a:pPr>
              <a:defRPr/>
            </a:pPr>
            <a:r>
              <a:rPr lang="en-US" sz="2800" spc="300" dirty="0">
                <a:solidFill>
                  <a:srgbClr val="70BA44"/>
                </a:solidFill>
                <a:latin typeface="Biome" panose="020B0503030204020804" pitchFamily="34" charset="0"/>
                <a:ea typeface="Open Sans" panose="020B0606030504020204" pitchFamily="34" charset="0"/>
                <a:cs typeface="Biome" panose="020B0503030204020804" pitchFamily="34" charset="0"/>
              </a:rPr>
              <a:t>The Commodities Mining Exchange (CMX™) </a:t>
            </a:r>
            <a:r>
              <a:rPr lang="en-US" sz="2800" spc="300" dirty="0">
                <a:latin typeface="Biome" panose="020B0503030204020804" pitchFamily="34" charset="0"/>
                <a:ea typeface="Open Sans" panose="020B0606030504020204" pitchFamily="34" charset="0"/>
                <a:cs typeface="Biome" panose="020B0503030204020804" pitchFamily="34" charset="0"/>
              </a:rPr>
              <a:t>to Global Clean Energy Initiatives </a:t>
            </a:r>
          </a:p>
        </p:txBody>
      </p:sp>
      <p:sp>
        <p:nvSpPr>
          <p:cNvPr id="9" name="Rectangle 8">
            <a:extLst>
              <a:ext uri="{FF2B5EF4-FFF2-40B4-BE49-F238E27FC236}">
                <a16:creationId xmlns:a16="http://schemas.microsoft.com/office/drawing/2014/main" id="{569822DD-D738-E1D0-89B6-76099CEBFFD7}"/>
              </a:ext>
            </a:extLst>
          </p:cNvPr>
          <p:cNvSpPr/>
          <p:nvPr/>
        </p:nvSpPr>
        <p:spPr>
          <a:xfrm>
            <a:off x="989264" y="731255"/>
            <a:ext cx="2832100" cy="402546"/>
          </a:xfrm>
          <a:prstGeom prst="rect">
            <a:avLst/>
          </a:prstGeom>
        </p:spPr>
        <p:txBody>
          <a:bodyPr>
            <a:spAutoFit/>
          </a:bodyPr>
          <a:lstStyle/>
          <a:p>
            <a:pPr eaLnBrk="1" fontAlgn="auto" hangingPunct="1">
              <a:lnSpc>
                <a:spcPct val="120000"/>
              </a:lnSpc>
              <a:spcBef>
                <a:spcPts val="0"/>
              </a:spcBef>
              <a:spcAft>
                <a:spcPts val="0"/>
              </a:spcAft>
              <a:defRPr/>
            </a:pPr>
            <a:r>
              <a:rPr lang="en-US" spc="300" dirty="0">
                <a:ea typeface="Open Sans" panose="020B0606030504020204" pitchFamily="34" charset="0"/>
                <a:cs typeface="Open Sans" panose="020B0606030504020204" pitchFamily="34" charset="0"/>
              </a:rPr>
              <a:t>Opportunity</a:t>
            </a:r>
          </a:p>
        </p:txBody>
      </p:sp>
      <p:sp>
        <p:nvSpPr>
          <p:cNvPr id="23" name="Content Placeholder 2">
            <a:extLst>
              <a:ext uri="{FF2B5EF4-FFF2-40B4-BE49-F238E27FC236}">
                <a16:creationId xmlns:a16="http://schemas.microsoft.com/office/drawing/2014/main" id="{8F398A63-975A-1CE3-C32C-5111D2E9700F}"/>
              </a:ext>
            </a:extLst>
          </p:cNvPr>
          <p:cNvSpPr txBox="1">
            <a:spLocks/>
          </p:cNvSpPr>
          <p:nvPr/>
        </p:nvSpPr>
        <p:spPr>
          <a:xfrm>
            <a:off x="989264" y="2942064"/>
            <a:ext cx="4800813" cy="28742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solidFill>
                <a:latin typeface="Biome" panose="020B0503030204020804" pitchFamily="34" charset="0"/>
                <a:cs typeface="Biome" panose="020B0503030204020804" pitchFamily="34" charset="0"/>
              </a:rPr>
              <a:t>Physical Commodities Trade Financing &amp; Digital Platform CMX™</a:t>
            </a:r>
            <a:br>
              <a:rPr lang="en-US" sz="1800" dirty="0">
                <a:solidFill>
                  <a:schemeClr val="bg1">
                    <a:lumMod val="50000"/>
                  </a:schemeClr>
                </a:solidFill>
                <a:latin typeface="Biome" panose="020B0503030204020804" pitchFamily="34" charset="0"/>
                <a:cs typeface="Biome" panose="020B0503030204020804" pitchFamily="34" charset="0"/>
              </a:rPr>
            </a:br>
            <a:br>
              <a:rPr lang="en-US" sz="1800" dirty="0">
                <a:solidFill>
                  <a:schemeClr val="bg1">
                    <a:lumMod val="50000"/>
                  </a:schemeClr>
                </a:solidFill>
                <a:latin typeface="Biome" panose="020B0503030204020804" pitchFamily="34" charset="0"/>
                <a:cs typeface="Biome" panose="020B0503030204020804" pitchFamily="34" charset="0"/>
              </a:rPr>
            </a:br>
            <a:r>
              <a:rPr lang="en-US" sz="1800" dirty="0">
                <a:solidFill>
                  <a:schemeClr val="bg1"/>
                </a:solidFill>
                <a:latin typeface="Biome" panose="020B0503030204020804" pitchFamily="34" charset="0"/>
                <a:cs typeface="Biome" panose="020B0503030204020804" pitchFamily="34" charset="0"/>
              </a:rPr>
              <a:t>The Commodities Mining Exchange (CMX™), our Proprietary Platform provides a unique Trade Finance Hub for Investors, Mining Companies, Energy Providers, Manufacturers and Technology alike, with Significant Arbitrage Opportunities and Solutions for both Short-Term and Long-Term Off-Take Agreements.</a:t>
            </a:r>
            <a:endParaRPr lang="en-US" sz="1800" dirty="0">
              <a:solidFill>
                <a:schemeClr val="bg1">
                  <a:lumMod val="50000"/>
                </a:schemeClr>
              </a:solidFill>
              <a:latin typeface="Biome" panose="020B0503030204020804" pitchFamily="34" charset="0"/>
              <a:cs typeface="Biome" panose="020B0503030204020804" pitchFamily="34" charset="0"/>
            </a:endParaRPr>
          </a:p>
        </p:txBody>
      </p:sp>
      <p:pic>
        <p:nvPicPr>
          <p:cNvPr id="33" name="Picture 32">
            <a:extLst>
              <a:ext uri="{FF2B5EF4-FFF2-40B4-BE49-F238E27FC236}">
                <a16:creationId xmlns:a16="http://schemas.microsoft.com/office/drawing/2014/main" id="{FDA82410-972C-C863-476C-D92D3E105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691" y="1612060"/>
            <a:ext cx="2909475" cy="2909475"/>
          </a:xfrm>
          <a:prstGeom prst="rect">
            <a:avLst/>
          </a:prstGeom>
        </p:spPr>
      </p:pic>
      <p:sp>
        <p:nvSpPr>
          <p:cNvPr id="2" name="TextBox 1">
            <a:extLst>
              <a:ext uri="{FF2B5EF4-FFF2-40B4-BE49-F238E27FC236}">
                <a16:creationId xmlns:a16="http://schemas.microsoft.com/office/drawing/2014/main" id="{05999ADF-DC0F-54D1-5AF6-57C506F8F482}"/>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3</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3" name="Picture 2" descr="A green and white logo&#10;&#10;Description automatically generated">
            <a:extLst>
              <a:ext uri="{FF2B5EF4-FFF2-40B4-BE49-F238E27FC236}">
                <a16:creationId xmlns:a16="http://schemas.microsoft.com/office/drawing/2014/main" id="{D7043D63-90E9-7C2B-1A8C-DCCF70A68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pic>
        <p:nvPicPr>
          <p:cNvPr id="7" name="Picture 6" descr="A model ship with coal and a calculator&#10;&#10;Description automatically generated">
            <a:extLst>
              <a:ext uri="{FF2B5EF4-FFF2-40B4-BE49-F238E27FC236}">
                <a16:creationId xmlns:a16="http://schemas.microsoft.com/office/drawing/2014/main" id="{6CF2C542-A560-361E-DA5D-D758BD4AE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885" y="301442"/>
            <a:ext cx="6255115" cy="6255115"/>
          </a:xfrm>
          <a:prstGeom prst="rect">
            <a:avLst/>
          </a:prstGeom>
        </p:spPr>
      </p:pic>
      <p:sp>
        <p:nvSpPr>
          <p:cNvPr id="12" name="TextBox 11">
            <a:extLst>
              <a:ext uri="{FF2B5EF4-FFF2-40B4-BE49-F238E27FC236}">
                <a16:creationId xmlns:a16="http://schemas.microsoft.com/office/drawing/2014/main" id="{7DEFDF06-463D-5D4D-8D94-E18F2E08184F}"/>
              </a:ext>
            </a:extLst>
          </p:cNvPr>
          <p:cNvSpPr txBox="1"/>
          <p:nvPr/>
        </p:nvSpPr>
        <p:spPr>
          <a:xfrm>
            <a:off x="1349626" y="731960"/>
            <a:ext cx="3462519" cy="401841"/>
          </a:xfrm>
          <a:prstGeom prst="rect">
            <a:avLst/>
          </a:prstGeom>
          <a:noFill/>
        </p:spPr>
        <p:txBody>
          <a:bodyPr wrap="square" rtlCol="0">
            <a:spAutoFit/>
          </a:bodyPr>
          <a:lstStyle/>
          <a:p>
            <a:pPr algn="ct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Proprietary Trading</a:t>
            </a: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E167BDA-7847-25AC-42BB-D01C3F7A4B5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971" r="4971"/>
          <a:stretch/>
        </p:blipFill>
        <p:spPr>
          <a:xfrm>
            <a:off x="6015789" y="0"/>
            <a:ext cx="6176212" cy="6858000"/>
          </a:xfrm>
        </p:spPr>
      </p:pic>
      <p:sp>
        <p:nvSpPr>
          <p:cNvPr id="5" name="TextBox 4">
            <a:extLst>
              <a:ext uri="{FF2B5EF4-FFF2-40B4-BE49-F238E27FC236}">
                <a16:creationId xmlns:a16="http://schemas.microsoft.com/office/drawing/2014/main" id="{F815D58F-FAE3-0847-6E45-B77D38EB1658}"/>
              </a:ext>
            </a:extLst>
          </p:cNvPr>
          <p:cNvSpPr txBox="1"/>
          <p:nvPr/>
        </p:nvSpPr>
        <p:spPr>
          <a:xfrm>
            <a:off x="343152" y="1538288"/>
            <a:ext cx="5570760" cy="646331"/>
          </a:xfrm>
          <a:prstGeom prst="rect">
            <a:avLst/>
          </a:prstGeom>
          <a:noFill/>
          <a:effectLst>
            <a:outerShdw blurRad="50800" dist="38100" dir="2700000" algn="tl" rotWithShape="0">
              <a:prstClr val="black">
                <a:alpha val="40000"/>
              </a:prstClr>
            </a:outerShdw>
          </a:effectLst>
        </p:spPr>
        <p:txBody>
          <a:bodyPr wrap="square">
            <a:spAutoFit/>
          </a:bodyPr>
          <a:lstStyle/>
          <a:p>
            <a:pPr eaLnBrk="1" fontAlgn="auto" hangingPunct="1">
              <a:spcBef>
                <a:spcPts val="0"/>
              </a:spcBef>
              <a:spcAft>
                <a:spcPts val="0"/>
              </a:spcAft>
              <a:defRPr/>
            </a:pPr>
            <a:r>
              <a:rPr lang="en-GB" sz="3600" spc="300" dirty="0">
                <a:solidFill>
                  <a:schemeClr val="bg1"/>
                </a:solidFill>
                <a:latin typeface="Biome" panose="020B0503030204020804" pitchFamily="34" charset="0"/>
                <a:ea typeface="Open Sans" panose="020B0606030504020204" pitchFamily="34" charset="0"/>
                <a:cs typeface="Biome" panose="020B0503030204020804" pitchFamily="34" charset="0"/>
              </a:rPr>
              <a:t>Commodity Trading</a:t>
            </a:r>
            <a:endParaRPr lang="id-ID" sz="3200"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
        <p:nvSpPr>
          <p:cNvPr id="6" name="Rectangle 5">
            <a:extLst>
              <a:ext uri="{FF2B5EF4-FFF2-40B4-BE49-F238E27FC236}">
                <a16:creationId xmlns:a16="http://schemas.microsoft.com/office/drawing/2014/main" id="{C69488F6-FB6E-FD76-5CA6-49FE2F7119F7}"/>
              </a:ext>
            </a:extLst>
          </p:cNvPr>
          <p:cNvSpPr/>
          <p:nvPr/>
        </p:nvSpPr>
        <p:spPr>
          <a:xfrm>
            <a:off x="957263" y="999384"/>
            <a:ext cx="4339566" cy="401841"/>
          </a:xfrm>
          <a:prstGeom prst="rect">
            <a:avLst/>
          </a:prstGeom>
        </p:spPr>
        <p:txBody>
          <a:bodyPr wrap="square">
            <a:spAutoFit/>
          </a:bodyPr>
          <a:lstStyle/>
          <a:p>
            <a:pP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Prop Trading …Continued</a:t>
            </a:r>
          </a:p>
        </p:txBody>
      </p:sp>
      <p:sp>
        <p:nvSpPr>
          <p:cNvPr id="7" name="Parallelogram 6">
            <a:extLst>
              <a:ext uri="{FF2B5EF4-FFF2-40B4-BE49-F238E27FC236}">
                <a16:creationId xmlns:a16="http://schemas.microsoft.com/office/drawing/2014/main" id="{16D1C236-D808-2BC6-D2C6-61E44A71B3A3}"/>
              </a:ext>
            </a:extLst>
          </p:cNvPr>
          <p:cNvSpPr/>
          <p:nvPr/>
        </p:nvSpPr>
        <p:spPr>
          <a:xfrm>
            <a:off x="716219" y="2570088"/>
            <a:ext cx="4709796" cy="3172560"/>
          </a:xfrm>
          <a:prstGeom prst="parallelogram">
            <a:avLst>
              <a:gd name="adj" fmla="val 0"/>
            </a:avLst>
          </a:prstGeom>
          <a:solidFill>
            <a:schemeClr val="tx1"/>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0" name="Rectangle 9">
            <a:extLst>
              <a:ext uri="{FF2B5EF4-FFF2-40B4-BE49-F238E27FC236}">
                <a16:creationId xmlns:a16="http://schemas.microsoft.com/office/drawing/2014/main" id="{D5694788-9090-86B5-EEDA-1B4BC903B27E}"/>
              </a:ext>
            </a:extLst>
          </p:cNvPr>
          <p:cNvSpPr/>
          <p:nvPr/>
        </p:nvSpPr>
        <p:spPr>
          <a:xfrm>
            <a:off x="593609" y="2427631"/>
            <a:ext cx="4832406" cy="2646878"/>
          </a:xfrm>
          <a:prstGeom prst="rect">
            <a:avLst/>
          </a:prstGeom>
        </p:spPr>
        <p:txBody>
          <a:bodyPr wrap="square">
            <a:spAutoFit/>
          </a:bodyPr>
          <a:lstStyle/>
          <a:p>
            <a:pPr>
              <a:spcBef>
                <a:spcPts val="600"/>
              </a:spcBef>
              <a:spcAft>
                <a:spcPts val="600"/>
              </a:spcAft>
              <a:defRPr/>
            </a:pPr>
            <a:r>
              <a:rPr lang="en-US" sz="1600" dirty="0">
                <a:solidFill>
                  <a:schemeClr val="bg1"/>
                </a:solidFill>
                <a:latin typeface="Biome" panose="020B0503030204020804" pitchFamily="34" charset="0"/>
                <a:cs typeface="Biome" panose="020B0503030204020804" pitchFamily="34" charset="0"/>
              </a:rPr>
              <a:t>Li3 Group has a Physical Trading Platform for:</a:t>
            </a:r>
          </a:p>
          <a:p>
            <a:pPr marL="742950" lvl="1" indent="-285750">
              <a:spcBef>
                <a:spcPts val="600"/>
              </a:spcBef>
              <a:spcAft>
                <a:spcPts val="600"/>
              </a:spcAft>
              <a:buFont typeface="Arial" panose="020B0604020202020204" pitchFamily="34" charset="0"/>
              <a:buChar char="•"/>
              <a:defRPr/>
            </a:pPr>
            <a:r>
              <a:rPr lang="en-US" sz="1600" dirty="0">
                <a:solidFill>
                  <a:schemeClr val="bg1"/>
                </a:solidFill>
                <a:latin typeface="Biome" panose="020B0503030204020804" pitchFamily="34" charset="0"/>
                <a:cs typeface="Biome" panose="020B0503030204020804" pitchFamily="34" charset="0"/>
              </a:rPr>
              <a:t>Physical Commodities</a:t>
            </a:r>
          </a:p>
          <a:p>
            <a:pPr marL="742950" lvl="1" indent="-285750">
              <a:spcBef>
                <a:spcPts val="600"/>
              </a:spcBef>
              <a:spcAft>
                <a:spcPts val="600"/>
              </a:spcAft>
              <a:buFont typeface="Arial" panose="020B0604020202020204" pitchFamily="34" charset="0"/>
              <a:buChar char="•"/>
              <a:defRPr/>
            </a:pPr>
            <a:r>
              <a:rPr lang="en-US" sz="1600" dirty="0">
                <a:solidFill>
                  <a:schemeClr val="bg1"/>
                </a:solidFill>
                <a:latin typeface="Biome" panose="020B0503030204020804" pitchFamily="34" charset="0"/>
                <a:cs typeface="Biome" panose="020B0503030204020804" pitchFamily="34" charset="0"/>
              </a:rPr>
              <a:t>Energy</a:t>
            </a:r>
          </a:p>
          <a:p>
            <a:pPr marL="742950" lvl="1" indent="-285750">
              <a:spcBef>
                <a:spcPts val="600"/>
              </a:spcBef>
              <a:spcAft>
                <a:spcPts val="600"/>
              </a:spcAft>
              <a:buFont typeface="Arial" panose="020B0604020202020204" pitchFamily="34" charset="0"/>
              <a:buChar char="•"/>
              <a:defRPr/>
            </a:pPr>
            <a:r>
              <a:rPr lang="en-US" sz="1600" dirty="0">
                <a:solidFill>
                  <a:schemeClr val="bg1"/>
                </a:solidFill>
                <a:latin typeface="Biome" panose="020B0503030204020804" pitchFamily="34" charset="0"/>
                <a:cs typeface="Biome" panose="020B0503030204020804" pitchFamily="34" charset="0"/>
              </a:rPr>
              <a:t>Battery Metals</a:t>
            </a:r>
          </a:p>
          <a:p>
            <a:pPr marL="742950" lvl="1" indent="-285750">
              <a:spcBef>
                <a:spcPts val="600"/>
              </a:spcBef>
              <a:spcAft>
                <a:spcPts val="600"/>
              </a:spcAft>
              <a:buFont typeface="Arial" panose="020B0604020202020204" pitchFamily="34" charset="0"/>
              <a:buChar char="•"/>
              <a:defRPr/>
            </a:pPr>
            <a:r>
              <a:rPr lang="en-US" sz="1600" dirty="0">
                <a:solidFill>
                  <a:schemeClr val="bg1"/>
                </a:solidFill>
                <a:latin typeface="Biome" panose="020B0503030204020804" pitchFamily="34" charset="0"/>
                <a:cs typeface="Biome" panose="020B0503030204020804" pitchFamily="34" charset="0"/>
              </a:rPr>
              <a:t>Other Raw Materials</a:t>
            </a:r>
          </a:p>
          <a:p>
            <a:pPr marL="742950" lvl="1" indent="-285750">
              <a:spcBef>
                <a:spcPts val="600"/>
              </a:spcBef>
              <a:spcAft>
                <a:spcPts val="600"/>
              </a:spcAft>
              <a:buFont typeface="Arial" panose="020B0604020202020204" pitchFamily="34" charset="0"/>
              <a:buChar char="•"/>
              <a:defRPr/>
            </a:pPr>
            <a:endParaRPr lang="en-US" sz="100" dirty="0">
              <a:solidFill>
                <a:schemeClr val="bg1"/>
              </a:solidFill>
              <a:latin typeface="Biome" panose="020B0503030204020804" pitchFamily="34" charset="0"/>
              <a:cs typeface="Biome" panose="020B0503030204020804" pitchFamily="34" charset="0"/>
            </a:endParaRPr>
          </a:p>
          <a:p>
            <a:pPr>
              <a:spcBef>
                <a:spcPts val="600"/>
              </a:spcBef>
              <a:spcAft>
                <a:spcPts val="600"/>
              </a:spcAft>
              <a:defRPr/>
            </a:pPr>
            <a:br>
              <a:rPr lang="en-US" sz="1600" dirty="0">
                <a:solidFill>
                  <a:schemeClr val="bg1"/>
                </a:solidFill>
                <a:latin typeface="Biome" panose="020B0503030204020804" pitchFamily="34" charset="0"/>
                <a:cs typeface="Biome" panose="020B0503030204020804" pitchFamily="34" charset="0"/>
              </a:rPr>
            </a:br>
            <a:endParaRPr lang="en-US" sz="900" dirty="0">
              <a:solidFill>
                <a:schemeClr val="bg1"/>
              </a:solidFill>
              <a:latin typeface="Biome" panose="020B0503030204020804" pitchFamily="34" charset="0"/>
              <a:cs typeface="Biome" panose="020B0503030204020804" pitchFamily="34" charset="0"/>
            </a:endParaRPr>
          </a:p>
        </p:txBody>
      </p:sp>
      <p:sp>
        <p:nvSpPr>
          <p:cNvPr id="4" name="TextBox 3">
            <a:extLst>
              <a:ext uri="{FF2B5EF4-FFF2-40B4-BE49-F238E27FC236}">
                <a16:creationId xmlns:a16="http://schemas.microsoft.com/office/drawing/2014/main" id="{84A601D6-B98C-38FE-545A-FB822F99FD26}"/>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4</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8" name="Picture 7" descr="A green and white logo&#10;&#10;Description automatically generated">
            <a:extLst>
              <a:ext uri="{FF2B5EF4-FFF2-40B4-BE49-F238E27FC236}">
                <a16:creationId xmlns:a16="http://schemas.microsoft.com/office/drawing/2014/main" id="{AC30E5A1-5D6E-270B-A9C4-4DBA86DF8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Tree>
    <p:extLst>
      <p:ext uri="{BB962C8B-B14F-4D97-AF65-F5344CB8AC3E}">
        <p14:creationId xmlns:p14="http://schemas.microsoft.com/office/powerpoint/2010/main" val="267249455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up)">
                                      <p:cBhvr>
                                        <p:cTn id="11" dur="500"/>
                                        <p:tgtEl>
                                          <p:spTgt spid="10">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up)">
                                      <p:cBhvr>
                                        <p:cTn id="15" dur="500"/>
                                        <p:tgtEl>
                                          <p:spTgt spid="10">
                                            <p:txEl>
                                              <p:pRg st="1" end="1"/>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up)">
                                      <p:cBhvr>
                                        <p:cTn id="19" dur="500"/>
                                        <p:tgtEl>
                                          <p:spTgt spid="10">
                                            <p:txEl>
                                              <p:pRg st="2" end="2"/>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wipe(up)">
                                      <p:cBhvr>
                                        <p:cTn id="23" dur="500"/>
                                        <p:tgtEl>
                                          <p:spTgt spid="10">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DB2628-157E-C57B-DDCC-7DECD6E8A979}"/>
              </a:ext>
            </a:extLst>
          </p:cNvPr>
          <p:cNvPicPr>
            <a:picLocks noChangeAspect="1"/>
          </p:cNvPicPr>
          <p:nvPr/>
        </p:nvPicPr>
        <p:blipFill rotWithShape="1">
          <a:blip r:embed="rId2">
            <a:extLst>
              <a:ext uri="{28A0092B-C50C-407E-A947-70E740481C1C}">
                <a14:useLocalDpi xmlns:a14="http://schemas.microsoft.com/office/drawing/2010/main" val="0"/>
              </a:ext>
            </a:extLst>
          </a:blip>
          <a:srcRect r="10180"/>
          <a:stretch/>
        </p:blipFill>
        <p:spPr>
          <a:xfrm>
            <a:off x="-28963" y="0"/>
            <a:ext cx="12313477" cy="6858000"/>
          </a:xfrm>
          <a:prstGeom prst="rect">
            <a:avLst/>
          </a:prstGeom>
        </p:spPr>
      </p:pic>
      <p:sp>
        <p:nvSpPr>
          <p:cNvPr id="11" name="TextBox 10">
            <a:extLst>
              <a:ext uri="{FF2B5EF4-FFF2-40B4-BE49-F238E27FC236}">
                <a16:creationId xmlns:a16="http://schemas.microsoft.com/office/drawing/2014/main" id="{A6A4E7AB-075B-8802-2982-710F28CC64DF}"/>
              </a:ext>
            </a:extLst>
          </p:cNvPr>
          <p:cNvSpPr txBox="1"/>
          <p:nvPr/>
        </p:nvSpPr>
        <p:spPr>
          <a:xfrm>
            <a:off x="485135" y="661605"/>
            <a:ext cx="11197390" cy="954107"/>
          </a:xfrm>
          <a:prstGeom prst="rect">
            <a:avLst/>
          </a:prstGeom>
          <a:noFill/>
        </p:spPr>
        <p:txBody>
          <a:bodyPr wrap="square">
            <a:spAutoFit/>
          </a:bodyPr>
          <a:lstStyle/>
          <a:p>
            <a:pPr algn="ctr">
              <a:defRPr/>
            </a:pPr>
            <a:r>
              <a:rPr lang="en-US" sz="2800" spc="300" dirty="0">
                <a:solidFill>
                  <a:schemeClr val="accent6"/>
                </a:solidFill>
                <a:effectLst>
                  <a:glow rad="203200">
                    <a:schemeClr val="tx1">
                      <a:alpha val="47000"/>
                    </a:schemeClr>
                  </a:glow>
                </a:effectLst>
                <a:latin typeface="Biome" panose="020B0503030204020804" pitchFamily="34" charset="0"/>
                <a:ea typeface="Open Sans" panose="020B0606030504020204" pitchFamily="34" charset="0"/>
                <a:cs typeface="Biome" panose="020B0503030204020804" pitchFamily="34" charset="0"/>
              </a:rPr>
              <a:t>A Physical Commodities Trading </a:t>
            </a:r>
          </a:p>
          <a:p>
            <a:pPr algn="ctr">
              <a:defRPr/>
            </a:pPr>
            <a:r>
              <a:rPr lang="en-US" sz="2800" spc="300" dirty="0">
                <a:solidFill>
                  <a:schemeClr val="accent6"/>
                </a:solidFill>
                <a:effectLst>
                  <a:glow rad="203200">
                    <a:schemeClr val="tx1">
                      <a:alpha val="47000"/>
                    </a:schemeClr>
                  </a:glow>
                </a:effectLst>
                <a:latin typeface="Biome" panose="020B0503030204020804" pitchFamily="34" charset="0"/>
                <a:ea typeface="Open Sans" panose="020B0606030504020204" pitchFamily="34" charset="0"/>
                <a:cs typeface="Biome" panose="020B0503030204020804" pitchFamily="34" charset="0"/>
              </a:rPr>
              <a:t>and Investing Ecosystem</a:t>
            </a:r>
          </a:p>
        </p:txBody>
      </p:sp>
      <p:sp>
        <p:nvSpPr>
          <p:cNvPr id="14" name="Rectangle 13">
            <a:extLst>
              <a:ext uri="{FF2B5EF4-FFF2-40B4-BE49-F238E27FC236}">
                <a16:creationId xmlns:a16="http://schemas.microsoft.com/office/drawing/2014/main" id="{E0989D46-4B5D-1582-A413-01B53FAC5443}"/>
              </a:ext>
            </a:extLst>
          </p:cNvPr>
          <p:cNvSpPr/>
          <p:nvPr/>
        </p:nvSpPr>
        <p:spPr>
          <a:xfrm>
            <a:off x="4679033" y="151569"/>
            <a:ext cx="2832100" cy="402546"/>
          </a:xfrm>
          <a:prstGeom prst="rect">
            <a:avLst/>
          </a:prstGeom>
        </p:spPr>
        <p:txBody>
          <a:bodyPr>
            <a:spAutoFit/>
          </a:bodyPr>
          <a:lstStyle/>
          <a:p>
            <a:pPr algn="ct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Supply Chain Hub</a:t>
            </a:r>
          </a:p>
        </p:txBody>
      </p:sp>
      <p:pic>
        <p:nvPicPr>
          <p:cNvPr id="9" name="Picture 8" descr="A picture containing dark, black, light, lit&#10;&#10;Description automatically generated">
            <a:extLst>
              <a:ext uri="{FF2B5EF4-FFF2-40B4-BE49-F238E27FC236}">
                <a16:creationId xmlns:a16="http://schemas.microsoft.com/office/drawing/2014/main" id="{E647CE76-5489-6258-F3A3-17F8E5CEF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774" y="2233239"/>
            <a:ext cx="6795199" cy="4015963"/>
          </a:xfrm>
          <a:prstGeom prst="rect">
            <a:avLst/>
          </a:prstGeom>
        </p:spPr>
      </p:pic>
      <p:sp>
        <p:nvSpPr>
          <p:cNvPr id="12" name="Content Placeholder 2">
            <a:extLst>
              <a:ext uri="{FF2B5EF4-FFF2-40B4-BE49-F238E27FC236}">
                <a16:creationId xmlns:a16="http://schemas.microsoft.com/office/drawing/2014/main" id="{DB0F6D03-E6BC-EA95-75C4-49260E98ABF0}"/>
              </a:ext>
            </a:extLst>
          </p:cNvPr>
          <p:cNvSpPr>
            <a:spLocks noGrp="1"/>
          </p:cNvSpPr>
          <p:nvPr>
            <p:ph idx="1"/>
          </p:nvPr>
        </p:nvSpPr>
        <p:spPr>
          <a:xfrm>
            <a:off x="1514901" y="2332829"/>
            <a:ext cx="3159500" cy="648557"/>
          </a:xfrm>
        </p:spPr>
        <p:txBody>
          <a:bodyPr>
            <a:normAutofit/>
          </a:bodyPr>
          <a:lstStyle/>
          <a:p>
            <a:pPr marL="0" indent="0" algn="ctr">
              <a:buNone/>
            </a:pPr>
            <a:r>
              <a:rPr lang="en-US" sz="1600" dirty="0">
                <a:solidFill>
                  <a:schemeClr val="accent6"/>
                </a:solidFill>
                <a:latin typeface="Biome" panose="020B0503030204020804" pitchFamily="34" charset="0"/>
                <a:cs typeface="Biome" panose="020B0503030204020804" pitchFamily="34" charset="0"/>
              </a:rPr>
              <a:t>Mining Companies</a:t>
            </a:r>
            <a:endParaRPr lang="en-US" sz="1400" dirty="0">
              <a:solidFill>
                <a:schemeClr val="accent6"/>
              </a:solidFill>
              <a:latin typeface="Biome" panose="020B0503030204020804" pitchFamily="34" charset="0"/>
              <a:cs typeface="Biome" panose="020B0503030204020804" pitchFamily="34" charset="0"/>
            </a:endParaRPr>
          </a:p>
        </p:txBody>
      </p:sp>
      <p:sp>
        <p:nvSpPr>
          <p:cNvPr id="22" name="Content Placeholder 2">
            <a:extLst>
              <a:ext uri="{FF2B5EF4-FFF2-40B4-BE49-F238E27FC236}">
                <a16:creationId xmlns:a16="http://schemas.microsoft.com/office/drawing/2014/main" id="{F40A997E-5811-CC63-5D40-70B37BA491D8}"/>
              </a:ext>
            </a:extLst>
          </p:cNvPr>
          <p:cNvSpPr txBox="1">
            <a:spLocks/>
          </p:cNvSpPr>
          <p:nvPr/>
        </p:nvSpPr>
        <p:spPr>
          <a:xfrm>
            <a:off x="5166015" y="2332829"/>
            <a:ext cx="2021306" cy="64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6"/>
                </a:solidFill>
                <a:latin typeface="Biome" panose="020B0503030204020804" pitchFamily="34" charset="0"/>
                <a:cs typeface="Biome" panose="020B0503030204020804" pitchFamily="34" charset="0"/>
              </a:rPr>
              <a:t>Investors</a:t>
            </a:r>
            <a:endParaRPr lang="en-US" sz="1400" dirty="0">
              <a:solidFill>
                <a:schemeClr val="accent6"/>
              </a:solidFill>
              <a:latin typeface="Biome" panose="020B0503030204020804" pitchFamily="34" charset="0"/>
              <a:cs typeface="Biome" panose="020B0503030204020804" pitchFamily="34" charset="0"/>
            </a:endParaRPr>
          </a:p>
        </p:txBody>
      </p:sp>
      <p:sp>
        <p:nvSpPr>
          <p:cNvPr id="23" name="Content Placeholder 2">
            <a:extLst>
              <a:ext uri="{FF2B5EF4-FFF2-40B4-BE49-F238E27FC236}">
                <a16:creationId xmlns:a16="http://schemas.microsoft.com/office/drawing/2014/main" id="{C8CCCEBC-82DD-2488-0B8A-121BA82FEA15}"/>
              </a:ext>
            </a:extLst>
          </p:cNvPr>
          <p:cNvSpPr txBox="1">
            <a:spLocks/>
          </p:cNvSpPr>
          <p:nvPr/>
        </p:nvSpPr>
        <p:spPr>
          <a:xfrm>
            <a:off x="7339649" y="2332829"/>
            <a:ext cx="3202075" cy="64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accent6"/>
                </a:solidFill>
                <a:effectLst>
                  <a:glow rad="228600">
                    <a:schemeClr val="tx1">
                      <a:alpha val="40000"/>
                    </a:schemeClr>
                  </a:glow>
                </a:effectLst>
                <a:latin typeface="Biome" panose="020B0503030204020804" pitchFamily="34" charset="0"/>
                <a:cs typeface="Biome" panose="020B0503030204020804" pitchFamily="34" charset="0"/>
              </a:rPr>
              <a:t>Energy Industry</a:t>
            </a:r>
            <a:endParaRPr lang="en-US" sz="1400" dirty="0">
              <a:solidFill>
                <a:schemeClr val="accent6"/>
              </a:solidFill>
              <a:effectLst>
                <a:glow rad="228600">
                  <a:schemeClr val="tx1">
                    <a:alpha val="40000"/>
                  </a:schemeClr>
                </a:glow>
              </a:effectLst>
              <a:latin typeface="Biome" panose="020B0503030204020804" pitchFamily="34" charset="0"/>
              <a:cs typeface="Biome" panose="020B0503030204020804" pitchFamily="34" charset="0"/>
            </a:endParaRPr>
          </a:p>
        </p:txBody>
      </p:sp>
      <p:sp>
        <p:nvSpPr>
          <p:cNvPr id="24" name="Content Placeholder 2">
            <a:extLst>
              <a:ext uri="{FF2B5EF4-FFF2-40B4-BE49-F238E27FC236}">
                <a16:creationId xmlns:a16="http://schemas.microsoft.com/office/drawing/2014/main" id="{947CA0BF-75A4-F2F8-F826-4223DF280A5A}"/>
              </a:ext>
            </a:extLst>
          </p:cNvPr>
          <p:cNvSpPr txBox="1">
            <a:spLocks/>
          </p:cNvSpPr>
          <p:nvPr/>
        </p:nvSpPr>
        <p:spPr>
          <a:xfrm>
            <a:off x="1807462" y="5520389"/>
            <a:ext cx="1843252" cy="64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6"/>
                </a:solidFill>
                <a:latin typeface="Biome" panose="020B0503030204020804" pitchFamily="34" charset="0"/>
                <a:cs typeface="Biome" panose="020B0503030204020804" pitchFamily="34" charset="0"/>
              </a:rPr>
              <a:t>Royalty Agreements</a:t>
            </a:r>
            <a:endParaRPr lang="en-US" sz="1400" dirty="0">
              <a:solidFill>
                <a:schemeClr val="accent6"/>
              </a:solidFill>
              <a:latin typeface="Biome" panose="020B0503030204020804" pitchFamily="34" charset="0"/>
              <a:cs typeface="Biome" panose="020B0503030204020804" pitchFamily="34" charset="0"/>
            </a:endParaRPr>
          </a:p>
        </p:txBody>
      </p:sp>
      <p:sp>
        <p:nvSpPr>
          <p:cNvPr id="25" name="Content Placeholder 2">
            <a:extLst>
              <a:ext uri="{FF2B5EF4-FFF2-40B4-BE49-F238E27FC236}">
                <a16:creationId xmlns:a16="http://schemas.microsoft.com/office/drawing/2014/main" id="{AD33D139-3980-0E01-C6D1-E93F1D4A7FC2}"/>
              </a:ext>
            </a:extLst>
          </p:cNvPr>
          <p:cNvSpPr txBox="1">
            <a:spLocks/>
          </p:cNvSpPr>
          <p:nvPr/>
        </p:nvSpPr>
        <p:spPr>
          <a:xfrm>
            <a:off x="4195103" y="5520389"/>
            <a:ext cx="1564104" cy="64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6"/>
                </a:solidFill>
                <a:latin typeface="Biome" panose="020B0503030204020804" pitchFamily="34" charset="0"/>
                <a:cs typeface="Biome" panose="020B0503030204020804" pitchFamily="34" charset="0"/>
              </a:rPr>
              <a:t>Streaming Agreements</a:t>
            </a:r>
            <a:endParaRPr lang="en-US" sz="1400" dirty="0">
              <a:solidFill>
                <a:schemeClr val="accent6"/>
              </a:solidFill>
              <a:latin typeface="Biome" panose="020B0503030204020804" pitchFamily="34" charset="0"/>
              <a:cs typeface="Biome" panose="020B0503030204020804" pitchFamily="34" charset="0"/>
            </a:endParaRPr>
          </a:p>
        </p:txBody>
      </p:sp>
      <p:sp>
        <p:nvSpPr>
          <p:cNvPr id="26" name="Oval 25">
            <a:extLst>
              <a:ext uri="{FF2B5EF4-FFF2-40B4-BE49-F238E27FC236}">
                <a16:creationId xmlns:a16="http://schemas.microsoft.com/office/drawing/2014/main" id="{EDB774C4-0ED9-3497-688B-F5C37EC2929F}"/>
              </a:ext>
            </a:extLst>
          </p:cNvPr>
          <p:cNvSpPr/>
          <p:nvPr/>
        </p:nvSpPr>
        <p:spPr>
          <a:xfrm>
            <a:off x="5156390" y="3174451"/>
            <a:ext cx="1877387" cy="18773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iome" panose="020B0503030204020804" pitchFamily="34" charset="0"/>
              <a:cs typeface="Biome" panose="020B0503030204020804" pitchFamily="34" charset="0"/>
            </a:endParaRPr>
          </a:p>
        </p:txBody>
      </p:sp>
      <p:cxnSp>
        <p:nvCxnSpPr>
          <p:cNvPr id="27" name="Straight Connector 26">
            <a:extLst>
              <a:ext uri="{FF2B5EF4-FFF2-40B4-BE49-F238E27FC236}">
                <a16:creationId xmlns:a16="http://schemas.microsoft.com/office/drawing/2014/main" id="{05320FB2-CFDC-3F53-7DAB-3BB4DB5AFE86}"/>
              </a:ext>
            </a:extLst>
          </p:cNvPr>
          <p:cNvCxnSpPr>
            <a:cxnSpLocks/>
          </p:cNvCxnSpPr>
          <p:nvPr/>
        </p:nvCxnSpPr>
        <p:spPr>
          <a:xfrm flipH="1" flipV="1">
            <a:off x="3094651" y="2814495"/>
            <a:ext cx="2071364" cy="935238"/>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D00505-270F-ABD3-0D63-59C96E18308D}"/>
              </a:ext>
            </a:extLst>
          </p:cNvPr>
          <p:cNvCxnSpPr>
            <a:cxnSpLocks/>
          </p:cNvCxnSpPr>
          <p:nvPr/>
        </p:nvCxnSpPr>
        <p:spPr>
          <a:xfrm flipV="1">
            <a:off x="7052046" y="2814495"/>
            <a:ext cx="1982772" cy="1079594"/>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3A9B77-3984-A05C-DB30-A9BC9B14BC4C}"/>
              </a:ext>
            </a:extLst>
          </p:cNvPr>
          <p:cNvCxnSpPr>
            <a:cxnSpLocks/>
          </p:cNvCxnSpPr>
          <p:nvPr/>
        </p:nvCxnSpPr>
        <p:spPr>
          <a:xfrm flipV="1">
            <a:off x="6095999" y="2814495"/>
            <a:ext cx="0" cy="359956"/>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BDD0E8-7CDB-D844-80C2-491CAAD0675A}"/>
              </a:ext>
            </a:extLst>
          </p:cNvPr>
          <p:cNvCxnSpPr>
            <a:cxnSpLocks/>
          </p:cNvCxnSpPr>
          <p:nvPr/>
        </p:nvCxnSpPr>
        <p:spPr>
          <a:xfrm>
            <a:off x="6811390" y="4725657"/>
            <a:ext cx="2566201" cy="596278"/>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268400-6A18-CC01-2BF1-35F89A6B7CE6}"/>
              </a:ext>
            </a:extLst>
          </p:cNvPr>
          <p:cNvCxnSpPr>
            <a:cxnSpLocks/>
          </p:cNvCxnSpPr>
          <p:nvPr/>
        </p:nvCxnSpPr>
        <p:spPr>
          <a:xfrm>
            <a:off x="6638465" y="4913251"/>
            <a:ext cx="539833" cy="408684"/>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71ADE830-D383-FE03-1255-902E279E4871}"/>
              </a:ext>
            </a:extLst>
          </p:cNvPr>
          <p:cNvSpPr txBox="1">
            <a:spLocks/>
          </p:cNvSpPr>
          <p:nvPr/>
        </p:nvSpPr>
        <p:spPr>
          <a:xfrm>
            <a:off x="6261852" y="5520389"/>
            <a:ext cx="1832892" cy="6485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6"/>
                </a:solidFill>
                <a:latin typeface="Biome" panose="020B0503030204020804" pitchFamily="34" charset="0"/>
                <a:cs typeface="Biome" panose="020B0503030204020804" pitchFamily="34" charset="0"/>
              </a:rPr>
              <a:t>Trading Physical Commodities</a:t>
            </a:r>
            <a:endParaRPr lang="en-US" sz="1400" dirty="0">
              <a:solidFill>
                <a:schemeClr val="accent6"/>
              </a:solidFill>
              <a:latin typeface="Biome" panose="020B0503030204020804" pitchFamily="34" charset="0"/>
              <a:cs typeface="Biome" panose="020B0503030204020804" pitchFamily="34" charset="0"/>
            </a:endParaRPr>
          </a:p>
        </p:txBody>
      </p:sp>
      <p:sp>
        <p:nvSpPr>
          <p:cNvPr id="33" name="Content Placeholder 2">
            <a:extLst>
              <a:ext uri="{FF2B5EF4-FFF2-40B4-BE49-F238E27FC236}">
                <a16:creationId xmlns:a16="http://schemas.microsoft.com/office/drawing/2014/main" id="{350AF6F3-E4EF-4A5E-E113-122C0190C0DC}"/>
              </a:ext>
            </a:extLst>
          </p:cNvPr>
          <p:cNvSpPr txBox="1">
            <a:spLocks/>
          </p:cNvSpPr>
          <p:nvPr/>
        </p:nvSpPr>
        <p:spPr>
          <a:xfrm>
            <a:off x="8407882" y="5520389"/>
            <a:ext cx="2021306" cy="64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accent6"/>
                </a:solidFill>
                <a:latin typeface="Biome" panose="020B0503030204020804" pitchFamily="34" charset="0"/>
                <a:cs typeface="Biome" panose="020B0503030204020804" pitchFamily="34" charset="0"/>
              </a:rPr>
              <a:t>Trade Arbitrage</a:t>
            </a:r>
            <a:endParaRPr lang="en-US" sz="1400" dirty="0">
              <a:solidFill>
                <a:schemeClr val="accent6"/>
              </a:solidFill>
              <a:latin typeface="Biome" panose="020B0503030204020804" pitchFamily="34" charset="0"/>
              <a:cs typeface="Biome" panose="020B0503030204020804" pitchFamily="34" charset="0"/>
            </a:endParaRPr>
          </a:p>
        </p:txBody>
      </p:sp>
      <p:cxnSp>
        <p:nvCxnSpPr>
          <p:cNvPr id="34" name="Straight Connector 33">
            <a:extLst>
              <a:ext uri="{FF2B5EF4-FFF2-40B4-BE49-F238E27FC236}">
                <a16:creationId xmlns:a16="http://schemas.microsoft.com/office/drawing/2014/main" id="{70331A56-D6F5-17E0-140B-B1A7FA904250}"/>
              </a:ext>
            </a:extLst>
          </p:cNvPr>
          <p:cNvCxnSpPr>
            <a:cxnSpLocks/>
          </p:cNvCxnSpPr>
          <p:nvPr/>
        </p:nvCxnSpPr>
        <p:spPr>
          <a:xfrm flipH="1">
            <a:off x="2729088" y="4760606"/>
            <a:ext cx="2635993" cy="561329"/>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F2060C-26FB-55DF-CB54-76039EE92D89}"/>
              </a:ext>
            </a:extLst>
          </p:cNvPr>
          <p:cNvCxnSpPr>
            <a:cxnSpLocks/>
          </p:cNvCxnSpPr>
          <p:nvPr/>
        </p:nvCxnSpPr>
        <p:spPr>
          <a:xfrm flipH="1">
            <a:off x="5150085" y="4934318"/>
            <a:ext cx="471802" cy="387617"/>
          </a:xfrm>
          <a:prstGeom prst="line">
            <a:avLst/>
          </a:prstGeom>
          <a:ln w="12700">
            <a:solidFill>
              <a:schemeClr val="bg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8AD316D-C869-0E00-FC3C-819D7A6C585F}"/>
              </a:ext>
            </a:extLst>
          </p:cNvPr>
          <p:cNvSpPr txBox="1"/>
          <p:nvPr/>
        </p:nvSpPr>
        <p:spPr>
          <a:xfrm>
            <a:off x="23854" y="3457445"/>
            <a:ext cx="12192000" cy="1446550"/>
          </a:xfrm>
          <a:prstGeom prst="rect">
            <a:avLst/>
          </a:prstGeom>
          <a:noFill/>
        </p:spPr>
        <p:txBody>
          <a:bodyPr wrap="square" rtlCol="0">
            <a:spAutoFit/>
          </a:bodyPr>
          <a:lstStyle/>
          <a:p>
            <a:pPr algn="ctr"/>
            <a:r>
              <a:rPr lang="en-US" sz="8800" dirty="0">
                <a:solidFill>
                  <a:schemeClr val="bg1"/>
                </a:solidFill>
                <a:latin typeface="Biome" panose="020B0503030204020804" pitchFamily="34" charset="0"/>
                <a:cs typeface="Biome" panose="020B0503030204020804" pitchFamily="34" charset="0"/>
              </a:rPr>
              <a:t>CMX</a:t>
            </a:r>
          </a:p>
        </p:txBody>
      </p:sp>
      <p:pic>
        <p:nvPicPr>
          <p:cNvPr id="6" name="Graphic 5">
            <a:extLst>
              <a:ext uri="{FF2B5EF4-FFF2-40B4-BE49-F238E27FC236}">
                <a16:creationId xmlns:a16="http://schemas.microsoft.com/office/drawing/2014/main" id="{D26E6514-64FF-6261-B82A-B4765CF24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493" y="1883649"/>
            <a:ext cx="422650" cy="508905"/>
          </a:xfrm>
          <a:prstGeom prst="rect">
            <a:avLst/>
          </a:prstGeom>
        </p:spPr>
      </p:pic>
      <p:pic>
        <p:nvPicPr>
          <p:cNvPr id="8" name="Graphic 7">
            <a:extLst>
              <a:ext uri="{FF2B5EF4-FFF2-40B4-BE49-F238E27FC236}">
                <a16:creationId xmlns:a16="http://schemas.microsoft.com/office/drawing/2014/main" id="{56546DDE-1886-D07F-26BC-F93E8B2612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7636" y="1823898"/>
            <a:ext cx="500280" cy="478717"/>
          </a:xfrm>
          <a:prstGeom prst="rect">
            <a:avLst/>
          </a:prstGeom>
        </p:spPr>
      </p:pic>
      <p:pic>
        <p:nvPicPr>
          <p:cNvPr id="10" name="Graphic 9">
            <a:extLst>
              <a:ext uri="{FF2B5EF4-FFF2-40B4-BE49-F238E27FC236}">
                <a16:creationId xmlns:a16="http://schemas.microsoft.com/office/drawing/2014/main" id="{98F538EC-0595-D1EC-E1D2-C5B458D82B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0483" y="1831664"/>
            <a:ext cx="570896" cy="486941"/>
          </a:xfrm>
          <a:prstGeom prst="rect">
            <a:avLst/>
          </a:prstGeom>
        </p:spPr>
      </p:pic>
      <p:pic>
        <p:nvPicPr>
          <p:cNvPr id="16" name="Graphic 15">
            <a:extLst>
              <a:ext uri="{FF2B5EF4-FFF2-40B4-BE49-F238E27FC236}">
                <a16:creationId xmlns:a16="http://schemas.microsoft.com/office/drawing/2014/main" id="{209603D1-F314-3103-699B-F4A3B1BCA5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349" y="6108532"/>
            <a:ext cx="676275" cy="438150"/>
          </a:xfrm>
          <a:prstGeom prst="rect">
            <a:avLst/>
          </a:prstGeom>
        </p:spPr>
      </p:pic>
      <p:pic>
        <p:nvPicPr>
          <p:cNvPr id="18" name="Graphic 17">
            <a:extLst>
              <a:ext uri="{FF2B5EF4-FFF2-40B4-BE49-F238E27FC236}">
                <a16:creationId xmlns:a16="http://schemas.microsoft.com/office/drawing/2014/main" id="{19B1B5A7-1396-C3C2-4319-306F80D9D5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91278" y="5996789"/>
            <a:ext cx="581025" cy="504825"/>
          </a:xfrm>
          <a:prstGeom prst="rect">
            <a:avLst/>
          </a:prstGeom>
        </p:spPr>
      </p:pic>
      <p:pic>
        <p:nvPicPr>
          <p:cNvPr id="20" name="Graphic 19">
            <a:extLst>
              <a:ext uri="{FF2B5EF4-FFF2-40B4-BE49-F238E27FC236}">
                <a16:creationId xmlns:a16="http://schemas.microsoft.com/office/drawing/2014/main" id="{FFDA7676-1BC8-CE84-1D0E-7B6CF745E8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46152" y="6054533"/>
            <a:ext cx="571500" cy="476250"/>
          </a:xfrm>
          <a:prstGeom prst="rect">
            <a:avLst/>
          </a:prstGeom>
        </p:spPr>
      </p:pic>
      <p:pic>
        <p:nvPicPr>
          <p:cNvPr id="37" name="Graphic 36">
            <a:extLst>
              <a:ext uri="{FF2B5EF4-FFF2-40B4-BE49-F238E27FC236}">
                <a16:creationId xmlns:a16="http://schemas.microsoft.com/office/drawing/2014/main" id="{21CC983C-D3E1-4F67-B2B3-DDF6972F44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5242" y="6112484"/>
            <a:ext cx="495300" cy="409575"/>
          </a:xfrm>
          <a:prstGeom prst="rect">
            <a:avLst/>
          </a:prstGeom>
        </p:spPr>
      </p:pic>
      <p:sp>
        <p:nvSpPr>
          <p:cNvPr id="3" name="TextBox 2">
            <a:extLst>
              <a:ext uri="{FF2B5EF4-FFF2-40B4-BE49-F238E27FC236}">
                <a16:creationId xmlns:a16="http://schemas.microsoft.com/office/drawing/2014/main" id="{2FB02944-DED9-AC20-7E2C-57F2360590CA}"/>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5</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2" name="Picture 1" descr="A green and white logo&#10;&#10;Description automatically generated">
            <a:extLst>
              <a:ext uri="{FF2B5EF4-FFF2-40B4-BE49-F238E27FC236}">
                <a16:creationId xmlns:a16="http://schemas.microsoft.com/office/drawing/2014/main" id="{4D12B3AB-ABE1-D754-DB86-57752C3B57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
        <p:nvSpPr>
          <p:cNvPr id="4" name="TextBox 3">
            <a:extLst>
              <a:ext uri="{FF2B5EF4-FFF2-40B4-BE49-F238E27FC236}">
                <a16:creationId xmlns:a16="http://schemas.microsoft.com/office/drawing/2014/main" id="{BD3C35C1-12CE-6217-01D2-C4459EE0450D}"/>
              </a:ext>
            </a:extLst>
          </p:cNvPr>
          <p:cNvSpPr txBox="1"/>
          <p:nvPr/>
        </p:nvSpPr>
        <p:spPr>
          <a:xfrm>
            <a:off x="527765" y="3667499"/>
            <a:ext cx="2416046" cy="830997"/>
          </a:xfrm>
          <a:prstGeom prst="rect">
            <a:avLst/>
          </a:prstGeom>
          <a:noFill/>
        </p:spPr>
        <p:txBody>
          <a:bodyPr wrap="none" rtlCol="0">
            <a:spAutoFit/>
          </a:bodyPr>
          <a:lstStyle/>
          <a:p>
            <a:pPr algn="ctr"/>
            <a:r>
              <a:rPr lang="en-US" sz="2400" dirty="0">
                <a:solidFill>
                  <a:schemeClr val="bg1"/>
                </a:solidFill>
                <a:latin typeface="Biome" panose="020B0503030204020804" pitchFamily="34" charset="0"/>
                <a:cs typeface="Biome" panose="020B0503030204020804" pitchFamily="34" charset="0"/>
              </a:rPr>
              <a:t>Trade Finance</a:t>
            </a:r>
          </a:p>
          <a:p>
            <a:pPr algn="ctr"/>
            <a:r>
              <a:rPr lang="en-US" sz="2400" dirty="0">
                <a:solidFill>
                  <a:schemeClr val="bg1"/>
                </a:solidFill>
                <a:latin typeface="Biome" panose="020B0503030204020804" pitchFamily="34" charset="0"/>
                <a:cs typeface="Biome" panose="020B0503030204020804" pitchFamily="34" charset="0"/>
              </a:rPr>
              <a:t> Opportunities</a:t>
            </a:r>
          </a:p>
        </p:txBody>
      </p:sp>
      <p:sp>
        <p:nvSpPr>
          <p:cNvPr id="7" name="TextBox 6">
            <a:extLst>
              <a:ext uri="{FF2B5EF4-FFF2-40B4-BE49-F238E27FC236}">
                <a16:creationId xmlns:a16="http://schemas.microsoft.com/office/drawing/2014/main" id="{00E00801-079E-0C77-CEE1-F3A50C2AE59A}"/>
              </a:ext>
            </a:extLst>
          </p:cNvPr>
          <p:cNvSpPr txBox="1"/>
          <p:nvPr/>
        </p:nvSpPr>
        <p:spPr>
          <a:xfrm>
            <a:off x="9076546" y="2851890"/>
            <a:ext cx="3091599" cy="2246769"/>
          </a:xfrm>
          <a:prstGeom prst="rect">
            <a:avLst/>
          </a:prstGeom>
          <a:noFill/>
        </p:spPr>
        <p:txBody>
          <a:bodyPr wrap="square" rtlCol="0">
            <a:spAutoFit/>
          </a:bodyPr>
          <a:lstStyle/>
          <a:p>
            <a:r>
              <a:rPr lang="en-US" sz="1400" dirty="0">
                <a:solidFill>
                  <a:schemeClr val="bg1"/>
                </a:solidFill>
              </a:rPr>
              <a:t>The Commodities Mining Exchange (CMX™) via our Proprietary Platform, identifies specific lucrative Physical Commodities Transactions available for funding, with the ability to share in part of the Arbitrage Spread, when Buying and Re-Selling the Cargos . For the first time, Investors and Shareholders alike participate in the business that "Makes the World Go Round".</a:t>
            </a:r>
          </a:p>
        </p:txBody>
      </p:sp>
    </p:spTree>
    <p:extLst>
      <p:ext uri="{BB962C8B-B14F-4D97-AF65-F5344CB8AC3E}">
        <p14:creationId xmlns:p14="http://schemas.microsoft.com/office/powerpoint/2010/main" val="144001885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49E937-C6A9-CE85-0BFD-EDE2C0C2FD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Parallelogram 10">
            <a:extLst>
              <a:ext uri="{FF2B5EF4-FFF2-40B4-BE49-F238E27FC236}">
                <a16:creationId xmlns:a16="http://schemas.microsoft.com/office/drawing/2014/main" id="{380DBDBF-AE88-24F1-124C-EE405BB98DBC}"/>
              </a:ext>
            </a:extLst>
          </p:cNvPr>
          <p:cNvSpPr/>
          <p:nvPr/>
        </p:nvSpPr>
        <p:spPr>
          <a:xfrm>
            <a:off x="1416844" y="3542732"/>
            <a:ext cx="5014912" cy="1430338"/>
          </a:xfrm>
          <a:prstGeom prst="parallelogram">
            <a:avLst>
              <a:gd name="adj" fmla="val 40048"/>
            </a:avLst>
          </a:prstGeom>
          <a:solidFill>
            <a:srgbClr val="70BA44"/>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2" name="Rectangle 11">
            <a:extLst>
              <a:ext uri="{FF2B5EF4-FFF2-40B4-BE49-F238E27FC236}">
                <a16:creationId xmlns:a16="http://schemas.microsoft.com/office/drawing/2014/main" id="{AA08B2DC-8444-D3C0-CA7F-F088B6EF0729}"/>
              </a:ext>
            </a:extLst>
          </p:cNvPr>
          <p:cNvSpPr>
            <a:spLocks noChangeArrowheads="1"/>
          </p:cNvSpPr>
          <p:nvPr/>
        </p:nvSpPr>
        <p:spPr bwMode="auto">
          <a:xfrm>
            <a:off x="3639344" y="3830070"/>
            <a:ext cx="2246312" cy="108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US" altLang="en-US" sz="1100" dirty="0">
                <a:solidFill>
                  <a:schemeClr val="bg1"/>
                </a:solidFill>
                <a:latin typeface="Biome" panose="020B0503030204020804" pitchFamily="34" charset="0"/>
                <a:cs typeface="Biome" panose="020B0503030204020804" pitchFamily="34" charset="0"/>
              </a:rPr>
              <a:t>Projected non-conventional mine project financing options over the next 10 years.</a:t>
            </a:r>
          </a:p>
        </p:txBody>
      </p:sp>
      <p:sp>
        <p:nvSpPr>
          <p:cNvPr id="13" name="TextBox 12">
            <a:extLst>
              <a:ext uri="{FF2B5EF4-FFF2-40B4-BE49-F238E27FC236}">
                <a16:creationId xmlns:a16="http://schemas.microsoft.com/office/drawing/2014/main" id="{0EFE7228-6541-E489-9FB3-C2B2D4A310C1}"/>
              </a:ext>
            </a:extLst>
          </p:cNvPr>
          <p:cNvSpPr txBox="1"/>
          <p:nvPr/>
        </p:nvSpPr>
        <p:spPr>
          <a:xfrm>
            <a:off x="1884461" y="3705185"/>
            <a:ext cx="1720649" cy="1015663"/>
          </a:xfrm>
          <a:prstGeom prst="rect">
            <a:avLst/>
          </a:prstGeom>
          <a:noFill/>
        </p:spPr>
        <p:txBody>
          <a:bodyPr wrap="square">
            <a:spAutoFit/>
          </a:bodyPr>
          <a:lstStyle/>
          <a:p>
            <a:pPr algn="ctr" eaLnBrk="1" fontAlgn="auto" hangingPunct="1">
              <a:spcBef>
                <a:spcPts val="0"/>
              </a:spcBef>
              <a:spcAft>
                <a:spcPts val="0"/>
              </a:spcAft>
              <a:defRPr/>
            </a:pPr>
            <a:r>
              <a:rPr lang="en-GB" sz="4000" spc="300" dirty="0">
                <a:solidFill>
                  <a:schemeClr val="bg1"/>
                </a:solidFill>
                <a:latin typeface="Biome" panose="020B0503030204020804" pitchFamily="34" charset="0"/>
                <a:ea typeface="Open Sans" panose="020B0606030504020204" pitchFamily="34" charset="0"/>
                <a:cs typeface="Biome" panose="020B0503030204020804" pitchFamily="34" charset="0"/>
              </a:rPr>
              <a:t>$800</a:t>
            </a:r>
          </a:p>
          <a:p>
            <a:pPr algn="ctr" eaLnBrk="1" fontAlgn="auto" hangingPunct="1">
              <a:spcBef>
                <a:spcPts val="0"/>
              </a:spcBef>
              <a:spcAft>
                <a:spcPts val="0"/>
              </a:spcAft>
              <a:defRPr/>
            </a:pPr>
            <a:r>
              <a:rPr lang="en-GB" sz="2000" spc="300" dirty="0">
                <a:solidFill>
                  <a:schemeClr val="bg1"/>
                </a:solidFill>
                <a:latin typeface="Biome" panose="020B0503030204020804" pitchFamily="34" charset="0"/>
                <a:ea typeface="Open Sans" panose="020B0606030504020204" pitchFamily="34" charset="0"/>
                <a:cs typeface="Biome" panose="020B0503030204020804" pitchFamily="34" charset="0"/>
              </a:rPr>
              <a:t>Billion</a:t>
            </a:r>
            <a:r>
              <a:rPr lang="en-GB" sz="2000" spc="300" baseline="30000" dirty="0">
                <a:solidFill>
                  <a:schemeClr val="bg1"/>
                </a:solidFill>
                <a:latin typeface="Biome" panose="020B0503030204020804" pitchFamily="34" charset="0"/>
                <a:ea typeface="Open Sans" panose="020B0606030504020204" pitchFamily="34" charset="0"/>
                <a:cs typeface="Biome" panose="020B0503030204020804" pitchFamily="34" charset="0"/>
              </a:rPr>
              <a:t>1</a:t>
            </a:r>
            <a:endParaRPr lang="id-ID" sz="2000" spc="300" baseline="300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
        <p:nvSpPr>
          <p:cNvPr id="20" name="Parallelogram 19">
            <a:extLst>
              <a:ext uri="{FF2B5EF4-FFF2-40B4-BE49-F238E27FC236}">
                <a16:creationId xmlns:a16="http://schemas.microsoft.com/office/drawing/2014/main" id="{F88F69F1-FCFA-F207-C6ED-074A19CD6F77}"/>
              </a:ext>
            </a:extLst>
          </p:cNvPr>
          <p:cNvSpPr/>
          <p:nvPr/>
        </p:nvSpPr>
        <p:spPr>
          <a:xfrm>
            <a:off x="6333330" y="3542732"/>
            <a:ext cx="4533554" cy="1430338"/>
          </a:xfrm>
          <a:prstGeom prst="parallelogram">
            <a:avLst>
              <a:gd name="adj" fmla="val 40048"/>
            </a:avLst>
          </a:prstGeom>
          <a:solidFill>
            <a:schemeClr val="tx1">
              <a:lumMod val="95000"/>
              <a:lumOff val="5000"/>
            </a:schemeClr>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23" name="TextBox 22">
            <a:extLst>
              <a:ext uri="{FF2B5EF4-FFF2-40B4-BE49-F238E27FC236}">
                <a16:creationId xmlns:a16="http://schemas.microsoft.com/office/drawing/2014/main" id="{1CBB2E22-CCC7-4720-BC96-7D317B77318F}"/>
              </a:ext>
            </a:extLst>
          </p:cNvPr>
          <p:cNvSpPr txBox="1"/>
          <p:nvPr/>
        </p:nvSpPr>
        <p:spPr>
          <a:xfrm>
            <a:off x="1054100" y="1762126"/>
            <a:ext cx="9812784" cy="461665"/>
          </a:xfrm>
          <a:prstGeom prst="rect">
            <a:avLst/>
          </a:prstGeom>
          <a:noFill/>
        </p:spPr>
        <p:txBody>
          <a:bodyPr wrap="square">
            <a:spAutoFit/>
          </a:bodyPr>
          <a:lstStyle/>
          <a:p>
            <a:pPr>
              <a:defRPr/>
            </a:pPr>
            <a:r>
              <a:rPr lang="en-US" sz="2400" spc="300" dirty="0">
                <a:solidFill>
                  <a:schemeClr val="bg1"/>
                </a:solidFill>
                <a:effectLst>
                  <a:outerShdw blurRad="38100" dist="38100" dir="2700000" algn="tl">
                    <a:srgbClr val="000000">
                      <a:alpha val="43137"/>
                    </a:srgbClr>
                  </a:outerShdw>
                </a:effectLst>
                <a:latin typeface="Biome" panose="020B0503030204020804" pitchFamily="34" charset="0"/>
                <a:ea typeface="Open Sans" panose="020B0606030504020204" pitchFamily="34" charset="0"/>
                <a:cs typeface="Biome" panose="020B0503030204020804" pitchFamily="34" charset="0"/>
              </a:rPr>
              <a:t>The Battery Metal Exchange (BMX™) </a:t>
            </a:r>
            <a:endParaRPr lang="id-ID" sz="2400" spc="300" dirty="0">
              <a:solidFill>
                <a:schemeClr val="bg1"/>
              </a:solidFill>
              <a:effectLst>
                <a:outerShdw blurRad="38100" dist="38100" dir="2700000" algn="tl">
                  <a:srgbClr val="000000">
                    <a:alpha val="43137"/>
                  </a:srgbClr>
                </a:outerShdw>
              </a:effectLst>
              <a:latin typeface="Biome" panose="020B0503030204020804" pitchFamily="34" charset="0"/>
              <a:ea typeface="Open Sans" panose="020B0606030504020204" pitchFamily="34" charset="0"/>
              <a:cs typeface="Biome" panose="020B0503030204020804" pitchFamily="34" charset="0"/>
            </a:endParaRPr>
          </a:p>
        </p:txBody>
      </p:sp>
      <p:sp>
        <p:nvSpPr>
          <p:cNvPr id="24" name="Rectangle 23">
            <a:extLst>
              <a:ext uri="{FF2B5EF4-FFF2-40B4-BE49-F238E27FC236}">
                <a16:creationId xmlns:a16="http://schemas.microsoft.com/office/drawing/2014/main" id="{07C56A05-91D6-6EB9-334E-EE840F5D943E}"/>
              </a:ext>
            </a:extLst>
          </p:cNvPr>
          <p:cNvSpPr/>
          <p:nvPr/>
        </p:nvSpPr>
        <p:spPr>
          <a:xfrm>
            <a:off x="754857" y="905050"/>
            <a:ext cx="5341143" cy="401841"/>
          </a:xfrm>
          <a:prstGeom prst="rect">
            <a:avLst/>
          </a:prstGeom>
        </p:spPr>
        <p:txBody>
          <a:bodyPr wrap="square">
            <a:spAutoFit/>
          </a:bodyPr>
          <a:lstStyle/>
          <a:p>
            <a:pP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Ongoing FinTech Growth</a:t>
            </a:r>
          </a:p>
        </p:txBody>
      </p:sp>
      <p:sp>
        <p:nvSpPr>
          <p:cNvPr id="25" name="Rectangle 24">
            <a:extLst>
              <a:ext uri="{FF2B5EF4-FFF2-40B4-BE49-F238E27FC236}">
                <a16:creationId xmlns:a16="http://schemas.microsoft.com/office/drawing/2014/main" id="{F64920F7-E26E-452F-0AE0-FB6397980833}"/>
              </a:ext>
            </a:extLst>
          </p:cNvPr>
          <p:cNvSpPr/>
          <p:nvPr/>
        </p:nvSpPr>
        <p:spPr>
          <a:xfrm>
            <a:off x="1023938" y="2394507"/>
            <a:ext cx="10440352" cy="1161472"/>
          </a:xfrm>
          <a:prstGeom prst="rect">
            <a:avLst/>
          </a:prstGeom>
        </p:spPr>
        <p:txBody>
          <a:bodyPr wrap="square">
            <a:spAutoFit/>
          </a:bodyPr>
          <a:lstStyle/>
          <a:p>
            <a:pPr>
              <a:lnSpc>
                <a:spcPct val="150000"/>
              </a:lnSpc>
              <a:defRPr/>
            </a:pPr>
            <a:r>
              <a:rPr lang="en-US" sz="1600" dirty="0">
                <a:solidFill>
                  <a:schemeClr val="bg1"/>
                </a:solidFill>
                <a:latin typeface="Biome" panose="020B0503030204020804" pitchFamily="34" charset="0"/>
                <a:cs typeface="Biome" panose="020B0503030204020804" pitchFamily="34" charset="0"/>
              </a:rPr>
              <a:t>“The energy transition is going to be expensive, and the mining and metals industry will need to invest US $1.7 trillion over the next 15 years for enough supply of copper, cobalt, nickel, &amp; other critical metals.” </a:t>
            </a:r>
            <a:r>
              <a:rPr lang="en-US" sz="1600" b="1" baseline="30000" dirty="0">
                <a:solidFill>
                  <a:schemeClr val="bg1"/>
                </a:solidFill>
                <a:latin typeface="Biome" panose="020B0503030204020804" pitchFamily="34" charset="0"/>
                <a:cs typeface="Biome" panose="020B0503030204020804" pitchFamily="34" charset="0"/>
              </a:rPr>
              <a:t>4</a:t>
            </a:r>
          </a:p>
        </p:txBody>
      </p:sp>
      <p:sp>
        <p:nvSpPr>
          <p:cNvPr id="2" name="Rectangle 1">
            <a:extLst>
              <a:ext uri="{FF2B5EF4-FFF2-40B4-BE49-F238E27FC236}">
                <a16:creationId xmlns:a16="http://schemas.microsoft.com/office/drawing/2014/main" id="{6059105E-431D-B04E-7D7D-9ADADD832EB4}"/>
              </a:ext>
            </a:extLst>
          </p:cNvPr>
          <p:cNvSpPr>
            <a:spLocks noChangeArrowheads="1"/>
          </p:cNvSpPr>
          <p:nvPr/>
        </p:nvSpPr>
        <p:spPr bwMode="auto">
          <a:xfrm>
            <a:off x="8582449" y="3830070"/>
            <a:ext cx="1878234" cy="108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US" altLang="en-US" sz="1100" dirty="0">
                <a:solidFill>
                  <a:schemeClr val="bg1"/>
                </a:solidFill>
                <a:latin typeface="Biome" panose="020B0503030204020804" pitchFamily="34" charset="0"/>
                <a:cs typeface="Biome" panose="020B0503030204020804" pitchFamily="34" charset="0"/>
              </a:rPr>
              <a:t>Projected Size of the Battery &amp; Rare Earth Metals markets by 2030.</a:t>
            </a:r>
          </a:p>
        </p:txBody>
      </p:sp>
      <p:sp>
        <p:nvSpPr>
          <p:cNvPr id="3" name="TextBox 2">
            <a:extLst>
              <a:ext uri="{FF2B5EF4-FFF2-40B4-BE49-F238E27FC236}">
                <a16:creationId xmlns:a16="http://schemas.microsoft.com/office/drawing/2014/main" id="{25869593-7418-C3BF-FC86-67A89CCAE5EA}"/>
              </a:ext>
            </a:extLst>
          </p:cNvPr>
          <p:cNvSpPr txBox="1"/>
          <p:nvPr/>
        </p:nvSpPr>
        <p:spPr>
          <a:xfrm>
            <a:off x="6827566" y="3705185"/>
            <a:ext cx="1720649" cy="1015663"/>
          </a:xfrm>
          <a:prstGeom prst="rect">
            <a:avLst/>
          </a:prstGeom>
          <a:noFill/>
        </p:spPr>
        <p:txBody>
          <a:bodyPr wrap="square">
            <a:spAutoFit/>
          </a:bodyPr>
          <a:lstStyle/>
          <a:p>
            <a:pPr algn="ctr" eaLnBrk="1" fontAlgn="auto" hangingPunct="1">
              <a:spcBef>
                <a:spcPts val="0"/>
              </a:spcBef>
              <a:spcAft>
                <a:spcPts val="0"/>
              </a:spcAft>
              <a:defRPr/>
            </a:pPr>
            <a:r>
              <a:rPr lang="en-GB" sz="4000" spc="300" dirty="0">
                <a:solidFill>
                  <a:schemeClr val="bg1"/>
                </a:solidFill>
                <a:latin typeface="Biome" panose="020B0503030204020804" pitchFamily="34" charset="0"/>
                <a:ea typeface="Open Sans" panose="020B0606030504020204" pitchFamily="34" charset="0"/>
                <a:cs typeface="Biome" panose="020B0503030204020804" pitchFamily="34" charset="0"/>
              </a:rPr>
              <a:t>$200</a:t>
            </a:r>
          </a:p>
          <a:p>
            <a:pPr algn="ctr" eaLnBrk="1" fontAlgn="auto" hangingPunct="1">
              <a:spcBef>
                <a:spcPts val="0"/>
              </a:spcBef>
              <a:spcAft>
                <a:spcPts val="0"/>
              </a:spcAft>
              <a:defRPr/>
            </a:pPr>
            <a:r>
              <a:rPr lang="en-GB" sz="2000" spc="300" dirty="0">
                <a:solidFill>
                  <a:schemeClr val="bg1"/>
                </a:solidFill>
                <a:latin typeface="Biome" panose="020B0503030204020804" pitchFamily="34" charset="0"/>
                <a:ea typeface="Open Sans" panose="020B0606030504020204" pitchFamily="34" charset="0"/>
                <a:cs typeface="Biome" panose="020B0503030204020804" pitchFamily="34" charset="0"/>
              </a:rPr>
              <a:t>Billion</a:t>
            </a:r>
            <a:r>
              <a:rPr lang="en-GB" sz="2000" spc="300" baseline="30000" dirty="0">
                <a:solidFill>
                  <a:schemeClr val="bg1"/>
                </a:solidFill>
                <a:latin typeface="Biome" panose="020B0503030204020804" pitchFamily="34" charset="0"/>
                <a:ea typeface="Open Sans" panose="020B0606030504020204" pitchFamily="34" charset="0"/>
                <a:cs typeface="Biome" panose="020B0503030204020804" pitchFamily="34" charset="0"/>
              </a:rPr>
              <a:t>2</a:t>
            </a:r>
            <a:endParaRPr lang="id-ID" sz="2400" spc="300" baseline="300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
        <p:nvSpPr>
          <p:cNvPr id="9" name="Parallelogram 8">
            <a:extLst>
              <a:ext uri="{FF2B5EF4-FFF2-40B4-BE49-F238E27FC236}">
                <a16:creationId xmlns:a16="http://schemas.microsoft.com/office/drawing/2014/main" id="{566F344D-938C-7A3A-4709-9C3D1A59306D}"/>
              </a:ext>
            </a:extLst>
          </p:cNvPr>
          <p:cNvSpPr/>
          <p:nvPr/>
        </p:nvSpPr>
        <p:spPr>
          <a:xfrm>
            <a:off x="2950113" y="5191370"/>
            <a:ext cx="5871085" cy="1430338"/>
          </a:xfrm>
          <a:prstGeom prst="parallelogram">
            <a:avLst>
              <a:gd name="adj" fmla="val 40048"/>
            </a:avLst>
          </a:prstGeom>
          <a:solidFill>
            <a:schemeClr val="bg1">
              <a:lumMod val="50000"/>
            </a:schemeClr>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0" name="Rectangle 9">
            <a:extLst>
              <a:ext uri="{FF2B5EF4-FFF2-40B4-BE49-F238E27FC236}">
                <a16:creationId xmlns:a16="http://schemas.microsoft.com/office/drawing/2014/main" id="{8A6E944F-8D0D-8B7A-ED5B-0BA60ECB0A7D}"/>
              </a:ext>
            </a:extLst>
          </p:cNvPr>
          <p:cNvSpPr>
            <a:spLocks noChangeArrowheads="1"/>
          </p:cNvSpPr>
          <p:nvPr/>
        </p:nvSpPr>
        <p:spPr bwMode="auto">
          <a:xfrm>
            <a:off x="4984047" y="5361272"/>
            <a:ext cx="3234564" cy="108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US" altLang="en-US" sz="1100" dirty="0">
                <a:solidFill>
                  <a:schemeClr val="bg1"/>
                </a:solidFill>
                <a:latin typeface="Biome" panose="020B0503030204020804" pitchFamily="34" charset="0"/>
                <a:cs typeface="Biome" panose="020B0503030204020804" pitchFamily="34" charset="0"/>
              </a:rPr>
              <a:t>Number of new Battery Metal mines that need to be built by 2035 to meet the growing demand for EV’s, Energy Storage, &amp; other Clean Tech technologies.</a:t>
            </a:r>
          </a:p>
        </p:txBody>
      </p:sp>
      <p:sp>
        <p:nvSpPr>
          <p:cNvPr id="14" name="TextBox 13">
            <a:extLst>
              <a:ext uri="{FF2B5EF4-FFF2-40B4-BE49-F238E27FC236}">
                <a16:creationId xmlns:a16="http://schemas.microsoft.com/office/drawing/2014/main" id="{08C088DE-9756-1896-7E1A-30CD68E6ECD1}"/>
              </a:ext>
            </a:extLst>
          </p:cNvPr>
          <p:cNvSpPr txBox="1"/>
          <p:nvPr/>
        </p:nvSpPr>
        <p:spPr>
          <a:xfrm>
            <a:off x="3207352" y="5528421"/>
            <a:ext cx="1720649" cy="707886"/>
          </a:xfrm>
          <a:prstGeom prst="rect">
            <a:avLst/>
          </a:prstGeom>
          <a:noFill/>
        </p:spPr>
        <p:txBody>
          <a:bodyPr wrap="square">
            <a:spAutoFit/>
          </a:bodyPr>
          <a:lstStyle/>
          <a:p>
            <a:pPr algn="ctr" eaLnBrk="1" fontAlgn="auto" hangingPunct="1">
              <a:spcBef>
                <a:spcPts val="0"/>
              </a:spcBef>
              <a:spcAft>
                <a:spcPts val="0"/>
              </a:spcAft>
              <a:defRPr/>
            </a:pPr>
            <a:r>
              <a:rPr lang="en-GB" sz="4000" spc="300" dirty="0">
                <a:solidFill>
                  <a:schemeClr val="bg1"/>
                </a:solidFill>
                <a:latin typeface="Biome" panose="020B0503030204020804" pitchFamily="34" charset="0"/>
                <a:ea typeface="Open Sans" panose="020B0606030504020204" pitchFamily="34" charset="0"/>
                <a:cs typeface="Biome" panose="020B0503030204020804" pitchFamily="34" charset="0"/>
              </a:rPr>
              <a:t>384</a:t>
            </a:r>
            <a:r>
              <a:rPr lang="en-GB" sz="3600" spc="300" baseline="42000" dirty="0">
                <a:solidFill>
                  <a:schemeClr val="bg1"/>
                </a:solidFill>
                <a:latin typeface="Biome" panose="020B0503030204020804" pitchFamily="34" charset="0"/>
                <a:ea typeface="Open Sans" panose="020B0606030504020204" pitchFamily="34" charset="0"/>
                <a:cs typeface="Biome" panose="020B0503030204020804" pitchFamily="34" charset="0"/>
              </a:rPr>
              <a:t>3</a:t>
            </a:r>
            <a:endParaRPr lang="id-ID" sz="2400" spc="300" baseline="420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
        <p:nvSpPr>
          <p:cNvPr id="28" name="TextBox 27">
            <a:extLst>
              <a:ext uri="{FF2B5EF4-FFF2-40B4-BE49-F238E27FC236}">
                <a16:creationId xmlns:a16="http://schemas.microsoft.com/office/drawing/2014/main" id="{3BDF04CD-A067-3611-04AA-4B79F5B3F370}"/>
              </a:ext>
            </a:extLst>
          </p:cNvPr>
          <p:cNvSpPr txBox="1"/>
          <p:nvPr/>
        </p:nvSpPr>
        <p:spPr>
          <a:xfrm>
            <a:off x="9241887" y="5901740"/>
            <a:ext cx="6198668" cy="784830"/>
          </a:xfrm>
          <a:prstGeom prst="rect">
            <a:avLst/>
          </a:prstGeom>
          <a:noFill/>
        </p:spPr>
        <p:txBody>
          <a:bodyPr wrap="square">
            <a:spAutoFit/>
          </a:bodyPr>
          <a:lstStyle/>
          <a:p>
            <a:r>
              <a:rPr lang="en-US" sz="900" dirty="0">
                <a:solidFill>
                  <a:schemeClr val="bg1"/>
                </a:solidFill>
                <a:latin typeface="Biome" panose="020B0503030204020804" pitchFamily="34" charset="0"/>
                <a:cs typeface="Biome" panose="020B0503030204020804" pitchFamily="34" charset="0"/>
              </a:rPr>
              <a:t>1. McKinsey, Feb 2021 Article</a:t>
            </a:r>
          </a:p>
          <a:p>
            <a:r>
              <a:rPr lang="en-US" sz="900" dirty="0">
                <a:solidFill>
                  <a:schemeClr val="bg1"/>
                </a:solidFill>
                <a:latin typeface="Biome" panose="020B0503030204020804" pitchFamily="34" charset="0"/>
                <a:cs typeface="Biome" panose="020B0503030204020804" pitchFamily="34" charset="0"/>
              </a:rPr>
              <a:t>2. PSI Market Research, Jul 2022</a:t>
            </a:r>
          </a:p>
          <a:p>
            <a:r>
              <a:rPr lang="en-US" sz="900" dirty="0">
                <a:solidFill>
                  <a:schemeClr val="bg1"/>
                </a:solidFill>
                <a:latin typeface="Biome" panose="020B0503030204020804" pitchFamily="34" charset="0"/>
                <a:cs typeface="Biome" panose="020B0503030204020804" pitchFamily="34" charset="0"/>
              </a:rPr>
              <a:t>3. Benchmark Minerals, Sept 2022 Article</a:t>
            </a:r>
          </a:p>
          <a:p>
            <a:r>
              <a:rPr lang="en-US" sz="900" dirty="0">
                <a:solidFill>
                  <a:schemeClr val="bg1"/>
                </a:solidFill>
                <a:latin typeface="Biome" panose="020B0503030204020804" pitchFamily="34" charset="0"/>
                <a:cs typeface="Biome" panose="020B0503030204020804" pitchFamily="34" charset="0"/>
              </a:rPr>
              <a:t>4. </a:t>
            </a:r>
            <a:r>
              <a:rPr lang="en-US" sz="900" b="0" i="0" dirty="0">
                <a:solidFill>
                  <a:schemeClr val="bg1"/>
                </a:solidFill>
                <a:effectLst/>
                <a:latin typeface="Biome" panose="020B0503030204020804" pitchFamily="34" charset="0"/>
                <a:cs typeface="Biome" panose="020B0503030204020804" pitchFamily="34" charset="0"/>
              </a:rPr>
              <a:t>EY Americas, 2022 Analysis</a:t>
            </a:r>
            <a:endParaRPr lang="en-US" sz="900" dirty="0">
              <a:solidFill>
                <a:schemeClr val="bg1"/>
              </a:solidFill>
              <a:latin typeface="Biome" panose="020B0503030204020804" pitchFamily="34" charset="0"/>
              <a:cs typeface="Biome" panose="020B0503030204020804" pitchFamily="34" charset="0"/>
            </a:endParaRPr>
          </a:p>
          <a:p>
            <a:r>
              <a:rPr lang="en-US" sz="900" dirty="0">
                <a:solidFill>
                  <a:schemeClr val="bg1"/>
                </a:solidFill>
                <a:latin typeface="Biome" panose="020B0503030204020804" pitchFamily="34" charset="0"/>
                <a:cs typeface="Biome" panose="020B0503030204020804" pitchFamily="34" charset="0"/>
              </a:rPr>
              <a:t> </a:t>
            </a:r>
          </a:p>
        </p:txBody>
      </p:sp>
      <p:sp>
        <p:nvSpPr>
          <p:cNvPr id="4" name="TextBox 3">
            <a:extLst>
              <a:ext uri="{FF2B5EF4-FFF2-40B4-BE49-F238E27FC236}">
                <a16:creationId xmlns:a16="http://schemas.microsoft.com/office/drawing/2014/main" id="{5A0F3DA0-0843-921A-F31A-BEA9E928C2A3}"/>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6</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7" name="Picture 6" descr="A green and white logo&#10;&#10;Description automatically generated">
            <a:extLst>
              <a:ext uri="{FF2B5EF4-FFF2-40B4-BE49-F238E27FC236}">
                <a16:creationId xmlns:a16="http://schemas.microsoft.com/office/drawing/2014/main" id="{BF5686AD-B16F-80B4-D889-EA55DBCB0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up)">
                                      <p:cBhvr>
                                        <p:cTn id="19" dur="500"/>
                                        <p:tgtEl>
                                          <p:spTgt spid="25">
                                            <p:txEl>
                                              <p:pRg st="0" end="0"/>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up)">
                                      <p:cBhvr>
                                        <p:cTn id="23" dur="500"/>
                                        <p:tgtEl>
                                          <p:spTgt spid="2">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up)">
                                      <p:cBhvr>
                                        <p:cTn id="31" dur="500"/>
                                        <p:tgtEl>
                                          <p:spTgt spid="10">
                                            <p:txEl>
                                              <p:pRg st="0" end="0"/>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3" grpId="0"/>
      <p:bldP spid="1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10" descr="A computer with a bitcoin symbol on the screen&#10;&#10;Description automatically generated">
            <a:extLst>
              <a:ext uri="{FF2B5EF4-FFF2-40B4-BE49-F238E27FC236}">
                <a16:creationId xmlns:a16="http://schemas.microsoft.com/office/drawing/2014/main" id="{7300FB40-A6DF-C1B8-21F9-2DD8AD50004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5035" b="25035"/>
          <a:stretch>
            <a:fillRect/>
          </a:stretch>
        </p:blipFill>
        <p:spPr>
          <a:xfrm>
            <a:off x="4001984" y="102584"/>
            <a:ext cx="8190016" cy="6755416"/>
          </a:xfrm>
        </p:spPr>
      </p:pic>
      <p:sp>
        <p:nvSpPr>
          <p:cNvPr id="5" name="TextBox 4">
            <a:extLst>
              <a:ext uri="{FF2B5EF4-FFF2-40B4-BE49-F238E27FC236}">
                <a16:creationId xmlns:a16="http://schemas.microsoft.com/office/drawing/2014/main" id="{A1EF56E6-2A92-0146-04EB-6D2A03AC6DB6}"/>
              </a:ext>
            </a:extLst>
          </p:cNvPr>
          <p:cNvSpPr txBox="1"/>
          <p:nvPr/>
        </p:nvSpPr>
        <p:spPr>
          <a:xfrm>
            <a:off x="141640" y="1896887"/>
            <a:ext cx="6253662" cy="1384995"/>
          </a:xfrm>
          <a:prstGeom prst="rect">
            <a:avLst/>
          </a:prstGeom>
          <a:noFill/>
        </p:spPr>
        <p:txBody>
          <a:bodyPr wrap="square">
            <a:spAutoFit/>
          </a:bodyPr>
          <a:lstStyle/>
          <a:p>
            <a:pPr algn="ctr">
              <a:defRPr/>
            </a:pPr>
            <a:r>
              <a:rPr lang="en-US" sz="2000" spc="300" dirty="0">
                <a:solidFill>
                  <a:schemeClr val="bg1"/>
                </a:solidFill>
                <a:latin typeface="Biome" panose="020B0503030204020804" pitchFamily="34" charset="0"/>
                <a:ea typeface="Open Sans" panose="020B0606030504020204" pitchFamily="34" charset="0"/>
                <a:cs typeface="Biome" panose="020B0503030204020804" pitchFamily="34" charset="0"/>
              </a:rPr>
              <a:t>The Battery Metal Exchange (BMX</a:t>
            </a:r>
            <a:r>
              <a:rPr lang="en-US" spc="300" dirty="0">
                <a:solidFill>
                  <a:schemeClr val="bg1"/>
                </a:solidFill>
                <a:latin typeface="Biome" panose="020B0503030204020804" pitchFamily="34" charset="0"/>
                <a:ea typeface="Open Sans" panose="020B0606030504020204" pitchFamily="34" charset="0"/>
                <a:cs typeface="Biome" panose="020B0503030204020804" pitchFamily="34" charset="0"/>
              </a:rPr>
              <a:t>™</a:t>
            </a:r>
            <a:r>
              <a:rPr lang="en-US" sz="2000" spc="300" dirty="0">
                <a:solidFill>
                  <a:schemeClr val="bg1"/>
                </a:solidFill>
                <a:latin typeface="Biome" panose="020B0503030204020804" pitchFamily="34" charset="0"/>
                <a:ea typeface="Open Sans" panose="020B0606030504020204" pitchFamily="34" charset="0"/>
                <a:cs typeface="Biome" panose="020B0503030204020804" pitchFamily="34" charset="0"/>
              </a:rPr>
              <a:t>) is a </a:t>
            </a:r>
            <a:r>
              <a:rPr lang="en-US" sz="2000" spc="300" dirty="0">
                <a:solidFill>
                  <a:schemeClr val="accent6"/>
                </a:solidFill>
                <a:latin typeface="Biome" panose="020B0503030204020804" pitchFamily="34" charset="0"/>
                <a:ea typeface="Open Sans" panose="020B0606030504020204" pitchFamily="34" charset="0"/>
                <a:cs typeface="Biome" panose="020B0503030204020804" pitchFamily="34" charset="0"/>
              </a:rPr>
              <a:t>Disruptive Digital Platform</a:t>
            </a:r>
            <a:r>
              <a:rPr lang="en-US" sz="2000" spc="300" dirty="0">
                <a:solidFill>
                  <a:schemeClr val="bg1"/>
                </a:solidFill>
                <a:latin typeface="Biome" panose="020B0503030204020804" pitchFamily="34" charset="0"/>
                <a:ea typeface="Open Sans" panose="020B0606030504020204" pitchFamily="34" charset="0"/>
                <a:cs typeface="Biome" panose="020B0503030204020804" pitchFamily="34" charset="0"/>
              </a:rPr>
              <a:t> Connecting Battery Metal Mining Projects to Viable Funding Sources</a:t>
            </a:r>
            <a:r>
              <a:rPr lang="en-US" sz="2400" spc="300" dirty="0">
                <a:latin typeface="Biome" panose="020B0503030204020804" pitchFamily="34" charset="0"/>
                <a:ea typeface="Open Sans" panose="020B0606030504020204" pitchFamily="34" charset="0"/>
                <a:cs typeface="Biome" panose="020B0503030204020804" pitchFamily="34" charset="0"/>
              </a:rPr>
              <a:t>. </a:t>
            </a:r>
          </a:p>
        </p:txBody>
      </p:sp>
      <p:sp>
        <p:nvSpPr>
          <p:cNvPr id="6" name="Rectangle 5">
            <a:extLst>
              <a:ext uri="{FF2B5EF4-FFF2-40B4-BE49-F238E27FC236}">
                <a16:creationId xmlns:a16="http://schemas.microsoft.com/office/drawing/2014/main" id="{DF9D428F-0CF0-9DCC-4785-DE9E7B3CCA58}"/>
              </a:ext>
            </a:extLst>
          </p:cNvPr>
          <p:cNvSpPr/>
          <p:nvPr/>
        </p:nvSpPr>
        <p:spPr>
          <a:xfrm>
            <a:off x="0" y="1115356"/>
            <a:ext cx="4735160" cy="401841"/>
          </a:xfrm>
          <a:prstGeom prst="rect">
            <a:avLst/>
          </a:prstGeom>
        </p:spPr>
        <p:txBody>
          <a:bodyPr wrap="square">
            <a:spAutoFit/>
          </a:bodyPr>
          <a:lstStyle/>
          <a:p>
            <a:pPr algn="ct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Digitizing Real-World Assets</a:t>
            </a:r>
          </a:p>
        </p:txBody>
      </p:sp>
      <p:sp>
        <p:nvSpPr>
          <p:cNvPr id="9" name="TextBox 8">
            <a:extLst>
              <a:ext uri="{FF2B5EF4-FFF2-40B4-BE49-F238E27FC236}">
                <a16:creationId xmlns:a16="http://schemas.microsoft.com/office/drawing/2014/main" id="{42E56442-DED5-E7E0-3FEF-D302DAE44D11}"/>
              </a:ext>
            </a:extLst>
          </p:cNvPr>
          <p:cNvSpPr txBox="1"/>
          <p:nvPr/>
        </p:nvSpPr>
        <p:spPr>
          <a:xfrm>
            <a:off x="343151" y="6128118"/>
            <a:ext cx="1006475" cy="646331"/>
          </a:xfrm>
          <a:prstGeom prst="rect">
            <a:avLst/>
          </a:prstGeom>
          <a:noFill/>
        </p:spPr>
        <p:txBody>
          <a:bodyPr>
            <a:spAutoFit/>
          </a:bodyPr>
          <a:lstStyle/>
          <a:p>
            <a:pPr>
              <a:defRPr/>
            </a:pPr>
            <a:r>
              <a:rPr lang="en-GB"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7</a:t>
            </a:r>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sp>
        <p:nvSpPr>
          <p:cNvPr id="23" name="Content Placeholder 2">
            <a:extLst>
              <a:ext uri="{FF2B5EF4-FFF2-40B4-BE49-F238E27FC236}">
                <a16:creationId xmlns:a16="http://schemas.microsoft.com/office/drawing/2014/main" id="{0A317FAF-214F-BA3C-1D0B-D8341A261DDB}"/>
              </a:ext>
            </a:extLst>
          </p:cNvPr>
          <p:cNvSpPr txBox="1">
            <a:spLocks/>
          </p:cNvSpPr>
          <p:nvPr/>
        </p:nvSpPr>
        <p:spPr>
          <a:xfrm>
            <a:off x="171295" y="3428999"/>
            <a:ext cx="4326813" cy="33264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1"/>
                </a:solidFill>
                <a:latin typeface="Biome" panose="020B0503030204020804" pitchFamily="34" charset="0"/>
                <a:cs typeface="Biome" panose="020B0503030204020804" pitchFamily="34" charset="0"/>
              </a:rPr>
              <a:t>The BMX™ uses </a:t>
            </a:r>
            <a:r>
              <a:rPr lang="en-US" sz="1800" dirty="0">
                <a:solidFill>
                  <a:schemeClr val="accent6"/>
                </a:solidFill>
                <a:latin typeface="Biome" panose="020B0503030204020804" pitchFamily="34" charset="0"/>
                <a:cs typeface="Biome" panose="020B0503030204020804" pitchFamily="34" charset="0"/>
              </a:rPr>
              <a:t>Blockchain</a:t>
            </a:r>
            <a:r>
              <a:rPr lang="en-US" sz="1800" dirty="0">
                <a:solidFill>
                  <a:schemeClr val="bg1"/>
                </a:solidFill>
                <a:latin typeface="Biome" panose="020B0503030204020804" pitchFamily="34" charset="0"/>
                <a:cs typeface="Biome" panose="020B0503030204020804" pitchFamily="34" charset="0"/>
              </a:rPr>
              <a:t> and </a:t>
            </a:r>
            <a:r>
              <a:rPr lang="en-US" sz="1800" dirty="0">
                <a:solidFill>
                  <a:schemeClr val="accent6"/>
                </a:solidFill>
                <a:latin typeface="Biome" panose="020B0503030204020804" pitchFamily="34" charset="0"/>
                <a:cs typeface="Biome" panose="020B0503030204020804" pitchFamily="34" charset="0"/>
              </a:rPr>
              <a:t>Smart Contracts </a:t>
            </a:r>
            <a:r>
              <a:rPr lang="en-US" sz="1800" dirty="0">
                <a:solidFill>
                  <a:schemeClr val="bg1"/>
                </a:solidFill>
                <a:latin typeface="Biome" panose="020B0503030204020804" pitchFamily="34" charset="0"/>
                <a:cs typeface="Biome" panose="020B0503030204020804" pitchFamily="34" charset="0"/>
              </a:rPr>
              <a:t>to meet the growing demand for </a:t>
            </a:r>
            <a:r>
              <a:rPr lang="en-US" sz="1800" b="1" dirty="0">
                <a:solidFill>
                  <a:schemeClr val="accent6"/>
                </a:solidFill>
                <a:latin typeface="Biome" panose="020B0503030204020804" pitchFamily="34" charset="0"/>
                <a:cs typeface="Biome" panose="020B0503030204020804" pitchFamily="34" charset="0"/>
              </a:rPr>
              <a:t>Battery Metals</a:t>
            </a:r>
            <a:r>
              <a:rPr lang="en-US" sz="1800" dirty="0">
                <a:solidFill>
                  <a:schemeClr val="bg1"/>
                </a:solidFill>
                <a:latin typeface="Biome" panose="020B0503030204020804" pitchFamily="34" charset="0"/>
                <a:cs typeface="Biome" panose="020B0503030204020804" pitchFamily="34" charset="0"/>
              </a:rPr>
              <a:t>, including </a:t>
            </a:r>
            <a:r>
              <a:rPr lang="en-US" sz="1800" dirty="0">
                <a:solidFill>
                  <a:schemeClr val="accent6"/>
                </a:solidFill>
                <a:latin typeface="Biome" panose="020B0503030204020804" pitchFamily="34" charset="0"/>
                <a:cs typeface="Biome" panose="020B0503030204020804" pitchFamily="34" charset="0"/>
              </a:rPr>
              <a:t>Lithium</a:t>
            </a:r>
            <a:r>
              <a:rPr lang="en-US" sz="1800" dirty="0">
                <a:solidFill>
                  <a:schemeClr val="bg1"/>
                </a:solidFill>
                <a:latin typeface="Biome" panose="020B0503030204020804" pitchFamily="34" charset="0"/>
                <a:cs typeface="Biome" panose="020B0503030204020804" pitchFamily="34" charset="0"/>
              </a:rPr>
              <a:t>, </a:t>
            </a:r>
            <a:r>
              <a:rPr lang="en-US" sz="1800" dirty="0">
                <a:solidFill>
                  <a:schemeClr val="accent6"/>
                </a:solidFill>
                <a:latin typeface="Biome" panose="020B0503030204020804" pitchFamily="34" charset="0"/>
                <a:cs typeface="Biome" panose="020B0503030204020804" pitchFamily="34" charset="0"/>
              </a:rPr>
              <a:t>Copper</a:t>
            </a:r>
            <a:r>
              <a:rPr lang="en-US" sz="1800" dirty="0">
                <a:solidFill>
                  <a:schemeClr val="bg1"/>
                </a:solidFill>
                <a:latin typeface="Biome" panose="020B0503030204020804" pitchFamily="34" charset="0"/>
                <a:cs typeface="Biome" panose="020B0503030204020804" pitchFamily="34" charset="0"/>
              </a:rPr>
              <a:t>, </a:t>
            </a:r>
            <a:r>
              <a:rPr lang="en-US" sz="1800" dirty="0">
                <a:solidFill>
                  <a:schemeClr val="accent6"/>
                </a:solidFill>
                <a:latin typeface="Biome" panose="020B0503030204020804" pitchFamily="34" charset="0"/>
                <a:cs typeface="Biome" panose="020B0503030204020804" pitchFamily="34" charset="0"/>
              </a:rPr>
              <a:t>Cobalt</a:t>
            </a:r>
            <a:r>
              <a:rPr lang="en-US" sz="1800" dirty="0">
                <a:solidFill>
                  <a:schemeClr val="bg1"/>
                </a:solidFill>
                <a:latin typeface="Biome" panose="020B0503030204020804" pitchFamily="34" charset="0"/>
                <a:cs typeface="Biome" panose="020B0503030204020804" pitchFamily="34" charset="0"/>
              </a:rPr>
              <a:t>, </a:t>
            </a:r>
            <a:r>
              <a:rPr lang="en-US" sz="1800" dirty="0">
                <a:solidFill>
                  <a:schemeClr val="accent6"/>
                </a:solidFill>
                <a:latin typeface="Biome" panose="020B0503030204020804" pitchFamily="34" charset="0"/>
                <a:cs typeface="Biome" panose="020B0503030204020804" pitchFamily="34" charset="0"/>
              </a:rPr>
              <a:t>Nickel</a:t>
            </a:r>
            <a:r>
              <a:rPr lang="en-US" sz="1800" dirty="0">
                <a:solidFill>
                  <a:schemeClr val="bg1"/>
                </a:solidFill>
                <a:latin typeface="Biome" panose="020B0503030204020804" pitchFamily="34" charset="0"/>
                <a:cs typeface="Biome" panose="020B0503030204020804" pitchFamily="34" charset="0"/>
              </a:rPr>
              <a:t>, and </a:t>
            </a:r>
            <a:r>
              <a:rPr lang="en-US" sz="1800" dirty="0">
                <a:solidFill>
                  <a:schemeClr val="accent6"/>
                </a:solidFill>
                <a:latin typeface="Biome" panose="020B0503030204020804" pitchFamily="34" charset="0"/>
                <a:cs typeface="Biome" panose="020B0503030204020804" pitchFamily="34" charset="0"/>
              </a:rPr>
              <a:t>Graphite</a:t>
            </a:r>
            <a:r>
              <a:rPr lang="en-US" sz="1800" dirty="0">
                <a:solidFill>
                  <a:schemeClr val="bg1"/>
                </a:solidFill>
                <a:latin typeface="Biome" panose="020B0503030204020804" pitchFamily="34" charset="0"/>
                <a:cs typeface="Biome" panose="020B0503030204020804" pitchFamily="34" charset="0"/>
              </a:rPr>
              <a:t>, a new funding mechanism through Tokenization, to support the entire Mining Ecosystem for Electric Vehicle, Smartphone, and Power Storage Markets. </a:t>
            </a:r>
          </a:p>
        </p:txBody>
      </p:sp>
      <p:pic>
        <p:nvPicPr>
          <p:cNvPr id="2" name="Picture 1" descr="A green and white logo&#10;&#10;Description automatically generated">
            <a:extLst>
              <a:ext uri="{FF2B5EF4-FFF2-40B4-BE49-F238E27FC236}">
                <a16:creationId xmlns:a16="http://schemas.microsoft.com/office/drawing/2014/main" id="{EFFF5E70-ED92-6745-A3A4-365F7D432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E167BDA-7847-25AC-42BB-D01C3F7A4B5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971" r="4971"/>
          <a:stretch/>
        </p:blipFill>
        <p:spPr>
          <a:xfrm>
            <a:off x="6015789" y="0"/>
            <a:ext cx="6176212" cy="6858000"/>
          </a:xfrm>
        </p:spPr>
      </p:pic>
      <p:sp>
        <p:nvSpPr>
          <p:cNvPr id="5" name="TextBox 4">
            <a:extLst>
              <a:ext uri="{FF2B5EF4-FFF2-40B4-BE49-F238E27FC236}">
                <a16:creationId xmlns:a16="http://schemas.microsoft.com/office/drawing/2014/main" id="{F815D58F-FAE3-0847-6E45-B77D38EB1658}"/>
              </a:ext>
            </a:extLst>
          </p:cNvPr>
          <p:cNvSpPr txBox="1"/>
          <p:nvPr/>
        </p:nvSpPr>
        <p:spPr>
          <a:xfrm>
            <a:off x="918530" y="1170070"/>
            <a:ext cx="4468752" cy="646331"/>
          </a:xfrm>
          <a:prstGeom prst="rect">
            <a:avLst/>
          </a:prstGeom>
          <a:noFill/>
          <a:effectLst>
            <a:outerShdw blurRad="50800" dist="38100" dir="2700000" algn="tl" rotWithShape="0">
              <a:prstClr val="black">
                <a:alpha val="40000"/>
              </a:prstClr>
            </a:outerShdw>
          </a:effectLst>
        </p:spPr>
        <p:txBody>
          <a:bodyPr wrap="square">
            <a:spAutoFit/>
          </a:bodyPr>
          <a:lstStyle/>
          <a:p>
            <a:pPr eaLnBrk="1" fontAlgn="auto" hangingPunct="1">
              <a:spcBef>
                <a:spcPts val="0"/>
              </a:spcBef>
              <a:spcAft>
                <a:spcPts val="0"/>
              </a:spcAft>
              <a:defRPr/>
            </a:pPr>
            <a:r>
              <a:rPr lang="en-GB" sz="3600" spc="300" dirty="0">
                <a:solidFill>
                  <a:schemeClr val="bg1"/>
                </a:solidFill>
                <a:latin typeface="Biome" panose="020B0503030204020804" pitchFamily="34" charset="0"/>
                <a:ea typeface="Open Sans" panose="020B0606030504020204" pitchFamily="34" charset="0"/>
                <a:cs typeface="Biome" panose="020B0503030204020804" pitchFamily="34" charset="0"/>
              </a:rPr>
              <a:t>MILESTONES</a:t>
            </a:r>
            <a:endParaRPr lang="id-ID" sz="3200" spc="300" dirty="0">
              <a:solidFill>
                <a:schemeClr val="bg1"/>
              </a:solidFill>
              <a:latin typeface="Biome" panose="020B0503030204020804" pitchFamily="34" charset="0"/>
              <a:ea typeface="Open Sans" panose="020B0606030504020204" pitchFamily="34" charset="0"/>
              <a:cs typeface="Biome" panose="020B0503030204020804" pitchFamily="34" charset="0"/>
            </a:endParaRPr>
          </a:p>
        </p:txBody>
      </p:sp>
      <p:sp>
        <p:nvSpPr>
          <p:cNvPr id="6" name="Rectangle 5">
            <a:extLst>
              <a:ext uri="{FF2B5EF4-FFF2-40B4-BE49-F238E27FC236}">
                <a16:creationId xmlns:a16="http://schemas.microsoft.com/office/drawing/2014/main" id="{C69488F6-FB6E-FD76-5CA6-49FE2F7119F7}"/>
              </a:ext>
            </a:extLst>
          </p:cNvPr>
          <p:cNvSpPr/>
          <p:nvPr/>
        </p:nvSpPr>
        <p:spPr>
          <a:xfrm>
            <a:off x="1730257" y="809420"/>
            <a:ext cx="2832100" cy="402546"/>
          </a:xfrm>
          <a:prstGeom prst="rect">
            <a:avLst/>
          </a:prstGeom>
        </p:spPr>
        <p:txBody>
          <a:bodyPr>
            <a:spAutoFit/>
          </a:bodyPr>
          <a:lstStyle/>
          <a:p>
            <a:pPr eaLnBrk="1" fontAlgn="auto" hangingPunct="1">
              <a:lnSpc>
                <a:spcPct val="120000"/>
              </a:lnSpc>
              <a:spcBef>
                <a:spcPts val="0"/>
              </a:spcBef>
              <a:spcAft>
                <a:spcPts val="0"/>
              </a:spcAft>
              <a:defRPr/>
            </a:pPr>
            <a:r>
              <a:rPr lang="en-US" spc="300" dirty="0">
                <a:solidFill>
                  <a:schemeClr val="accent6"/>
                </a:solidFill>
                <a:latin typeface="Biome" panose="020B0503030204020804" pitchFamily="34" charset="0"/>
                <a:ea typeface="Open Sans" panose="020B0606030504020204" pitchFamily="34" charset="0"/>
                <a:cs typeface="Biome" panose="020B0503030204020804" pitchFamily="34" charset="0"/>
              </a:rPr>
              <a:t>Our Traction</a:t>
            </a:r>
          </a:p>
        </p:txBody>
      </p:sp>
      <p:sp>
        <p:nvSpPr>
          <p:cNvPr id="7" name="Parallelogram 6">
            <a:extLst>
              <a:ext uri="{FF2B5EF4-FFF2-40B4-BE49-F238E27FC236}">
                <a16:creationId xmlns:a16="http://schemas.microsoft.com/office/drawing/2014/main" id="{16D1C236-D808-2BC6-D2C6-61E44A71B3A3}"/>
              </a:ext>
            </a:extLst>
          </p:cNvPr>
          <p:cNvSpPr/>
          <p:nvPr/>
        </p:nvSpPr>
        <p:spPr>
          <a:xfrm>
            <a:off x="716219" y="2570088"/>
            <a:ext cx="4709796" cy="3172560"/>
          </a:xfrm>
          <a:prstGeom prst="parallelogram">
            <a:avLst>
              <a:gd name="adj" fmla="val 0"/>
            </a:avLst>
          </a:prstGeom>
          <a:solidFill>
            <a:schemeClr val="tx1"/>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Biome" panose="020B0503030204020804" pitchFamily="34" charset="0"/>
              <a:cs typeface="Biome" panose="020B0503030204020804" pitchFamily="34" charset="0"/>
            </a:endParaRPr>
          </a:p>
        </p:txBody>
      </p:sp>
      <p:sp>
        <p:nvSpPr>
          <p:cNvPr id="10" name="Rectangle 9">
            <a:extLst>
              <a:ext uri="{FF2B5EF4-FFF2-40B4-BE49-F238E27FC236}">
                <a16:creationId xmlns:a16="http://schemas.microsoft.com/office/drawing/2014/main" id="{D5694788-9090-86B5-EEDA-1B4BC903B27E}"/>
              </a:ext>
            </a:extLst>
          </p:cNvPr>
          <p:cNvSpPr/>
          <p:nvPr/>
        </p:nvSpPr>
        <p:spPr>
          <a:xfrm>
            <a:off x="214399" y="1816401"/>
            <a:ext cx="11304530" cy="3028521"/>
          </a:xfrm>
          <a:prstGeom prst="rect">
            <a:avLst/>
          </a:prstGeom>
        </p:spPr>
        <p:txBody>
          <a:bodyPr wrap="square">
            <a:spAutoFit/>
          </a:bodyPr>
          <a:lstStyle/>
          <a:p>
            <a:pPr marL="342900" marR="0" lvl="0" indent="-342900">
              <a:lnSpc>
                <a:spcPct val="105000"/>
              </a:lnSpc>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has </a:t>
            </a:r>
            <a:r>
              <a:rPr lang="en-US" sz="1200" b="1" dirty="0">
                <a:solidFill>
                  <a:schemeClr val="accent6"/>
                </a:solidFill>
                <a:latin typeface="Calibri" panose="020F0502020204030204" pitchFamily="34" charset="0"/>
                <a:ea typeface="Calibri" panose="020F0502020204030204" pitchFamily="34" charset="0"/>
                <a:cs typeface="K"/>
              </a:rPr>
              <a:t>Seasoned Executive Management Team, Traders, and Existing Relationships with Trade Partners.</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has </a:t>
            </a:r>
            <a:r>
              <a:rPr lang="en-US" sz="1200" b="1" dirty="0">
                <a:solidFill>
                  <a:schemeClr val="accent6"/>
                </a:solidFill>
                <a:latin typeface="Calibri" panose="020F0502020204030204" pitchFamily="34" charset="0"/>
                <a:ea typeface="Calibri" panose="020F0502020204030204" pitchFamily="34" charset="0"/>
                <a:cs typeface="K"/>
              </a:rPr>
              <a:t>Collaborated with the Government of Colombia’s Mining Agency (800+ mines @ ANM).</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has </a:t>
            </a:r>
            <a:r>
              <a:rPr lang="en-US" sz="1200" b="1" dirty="0">
                <a:solidFill>
                  <a:schemeClr val="accent6"/>
                </a:solidFill>
                <a:latin typeface="Calibri" panose="020F0502020204030204" pitchFamily="34" charset="0"/>
                <a:ea typeface="Calibri" panose="020F0502020204030204" pitchFamily="34" charset="0"/>
                <a:cs typeface="K"/>
              </a:rPr>
              <a:t>Collaborated with Indonesia’s Ministry of Energy &amp; Mineral Resources.</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has signed a Joint Venture with Mulcore Mineral of Indonesia, with over a Dozen Nickel &amp; Coal Mines to sell exclusively several monthly cargos of 50k MT each and a willingness to digitize the Mining Assets themselves through our Proprietary Platforms.</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brings Game-Changing Solutions with our Proprietary Physical Commodities Trade Financing Platform, the </a:t>
            </a:r>
            <a:r>
              <a:rPr lang="en-US" sz="1200" b="1" kern="100" dirty="0">
                <a:solidFill>
                  <a:schemeClr val="accent6"/>
                </a:solidFill>
                <a:latin typeface="Calibri" panose="020F0502020204030204" pitchFamily="34" charset="0"/>
                <a:ea typeface="Aptos" panose="020B0004020202020204" pitchFamily="34" charset="0"/>
                <a:cs typeface="K"/>
              </a:rPr>
              <a:t>Commodities Mining Exchange ( CMX™ )</a:t>
            </a:r>
            <a:r>
              <a:rPr lang="en-US" sz="1200" b="1" kern="100" dirty="0">
                <a:solidFill>
                  <a:schemeClr val="accent6"/>
                </a:solidFill>
                <a:latin typeface="Aptos" panose="020B0004020202020204" pitchFamily="34" charset="0"/>
                <a:ea typeface="Times New Roman" panose="02020603050405020304" pitchFamily="18" charset="0"/>
                <a:cs typeface="Times New Roman" panose="02020603050405020304" pitchFamily="18" charset="0"/>
              </a:rPr>
              <a:t> </a:t>
            </a:r>
            <a:r>
              <a:rPr lang="en-US" sz="1200" b="1" dirty="0">
                <a:solidFill>
                  <a:schemeClr val="accent6"/>
                </a:solidFill>
                <a:latin typeface="Calibri" panose="020F0502020204030204" pitchFamily="34" charset="0"/>
                <a:ea typeface="Calibri" panose="020F0502020204030204" pitchFamily="34" charset="0"/>
                <a:cs typeface="K"/>
              </a:rPr>
              <a:t>and our innovative solution to Conventional Project Financing via our Proprietary Mining Project Financing Platform, that Tokenizes or Digitizes Real-World Assets (RWA), the </a:t>
            </a:r>
            <a:r>
              <a:rPr lang="en-US" sz="1200" b="1" kern="100" dirty="0">
                <a:solidFill>
                  <a:schemeClr val="accent6"/>
                </a:solidFill>
                <a:latin typeface="Calibri" panose="020F0502020204030204" pitchFamily="34" charset="0"/>
                <a:ea typeface="Aptos" panose="020B0004020202020204" pitchFamily="34" charset="0"/>
                <a:cs typeface="K"/>
              </a:rPr>
              <a:t>Battery Metals Mining Exchange ( BMX</a:t>
            </a:r>
            <a:r>
              <a:rPr lang="en-US" sz="1200" kern="100" dirty="0">
                <a:solidFill>
                  <a:schemeClr val="accent6"/>
                </a:solidFill>
                <a:latin typeface="Calibri" panose="020F0502020204030204" pitchFamily="34" charset="0"/>
                <a:ea typeface="Aptos" panose="020B0004020202020204" pitchFamily="34" charset="0"/>
                <a:cs typeface="K"/>
              </a:rPr>
              <a:t>™ </a:t>
            </a:r>
            <a:r>
              <a:rPr lang="en-US" sz="1200" b="1" kern="100" dirty="0">
                <a:solidFill>
                  <a:schemeClr val="accent6"/>
                </a:solidFill>
                <a:latin typeface="Calibri" panose="020F0502020204030204" pitchFamily="34" charset="0"/>
                <a:ea typeface="Aptos" panose="020B0004020202020204" pitchFamily="34" charset="0"/>
                <a:cs typeface="K"/>
              </a:rPr>
              <a:t>)</a:t>
            </a:r>
            <a:r>
              <a:rPr lang="en-US" sz="1200" b="1" dirty="0">
                <a:solidFill>
                  <a:schemeClr val="accent6"/>
                </a:solidFill>
                <a:latin typeface="Calibri" panose="020F0502020204030204" pitchFamily="34" charset="0"/>
                <a:ea typeface="Calibri" panose="020F0502020204030204" pitchFamily="34" charset="0"/>
                <a:cs typeface="K"/>
              </a:rPr>
              <a:t>. </a:t>
            </a:r>
            <a:endParaRPr lang="en-US" sz="1200" dirty="0">
              <a:solidFill>
                <a:schemeClr val="accent6"/>
              </a:solidFill>
              <a:latin typeface="K"/>
              <a:ea typeface="Times New Roman" panose="02020603050405020304" pitchFamily="18" charset="0"/>
              <a:cs typeface="K"/>
            </a:endParaRPr>
          </a:p>
          <a:p>
            <a:pPr marL="342900" marR="0" lvl="0" indent="-342900">
              <a:lnSpc>
                <a:spcPct val="105000"/>
              </a:lnSpc>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has signed Strategic Partnership with Blockchain leaders </a:t>
            </a:r>
            <a:r>
              <a:rPr lang="en-US" sz="1200" b="1" dirty="0" err="1">
                <a:solidFill>
                  <a:schemeClr val="accent6"/>
                </a:solidFill>
                <a:latin typeface="Calibri" panose="020F0502020204030204" pitchFamily="34" charset="0"/>
                <a:ea typeface="Calibri" panose="020F0502020204030204" pitchFamily="34" charset="0"/>
                <a:cs typeface="K"/>
              </a:rPr>
              <a:t>Fireblocks</a:t>
            </a:r>
            <a:r>
              <a:rPr lang="en-US" sz="1200" b="1" dirty="0">
                <a:solidFill>
                  <a:schemeClr val="accent6"/>
                </a:solidFill>
                <a:latin typeface="Calibri" panose="020F0502020204030204" pitchFamily="34" charset="0"/>
                <a:ea typeface="Calibri" panose="020F0502020204030204" pitchFamily="34" charset="0"/>
                <a:cs typeface="K"/>
              </a:rPr>
              <a:t> &amp; </a:t>
            </a:r>
            <a:r>
              <a:rPr lang="en-US" sz="1200" b="1" dirty="0" err="1">
                <a:solidFill>
                  <a:schemeClr val="accent6"/>
                </a:solidFill>
                <a:latin typeface="Calibri" panose="020F0502020204030204" pitchFamily="34" charset="0"/>
                <a:ea typeface="Calibri" panose="020F0502020204030204" pitchFamily="34" charset="0"/>
                <a:cs typeface="K"/>
              </a:rPr>
              <a:t>Tokeny</a:t>
            </a:r>
            <a:r>
              <a:rPr lang="en-US" sz="1200" b="1" dirty="0">
                <a:solidFill>
                  <a:schemeClr val="accent6"/>
                </a:solidFill>
                <a:latin typeface="Calibri" panose="020F0502020204030204" pitchFamily="34" charset="0"/>
                <a:ea typeface="Calibri" panose="020F0502020204030204" pitchFamily="34" charset="0"/>
                <a:cs typeface="K"/>
              </a:rPr>
              <a:t>.</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BMX </a:t>
            </a:r>
            <a:r>
              <a:rPr lang="en-US" sz="1200" kern="100" dirty="0">
                <a:solidFill>
                  <a:schemeClr val="accent6"/>
                </a:solidFill>
                <a:latin typeface="Calibri" panose="020F0502020204030204" pitchFamily="34" charset="0"/>
                <a:ea typeface="Aptos" panose="020B0004020202020204" pitchFamily="34"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’s  “Readiness” is planned for early/mid 2025.</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Group’s</a:t>
            </a:r>
            <a:r>
              <a:rPr lang="en-US" sz="1200" b="1" dirty="0">
                <a:solidFill>
                  <a:schemeClr val="accent6"/>
                </a:solidFill>
                <a:latin typeface="Calibri" panose="020F0502020204030204" pitchFamily="34" charset="0"/>
                <a:ea typeface="Calibri" panose="020F0502020204030204" pitchFamily="34" charset="0"/>
                <a:cs typeface="K"/>
              </a:rPr>
              <a:t> Corporate Lawyer – Brown Rudnick, has extensive Compliance/Regulatory Reports and Market Analysis completed with us through the Chairperson of the Digital Assets Division in NYC.</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is one of the First Movers to Market.</a:t>
            </a:r>
            <a:endParaRPr lang="en-US" sz="1200" dirty="0">
              <a:solidFill>
                <a:schemeClr val="accent6"/>
              </a:solidFill>
              <a:latin typeface="K"/>
              <a:ea typeface="Times New Roman" panose="02020603050405020304" pitchFamily="18" charset="0"/>
              <a:cs typeface="K"/>
            </a:endParaRPr>
          </a:p>
          <a:p>
            <a:pPr marL="342900" marR="0" lvl="0" indent="-342900">
              <a:lnSpc>
                <a:spcPct val="105000"/>
              </a:lnSpc>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a:t>
            </a:r>
            <a:r>
              <a:rPr lang="en-US" sz="1200" b="1" dirty="0">
                <a:solidFill>
                  <a:schemeClr val="accent6"/>
                </a:solidFill>
                <a:latin typeface="Calibri" panose="020F0502020204030204" pitchFamily="34" charset="0"/>
                <a:ea typeface="Calibri" panose="020F0502020204030204" pitchFamily="34" charset="0"/>
                <a:cs typeface="K"/>
              </a:rPr>
              <a:t>has Existing Relationships with Trade Partners</a:t>
            </a:r>
            <a:endParaRPr lang="en-US" sz="1200" dirty="0">
              <a:solidFill>
                <a:schemeClr val="accent6"/>
              </a:solidFill>
              <a:latin typeface="K"/>
              <a:ea typeface="Times New Roman" panose="02020603050405020304" pitchFamily="18" charset="0"/>
              <a:cs typeface="K"/>
            </a:endParaRPr>
          </a:p>
          <a:p>
            <a:pPr marL="342900" marR="0" lvl="0" indent="-342900">
              <a:spcBef>
                <a:spcPts val="0"/>
              </a:spcBef>
              <a:spcAft>
                <a:spcPts val="0"/>
              </a:spcAft>
              <a:buFont typeface="Wingdings" panose="05000000000000000000" pitchFamily="2" charset="2"/>
              <a:buChar char=""/>
            </a:pPr>
            <a:r>
              <a:rPr lang="en-US" sz="1200" b="1" kern="100" dirty="0">
                <a:solidFill>
                  <a:schemeClr val="accent6"/>
                </a:solidFill>
                <a:latin typeface="Calibri" panose="020F0502020204030204" pitchFamily="34" charset="0"/>
                <a:ea typeface="Aptos" panose="020B0004020202020204" pitchFamily="34" charset="0"/>
                <a:cs typeface="K"/>
              </a:rPr>
              <a:t>Li3 Group</a:t>
            </a:r>
            <a:r>
              <a:rPr lang="en-US" sz="1200" kern="100" dirty="0">
                <a:solidFill>
                  <a:schemeClr val="accent6"/>
                </a:solidFill>
                <a:latin typeface="Calibri" panose="020F0502020204030204" pitchFamily="34" charset="0"/>
                <a:ea typeface="Times New Roman" panose="02020603050405020304" pitchFamily="18" charset="0"/>
                <a:cs typeface="K"/>
              </a:rPr>
              <a:t> has </a:t>
            </a:r>
            <a:r>
              <a:rPr lang="en-US" sz="1200" b="1" dirty="0">
                <a:solidFill>
                  <a:schemeClr val="accent6"/>
                </a:solidFill>
                <a:latin typeface="Calibri" panose="020F0502020204030204" pitchFamily="34" charset="0"/>
                <a:ea typeface="Calibri" panose="020F0502020204030204" pitchFamily="34" charset="0"/>
                <a:cs typeface="K"/>
              </a:rPr>
              <a:t>Capital Raises via a SEC Filed Reg D 506b and Reg CF at $2.00 per share.</a:t>
            </a:r>
            <a:br>
              <a:rPr lang="en-US" sz="1600" dirty="0">
                <a:solidFill>
                  <a:schemeClr val="accent6"/>
                </a:solidFill>
                <a:latin typeface="Biome" panose="020B0503030204020804" pitchFamily="34" charset="0"/>
                <a:cs typeface="Biome" panose="020B0503030204020804" pitchFamily="34" charset="0"/>
              </a:rPr>
            </a:br>
            <a:endParaRPr lang="en-US" sz="900" dirty="0">
              <a:solidFill>
                <a:schemeClr val="accent6"/>
              </a:solidFill>
              <a:latin typeface="Biome" panose="020B0503030204020804" pitchFamily="34" charset="0"/>
              <a:cs typeface="Biome" panose="020B0503030204020804" pitchFamily="34" charset="0"/>
            </a:endParaRPr>
          </a:p>
        </p:txBody>
      </p:sp>
      <p:sp>
        <p:nvSpPr>
          <p:cNvPr id="4" name="TextBox 3">
            <a:extLst>
              <a:ext uri="{FF2B5EF4-FFF2-40B4-BE49-F238E27FC236}">
                <a16:creationId xmlns:a16="http://schemas.microsoft.com/office/drawing/2014/main" id="{84A601D6-B98C-38FE-545A-FB822F99FD26}"/>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8</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8" name="Picture 7" descr="A green and white logo&#10;&#10;Description automatically generated">
            <a:extLst>
              <a:ext uri="{FF2B5EF4-FFF2-40B4-BE49-F238E27FC236}">
                <a16:creationId xmlns:a16="http://schemas.microsoft.com/office/drawing/2014/main" id="{AC30E5A1-5D6E-270B-A9C4-4DBA86DF8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pic>
        <p:nvPicPr>
          <p:cNvPr id="2" name="Picture 10" descr="Asociación Colombiana de Minería">
            <a:extLst>
              <a:ext uri="{FF2B5EF4-FFF2-40B4-BE49-F238E27FC236}">
                <a16:creationId xmlns:a16="http://schemas.microsoft.com/office/drawing/2014/main" id="{23F01C95-C080-2145-FA64-F3C0FF409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85" y="5171369"/>
            <a:ext cx="1454537" cy="623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letter on a black background&#10;&#10;Description automatically generated">
            <a:extLst>
              <a:ext uri="{FF2B5EF4-FFF2-40B4-BE49-F238E27FC236}">
                <a16:creationId xmlns:a16="http://schemas.microsoft.com/office/drawing/2014/main" id="{4CFDF5EE-15A4-344E-5535-257F99BF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614" y="5378001"/>
            <a:ext cx="1629925" cy="210107"/>
          </a:xfrm>
          <a:prstGeom prst="rect">
            <a:avLst/>
          </a:prstGeom>
        </p:spPr>
      </p:pic>
      <p:pic>
        <p:nvPicPr>
          <p:cNvPr id="16" name="Picture 15">
            <a:extLst>
              <a:ext uri="{FF2B5EF4-FFF2-40B4-BE49-F238E27FC236}">
                <a16:creationId xmlns:a16="http://schemas.microsoft.com/office/drawing/2014/main" id="{7677892C-BA9F-EEEC-4AA5-50DC4000DBFA}"/>
              </a:ext>
            </a:extLst>
          </p:cNvPr>
          <p:cNvPicPr>
            <a:picLocks noChangeAspect="1"/>
          </p:cNvPicPr>
          <p:nvPr/>
        </p:nvPicPr>
        <p:blipFill>
          <a:blip r:embed="rId6"/>
          <a:stretch>
            <a:fillRect/>
          </a:stretch>
        </p:blipFill>
        <p:spPr>
          <a:xfrm>
            <a:off x="867695" y="5994122"/>
            <a:ext cx="1557763" cy="490001"/>
          </a:xfrm>
          <a:prstGeom prst="rect">
            <a:avLst/>
          </a:prstGeom>
        </p:spPr>
      </p:pic>
      <p:pic>
        <p:nvPicPr>
          <p:cNvPr id="19" name="Picture 18">
            <a:extLst>
              <a:ext uri="{FF2B5EF4-FFF2-40B4-BE49-F238E27FC236}">
                <a16:creationId xmlns:a16="http://schemas.microsoft.com/office/drawing/2014/main" id="{E5616384-B105-77F3-F25B-02078B2B6A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53738" y="5914930"/>
            <a:ext cx="1075870" cy="605178"/>
          </a:xfrm>
          <a:prstGeom prst="rect">
            <a:avLst/>
          </a:prstGeom>
        </p:spPr>
      </p:pic>
      <p:pic>
        <p:nvPicPr>
          <p:cNvPr id="21" name="Picture 20">
            <a:extLst>
              <a:ext uri="{FF2B5EF4-FFF2-40B4-BE49-F238E27FC236}">
                <a16:creationId xmlns:a16="http://schemas.microsoft.com/office/drawing/2014/main" id="{1334E443-6F6B-822F-9D33-D110D5AF7E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46576" y="5142723"/>
            <a:ext cx="743485" cy="708080"/>
          </a:xfrm>
          <a:prstGeom prst="rect">
            <a:avLst/>
          </a:prstGeom>
        </p:spPr>
      </p:pic>
      <p:pic>
        <p:nvPicPr>
          <p:cNvPr id="11" name="Picture 10" descr="A white circle with green and blue text&#10;&#10;Description automatically generated">
            <a:extLst>
              <a:ext uri="{FF2B5EF4-FFF2-40B4-BE49-F238E27FC236}">
                <a16:creationId xmlns:a16="http://schemas.microsoft.com/office/drawing/2014/main" id="{9E3C1B96-B64D-A963-08D7-2776B076EF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0783" y="5862613"/>
            <a:ext cx="743485" cy="753017"/>
          </a:xfrm>
          <a:prstGeom prst="rect">
            <a:avLst/>
          </a:prstGeom>
        </p:spPr>
      </p:pic>
      <p:pic>
        <p:nvPicPr>
          <p:cNvPr id="3" name="Picture 2">
            <a:extLst>
              <a:ext uri="{FF2B5EF4-FFF2-40B4-BE49-F238E27FC236}">
                <a16:creationId xmlns:a16="http://schemas.microsoft.com/office/drawing/2014/main" id="{BF0A8AE9-502C-1D3D-5FD0-D4B40865B7BF}"/>
              </a:ext>
            </a:extLst>
          </p:cNvPr>
          <p:cNvPicPr>
            <a:picLocks noChangeAspect="1"/>
          </p:cNvPicPr>
          <p:nvPr/>
        </p:nvPicPr>
        <p:blipFill>
          <a:blip r:embed="rId10"/>
          <a:stretch>
            <a:fillRect/>
          </a:stretch>
        </p:blipFill>
        <p:spPr>
          <a:xfrm>
            <a:off x="2509723" y="5323115"/>
            <a:ext cx="1286367" cy="310923"/>
          </a:xfrm>
          <a:prstGeom prst="rect">
            <a:avLst/>
          </a:prstGeom>
        </p:spPr>
      </p:pic>
    </p:spTree>
    <p:extLst>
      <p:ext uri="{BB962C8B-B14F-4D97-AF65-F5344CB8AC3E}">
        <p14:creationId xmlns:p14="http://schemas.microsoft.com/office/powerpoint/2010/main" val="46787243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up)">
                                      <p:cBhvr>
                                        <p:cTn id="11" dur="500"/>
                                        <p:tgtEl>
                                          <p:spTgt spid="10">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up)">
                                      <p:cBhvr>
                                        <p:cTn id="15" dur="500"/>
                                        <p:tgtEl>
                                          <p:spTgt spid="10">
                                            <p:txEl>
                                              <p:pRg st="1" end="1"/>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up)">
                                      <p:cBhvr>
                                        <p:cTn id="19" dur="500"/>
                                        <p:tgtEl>
                                          <p:spTgt spid="10">
                                            <p:txEl>
                                              <p:pRg st="2" end="2"/>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wipe(up)">
                                      <p:cBhvr>
                                        <p:cTn id="23" dur="500"/>
                                        <p:tgtEl>
                                          <p:spTgt spid="10">
                                            <p:txEl>
                                              <p:pRg st="3" end="3"/>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up)">
                                      <p:cBhvr>
                                        <p:cTn id="31" dur="500"/>
                                        <p:tgtEl>
                                          <p:spTgt spid="10">
                                            <p:txEl>
                                              <p:pRg st="5" end="5"/>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wipe(up)">
                                      <p:cBhvr>
                                        <p:cTn id="35" dur="500"/>
                                        <p:tgtEl>
                                          <p:spTgt spid="10">
                                            <p:txEl>
                                              <p:pRg st="6" end="6"/>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wipe(up)">
                                      <p:cBhvr>
                                        <p:cTn id="39" dur="500"/>
                                        <p:tgtEl>
                                          <p:spTgt spid="10">
                                            <p:txEl>
                                              <p:pRg st="7" end="7"/>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Effect transition="in" filter="wipe(up)">
                                      <p:cBhvr>
                                        <p:cTn id="43" dur="500"/>
                                        <p:tgtEl>
                                          <p:spTgt spid="10">
                                            <p:txEl>
                                              <p:pRg st="8" end="8"/>
                                            </p:txEl>
                                          </p:spTgt>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wipe(up)">
                                      <p:cBhvr>
                                        <p:cTn id="47" dur="500"/>
                                        <p:tgtEl>
                                          <p:spTgt spid="10">
                                            <p:txEl>
                                              <p:pRg st="9" end="9"/>
                                            </p:txEl>
                                          </p:spTgt>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animEffect transition="in" filter="wipe(up)">
                                      <p:cBhvr>
                                        <p:cTn id="51" dur="500"/>
                                        <p:tgtEl>
                                          <p:spTgt spid="10">
                                            <p:txEl>
                                              <p:pRg st="10" end="10"/>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8C9BCA2-193D-4E33-5724-A4214906641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270" r="15270"/>
          <a:stretch/>
        </p:blipFill>
        <p:spPr/>
      </p:pic>
      <p:sp>
        <p:nvSpPr>
          <p:cNvPr id="12" name="TextBox 11">
            <a:extLst>
              <a:ext uri="{FF2B5EF4-FFF2-40B4-BE49-F238E27FC236}">
                <a16:creationId xmlns:a16="http://schemas.microsoft.com/office/drawing/2014/main" id="{0857B41E-6FAF-1B15-009F-BC65E56AB17A}"/>
              </a:ext>
            </a:extLst>
          </p:cNvPr>
          <p:cNvSpPr txBox="1"/>
          <p:nvPr/>
        </p:nvSpPr>
        <p:spPr>
          <a:xfrm>
            <a:off x="8409427" y="266805"/>
            <a:ext cx="4065588" cy="369332"/>
          </a:xfrm>
          <a:prstGeom prst="rect">
            <a:avLst/>
          </a:prstGeom>
          <a:noFill/>
        </p:spPr>
        <p:txBody>
          <a:bodyPr>
            <a:spAutoFit/>
          </a:bodyPr>
          <a:lstStyle/>
          <a:p>
            <a:pPr eaLnBrk="1" fontAlgn="auto" hangingPunct="1">
              <a:spcBef>
                <a:spcPts val="0"/>
              </a:spcBef>
              <a:spcAft>
                <a:spcPts val="0"/>
              </a:spcAft>
              <a:defRPr/>
            </a:pP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Revenue Model</a:t>
            </a:r>
            <a:endParaRPr lang="id-ID" spc="300" dirty="0">
              <a:solidFill>
                <a:schemeClr val="accent6"/>
              </a:solidFill>
              <a:latin typeface="Biome" panose="020B0503030204020804" pitchFamily="34" charset="0"/>
              <a:ea typeface="Open Sans" panose="020B0606030504020204" pitchFamily="34" charset="0"/>
              <a:cs typeface="Biome" panose="020B0503030204020804" pitchFamily="34" charset="0"/>
            </a:endParaRPr>
          </a:p>
        </p:txBody>
      </p:sp>
      <p:sp>
        <p:nvSpPr>
          <p:cNvPr id="14" name="Rectangle 13">
            <a:extLst>
              <a:ext uri="{FF2B5EF4-FFF2-40B4-BE49-F238E27FC236}">
                <a16:creationId xmlns:a16="http://schemas.microsoft.com/office/drawing/2014/main" id="{3AF5D772-99E8-E98D-D62E-3212F3B9B9AD}"/>
              </a:ext>
            </a:extLst>
          </p:cNvPr>
          <p:cNvSpPr/>
          <p:nvPr/>
        </p:nvSpPr>
        <p:spPr>
          <a:xfrm>
            <a:off x="7706413" y="5203585"/>
            <a:ext cx="3827545" cy="991425"/>
          </a:xfrm>
          <a:prstGeom prst="rect">
            <a:avLst/>
          </a:prstGeom>
        </p:spPr>
        <p:txBody>
          <a:bodyPr wrap="square">
            <a:spAutoFit/>
          </a:bodyPr>
          <a:lstStyle/>
          <a:p>
            <a:pPr>
              <a:lnSpc>
                <a:spcPct val="150000"/>
              </a:lnSpc>
            </a:pPr>
            <a:r>
              <a:rPr lang="en-US" altLang="en-US" sz="1000" dirty="0">
                <a:solidFill>
                  <a:schemeClr val="bg1"/>
                </a:solidFill>
                <a:latin typeface="Biome" panose="020B0503030204020804" pitchFamily="34" charset="0"/>
                <a:cs typeface="Biome" panose="020B0503030204020804" pitchFamily="34" charset="0"/>
              </a:rPr>
              <a:t>Percentage Benefit of each project investment via Asset-Backed Digital Tokens created onLi3 Group’s Proprietary Platform via a Peer-to-Peer Marketplace (Anticipated Exchange &amp; Licenses in Early 2025).</a:t>
            </a:r>
          </a:p>
        </p:txBody>
      </p:sp>
      <p:sp>
        <p:nvSpPr>
          <p:cNvPr id="10" name="Rectangle 9">
            <a:extLst>
              <a:ext uri="{FF2B5EF4-FFF2-40B4-BE49-F238E27FC236}">
                <a16:creationId xmlns:a16="http://schemas.microsoft.com/office/drawing/2014/main" id="{2C6FBB38-EC33-C4C9-6F70-B9CA4013EA6D}"/>
              </a:ext>
            </a:extLst>
          </p:cNvPr>
          <p:cNvSpPr>
            <a:spLocks noChangeArrowheads="1"/>
          </p:cNvSpPr>
          <p:nvPr/>
        </p:nvSpPr>
        <p:spPr bwMode="auto">
          <a:xfrm>
            <a:off x="7704282" y="1513665"/>
            <a:ext cx="3944435" cy="131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pPr>
            <a:r>
              <a:rPr lang="en-US" altLang="en-US" sz="900" dirty="0">
                <a:solidFill>
                  <a:schemeClr val="bg1"/>
                </a:solidFill>
                <a:latin typeface="Biome" panose="020B0503030204020804" pitchFamily="34" charset="0"/>
                <a:cs typeface="Biome" panose="020B0503030204020804" pitchFamily="34" charset="0"/>
              </a:rPr>
              <a:t>Physical Commodities Trade Financing &amp; Digital Platform, The </a:t>
            </a:r>
            <a:r>
              <a:rPr lang="en-US" altLang="en-US" sz="900" dirty="0">
                <a:solidFill>
                  <a:schemeClr val="accent6"/>
                </a:solidFill>
                <a:latin typeface="Biome" panose="020B0503030204020804" pitchFamily="34" charset="0"/>
                <a:cs typeface="Biome" panose="020B0503030204020804" pitchFamily="34" charset="0"/>
              </a:rPr>
              <a:t>Commodities Mining Exchange ( CMX ™ ), </a:t>
            </a:r>
            <a:r>
              <a:rPr lang="en-US" altLang="en-US" sz="900" dirty="0">
                <a:solidFill>
                  <a:schemeClr val="bg1"/>
                </a:solidFill>
                <a:latin typeface="Biome" panose="020B0503030204020804" pitchFamily="34" charset="0"/>
                <a:cs typeface="Biome" panose="020B0503030204020804" pitchFamily="34" charset="0"/>
              </a:rPr>
              <a:t>our Proprietary Platform provides a unique Trade Finance Hub for Investors, Mining Companies, Energy Providers, Manufacturers and Technology alike, with Significant Arbitrage Opportunities and Solutions for both Short-Term and Long-Term Off-Take Agreements.</a:t>
            </a:r>
          </a:p>
        </p:txBody>
      </p:sp>
      <p:sp>
        <p:nvSpPr>
          <p:cNvPr id="2" name="TextBox 1">
            <a:extLst>
              <a:ext uri="{FF2B5EF4-FFF2-40B4-BE49-F238E27FC236}">
                <a16:creationId xmlns:a16="http://schemas.microsoft.com/office/drawing/2014/main" id="{7196CA50-7219-A661-9340-0253BA85D14F}"/>
              </a:ext>
            </a:extLst>
          </p:cNvPr>
          <p:cNvSpPr txBox="1"/>
          <p:nvPr/>
        </p:nvSpPr>
        <p:spPr>
          <a:xfrm>
            <a:off x="7704282" y="839074"/>
            <a:ext cx="4182917" cy="646331"/>
          </a:xfrm>
          <a:prstGeom prst="rect">
            <a:avLst/>
          </a:prstGeom>
          <a:noFill/>
        </p:spPr>
        <p:txBody>
          <a:bodyPr wrap="square">
            <a:spAutoFit/>
          </a:bodyPr>
          <a:lstStyle/>
          <a:p>
            <a:pPr>
              <a:defRPr/>
            </a:pPr>
            <a:r>
              <a:rPr lang="en-GB" spc="300" dirty="0">
                <a:solidFill>
                  <a:schemeClr val="bg1"/>
                </a:solidFill>
                <a:latin typeface="Biome" panose="020B0503030204020804" pitchFamily="34" charset="0"/>
                <a:ea typeface="Open Sans" panose="020B0606030504020204" pitchFamily="34" charset="0"/>
                <a:cs typeface="Biome" panose="020B0503030204020804" pitchFamily="34" charset="0"/>
              </a:rPr>
              <a:t>1. </a:t>
            </a: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Traditional &amp;</a:t>
            </a:r>
            <a:r>
              <a:rPr lang="en-GB" spc="300" dirty="0">
                <a:solidFill>
                  <a:schemeClr val="bg1"/>
                </a:solidFill>
                <a:latin typeface="Biome" panose="020B0503030204020804" pitchFamily="34" charset="0"/>
                <a:ea typeface="Open Sans" panose="020B0606030504020204" pitchFamily="34" charset="0"/>
                <a:cs typeface="Biome" panose="020B0503030204020804" pitchFamily="34" charset="0"/>
              </a:rPr>
              <a:t> </a:t>
            </a: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Digitizing Offtake Agreements</a:t>
            </a:r>
            <a:endParaRPr lang="id-ID" sz="1600" spc="300" dirty="0">
              <a:solidFill>
                <a:schemeClr val="accent6"/>
              </a:solidFill>
              <a:latin typeface="Biome" panose="020B0503030204020804" pitchFamily="34" charset="0"/>
              <a:ea typeface="Open Sans" panose="020B0606030504020204" pitchFamily="34" charset="0"/>
              <a:cs typeface="Biome" panose="020B0503030204020804" pitchFamily="34" charset="0"/>
            </a:endParaRPr>
          </a:p>
        </p:txBody>
      </p:sp>
      <p:sp>
        <p:nvSpPr>
          <p:cNvPr id="3" name="TextBox 2">
            <a:extLst>
              <a:ext uri="{FF2B5EF4-FFF2-40B4-BE49-F238E27FC236}">
                <a16:creationId xmlns:a16="http://schemas.microsoft.com/office/drawing/2014/main" id="{91E5AE02-B9D7-91DF-6A43-D70DFFA00B88}"/>
              </a:ext>
            </a:extLst>
          </p:cNvPr>
          <p:cNvSpPr txBox="1"/>
          <p:nvPr/>
        </p:nvSpPr>
        <p:spPr>
          <a:xfrm>
            <a:off x="7704283" y="4586757"/>
            <a:ext cx="4065588" cy="646331"/>
          </a:xfrm>
          <a:prstGeom prst="rect">
            <a:avLst/>
          </a:prstGeom>
          <a:noFill/>
        </p:spPr>
        <p:txBody>
          <a:bodyPr>
            <a:spAutoFit/>
          </a:bodyPr>
          <a:lstStyle/>
          <a:p>
            <a:pPr>
              <a:defRPr/>
            </a:pPr>
            <a:r>
              <a:rPr lang="en-GB" spc="300" dirty="0">
                <a:solidFill>
                  <a:schemeClr val="bg1"/>
                </a:solidFill>
                <a:latin typeface="Biome" panose="020B0503030204020804" pitchFamily="34" charset="0"/>
                <a:ea typeface="Open Sans" panose="020B0606030504020204" pitchFamily="34" charset="0"/>
                <a:cs typeface="Biome" panose="020B0503030204020804" pitchFamily="34" charset="0"/>
              </a:rPr>
              <a:t>3. </a:t>
            </a: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Digital Securities Tokens (STO’s) </a:t>
            </a:r>
            <a:endParaRPr lang="id-ID" sz="1600" spc="300" dirty="0">
              <a:solidFill>
                <a:schemeClr val="accent6"/>
              </a:solidFill>
              <a:latin typeface="Biome" panose="020B0503030204020804" pitchFamily="34" charset="0"/>
              <a:ea typeface="Open Sans" panose="020B0606030504020204" pitchFamily="34" charset="0"/>
              <a:cs typeface="Biome" panose="020B0503030204020804" pitchFamily="34" charset="0"/>
            </a:endParaRPr>
          </a:p>
        </p:txBody>
      </p:sp>
      <p:sp>
        <p:nvSpPr>
          <p:cNvPr id="4" name="TextBox 3">
            <a:extLst>
              <a:ext uri="{FF2B5EF4-FFF2-40B4-BE49-F238E27FC236}">
                <a16:creationId xmlns:a16="http://schemas.microsoft.com/office/drawing/2014/main" id="{44702AC5-7921-5875-C69F-E48742C0A3D1}"/>
              </a:ext>
            </a:extLst>
          </p:cNvPr>
          <p:cNvSpPr txBox="1"/>
          <p:nvPr/>
        </p:nvSpPr>
        <p:spPr>
          <a:xfrm>
            <a:off x="343151" y="6128118"/>
            <a:ext cx="1006475" cy="646331"/>
          </a:xfrm>
          <a:prstGeom prst="rect">
            <a:avLst/>
          </a:prstGeom>
          <a:noFill/>
        </p:spPr>
        <p:txBody>
          <a:bodyPr>
            <a:spAutoFit/>
          </a:bodyPr>
          <a:lstStyle/>
          <a:p>
            <a:pPr eaLnBrk="1" fontAlgn="auto" hangingPunct="1">
              <a:spcBef>
                <a:spcPts val="0"/>
              </a:spcBef>
              <a:spcAft>
                <a:spcPts val="0"/>
              </a:spcAft>
              <a:defRPr/>
            </a:pPr>
            <a:fld id="{8251481C-8894-458D-852E-1B4917840A37}" type="slidenum">
              <a:rPr lang="en-GB" sz="3600" spc="300" smtClean="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rPr>
              <a:t>9</a:t>
            </a:fld>
            <a:endParaRPr lang="id-ID" sz="3600" spc="300" dirty="0">
              <a:solidFill>
                <a:schemeClr val="bg1">
                  <a:lumMod val="85000"/>
                </a:schemeClr>
              </a:solidFill>
              <a:latin typeface="Biome" panose="020B0503030204020804" pitchFamily="34" charset="0"/>
              <a:ea typeface="Open Sans" panose="020B0606030504020204" pitchFamily="34" charset="0"/>
              <a:cs typeface="Biome" panose="020B0503030204020804" pitchFamily="34" charset="0"/>
            </a:endParaRPr>
          </a:p>
        </p:txBody>
      </p:sp>
      <p:pic>
        <p:nvPicPr>
          <p:cNvPr id="5" name="Picture 4" descr="A green and white logo&#10;&#10;Description automatically generated">
            <a:extLst>
              <a:ext uri="{FF2B5EF4-FFF2-40B4-BE49-F238E27FC236}">
                <a16:creationId xmlns:a16="http://schemas.microsoft.com/office/drawing/2014/main" id="{786B8B36-5F6E-0AE7-2B0D-EF63ED0C6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25" y="191063"/>
            <a:ext cx="1854679" cy="376936"/>
          </a:xfrm>
          <a:prstGeom prst="rect">
            <a:avLst/>
          </a:prstGeom>
        </p:spPr>
      </p:pic>
      <p:sp>
        <p:nvSpPr>
          <p:cNvPr id="6" name="TextBox 5">
            <a:extLst>
              <a:ext uri="{FF2B5EF4-FFF2-40B4-BE49-F238E27FC236}">
                <a16:creationId xmlns:a16="http://schemas.microsoft.com/office/drawing/2014/main" id="{FD017097-551B-9282-6AB1-1CEE0B135B46}"/>
              </a:ext>
            </a:extLst>
          </p:cNvPr>
          <p:cNvSpPr txBox="1"/>
          <p:nvPr/>
        </p:nvSpPr>
        <p:spPr>
          <a:xfrm>
            <a:off x="7704283" y="2798920"/>
            <a:ext cx="4065588" cy="369332"/>
          </a:xfrm>
          <a:prstGeom prst="rect">
            <a:avLst/>
          </a:prstGeom>
          <a:noFill/>
        </p:spPr>
        <p:txBody>
          <a:bodyPr>
            <a:spAutoFit/>
          </a:bodyPr>
          <a:lstStyle/>
          <a:p>
            <a:pPr>
              <a:defRPr/>
            </a:pPr>
            <a:r>
              <a:rPr lang="en-GB" spc="300" dirty="0">
                <a:solidFill>
                  <a:schemeClr val="bg1"/>
                </a:solidFill>
                <a:latin typeface="Biome" panose="020B0503030204020804" pitchFamily="34" charset="0"/>
                <a:ea typeface="Open Sans" panose="020B0606030504020204" pitchFamily="34" charset="0"/>
                <a:cs typeface="Biome" panose="020B0503030204020804" pitchFamily="34" charset="0"/>
              </a:rPr>
              <a:t>2. </a:t>
            </a: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Brokerage</a:t>
            </a:r>
            <a:r>
              <a:rPr lang="en-GB" spc="300" dirty="0">
                <a:solidFill>
                  <a:schemeClr val="bg1"/>
                </a:solidFill>
                <a:latin typeface="Biome" panose="020B0503030204020804" pitchFamily="34" charset="0"/>
                <a:ea typeface="Open Sans" panose="020B0606030504020204" pitchFamily="34" charset="0"/>
                <a:cs typeface="Biome" panose="020B0503030204020804" pitchFamily="34" charset="0"/>
              </a:rPr>
              <a:t> </a:t>
            </a:r>
            <a:r>
              <a:rPr lang="en-GB" spc="300" dirty="0">
                <a:solidFill>
                  <a:schemeClr val="accent6"/>
                </a:solidFill>
                <a:latin typeface="Biome" panose="020B0503030204020804" pitchFamily="34" charset="0"/>
                <a:ea typeface="Open Sans" panose="020B0606030504020204" pitchFamily="34" charset="0"/>
                <a:cs typeface="Biome" panose="020B0503030204020804" pitchFamily="34" charset="0"/>
              </a:rPr>
              <a:t>Fees</a:t>
            </a:r>
            <a:endParaRPr lang="id-ID" sz="1600" spc="300" dirty="0">
              <a:solidFill>
                <a:schemeClr val="accent6"/>
              </a:solidFill>
              <a:latin typeface="Biome" panose="020B0503030204020804" pitchFamily="34" charset="0"/>
              <a:ea typeface="Open Sans" panose="020B0606030504020204" pitchFamily="34" charset="0"/>
              <a:cs typeface="Biome" panose="020B0503030204020804" pitchFamily="34" charset="0"/>
            </a:endParaRPr>
          </a:p>
        </p:txBody>
      </p:sp>
      <p:sp>
        <p:nvSpPr>
          <p:cNvPr id="7" name="Rectangle 6">
            <a:extLst>
              <a:ext uri="{FF2B5EF4-FFF2-40B4-BE49-F238E27FC236}">
                <a16:creationId xmlns:a16="http://schemas.microsoft.com/office/drawing/2014/main" id="{F6977A55-90FB-5C42-818C-5BC9B8D47EE8}"/>
              </a:ext>
            </a:extLst>
          </p:cNvPr>
          <p:cNvSpPr>
            <a:spLocks noChangeArrowheads="1"/>
          </p:cNvSpPr>
          <p:nvPr/>
        </p:nvSpPr>
        <p:spPr bwMode="auto">
          <a:xfrm>
            <a:off x="7647969" y="3168252"/>
            <a:ext cx="3944435" cy="172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nSpc>
                <a:spcPct val="150000"/>
              </a:lnSpc>
              <a:defRPr/>
            </a:pPr>
            <a:r>
              <a:rPr lang="en-US" sz="1000" dirty="0">
                <a:solidFill>
                  <a:schemeClr val="bg1"/>
                </a:solidFill>
                <a:latin typeface="Biome" panose="020B0503030204020804" pitchFamily="34" charset="0"/>
                <a:cs typeface="Biome" panose="020B0503030204020804" pitchFamily="34" charset="0"/>
              </a:rPr>
              <a:t>Transaction Fees for a Suite of Services including:</a:t>
            </a:r>
          </a:p>
          <a:p>
            <a:pPr marL="171450" indent="-171450">
              <a:lnSpc>
                <a:spcPct val="150000"/>
              </a:lnSpc>
              <a:buFont typeface="Arial" panose="020B0604020202020204" pitchFamily="34" charset="0"/>
              <a:buChar char="•"/>
              <a:defRPr/>
            </a:pPr>
            <a:r>
              <a:rPr lang="en-US" sz="1000" dirty="0">
                <a:solidFill>
                  <a:schemeClr val="bg1"/>
                </a:solidFill>
                <a:latin typeface="Biome" panose="020B0503030204020804" pitchFamily="34" charset="0"/>
                <a:cs typeface="Biome" panose="020B0503030204020804" pitchFamily="34" charset="0"/>
              </a:rPr>
              <a:t>Supporting Commodity Auctions </a:t>
            </a:r>
          </a:p>
          <a:p>
            <a:pPr marL="171450" indent="-171450">
              <a:lnSpc>
                <a:spcPct val="150000"/>
              </a:lnSpc>
              <a:buFont typeface="Arial" panose="020B0604020202020204" pitchFamily="34" charset="0"/>
              <a:buChar char="•"/>
              <a:defRPr/>
            </a:pPr>
            <a:r>
              <a:rPr lang="en-US" sz="1000" dirty="0">
                <a:solidFill>
                  <a:schemeClr val="bg1"/>
                </a:solidFill>
                <a:latin typeface="Biome" panose="020B0503030204020804" pitchFamily="34" charset="0"/>
                <a:cs typeface="Biome" panose="020B0503030204020804" pitchFamily="34" charset="0"/>
              </a:rPr>
              <a:t>Project Tenders and RFP’s</a:t>
            </a:r>
          </a:p>
          <a:p>
            <a:pPr marL="171450" indent="-171450">
              <a:lnSpc>
                <a:spcPct val="150000"/>
              </a:lnSpc>
              <a:buFont typeface="Arial" panose="020B0604020202020204" pitchFamily="34" charset="0"/>
              <a:buChar char="•"/>
              <a:defRPr/>
            </a:pPr>
            <a:r>
              <a:rPr lang="en-US" sz="1000" dirty="0">
                <a:solidFill>
                  <a:schemeClr val="bg1"/>
                </a:solidFill>
                <a:latin typeface="Biome" panose="020B0503030204020804" pitchFamily="34" charset="0"/>
                <a:cs typeface="Biome" panose="020B0503030204020804" pitchFamily="34" charset="0"/>
              </a:rPr>
              <a:t>Market Intelligence</a:t>
            </a:r>
          </a:p>
          <a:p>
            <a:pPr marL="171450" indent="-171450">
              <a:lnSpc>
                <a:spcPct val="150000"/>
              </a:lnSpc>
              <a:buFont typeface="Arial" panose="020B0604020202020204" pitchFamily="34" charset="0"/>
              <a:buChar char="•"/>
              <a:defRPr/>
            </a:pPr>
            <a:r>
              <a:rPr lang="en-US" sz="1000" dirty="0">
                <a:solidFill>
                  <a:schemeClr val="bg1"/>
                </a:solidFill>
                <a:latin typeface="Biome" panose="020B0503030204020804" pitchFamily="34" charset="0"/>
                <a:cs typeface="Biome" panose="020B0503030204020804" pitchFamily="34" charset="0"/>
              </a:rPr>
              <a:t>Sourcing Supplies and End Users</a:t>
            </a:r>
          </a:p>
          <a:p>
            <a:pPr>
              <a:lnSpc>
                <a:spcPct val="150000"/>
              </a:lnSpc>
            </a:pPr>
            <a:r>
              <a:rPr lang="en-US" altLang="en-US" sz="1100" dirty="0">
                <a:solidFill>
                  <a:schemeClr val="bg1"/>
                </a:solidFill>
                <a:latin typeface="Biome" panose="020B0503030204020804" pitchFamily="34" charset="0"/>
                <a:cs typeface="Biome" panose="020B0503030204020804" pitchFamily="34" charset="0"/>
              </a:rPr>
              <a:t>.</a:t>
            </a:r>
          </a:p>
          <a:p>
            <a:pPr>
              <a:lnSpc>
                <a:spcPct val="150000"/>
              </a:lnSpc>
            </a:pPr>
            <a:endParaRPr lang="en-US" altLang="en-US" sz="1100" dirty="0">
              <a:solidFill>
                <a:schemeClr val="accent6"/>
              </a:solidFill>
              <a:latin typeface="Biome" panose="020B0503030204020804" pitchFamily="34" charset="0"/>
              <a:cs typeface="Biome" panose="020B05030302040208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up)">
                                      <p:cBhvr>
                                        <p:cTn id="11" dur="500"/>
                                        <p:tgtEl>
                                          <p:spTgt spid="1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25686</TotalTime>
  <Words>1450</Words>
  <Application>Microsoft Office PowerPoint</Application>
  <PresentationFormat>Widescreen</PresentationFormat>
  <Paragraphs>134</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Biome</vt:lpstr>
      <vt:lpstr>Calibri</vt:lpstr>
      <vt:lpstr>Calibri Light</vt:lpstr>
      <vt:lpstr>K</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Li3 Group</dc:creator>
  <cp:lastModifiedBy>David Macias</cp:lastModifiedBy>
  <cp:revision>51</cp:revision>
  <cp:lastPrinted>2024-03-07T17:25:08Z</cp:lastPrinted>
  <dcterms:created xsi:type="dcterms:W3CDTF">2023-03-21T16:46:30Z</dcterms:created>
  <dcterms:modified xsi:type="dcterms:W3CDTF">2024-10-13T16:12:19Z</dcterms:modified>
</cp:coreProperties>
</file>