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C6A9F-F506-4016-A23C-2F34937830D8}" v="3" dt="2023-05-15T20:41:32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8FFB7-42FF-4C1A-A975-3DF7577764B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788ED-DE82-4CD5-985F-9C769937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7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CA71-9EE6-64F5-0D88-C24B4203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59D66-F16B-9778-D787-3D96B5E1C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872EA-156B-94D7-DCF7-071575F19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57E1-0558-408E-BE94-AC3109EDCD8B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FEED9-50AD-D6F3-B75F-639E9527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Athamas Dimopoulos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9F690-D8DA-7887-1D8F-4D1F5551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D83-1B7F-43CF-BC9F-07E002B7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2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84A6-0101-F8C0-201B-D3BA59F2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2389A-3AC5-7248-1580-3E679B616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D31A2-C929-8331-8B25-DB1B4BAF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94C2-1332-48FE-8F2D-E9437255E235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9FA38-7135-5035-05E1-4146984A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Athamas Dimopoulos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1DD23-9D87-D46C-2DF1-07D2ABC2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D83-1B7F-43CF-BC9F-07E002B7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10C1E9-D07B-BDD8-FA07-F90A23DCC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60FA8-8D63-3300-6E9D-3C56D7C66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83111-AFBF-CAFE-E9AF-46B0F4760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6A4A-359C-4261-BD17-ECB33CA5E932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EF9D1-2B76-EFDB-86F1-3FFD0702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Athamas Dimopoulos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78298-EF61-24B9-1FA0-F4437D6F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D83-1B7F-43CF-BC9F-07E002B7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8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7A90-160F-7880-FDA5-3C08791C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98442-D9C6-F3FE-5535-74B662658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09CCA-4001-526E-852C-A8A2DA9B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2DCE-6431-44FF-99F4-BC2BD060DCA1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754D2-F4A8-563B-B757-E0C357BF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Athamas Dimopoulos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FDA37-3FF9-A676-FF12-D9F4CE52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D83-1B7F-43CF-BC9F-07E002B7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1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F1508-5022-4F03-00E1-6A7708D6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AE7BF-1A2C-0D66-5193-9C83217CC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58949-BCFA-3A5B-40FC-6447764F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AAD5-E2F7-4D12-9720-DE67415A1619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DEE57-4ED5-81AC-B319-DE93D5AB4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Athamas Dimopoulos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BE443-4FD7-7A3E-F7F8-2FC36FB1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D83-1B7F-43CF-BC9F-07E002B7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4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4A202-84B0-7F20-9EDB-9135AADF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B7BA6-7D64-8F5D-33C7-FE4C23DB3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0DBE8-2544-CA89-E115-8B509C64A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CC342-501B-7579-28E1-000AC177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2DB2-9436-4425-BA6D-3F4BBC4257BE}" type="datetime1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717AD-97F7-AC07-CB36-86423742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Athamas Dimopoulos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C56EB-5F42-D64B-A694-19920F9F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D83-1B7F-43CF-BC9F-07E002B7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7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EEA0-DB23-5774-0BBA-701F5192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5E8CD-79B7-79C9-EF68-70FC7BB4F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5162D-AD2D-8D38-D820-5DAAA40E1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33001-CAD1-A350-903B-8B5802796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CE00C-30A8-1DA2-099F-28B46FE2B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97D44-366F-6CC4-64AF-BAD8E820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91D-5E7C-4AAA-80BC-6BA311A37E9D}" type="datetime1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9C2B7D-4E15-0DB9-5E65-CA5B9839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Athamas Dimopoulos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F6A53-74A0-D629-D918-10F35ED9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D83-1B7F-43CF-BC9F-07E002B7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9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69879-C1BA-EAC5-B5DA-822B2E8C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67DE3-231A-0D0F-FDA4-529E1FCE0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9C10-5E28-478B-ADEB-5108FFDFB6C3}" type="datetime1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9ADD5-6424-656B-208D-36116F1E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Athamas Dimopoulos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1FFFD-37B1-E24B-E2EF-8CDA0230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D83-1B7F-43CF-BC9F-07E002B7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1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57264-A9DA-FA4A-4126-02F1D270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9FDC-7837-441B-96C1-D650AFFC469A}" type="datetime1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1630A9-407D-305F-512E-2634F36A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Athamas Dimopoulos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43853-08AF-EAA4-CC6E-9D8AA541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D83-1B7F-43CF-BC9F-07E002B7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3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26BF-19F3-8187-905B-AA7875AD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B6303-AE8F-444D-AB8B-4C72BCCFF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82A8F-4FBE-C7DE-D1E7-488E1B526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77AA6-6797-BF9E-C8FE-FA9FE236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381D-84D9-4220-B4E5-FB8314809577}" type="datetime1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4F087-B924-CC93-CC96-49900572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Athamas Dimopoulos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916A7-DFBA-6648-5C52-439BACF7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D83-1B7F-43CF-BC9F-07E002B7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0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BBE0-1F40-5090-16D2-D55B3014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023845-6F5A-D94F-5D91-3577334C1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9496D-CBA4-5037-1A19-3C9705912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05253-1621-01DB-6766-55E8153F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4448-6D4B-496D-972A-2A4E941EF7DC}" type="datetime1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E8775-3FAE-6ED4-9D1D-AAE63EEB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Athamas Dimopoulos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F8075-2FBF-7118-5725-4FB165CC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D83-1B7F-43CF-BC9F-07E002B7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6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A7ED0A-9CE2-F779-5AC8-BF1F68EC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1CFC5-7FCA-3DFE-6C09-6167302EE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D7068-6D05-9C78-257D-0567D6E9F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324C-2230-4A18-93D1-95955D56D193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B750D-33C3-ABC4-E0D7-053A098E3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Athamas Dimopoulos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0EDEE-364A-FB8B-D572-DE5CBF3E8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2D83-1B7F-43CF-BC9F-07E002B7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2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BF65D9F-1535-845D-7899-4914A28537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689" y="4541986"/>
            <a:ext cx="3605812" cy="21049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DFA5EE-93C5-0E35-3E1E-82B356BDFCA9}"/>
              </a:ext>
            </a:extLst>
          </p:cNvPr>
          <p:cNvSpPr txBox="1"/>
          <p:nvPr/>
        </p:nvSpPr>
        <p:spPr>
          <a:xfrm>
            <a:off x="408517" y="5859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Brief History of Project Scheduling</a:t>
            </a:r>
          </a:p>
        </p:txBody>
      </p:sp>
      <p:pic>
        <p:nvPicPr>
          <p:cNvPr id="5" name="Picture 4" descr="A picture containing outdoor, black and white, sketch, monochrome&#10;&#10;Description automatically generated">
            <a:extLst>
              <a:ext uri="{FF2B5EF4-FFF2-40B4-BE49-F238E27FC236}">
                <a16:creationId xmlns:a16="http://schemas.microsoft.com/office/drawing/2014/main" id="{7B2C6C2C-CDC8-C22E-17C5-09EF2939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64" y="1119094"/>
            <a:ext cx="3806044" cy="49554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A building under construction with scaffolding&#10;&#10;Description automatically generated with low confidence">
            <a:extLst>
              <a:ext uri="{FF2B5EF4-FFF2-40B4-BE49-F238E27FC236}">
                <a16:creationId xmlns:a16="http://schemas.microsoft.com/office/drawing/2014/main" id="{EE95FF3C-A094-9AD1-3308-3BAA95124AF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9" y="1026543"/>
            <a:ext cx="3875593" cy="3278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93C478-595B-2F88-E989-CCB2F0308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8656" y="3592872"/>
            <a:ext cx="4447653" cy="30540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0BFF35-B518-AA32-810D-58F5F45CC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8394" y="177986"/>
            <a:ext cx="4107916" cy="3968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79DD09-A49D-1FA2-0996-77DCE22A3CC3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068" y="3592873"/>
            <a:ext cx="4310681" cy="30540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DE9EE6-135B-407C-6C98-735CB0372F08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8468" y="4154693"/>
            <a:ext cx="2614761" cy="24922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35476-7F4B-F425-B611-35391142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60657" y="6680014"/>
            <a:ext cx="1331343" cy="182571"/>
          </a:xfrm>
        </p:spPr>
        <p:txBody>
          <a:bodyPr/>
          <a:lstStyle/>
          <a:p>
            <a:r>
              <a:rPr lang="en-US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Athamas Dimopoulos</a:t>
            </a:r>
          </a:p>
        </p:txBody>
      </p:sp>
    </p:spTree>
    <p:extLst>
      <p:ext uri="{BB962C8B-B14F-4D97-AF65-F5344CB8AC3E}">
        <p14:creationId xmlns:p14="http://schemas.microsoft.com/office/powerpoint/2010/main" val="241328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7DFA5EE-93C5-0E35-3E1E-82B356BDFCA9}"/>
              </a:ext>
            </a:extLst>
          </p:cNvPr>
          <p:cNvSpPr txBox="1"/>
          <p:nvPr/>
        </p:nvSpPr>
        <p:spPr>
          <a:xfrm>
            <a:off x="408517" y="5859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Brief History of Project Scheduling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C1FA3-43AE-0083-D204-8C434C801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517" y="1119095"/>
            <a:ext cx="5492848" cy="2623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9F089D-6C4C-AA04-3CD2-DFC2AD27E703}"/>
              </a:ext>
            </a:extLst>
          </p:cNvPr>
          <p:cNvSpPr txBox="1"/>
          <p:nvPr/>
        </p:nvSpPr>
        <p:spPr>
          <a:xfrm>
            <a:off x="0" y="4828513"/>
            <a:ext cx="72397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1765 – Chart of Biography by Joseph Priestly (Creator of the first Bar Chart)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1786 – Commercial &amp; Political Atlas by William Playfair (Creator of Histogram)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1896 – The </a:t>
            </a:r>
            <a:r>
              <a:rPr lang="en-US" sz="1600" b="1" dirty="0" err="1">
                <a:solidFill>
                  <a:schemeClr val="bg1"/>
                </a:solidFill>
              </a:rPr>
              <a:t>Harmonogram</a:t>
            </a:r>
            <a:r>
              <a:rPr lang="en-US" sz="1600" b="1" dirty="0">
                <a:solidFill>
                  <a:schemeClr val="bg1"/>
                </a:solidFill>
              </a:rPr>
              <a:t> by Karol </a:t>
            </a:r>
            <a:r>
              <a:rPr lang="en-US" sz="1600" b="1" dirty="0" err="1">
                <a:solidFill>
                  <a:schemeClr val="bg1"/>
                </a:solidFill>
              </a:rPr>
              <a:t>Adamiecki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6E817-B199-ED73-A87E-94C97A2EA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785" y="4002984"/>
            <a:ext cx="4655086" cy="25789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F2B87D-41E1-DAF4-0219-8341CB5CD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4517" y="239061"/>
            <a:ext cx="5436507" cy="31899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C1B6C6-2835-E2F5-E920-36357DAC8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0943" y="1735324"/>
            <a:ext cx="5720844" cy="3030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08386F0-B31D-DB82-A67B-C887423C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60657" y="6680014"/>
            <a:ext cx="1331343" cy="182571"/>
          </a:xfrm>
        </p:spPr>
        <p:txBody>
          <a:bodyPr/>
          <a:lstStyle/>
          <a:p>
            <a:r>
              <a:rPr lang="en-US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Athamas Dimopoulos</a:t>
            </a:r>
          </a:p>
        </p:txBody>
      </p:sp>
    </p:spTree>
    <p:extLst>
      <p:ext uri="{BB962C8B-B14F-4D97-AF65-F5344CB8AC3E}">
        <p14:creationId xmlns:p14="http://schemas.microsoft.com/office/powerpoint/2010/main" val="122447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7DFA5EE-93C5-0E35-3E1E-82B356BDFCA9}"/>
              </a:ext>
            </a:extLst>
          </p:cNvPr>
          <p:cNvSpPr txBox="1"/>
          <p:nvPr/>
        </p:nvSpPr>
        <p:spPr>
          <a:xfrm>
            <a:off x="408517" y="5859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Brief History of Project Scheduling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C1FA3-43AE-0083-D204-8C434C801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9095"/>
            <a:ext cx="6991928" cy="2623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9F089D-6C4C-AA04-3CD2-DFC2AD27E703}"/>
              </a:ext>
            </a:extLst>
          </p:cNvPr>
          <p:cNvSpPr txBox="1"/>
          <p:nvPr/>
        </p:nvSpPr>
        <p:spPr>
          <a:xfrm>
            <a:off x="0" y="4094295"/>
            <a:ext cx="723978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1917 – The Gantt Chart by Henry Gantt *(used in the Hoover Dam construction)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1955 – Parkinson’s Law by Cyril Northcote Parkinson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1956 – Critical Path Method (CPM) by DuPont &amp; Remington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1957 – Program Evaluation and Review Technique (PERT) by US Navy (SPO)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1961 – Precedence Diagram Method by Dr. John </a:t>
            </a:r>
            <a:r>
              <a:rPr lang="en-US" sz="1600" b="1" dirty="0" err="1">
                <a:solidFill>
                  <a:schemeClr val="bg1"/>
                </a:solidFill>
              </a:rPr>
              <a:t>Fondahl</a:t>
            </a: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D9ECE6-1625-F050-AFE7-B347A4D53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385" y="115354"/>
            <a:ext cx="4602833" cy="3075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026B8B-E418-B051-C6B2-B496763FD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385" y="3429000"/>
            <a:ext cx="4602833" cy="33136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3445D7-F6CD-9C10-BE9A-7E8259B0F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926" y="2249656"/>
            <a:ext cx="5382376" cy="2057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54A413-9762-FBA2-0589-22BFBD23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60657" y="6680014"/>
            <a:ext cx="1331343" cy="182571"/>
          </a:xfrm>
        </p:spPr>
        <p:txBody>
          <a:bodyPr/>
          <a:lstStyle/>
          <a:p>
            <a:r>
              <a:rPr lang="en-US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Athamas Dimopoulos</a:t>
            </a:r>
          </a:p>
        </p:txBody>
      </p:sp>
    </p:spTree>
    <p:extLst>
      <p:ext uri="{BB962C8B-B14F-4D97-AF65-F5344CB8AC3E}">
        <p14:creationId xmlns:p14="http://schemas.microsoft.com/office/powerpoint/2010/main" val="262613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7DFA5EE-93C5-0E35-3E1E-82B356BDFCA9}"/>
              </a:ext>
            </a:extLst>
          </p:cNvPr>
          <p:cNvSpPr txBox="1"/>
          <p:nvPr/>
        </p:nvSpPr>
        <p:spPr>
          <a:xfrm>
            <a:off x="408517" y="5859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Brief History of Project Scheduling</a:t>
            </a:r>
          </a:p>
        </p:txBody>
      </p:sp>
      <p:pic>
        <p:nvPicPr>
          <p:cNvPr id="2" name="Picture 1" descr="Định luật Parkinson | Vân Nguyên">
            <a:extLst>
              <a:ext uri="{FF2B5EF4-FFF2-40B4-BE49-F238E27FC236}">
                <a16:creationId xmlns:a16="http://schemas.microsoft.com/office/drawing/2014/main" id="{5A3A4E2F-63D4-C98D-FE11-7228E4FA3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1" y="1045204"/>
            <a:ext cx="5370195" cy="402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arkinson's Law - Suraj C.">
            <a:extLst>
              <a:ext uri="{FF2B5EF4-FFF2-40B4-BE49-F238E27FC236}">
                <a16:creationId xmlns:a16="http://schemas.microsoft.com/office/drawing/2014/main" id="{9DEDE895-F4DC-E603-5BF7-5C67AF3C2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057" y="1178808"/>
            <a:ext cx="6777943" cy="37605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3D67A8-FF4F-FC7C-C749-3B6B50BEB52F}"/>
              </a:ext>
            </a:extLst>
          </p:cNvPr>
          <p:cNvSpPr txBox="1"/>
          <p:nvPr/>
        </p:nvSpPr>
        <p:spPr>
          <a:xfrm>
            <a:off x="1642511" y="5625715"/>
            <a:ext cx="9724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“To achieve the most efficient use of resources and time, the time allocated for each task in a project needs to correspond with the time to completion using maximum effort.”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ADA9D3F-4180-914D-A0BC-CD42CCE2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60657" y="6680014"/>
            <a:ext cx="1331343" cy="182571"/>
          </a:xfrm>
        </p:spPr>
        <p:txBody>
          <a:bodyPr/>
          <a:lstStyle/>
          <a:p>
            <a:r>
              <a:rPr lang="en-US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Athamas Dimopoulos</a:t>
            </a:r>
          </a:p>
        </p:txBody>
      </p:sp>
    </p:spTree>
    <p:extLst>
      <p:ext uri="{BB962C8B-B14F-4D97-AF65-F5344CB8AC3E}">
        <p14:creationId xmlns:p14="http://schemas.microsoft.com/office/powerpoint/2010/main" val="12446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7DFA5EE-93C5-0E35-3E1E-82B356BDFCA9}"/>
              </a:ext>
            </a:extLst>
          </p:cNvPr>
          <p:cNvSpPr txBox="1"/>
          <p:nvPr/>
        </p:nvSpPr>
        <p:spPr>
          <a:xfrm>
            <a:off x="2402513" y="2963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Importance of Project Scheduling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53B57B-2E4D-C61C-485D-FDA959BB7137}"/>
              </a:ext>
            </a:extLst>
          </p:cNvPr>
          <p:cNvSpPr txBox="1"/>
          <p:nvPr/>
        </p:nvSpPr>
        <p:spPr>
          <a:xfrm>
            <a:off x="408517" y="2345479"/>
            <a:ext cx="1146482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chemeClr val="bg1"/>
                </a:solidFill>
                <a:latin typeface="HelveticaNeue-Condensed"/>
              </a:rPr>
              <a:t>• Time phasing of required activities</a:t>
            </a:r>
          </a:p>
          <a:p>
            <a:pPr algn="l"/>
            <a:endParaRPr lang="en-US" sz="1800" b="1" i="0" u="none" strike="noStrike" baseline="0" dirty="0">
              <a:solidFill>
                <a:schemeClr val="bg1"/>
              </a:solidFill>
              <a:latin typeface="HelveticaNeue-Condensed"/>
            </a:endParaRPr>
          </a:p>
          <a:p>
            <a:pPr algn="l"/>
            <a:r>
              <a:rPr lang="en-US" sz="1800" b="1" i="0" u="none" strike="noStrike" baseline="0" dirty="0">
                <a:solidFill>
                  <a:schemeClr val="bg1"/>
                </a:solidFill>
                <a:latin typeface="HelveticaNeue-Condensed"/>
              </a:rPr>
              <a:t>• Resource Management</a:t>
            </a:r>
          </a:p>
          <a:p>
            <a:pPr algn="l"/>
            <a:endParaRPr lang="en-US" sz="1800" b="1" i="0" u="none" strike="noStrike" baseline="0" dirty="0">
              <a:solidFill>
                <a:schemeClr val="bg1"/>
              </a:solidFill>
              <a:latin typeface="HelveticaNeue-Condensed"/>
            </a:endParaRPr>
          </a:p>
          <a:p>
            <a:pPr algn="l"/>
            <a:r>
              <a:rPr lang="en-US" sz="1800" b="1" i="0" u="none" strike="noStrike" baseline="0" dirty="0">
                <a:solidFill>
                  <a:schemeClr val="bg1"/>
                </a:solidFill>
                <a:latin typeface="HelveticaNeue-Condensed"/>
              </a:rPr>
              <a:t>• Coordination of events within the project and between other projects and other Contractors</a:t>
            </a:r>
          </a:p>
          <a:p>
            <a:pPr algn="l"/>
            <a:endParaRPr lang="en-US" sz="1800" b="1" i="0" u="none" strike="noStrike" baseline="0" dirty="0">
              <a:solidFill>
                <a:schemeClr val="bg1"/>
              </a:solidFill>
              <a:latin typeface="HelveticaNeue-Condensed"/>
            </a:endParaRPr>
          </a:p>
          <a:p>
            <a:pPr algn="l"/>
            <a:r>
              <a:rPr lang="en-US" sz="1800" b="1" i="0" u="none" strike="noStrike" baseline="0" dirty="0">
                <a:solidFill>
                  <a:schemeClr val="bg1"/>
                </a:solidFill>
                <a:latin typeface="HelveticaNeue-Condensed"/>
              </a:rPr>
              <a:t>• Early detection of risks or problems (Risk Management)</a:t>
            </a:r>
          </a:p>
          <a:p>
            <a:pPr algn="l"/>
            <a:endParaRPr lang="en-US" sz="1800" b="1" i="0" u="none" strike="noStrike" baseline="0" dirty="0">
              <a:solidFill>
                <a:schemeClr val="bg1"/>
              </a:solidFill>
              <a:latin typeface="HelveticaNeue-Condensed"/>
            </a:endParaRPr>
          </a:p>
          <a:p>
            <a:pPr algn="l"/>
            <a:r>
              <a:rPr lang="en-US" sz="1800" b="1" i="0" u="none" strike="noStrike" baseline="0" dirty="0">
                <a:solidFill>
                  <a:schemeClr val="bg1"/>
                </a:solidFill>
                <a:latin typeface="HelveticaNeue-Condensed"/>
              </a:rPr>
              <a:t>• Performing “what-if” and PERT analysis</a:t>
            </a:r>
          </a:p>
          <a:p>
            <a:pPr algn="l"/>
            <a:endParaRPr lang="en-US" sz="1800" b="1" i="0" u="none" strike="noStrike" baseline="0" dirty="0">
              <a:solidFill>
                <a:schemeClr val="bg1"/>
              </a:solidFill>
              <a:latin typeface="HelveticaNeue-Condensed"/>
            </a:endParaRPr>
          </a:p>
          <a:p>
            <a:pPr algn="l"/>
            <a:r>
              <a:rPr lang="en-US" sz="1800" b="1" i="0" u="none" strike="noStrike" baseline="0" dirty="0">
                <a:solidFill>
                  <a:schemeClr val="bg1"/>
                </a:solidFill>
                <a:latin typeface="HelveticaNeue-Condensed"/>
              </a:rPr>
              <a:t>• Forecasting of estimate at complete</a:t>
            </a:r>
          </a:p>
          <a:p>
            <a:pPr algn="l"/>
            <a:endParaRPr lang="en-US" dirty="0">
              <a:solidFill>
                <a:schemeClr val="bg1"/>
              </a:solidFill>
              <a:latin typeface="HelveticaNeue-Condensed"/>
            </a:endParaRPr>
          </a:p>
          <a:p>
            <a:r>
              <a:rPr lang="en-US" sz="1800" b="1" i="0" u="none" strike="noStrike" baseline="0" dirty="0">
                <a:solidFill>
                  <a:schemeClr val="bg1"/>
                </a:solidFill>
                <a:latin typeface="HelveticaNeue-Condensed"/>
              </a:rPr>
              <a:t>• Liability Protection (As-Built Schedules)</a:t>
            </a:r>
          </a:p>
          <a:p>
            <a:endParaRPr lang="en-US" b="1" dirty="0">
              <a:solidFill>
                <a:schemeClr val="bg1"/>
              </a:solidFill>
              <a:latin typeface="HelveticaNeue-Condensed"/>
            </a:endParaRPr>
          </a:p>
          <a:p>
            <a:r>
              <a:rPr lang="en-US" sz="1800" b="1" i="0" u="none" strike="noStrike" baseline="0" dirty="0">
                <a:solidFill>
                  <a:schemeClr val="bg1"/>
                </a:solidFill>
                <a:latin typeface="HelveticaNeue-Condensed"/>
              </a:rPr>
              <a:t>• Assist in Machine Learning for A.I. </a:t>
            </a:r>
            <a:r>
              <a:rPr lang="en-US" b="1" dirty="0">
                <a:solidFill>
                  <a:schemeClr val="bg1"/>
                </a:solidFill>
                <a:latin typeface="HelveticaNeue-Condensed"/>
              </a:rPr>
              <a:t>utilization (Historical Data)</a:t>
            </a:r>
            <a:endParaRPr lang="en-US" sz="1800" b="1" i="0" u="none" strike="noStrike" baseline="0" dirty="0">
              <a:solidFill>
                <a:schemeClr val="bg1"/>
              </a:solidFill>
              <a:latin typeface="HelveticaNeue-Condensed"/>
            </a:endParaRPr>
          </a:p>
          <a:p>
            <a:endParaRPr lang="en-US" sz="1800" b="1" i="0" u="none" strike="noStrike" baseline="0" dirty="0">
              <a:solidFill>
                <a:srgbClr val="00B050"/>
              </a:solidFill>
              <a:latin typeface="HelveticaNeue-Condensed"/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B9FF6-DDB6-CBFE-8F2F-74BD9180AB5D}"/>
              </a:ext>
            </a:extLst>
          </p:cNvPr>
          <p:cNvSpPr txBox="1"/>
          <p:nvPr/>
        </p:nvSpPr>
        <p:spPr>
          <a:xfrm>
            <a:off x="318654" y="1036277"/>
            <a:ext cx="1155469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1" u="none" strike="noStrike" baseline="0" dirty="0">
                <a:solidFill>
                  <a:schemeClr val="bg1"/>
                </a:solidFill>
                <a:latin typeface="HelveticaNeue-Condensed"/>
              </a:rPr>
              <a:t>“Project scheduling is the application of skills, techniques, and intuition acquired through knowledge and experience to develop effective schedule models. </a:t>
            </a:r>
          </a:p>
          <a:p>
            <a:pPr algn="l"/>
            <a:endParaRPr lang="en-US" sz="1400" i="1" dirty="0">
              <a:solidFill>
                <a:schemeClr val="bg1"/>
              </a:solidFill>
              <a:latin typeface="HelveticaNeue-Condensed"/>
            </a:endParaRPr>
          </a:p>
          <a:p>
            <a:pPr algn="l"/>
            <a:r>
              <a:rPr lang="en-US" sz="1400" b="0" i="1" u="none" strike="noStrike" baseline="0" dirty="0">
                <a:solidFill>
                  <a:schemeClr val="bg1"/>
                </a:solidFill>
                <a:latin typeface="HelveticaNeue-Condensed"/>
              </a:rPr>
              <a:t>The schedule model integrates and logically organizes various project components, such as activities, resources, and logical relationships, to enhance the likelihood of successful project completion within the baseline duration</a:t>
            </a:r>
            <a:r>
              <a:rPr lang="en-US" sz="1050" b="0" i="1" u="none" strike="noStrike" baseline="0" dirty="0">
                <a:solidFill>
                  <a:schemeClr val="bg1"/>
                </a:solidFill>
                <a:latin typeface="HelveticaNeue-Condensed"/>
              </a:rPr>
              <a:t>.”  </a:t>
            </a:r>
            <a:r>
              <a:rPr lang="en-US" sz="1050" b="0" i="1" u="none" strike="noStrike" baseline="0" dirty="0">
                <a:solidFill>
                  <a:srgbClr val="FF0000"/>
                </a:solidFill>
                <a:latin typeface="HelveticaNeue-Condensed"/>
              </a:rPr>
              <a:t>PMI – Practice Standard for Scheduling</a:t>
            </a:r>
            <a:endParaRPr lang="en-US" sz="1050" i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3393E5-8CE5-ADF6-9D35-24F155438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4996" y="4119419"/>
            <a:ext cx="3968487" cy="2242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C0A3556-CA00-2C08-E294-D403BF14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60657" y="6680014"/>
            <a:ext cx="1331343" cy="182571"/>
          </a:xfrm>
        </p:spPr>
        <p:txBody>
          <a:bodyPr/>
          <a:lstStyle/>
          <a:p>
            <a:r>
              <a:rPr lang="en-US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Athamas Dimopoulos</a:t>
            </a:r>
          </a:p>
        </p:txBody>
      </p:sp>
    </p:spTree>
    <p:extLst>
      <p:ext uri="{BB962C8B-B14F-4D97-AF65-F5344CB8AC3E}">
        <p14:creationId xmlns:p14="http://schemas.microsoft.com/office/powerpoint/2010/main" val="484451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305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HelveticaNeue-Condensed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Turner Industries Group, L.L.C.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Athamas Dimopoulos</dc:creator>
  <cp:lastModifiedBy>Athamas Dimopoulos</cp:lastModifiedBy>
  <cp:revision>7</cp:revision>
  <dcterms:created xsi:type="dcterms:W3CDTF">2023-05-15T20:00:30Z</dcterms:created>
  <dcterms:modified xsi:type="dcterms:W3CDTF">2023-12-07T01:36:05Z</dcterms:modified>
</cp:coreProperties>
</file>