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Scheer" userId="4ed90761-39fb-43d2-9481-43938253e689" providerId="ADAL" clId="{9C2131F4-87D8-49D6-B86F-EC1F371A25E0}"/>
    <pc:docChg chg="modSld">
      <pc:chgData name="Kristine Scheer" userId="4ed90761-39fb-43d2-9481-43938253e689" providerId="ADAL" clId="{9C2131F4-87D8-49D6-B86F-EC1F371A25E0}" dt="2025-12-15T02:00:22.651" v="37" actId="20577"/>
      <pc:docMkLst>
        <pc:docMk/>
      </pc:docMkLst>
      <pc:sldChg chg="modSp mod">
        <pc:chgData name="Kristine Scheer" userId="4ed90761-39fb-43d2-9481-43938253e689" providerId="ADAL" clId="{9C2131F4-87D8-49D6-B86F-EC1F371A25E0}" dt="2025-12-15T02:00:22.651" v="37" actId="20577"/>
        <pc:sldMkLst>
          <pc:docMk/>
          <pc:sldMk cId="222357410" sldId="3025"/>
        </pc:sldMkLst>
        <pc:graphicFrameChg chg="modGraphic">
          <ac:chgData name="Kristine Scheer" userId="4ed90761-39fb-43d2-9481-43938253e689" providerId="ADAL" clId="{9C2131F4-87D8-49D6-B86F-EC1F371A25E0}" dt="2025-12-15T02:00:22.651" v="37" actId="20577"/>
          <ac:graphicFrameMkLst>
            <pc:docMk/>
            <pc:sldMk cId="222357410" sldId="3025"/>
            <ac:graphicFrameMk id="8" creationId="{100AF46D-653D-F133-33D0-FAE6F933FB9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D234-8F7A-B4AC-4642-91C59CC6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32AF5-0C8D-E4E7-68F1-99D39E8FE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BBC3-11F9-B47F-47C3-395C7E86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A0744-0808-60C3-7475-63FB9B7F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3FB8-BB18-7342-B349-E9687AB2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FF85-CD11-182A-7E4A-D0948B22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76CF3-85A3-1CE0-4DF7-74B5ECC14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EBD93-E09A-9CAB-D0D7-9B339DF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08A12-91CF-7690-53CA-9C8A11CF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725EE-0F26-0496-5C43-DDA99884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C0666-C568-C751-A3F1-6A499275E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C4882-E32A-84C1-54F1-E0D87B496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7146-0FC7-2C45-0A5C-1D2DD64B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EE9B-471D-632C-BEA2-489BF002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91471-EC25-64AF-0FFE-A101F1DB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F8CA-A885-2A61-2114-54FC9234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FAE3-8BC7-7AF8-822D-697B29A8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1F11C-75DA-A492-F09D-2E5479B1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C3931-9A74-F964-D846-7966FDEA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B584-626D-60E2-3E8E-08A6FAC4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0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FAD8-C7BA-FC4E-FCC3-3AF4600A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2BD1D-E0AC-D336-79C2-57520FCE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142C-841E-86B6-E922-F4F15992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5FEA-330E-B749-AAAD-C5261903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2AAE-19D1-141D-57D2-56DA7935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0AB3-7097-C3BC-90E8-015EB9DD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DA93-0477-409E-C4C1-24E22FE32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1AC1A-76DB-7CA2-D637-9C651E90D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DE203-5454-E449-A84A-72E12691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6E77D-ADCA-73F4-9824-EAF334EA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1E47E-2A3E-A824-351D-0E4108E6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E3DB-91AA-B9EE-10EE-AEA9FD5A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2B158-193C-5DBA-11AB-7C4790F3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87B03-BB75-E0CD-4EB9-928674CB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4A122-8661-EE13-CCC7-AFBEEA5F8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ECCE9-7B42-C9A6-00CA-20D45297A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C61EF-D7E5-4C56-FA72-8A1BC91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73617-8CC9-DEB9-98F5-0F79F551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ED930-E140-EB26-5A11-B71B75F4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6D85-4D20-BBB9-0C88-EE1916E2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C1B0B-3CCD-5C06-5C1F-ED25FA6D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0B551-8000-AF36-B8B3-02994319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640FB-73DA-F710-6286-B97A03AE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00E64-67C0-6B07-19DB-17689981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ED719-0A28-8424-EA78-5C77AC7F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ED40-6C0D-5BCA-C93B-39F7B45F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EACF-4EF1-7F75-6500-48F47C3F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BD6D-464A-E3B6-76E9-C2002363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6714-6798-CC37-F40A-CAFC9BECC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E8BE0-2DDB-76B9-B9CB-F8B618E7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69A81-0D4B-D2BF-CBE1-9B4CEAA2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7FD94-7A30-CA07-1062-F593E3E6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EAB2-5B2C-314A-DFD5-0805DEE8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9B11A-2871-1ED2-172C-4BA732923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DDBE9-F731-47B5-A569-14EF1012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1A4D3-0007-E34D-2355-CC6D8CA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ED13-F003-80A0-044B-43B2D299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00CC1-2F89-681D-9CB3-D45AE1FB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79D10-FAE5-47FF-2741-005E9CA6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46F9D-09CA-0937-B6A3-15DFB86F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EE84F-7B33-1FD3-50C8-FB858D3C6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F7BCE9-0AB4-4237-BDE8-C111AFE11B0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5046-0A67-1789-0260-8420E7095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901C-BACF-4F36-07D2-0B881FF82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AC7166-606C-47F6-AC0D-12BF0363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5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eegardin/59161407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A6F6-9BC3-F989-A793-41B9E299E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8569" y="47007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2026 Health Savings Account</a:t>
            </a:r>
            <a:br>
              <a:rPr lang="en-US"/>
            </a:br>
            <a:r>
              <a:rPr lang="en-US"/>
              <a:t>Annual Contribution Limits</a:t>
            </a:r>
            <a:endParaRPr lang="en-US">
              <a:highlight>
                <a:srgbClr val="FFFF00"/>
              </a:highlight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0AF46D-653D-F133-33D0-FAE6F933F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26822"/>
              </p:ext>
            </p:extLst>
          </p:nvPr>
        </p:nvGraphicFramePr>
        <p:xfrm>
          <a:off x="678569" y="2279944"/>
          <a:ext cx="9146075" cy="356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692">
                  <a:extLst>
                    <a:ext uri="{9D8B030D-6E8A-4147-A177-3AD203B41FA5}">
                      <a16:colId xmlns:a16="http://schemas.microsoft.com/office/drawing/2014/main" val="1489444940"/>
                    </a:ext>
                  </a:extLst>
                </a:gridCol>
                <a:gridCol w="2173586">
                  <a:extLst>
                    <a:ext uri="{9D8B030D-6E8A-4147-A177-3AD203B41FA5}">
                      <a16:colId xmlns:a16="http://schemas.microsoft.com/office/drawing/2014/main" val="2360637102"/>
                    </a:ext>
                  </a:extLst>
                </a:gridCol>
                <a:gridCol w="2278053">
                  <a:extLst>
                    <a:ext uri="{9D8B030D-6E8A-4147-A177-3AD203B41FA5}">
                      <a16:colId xmlns:a16="http://schemas.microsoft.com/office/drawing/2014/main" val="3503388831"/>
                    </a:ext>
                  </a:extLst>
                </a:gridCol>
                <a:gridCol w="2145744">
                  <a:extLst>
                    <a:ext uri="{9D8B030D-6E8A-4147-A177-3AD203B41FA5}">
                      <a16:colId xmlns:a16="http://schemas.microsoft.com/office/drawing/2014/main" val="4261233712"/>
                    </a:ext>
                  </a:extLst>
                </a:gridCol>
              </a:tblGrid>
              <a:tr h="1102648">
                <a:tc>
                  <a:txBody>
                    <a:bodyPr/>
                    <a:lstStyle/>
                    <a:p>
                      <a:r>
                        <a:rPr lang="en-US" sz="1600">
                          <a:latin typeface="Abadi (body)"/>
                        </a:rPr>
                        <a:t>Medical Plan</a:t>
                      </a:r>
                    </a:p>
                    <a:p>
                      <a:r>
                        <a:rPr lang="en-US" sz="1600">
                          <a:latin typeface="Abadi (body)"/>
                        </a:rPr>
                        <a:t>Coverage </a:t>
                      </a:r>
                      <a:r>
                        <a:rPr lang="en-US" sz="1600" dirty="0">
                          <a:latin typeface="Abadi (body)"/>
                        </a:rPr>
                        <a:t>Tier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Company Contribution Maximum*</a:t>
                      </a:r>
                    </a:p>
                    <a:p>
                      <a:pPr algn="ctr"/>
                      <a:r>
                        <a:rPr lang="en-US" sz="1400" b="0" i="0" dirty="0">
                          <a:latin typeface="Abadi (body)"/>
                        </a:rPr>
                        <a:t>$1 for $1 Match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Employee</a:t>
                      </a:r>
                    </a:p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Maximum</a:t>
                      </a:r>
                    </a:p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Contribution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Total IRS</a:t>
                      </a:r>
                    </a:p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Maximum Contribution</a:t>
                      </a:r>
                    </a:p>
                  </a:txBody>
                  <a:tcPr>
                    <a:solidFill>
                      <a:srgbClr val="164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81027"/>
                  </a:ext>
                </a:extLst>
              </a:tr>
              <a:tr h="5189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 (body)"/>
                        </a:rPr>
                        <a:t>Employee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badi (body)"/>
                        </a:rPr>
                        <a:t>$850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 (Body)"/>
                        </a:rPr>
                        <a:t>$3,550</a:t>
                      </a: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Tw Cen MT (Body)"/>
                          <a:ea typeface="+mn-ea"/>
                          <a:cs typeface="+mn-cs"/>
                        </a:rPr>
                        <a:t>$4,400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69606"/>
                  </a:ext>
                </a:extLst>
              </a:tr>
              <a:tr h="5189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 (body)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badi (body)"/>
                        </a:rPr>
                        <a:t>$1,700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 (Body)"/>
                        </a:rPr>
                        <a:t>$7,050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Tw Cen MT (Body)"/>
                          <a:ea typeface="+mn-ea"/>
                          <a:cs typeface="+mn-cs"/>
                        </a:rPr>
                        <a:t>$8,750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186286"/>
                  </a:ext>
                </a:extLst>
              </a:tr>
              <a:tr h="5189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 (body)"/>
                        </a:rPr>
                        <a:t>Employee +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badi (body)"/>
                        </a:rPr>
                        <a:t>$1,700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 (Body)"/>
                        </a:rPr>
                        <a:t>$7,050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 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 (Body)"/>
                          <a:ea typeface="+mn-ea"/>
                          <a:cs typeface="+mn-cs"/>
                        </a:rPr>
                        <a:t>$8,750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450261"/>
                  </a:ext>
                </a:extLst>
              </a:tr>
              <a:tr h="5189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 (body)"/>
                        </a:rPr>
                        <a:t>Employee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badi (body)"/>
                        </a:rPr>
                        <a:t>$1,700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 (Body)"/>
                          <a:ea typeface="+mn-ea"/>
                          <a:cs typeface="+mn-cs"/>
                        </a:rPr>
                        <a:t>$7,050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 (Body)"/>
                          <a:ea typeface="+mn-ea"/>
                          <a:cs typeface="+mn-cs"/>
                        </a:rPr>
                        <a:t>$8,750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198882"/>
                  </a:ext>
                </a:extLst>
              </a:tr>
              <a:tr h="3892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u="none" dirty="0">
                          <a:solidFill>
                            <a:schemeClr val="tx1"/>
                          </a:solidFill>
                          <a:latin typeface="Abadi (body)"/>
                        </a:rPr>
                        <a:t>*Additional Catch-up Contribution: 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badi (body)"/>
                        </a:rPr>
                        <a:t>mployees aged 55 - 64 by 12/31/26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badi (body)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badi (body)"/>
                        </a:rPr>
                        <a:t>may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badi (body)"/>
                        </a:rPr>
                        <a:t> contribute up to an additional $1,000.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005337"/>
                  </a:ext>
                </a:extLst>
              </a:tr>
            </a:tbl>
          </a:graphicData>
        </a:graphic>
      </p:graphicFrame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58EDAA30-64A5-8565-1B12-1EC933920697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ggy bank on top of money&#10;&#10;AI-generated content may be incorrect.">
            <a:extLst>
              <a:ext uri="{FF2B5EF4-FFF2-40B4-BE49-F238E27FC236}">
                <a16:creationId xmlns:a16="http://schemas.microsoft.com/office/drawing/2014/main" id="{46BAF4E8-DB59-FA9B-8ECA-E4E18D778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4002" y="123266"/>
            <a:ext cx="2814244" cy="19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70"/>
    </mc:Choice>
    <mc:Fallback xmlns="">
      <p:transition spd="slow" advTm="6217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28B4A0E8F1A40B4CF93AC7CA5FF0D" ma:contentTypeVersion="19" ma:contentTypeDescription="Create a new document." ma:contentTypeScope="" ma:versionID="7c33781f49415513f5cbd6bc96b5049c">
  <xsd:schema xmlns:xsd="http://www.w3.org/2001/XMLSchema" xmlns:xs="http://www.w3.org/2001/XMLSchema" xmlns:p="http://schemas.microsoft.com/office/2006/metadata/properties" xmlns:ns2="bb10ac90-040d-457c-a167-9f9ec4a0c168" xmlns:ns3="753e764b-a1fa-4583-adf5-102f28c1ed73" targetNamespace="http://schemas.microsoft.com/office/2006/metadata/properties" ma:root="true" ma:fieldsID="e2af51e26915ed04d2065eb12e84734b" ns2:_="" ns3:_="">
    <xsd:import namespace="bb10ac90-040d-457c-a167-9f9ec4a0c168"/>
    <xsd:import namespace="753e764b-a1fa-4583-adf5-102f28c1e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0ac90-040d-457c-a167-9f9ec4a0c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6ccd925-6e45-416c-a812-0edd8bdba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e764b-a1fa-4583-adf5-102f28c1ed7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f61b8fe-e254-4d3e-9ac9-e5326294b8b0}" ma:internalName="TaxCatchAll" ma:showField="CatchAllData" ma:web="753e764b-a1fa-4583-adf5-102f28c1e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10ac90-040d-457c-a167-9f9ec4a0c168">
      <Terms xmlns="http://schemas.microsoft.com/office/infopath/2007/PartnerControls"/>
    </lcf76f155ced4ddcb4097134ff3c332f>
    <TaxCatchAll xmlns="753e764b-a1fa-4583-adf5-102f28c1ed73" xsi:nil="true"/>
  </documentManagement>
</p:properties>
</file>

<file path=customXml/itemProps1.xml><?xml version="1.0" encoding="utf-8"?>
<ds:datastoreItem xmlns:ds="http://schemas.openxmlformats.org/officeDocument/2006/customXml" ds:itemID="{886943D1-8029-4932-8194-019DA262FCAD}"/>
</file>

<file path=customXml/itemProps2.xml><?xml version="1.0" encoding="utf-8"?>
<ds:datastoreItem xmlns:ds="http://schemas.openxmlformats.org/officeDocument/2006/customXml" ds:itemID="{F86BC4A1-F9CF-4C8C-80F9-1B25301DC20B}"/>
</file>

<file path=customXml/itemProps3.xml><?xml version="1.0" encoding="utf-8"?>
<ds:datastoreItem xmlns:ds="http://schemas.openxmlformats.org/officeDocument/2006/customXml" ds:itemID="{FBBF60F6-6C4A-48AD-A8C8-5A10610FEE0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Abadi</vt:lpstr>
      <vt:lpstr>Abadi (body)</vt:lpstr>
      <vt:lpstr>Aptos</vt:lpstr>
      <vt:lpstr>Aptos Display</vt:lpstr>
      <vt:lpstr>Arial</vt:lpstr>
      <vt:lpstr>Tw Cen MT (Body)</vt:lpstr>
      <vt:lpstr>Office Theme</vt:lpstr>
      <vt:lpstr>2026 Health Savings Account Annual Contribution Limits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Kristine Scheer</dc:creator>
  <cp:lastModifiedBy>Kristine Scheer</cp:lastModifiedBy>
  <cp:revision>1</cp:revision>
  <dcterms:created xsi:type="dcterms:W3CDTF">2025-12-15T01:57:09Z</dcterms:created>
  <dcterms:modified xsi:type="dcterms:W3CDTF">2025-12-15T02:00:24Z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0x01010024F28B4A0E8F1A40B4CF93AC7CA5FF0D</vt:lpwstr>
  </property>
</Properties>
</file>