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9"/>
  </p:notesMasterIdLst>
  <p:handoutMasterIdLst>
    <p:handoutMasterId r:id="rId20"/>
  </p:handoutMasterIdLst>
  <p:sldIdLst>
    <p:sldId id="256" r:id="rId6"/>
    <p:sldId id="288" r:id="rId7"/>
    <p:sldId id="289" r:id="rId8"/>
    <p:sldId id="290" r:id="rId9"/>
    <p:sldId id="291" r:id="rId10"/>
    <p:sldId id="292" r:id="rId11"/>
    <p:sldId id="299" r:id="rId12"/>
    <p:sldId id="293" r:id="rId13"/>
    <p:sldId id="294" r:id="rId14"/>
    <p:sldId id="295" r:id="rId15"/>
    <p:sldId id="296" r:id="rId16"/>
    <p:sldId id="297" r:id="rId17"/>
    <p:sldId id="29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DD0"/>
    <a:srgbClr val="E6E0CF"/>
    <a:srgbClr val="EBBD22"/>
    <a:srgbClr val="484C4D"/>
    <a:srgbClr val="32A4CE"/>
    <a:srgbClr val="B5A88D"/>
    <a:srgbClr val="D68533"/>
    <a:srgbClr val="95BAC1"/>
    <a:srgbClr val="ABB638"/>
    <a:srgbClr val="766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0" autoAdjust="0"/>
    <p:restoredTop sz="95833" autoAdjust="0"/>
  </p:normalViewPr>
  <p:slideViewPr>
    <p:cSldViewPr snapToGrid="0" snapToObjects="1" showGuides="1">
      <p:cViewPr>
        <p:scale>
          <a:sx n="95" d="100"/>
          <a:sy n="95" d="100"/>
        </p:scale>
        <p:origin x="-1296" y="-54"/>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296D0-DA2C-4A81-B4AD-EAFB62C19810}" type="doc">
      <dgm:prSet loTypeId="urn:microsoft.com/office/officeart/2005/8/layout/hList7" loCatId="list" qsTypeId="urn:microsoft.com/office/officeart/2005/8/quickstyle/simple2" qsCatId="simple" csTypeId="urn:microsoft.com/office/officeart/2005/8/colors/colorful5" csCatId="colorful" phldr="1"/>
      <dgm:spPr/>
      <dgm:t>
        <a:bodyPr/>
        <a:lstStyle/>
        <a:p>
          <a:endParaRPr lang="en-US"/>
        </a:p>
      </dgm:t>
    </dgm:pt>
    <dgm:pt modelId="{07230DD3-BFB7-46BF-9067-976AF0069E67}">
      <dgm:prSet phldrT="[Text]"/>
      <dgm:spPr/>
      <dgm:t>
        <a:bodyPr/>
        <a:lstStyle/>
        <a:p>
          <a:r>
            <a:rPr lang="en-US" b="0" i="0" u="none" dirty="0" smtClean="0"/>
            <a:t>Reduce stress (or imbalance) in Body-Mind-Emotions </a:t>
          </a:r>
        </a:p>
        <a:p>
          <a:r>
            <a:rPr lang="en-US" b="0" i="0" u="none" dirty="0" smtClean="0"/>
            <a:t>Improve energy</a:t>
          </a:r>
          <a:endParaRPr lang="en-US" b="0" i="0" u="none" dirty="0"/>
        </a:p>
      </dgm:t>
    </dgm:pt>
    <dgm:pt modelId="{44614780-79B4-447E-8071-28E7C19798D3}" type="parTrans" cxnId="{7FE7A2D0-7429-434F-AB89-7598103A2BEB}">
      <dgm:prSet/>
      <dgm:spPr/>
      <dgm:t>
        <a:bodyPr/>
        <a:lstStyle/>
        <a:p>
          <a:endParaRPr lang="en-US"/>
        </a:p>
      </dgm:t>
    </dgm:pt>
    <dgm:pt modelId="{7F386F94-3EC6-4D73-B519-28567E310DF5}" type="sibTrans" cxnId="{7FE7A2D0-7429-434F-AB89-7598103A2BEB}">
      <dgm:prSet/>
      <dgm:spPr/>
      <dgm:t>
        <a:bodyPr/>
        <a:lstStyle/>
        <a:p>
          <a:endParaRPr lang="en-US"/>
        </a:p>
      </dgm:t>
    </dgm:pt>
    <dgm:pt modelId="{2C414E78-7088-49F5-9029-38A3BB4BDB67}">
      <dgm:prSet phldrT="[Text]"/>
      <dgm:spPr/>
      <dgm:t>
        <a:bodyPr/>
        <a:lstStyle/>
        <a:p>
          <a:r>
            <a:rPr lang="en-US" i="0" u="none" dirty="0" smtClean="0"/>
            <a:t>Fight or Flight (stress) Response </a:t>
          </a:r>
          <a:endParaRPr lang="en-US" i="0" u="none" dirty="0"/>
        </a:p>
      </dgm:t>
    </dgm:pt>
    <dgm:pt modelId="{4A349FA2-F58A-4A41-B419-D1284EA646D9}" type="parTrans" cxnId="{9E4F9056-282F-4621-BB41-9B7AD8B40313}">
      <dgm:prSet/>
      <dgm:spPr/>
      <dgm:t>
        <a:bodyPr/>
        <a:lstStyle/>
        <a:p>
          <a:endParaRPr lang="en-US"/>
        </a:p>
      </dgm:t>
    </dgm:pt>
    <dgm:pt modelId="{FB6E8083-70B2-487F-BA12-27E5761ED307}" type="sibTrans" cxnId="{9E4F9056-282F-4621-BB41-9B7AD8B40313}">
      <dgm:prSet/>
      <dgm:spPr/>
      <dgm:t>
        <a:bodyPr/>
        <a:lstStyle/>
        <a:p>
          <a:endParaRPr lang="en-US"/>
        </a:p>
      </dgm:t>
    </dgm:pt>
    <dgm:pt modelId="{C07160F4-6FF6-4B16-92CB-28412E2E144B}">
      <dgm:prSet phldrT="[Text]"/>
      <dgm:spPr/>
      <dgm:t>
        <a:bodyPr/>
        <a:lstStyle/>
        <a:p>
          <a:pPr algn="ctr"/>
          <a:r>
            <a:rPr lang="en-US" i="0" u="none" dirty="0" smtClean="0"/>
            <a:t>Better cardiovascular function</a:t>
          </a:r>
        </a:p>
        <a:p>
          <a:pPr algn="ctr"/>
          <a:r>
            <a:rPr lang="en-US" i="0" u="none" dirty="0" smtClean="0"/>
            <a:t>Healthy lifestyle &amp; self-care choices</a:t>
          </a:r>
        </a:p>
        <a:p>
          <a:pPr algn="ctr"/>
          <a:r>
            <a:rPr lang="en-US" i="0" u="none" dirty="0" smtClean="0"/>
            <a:t>rest and digest response</a:t>
          </a:r>
        </a:p>
        <a:p>
          <a:pPr algn="ctr"/>
          <a:r>
            <a:rPr lang="en-US" i="0" u="none" dirty="0" smtClean="0"/>
            <a:t>Improvement of psychological aspects of disease</a:t>
          </a:r>
          <a:endParaRPr lang="en-US" i="0" u="none" dirty="0"/>
        </a:p>
      </dgm:t>
    </dgm:pt>
    <dgm:pt modelId="{94119CA5-7595-4251-B715-ECFFA09CB86F}" type="parTrans" cxnId="{F53E5B75-BAB8-476F-8C68-3D114BC77323}">
      <dgm:prSet/>
      <dgm:spPr/>
      <dgm:t>
        <a:bodyPr/>
        <a:lstStyle/>
        <a:p>
          <a:endParaRPr lang="en-US"/>
        </a:p>
      </dgm:t>
    </dgm:pt>
    <dgm:pt modelId="{FEB8B4E9-3C66-427D-B50A-8BA8FFB3BC37}" type="sibTrans" cxnId="{F53E5B75-BAB8-476F-8C68-3D114BC77323}">
      <dgm:prSet/>
      <dgm:spPr/>
      <dgm:t>
        <a:bodyPr/>
        <a:lstStyle/>
        <a:p>
          <a:endParaRPr lang="en-US"/>
        </a:p>
      </dgm:t>
    </dgm:pt>
    <dgm:pt modelId="{F1222691-BD42-4AA3-9133-5BFF9039ED8D}" type="pres">
      <dgm:prSet presAssocID="{CE7296D0-DA2C-4A81-B4AD-EAFB62C19810}" presName="Name0" presStyleCnt="0">
        <dgm:presLayoutVars>
          <dgm:dir/>
          <dgm:resizeHandles val="exact"/>
        </dgm:presLayoutVars>
      </dgm:prSet>
      <dgm:spPr/>
      <dgm:t>
        <a:bodyPr/>
        <a:lstStyle/>
        <a:p>
          <a:endParaRPr lang="en-US"/>
        </a:p>
      </dgm:t>
    </dgm:pt>
    <dgm:pt modelId="{AC58621F-11DC-42F4-B6B1-8CBBB1467E4C}" type="pres">
      <dgm:prSet presAssocID="{CE7296D0-DA2C-4A81-B4AD-EAFB62C19810}" presName="fgShape" presStyleLbl="fgShp" presStyleIdx="0" presStyleCnt="1"/>
      <dgm:spPr/>
    </dgm:pt>
    <dgm:pt modelId="{DBE5026F-D67C-4D33-A9F1-229132C79189}" type="pres">
      <dgm:prSet presAssocID="{CE7296D0-DA2C-4A81-B4AD-EAFB62C19810}" presName="linComp" presStyleCnt="0"/>
      <dgm:spPr/>
    </dgm:pt>
    <dgm:pt modelId="{8CB298F6-238A-4A15-BB8C-FC66275498ED}" type="pres">
      <dgm:prSet presAssocID="{07230DD3-BFB7-46BF-9067-976AF0069E67}" presName="compNode" presStyleCnt="0"/>
      <dgm:spPr/>
    </dgm:pt>
    <dgm:pt modelId="{34D50A19-E5E2-4C2B-BD2F-3303998DD50B}" type="pres">
      <dgm:prSet presAssocID="{07230DD3-BFB7-46BF-9067-976AF0069E67}" presName="bkgdShape" presStyleLbl="node1" presStyleIdx="0" presStyleCnt="3"/>
      <dgm:spPr/>
      <dgm:t>
        <a:bodyPr/>
        <a:lstStyle/>
        <a:p>
          <a:endParaRPr lang="en-US"/>
        </a:p>
      </dgm:t>
    </dgm:pt>
    <dgm:pt modelId="{43154D22-A680-4EE9-8CB4-6E144D886149}" type="pres">
      <dgm:prSet presAssocID="{07230DD3-BFB7-46BF-9067-976AF0069E67}" presName="nodeTx" presStyleLbl="node1" presStyleIdx="0" presStyleCnt="3">
        <dgm:presLayoutVars>
          <dgm:bulletEnabled val="1"/>
        </dgm:presLayoutVars>
      </dgm:prSet>
      <dgm:spPr/>
      <dgm:t>
        <a:bodyPr/>
        <a:lstStyle/>
        <a:p>
          <a:endParaRPr lang="en-US"/>
        </a:p>
      </dgm:t>
    </dgm:pt>
    <dgm:pt modelId="{4B9EDB72-5A4C-4354-AB69-F6342D86E342}" type="pres">
      <dgm:prSet presAssocID="{07230DD3-BFB7-46BF-9067-976AF0069E67}" presName="invisiNode" presStyleLbl="node1" presStyleIdx="0" presStyleCnt="3"/>
      <dgm:spPr/>
    </dgm:pt>
    <dgm:pt modelId="{06881A19-7322-4701-85CA-B618048870E2}" type="pres">
      <dgm:prSet presAssocID="{07230DD3-BFB7-46BF-9067-976AF0069E67}"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8B5D48C-4B70-4786-BAF6-A993106A2731}" type="pres">
      <dgm:prSet presAssocID="{7F386F94-3EC6-4D73-B519-28567E310DF5}" presName="sibTrans" presStyleLbl="sibTrans2D1" presStyleIdx="0" presStyleCnt="0"/>
      <dgm:spPr/>
      <dgm:t>
        <a:bodyPr/>
        <a:lstStyle/>
        <a:p>
          <a:endParaRPr lang="en-US"/>
        </a:p>
      </dgm:t>
    </dgm:pt>
    <dgm:pt modelId="{A4C937B9-08CC-410D-BFE6-49C17F65C7E1}" type="pres">
      <dgm:prSet presAssocID="{2C414E78-7088-49F5-9029-38A3BB4BDB67}" presName="compNode" presStyleCnt="0"/>
      <dgm:spPr/>
    </dgm:pt>
    <dgm:pt modelId="{4AC2C91F-4605-4CBF-AA7C-4B0EDB7613C2}" type="pres">
      <dgm:prSet presAssocID="{2C414E78-7088-49F5-9029-38A3BB4BDB67}" presName="bkgdShape" presStyleLbl="node1" presStyleIdx="1" presStyleCnt="3"/>
      <dgm:spPr/>
      <dgm:t>
        <a:bodyPr/>
        <a:lstStyle/>
        <a:p>
          <a:endParaRPr lang="en-US"/>
        </a:p>
      </dgm:t>
    </dgm:pt>
    <dgm:pt modelId="{2334153B-E85A-4063-966C-76FCFF87BF02}" type="pres">
      <dgm:prSet presAssocID="{2C414E78-7088-49F5-9029-38A3BB4BDB67}" presName="nodeTx" presStyleLbl="node1" presStyleIdx="1" presStyleCnt="3">
        <dgm:presLayoutVars>
          <dgm:bulletEnabled val="1"/>
        </dgm:presLayoutVars>
      </dgm:prSet>
      <dgm:spPr/>
      <dgm:t>
        <a:bodyPr/>
        <a:lstStyle/>
        <a:p>
          <a:endParaRPr lang="en-US"/>
        </a:p>
      </dgm:t>
    </dgm:pt>
    <dgm:pt modelId="{68D5E442-0EC0-4CD3-9771-77AF2DF3FC08}" type="pres">
      <dgm:prSet presAssocID="{2C414E78-7088-49F5-9029-38A3BB4BDB67}" presName="invisiNode" presStyleLbl="node1" presStyleIdx="1" presStyleCnt="3"/>
      <dgm:spPr/>
    </dgm:pt>
    <dgm:pt modelId="{9A4D3FCC-CF29-4141-B684-C25985739218}" type="pres">
      <dgm:prSet presAssocID="{2C414E78-7088-49F5-9029-38A3BB4BDB6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D5663284-1E5F-475A-AA38-23BC08E91509}" type="pres">
      <dgm:prSet presAssocID="{FB6E8083-70B2-487F-BA12-27E5761ED307}" presName="sibTrans" presStyleLbl="sibTrans2D1" presStyleIdx="0" presStyleCnt="0"/>
      <dgm:spPr/>
      <dgm:t>
        <a:bodyPr/>
        <a:lstStyle/>
        <a:p>
          <a:endParaRPr lang="en-US"/>
        </a:p>
      </dgm:t>
    </dgm:pt>
    <dgm:pt modelId="{B512FB09-6B73-4B86-8E0E-330B4308323B}" type="pres">
      <dgm:prSet presAssocID="{C07160F4-6FF6-4B16-92CB-28412E2E144B}" presName="compNode" presStyleCnt="0"/>
      <dgm:spPr/>
    </dgm:pt>
    <dgm:pt modelId="{90153494-4951-4E8C-A181-15C7668434C0}" type="pres">
      <dgm:prSet presAssocID="{C07160F4-6FF6-4B16-92CB-28412E2E144B}" presName="bkgdShape" presStyleLbl="node1" presStyleIdx="2" presStyleCnt="3"/>
      <dgm:spPr/>
      <dgm:t>
        <a:bodyPr/>
        <a:lstStyle/>
        <a:p>
          <a:endParaRPr lang="en-US"/>
        </a:p>
      </dgm:t>
    </dgm:pt>
    <dgm:pt modelId="{300B1CA3-B896-4C9E-B4EF-260D48DFC6D0}" type="pres">
      <dgm:prSet presAssocID="{C07160F4-6FF6-4B16-92CB-28412E2E144B}" presName="nodeTx" presStyleLbl="node1" presStyleIdx="2" presStyleCnt="3">
        <dgm:presLayoutVars>
          <dgm:bulletEnabled val="1"/>
        </dgm:presLayoutVars>
      </dgm:prSet>
      <dgm:spPr/>
      <dgm:t>
        <a:bodyPr/>
        <a:lstStyle/>
        <a:p>
          <a:endParaRPr lang="en-US"/>
        </a:p>
      </dgm:t>
    </dgm:pt>
    <dgm:pt modelId="{BA7D18F3-B4B8-421A-8A93-73127AD1D766}" type="pres">
      <dgm:prSet presAssocID="{C07160F4-6FF6-4B16-92CB-28412E2E144B}" presName="invisiNode" presStyleLbl="node1" presStyleIdx="2" presStyleCnt="3"/>
      <dgm:spPr/>
    </dgm:pt>
    <dgm:pt modelId="{BF3C6B90-4F11-4C4B-B518-AA404B388009}" type="pres">
      <dgm:prSet presAssocID="{C07160F4-6FF6-4B16-92CB-28412E2E144B}"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1E9A0C7B-A08C-439D-869D-890CFE0C39DE}" type="presOf" srcId="{C07160F4-6FF6-4B16-92CB-28412E2E144B}" destId="{90153494-4951-4E8C-A181-15C7668434C0}" srcOrd="0" destOrd="0" presId="urn:microsoft.com/office/officeart/2005/8/layout/hList7"/>
    <dgm:cxn modelId="{4EB495F9-5A4F-4CD2-B9C5-276195E79BAA}" type="presOf" srcId="{FB6E8083-70B2-487F-BA12-27E5761ED307}" destId="{D5663284-1E5F-475A-AA38-23BC08E91509}" srcOrd="0" destOrd="0" presId="urn:microsoft.com/office/officeart/2005/8/layout/hList7"/>
    <dgm:cxn modelId="{7FE7A2D0-7429-434F-AB89-7598103A2BEB}" srcId="{CE7296D0-DA2C-4A81-B4AD-EAFB62C19810}" destId="{07230DD3-BFB7-46BF-9067-976AF0069E67}" srcOrd="0" destOrd="0" parTransId="{44614780-79B4-447E-8071-28E7C19798D3}" sibTransId="{7F386F94-3EC6-4D73-B519-28567E310DF5}"/>
    <dgm:cxn modelId="{1D85F979-3D3E-4E6B-B811-5E4E19C2E2B8}" type="presOf" srcId="{07230DD3-BFB7-46BF-9067-976AF0069E67}" destId="{34D50A19-E5E2-4C2B-BD2F-3303998DD50B}" srcOrd="0" destOrd="0" presId="urn:microsoft.com/office/officeart/2005/8/layout/hList7"/>
    <dgm:cxn modelId="{9E4F9056-282F-4621-BB41-9B7AD8B40313}" srcId="{CE7296D0-DA2C-4A81-B4AD-EAFB62C19810}" destId="{2C414E78-7088-49F5-9029-38A3BB4BDB67}" srcOrd="1" destOrd="0" parTransId="{4A349FA2-F58A-4A41-B419-D1284EA646D9}" sibTransId="{FB6E8083-70B2-487F-BA12-27E5761ED307}"/>
    <dgm:cxn modelId="{C2663B9E-41D3-4097-9FE9-F47341EAE3B1}" type="presOf" srcId="{7F386F94-3EC6-4D73-B519-28567E310DF5}" destId="{18B5D48C-4B70-4786-BAF6-A993106A2731}" srcOrd="0" destOrd="0" presId="urn:microsoft.com/office/officeart/2005/8/layout/hList7"/>
    <dgm:cxn modelId="{177FCE3D-1040-41C1-AFFC-E469ED63D9A5}" type="presOf" srcId="{C07160F4-6FF6-4B16-92CB-28412E2E144B}" destId="{300B1CA3-B896-4C9E-B4EF-260D48DFC6D0}" srcOrd="1" destOrd="0" presId="urn:microsoft.com/office/officeart/2005/8/layout/hList7"/>
    <dgm:cxn modelId="{E9F085A0-733D-4ACB-A14D-11D17BE50481}" type="presOf" srcId="{2C414E78-7088-49F5-9029-38A3BB4BDB67}" destId="{2334153B-E85A-4063-966C-76FCFF87BF02}" srcOrd="1" destOrd="0" presId="urn:microsoft.com/office/officeart/2005/8/layout/hList7"/>
    <dgm:cxn modelId="{D491128F-F2CB-482C-BB23-B852C2DD1CA1}" type="presOf" srcId="{CE7296D0-DA2C-4A81-B4AD-EAFB62C19810}" destId="{F1222691-BD42-4AA3-9133-5BFF9039ED8D}" srcOrd="0" destOrd="0" presId="urn:microsoft.com/office/officeart/2005/8/layout/hList7"/>
    <dgm:cxn modelId="{AD65E5D6-C3C9-448B-817D-F80BB1D80A20}" type="presOf" srcId="{2C414E78-7088-49F5-9029-38A3BB4BDB67}" destId="{4AC2C91F-4605-4CBF-AA7C-4B0EDB7613C2}" srcOrd="0" destOrd="0" presId="urn:microsoft.com/office/officeart/2005/8/layout/hList7"/>
    <dgm:cxn modelId="{1496B952-AB28-45CF-B29B-0F6D7E34BBA8}" type="presOf" srcId="{07230DD3-BFB7-46BF-9067-976AF0069E67}" destId="{43154D22-A680-4EE9-8CB4-6E144D886149}" srcOrd="1" destOrd="0" presId="urn:microsoft.com/office/officeart/2005/8/layout/hList7"/>
    <dgm:cxn modelId="{F53E5B75-BAB8-476F-8C68-3D114BC77323}" srcId="{CE7296D0-DA2C-4A81-B4AD-EAFB62C19810}" destId="{C07160F4-6FF6-4B16-92CB-28412E2E144B}" srcOrd="2" destOrd="0" parTransId="{94119CA5-7595-4251-B715-ECFFA09CB86F}" sibTransId="{FEB8B4E9-3C66-427D-B50A-8BA8FFB3BC37}"/>
    <dgm:cxn modelId="{EB957F62-7C9F-4606-A354-C57B88F8B888}" type="presParOf" srcId="{F1222691-BD42-4AA3-9133-5BFF9039ED8D}" destId="{AC58621F-11DC-42F4-B6B1-8CBBB1467E4C}" srcOrd="0" destOrd="0" presId="urn:microsoft.com/office/officeart/2005/8/layout/hList7"/>
    <dgm:cxn modelId="{516826A3-0D1C-4049-B6E2-7602DB11B17A}" type="presParOf" srcId="{F1222691-BD42-4AA3-9133-5BFF9039ED8D}" destId="{DBE5026F-D67C-4D33-A9F1-229132C79189}" srcOrd="1" destOrd="0" presId="urn:microsoft.com/office/officeart/2005/8/layout/hList7"/>
    <dgm:cxn modelId="{C261F6BC-0A31-4354-AFA9-217863DCA3C8}" type="presParOf" srcId="{DBE5026F-D67C-4D33-A9F1-229132C79189}" destId="{8CB298F6-238A-4A15-BB8C-FC66275498ED}" srcOrd="0" destOrd="0" presId="urn:microsoft.com/office/officeart/2005/8/layout/hList7"/>
    <dgm:cxn modelId="{98D2C5D0-48AC-4881-9813-CC18706D7F34}" type="presParOf" srcId="{8CB298F6-238A-4A15-BB8C-FC66275498ED}" destId="{34D50A19-E5E2-4C2B-BD2F-3303998DD50B}" srcOrd="0" destOrd="0" presId="urn:microsoft.com/office/officeart/2005/8/layout/hList7"/>
    <dgm:cxn modelId="{1D16D99E-C82E-4F3D-9D98-8F3D6C61812B}" type="presParOf" srcId="{8CB298F6-238A-4A15-BB8C-FC66275498ED}" destId="{43154D22-A680-4EE9-8CB4-6E144D886149}" srcOrd="1" destOrd="0" presId="urn:microsoft.com/office/officeart/2005/8/layout/hList7"/>
    <dgm:cxn modelId="{9EFA69F1-6C83-49D6-A58F-A6A07E5E7C5C}" type="presParOf" srcId="{8CB298F6-238A-4A15-BB8C-FC66275498ED}" destId="{4B9EDB72-5A4C-4354-AB69-F6342D86E342}" srcOrd="2" destOrd="0" presId="urn:microsoft.com/office/officeart/2005/8/layout/hList7"/>
    <dgm:cxn modelId="{93E22B33-0175-474C-AC6F-8F99B57AC173}" type="presParOf" srcId="{8CB298F6-238A-4A15-BB8C-FC66275498ED}" destId="{06881A19-7322-4701-85CA-B618048870E2}" srcOrd="3" destOrd="0" presId="urn:microsoft.com/office/officeart/2005/8/layout/hList7"/>
    <dgm:cxn modelId="{6018BCF3-7B02-4300-A57B-FE57707E29F9}" type="presParOf" srcId="{DBE5026F-D67C-4D33-A9F1-229132C79189}" destId="{18B5D48C-4B70-4786-BAF6-A993106A2731}" srcOrd="1" destOrd="0" presId="urn:microsoft.com/office/officeart/2005/8/layout/hList7"/>
    <dgm:cxn modelId="{F860D9AF-601F-4224-900B-932A4626F163}" type="presParOf" srcId="{DBE5026F-D67C-4D33-A9F1-229132C79189}" destId="{A4C937B9-08CC-410D-BFE6-49C17F65C7E1}" srcOrd="2" destOrd="0" presId="urn:microsoft.com/office/officeart/2005/8/layout/hList7"/>
    <dgm:cxn modelId="{F17D0228-A9FA-4A9D-A9C7-70AC2E9E92C5}" type="presParOf" srcId="{A4C937B9-08CC-410D-BFE6-49C17F65C7E1}" destId="{4AC2C91F-4605-4CBF-AA7C-4B0EDB7613C2}" srcOrd="0" destOrd="0" presId="urn:microsoft.com/office/officeart/2005/8/layout/hList7"/>
    <dgm:cxn modelId="{F4909C63-594D-4C38-98C7-64813C526CA9}" type="presParOf" srcId="{A4C937B9-08CC-410D-BFE6-49C17F65C7E1}" destId="{2334153B-E85A-4063-966C-76FCFF87BF02}" srcOrd="1" destOrd="0" presId="urn:microsoft.com/office/officeart/2005/8/layout/hList7"/>
    <dgm:cxn modelId="{FF84822E-F3F2-4816-869C-02C0864DC317}" type="presParOf" srcId="{A4C937B9-08CC-410D-BFE6-49C17F65C7E1}" destId="{68D5E442-0EC0-4CD3-9771-77AF2DF3FC08}" srcOrd="2" destOrd="0" presId="urn:microsoft.com/office/officeart/2005/8/layout/hList7"/>
    <dgm:cxn modelId="{275080B1-FB1B-4D5C-AC72-691A00B958CB}" type="presParOf" srcId="{A4C937B9-08CC-410D-BFE6-49C17F65C7E1}" destId="{9A4D3FCC-CF29-4141-B684-C25985739218}" srcOrd="3" destOrd="0" presId="urn:microsoft.com/office/officeart/2005/8/layout/hList7"/>
    <dgm:cxn modelId="{664D4390-0676-418A-995A-B1A7C1868D00}" type="presParOf" srcId="{DBE5026F-D67C-4D33-A9F1-229132C79189}" destId="{D5663284-1E5F-475A-AA38-23BC08E91509}" srcOrd="3" destOrd="0" presId="urn:microsoft.com/office/officeart/2005/8/layout/hList7"/>
    <dgm:cxn modelId="{5C56311B-C4A0-4302-895B-A14A7B5041FF}" type="presParOf" srcId="{DBE5026F-D67C-4D33-A9F1-229132C79189}" destId="{B512FB09-6B73-4B86-8E0E-330B4308323B}" srcOrd="4" destOrd="0" presId="urn:microsoft.com/office/officeart/2005/8/layout/hList7"/>
    <dgm:cxn modelId="{9AB13C77-9727-4D88-A124-D926BE8B9A55}" type="presParOf" srcId="{B512FB09-6B73-4B86-8E0E-330B4308323B}" destId="{90153494-4951-4E8C-A181-15C7668434C0}" srcOrd="0" destOrd="0" presId="urn:microsoft.com/office/officeart/2005/8/layout/hList7"/>
    <dgm:cxn modelId="{43E8F6D8-4364-484E-8F32-B5BDD8B774B2}" type="presParOf" srcId="{B512FB09-6B73-4B86-8E0E-330B4308323B}" destId="{300B1CA3-B896-4C9E-B4EF-260D48DFC6D0}" srcOrd="1" destOrd="0" presId="urn:microsoft.com/office/officeart/2005/8/layout/hList7"/>
    <dgm:cxn modelId="{A35599CE-0814-4CC5-A46B-994283C58C90}" type="presParOf" srcId="{B512FB09-6B73-4B86-8E0E-330B4308323B}" destId="{BA7D18F3-B4B8-421A-8A93-73127AD1D766}" srcOrd="2" destOrd="0" presId="urn:microsoft.com/office/officeart/2005/8/layout/hList7"/>
    <dgm:cxn modelId="{D9E3BCBC-331E-4050-B90C-D1AB2EEFB0AC}" type="presParOf" srcId="{B512FB09-6B73-4B86-8E0E-330B4308323B}" destId="{BF3C6B90-4F11-4C4B-B518-AA404B38800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50A19-E5E2-4C2B-BD2F-3303998DD50B}">
      <dsp:nvSpPr>
        <dsp:cNvPr id="0" name=""/>
        <dsp:cNvSpPr/>
      </dsp:nvSpPr>
      <dsp:spPr>
        <a:xfrm>
          <a:off x="1279" y="0"/>
          <a:ext cx="1991320" cy="406400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i="0" u="none" kern="1200" dirty="0" smtClean="0"/>
            <a:t>Reduce stress (or imbalance) in Body-Mind-Emotions </a:t>
          </a:r>
        </a:p>
        <a:p>
          <a:pPr lvl="0" algn="ctr" defTabSz="533400">
            <a:lnSpc>
              <a:spcPct val="90000"/>
            </a:lnSpc>
            <a:spcBef>
              <a:spcPct val="0"/>
            </a:spcBef>
            <a:spcAft>
              <a:spcPct val="35000"/>
            </a:spcAft>
          </a:pPr>
          <a:r>
            <a:rPr lang="en-US" sz="1200" b="0" i="0" u="none" kern="1200" dirty="0" smtClean="0"/>
            <a:t>Improve energy</a:t>
          </a:r>
          <a:endParaRPr lang="en-US" sz="1200" b="0" i="0" u="none" kern="1200" dirty="0"/>
        </a:p>
      </dsp:txBody>
      <dsp:txXfrm>
        <a:off x="1279" y="1625600"/>
        <a:ext cx="1991320" cy="1625600"/>
      </dsp:txXfrm>
    </dsp:sp>
    <dsp:sp modelId="{06881A19-7322-4701-85CA-B618048870E2}">
      <dsp:nvSpPr>
        <dsp:cNvPr id="0" name=""/>
        <dsp:cNvSpPr/>
      </dsp:nvSpPr>
      <dsp:spPr>
        <a:xfrm>
          <a:off x="320284" y="243840"/>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AC2C91F-4605-4CBF-AA7C-4B0EDB7613C2}">
      <dsp:nvSpPr>
        <dsp:cNvPr id="0" name=""/>
        <dsp:cNvSpPr/>
      </dsp:nvSpPr>
      <dsp:spPr>
        <a:xfrm>
          <a:off x="2052339" y="0"/>
          <a:ext cx="1991320" cy="4064000"/>
        </a:xfrm>
        <a:prstGeom prst="roundRect">
          <a:avLst>
            <a:gd name="adj" fmla="val 10000"/>
          </a:avLst>
        </a:prstGeom>
        <a:solidFill>
          <a:schemeClr val="accent5">
            <a:hueOff val="1208959"/>
            <a:satOff val="18037"/>
            <a:lumOff val="2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i="0" u="none" kern="1200" dirty="0" smtClean="0"/>
            <a:t>Fight or Flight (stress) Response </a:t>
          </a:r>
          <a:endParaRPr lang="en-US" sz="1200" i="0" u="none" kern="1200" dirty="0"/>
        </a:p>
      </dsp:txBody>
      <dsp:txXfrm>
        <a:off x="2052339" y="1625600"/>
        <a:ext cx="1991320" cy="1625600"/>
      </dsp:txXfrm>
    </dsp:sp>
    <dsp:sp modelId="{9A4D3FCC-CF29-4141-B684-C25985739218}">
      <dsp:nvSpPr>
        <dsp:cNvPr id="0" name=""/>
        <dsp:cNvSpPr/>
      </dsp:nvSpPr>
      <dsp:spPr>
        <a:xfrm>
          <a:off x="2371344"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0153494-4951-4E8C-A181-15C7668434C0}">
      <dsp:nvSpPr>
        <dsp:cNvPr id="0" name=""/>
        <dsp:cNvSpPr/>
      </dsp:nvSpPr>
      <dsp:spPr>
        <a:xfrm>
          <a:off x="4103399" y="0"/>
          <a:ext cx="1991320" cy="4064000"/>
        </a:xfrm>
        <a:prstGeom prst="roundRect">
          <a:avLst>
            <a:gd name="adj" fmla="val 10000"/>
          </a:avLst>
        </a:prstGeom>
        <a:solidFill>
          <a:schemeClr val="accent5">
            <a:hueOff val="2417918"/>
            <a:satOff val="36075"/>
            <a:lumOff val="58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i="0" u="none" kern="1200" dirty="0" smtClean="0"/>
            <a:t>Better cardiovascular function</a:t>
          </a:r>
        </a:p>
        <a:p>
          <a:pPr lvl="0" algn="ctr" defTabSz="533400">
            <a:lnSpc>
              <a:spcPct val="90000"/>
            </a:lnSpc>
            <a:spcBef>
              <a:spcPct val="0"/>
            </a:spcBef>
            <a:spcAft>
              <a:spcPct val="35000"/>
            </a:spcAft>
          </a:pPr>
          <a:r>
            <a:rPr lang="en-US" sz="1200" i="0" u="none" kern="1200" dirty="0" smtClean="0"/>
            <a:t>Healthy lifestyle &amp; self-care choices</a:t>
          </a:r>
        </a:p>
        <a:p>
          <a:pPr lvl="0" algn="ctr" defTabSz="533400">
            <a:lnSpc>
              <a:spcPct val="90000"/>
            </a:lnSpc>
            <a:spcBef>
              <a:spcPct val="0"/>
            </a:spcBef>
            <a:spcAft>
              <a:spcPct val="35000"/>
            </a:spcAft>
          </a:pPr>
          <a:r>
            <a:rPr lang="en-US" sz="1200" i="0" u="none" kern="1200" dirty="0" smtClean="0"/>
            <a:t>rest and digest response</a:t>
          </a:r>
        </a:p>
        <a:p>
          <a:pPr lvl="0" algn="ctr" defTabSz="533400">
            <a:lnSpc>
              <a:spcPct val="90000"/>
            </a:lnSpc>
            <a:spcBef>
              <a:spcPct val="0"/>
            </a:spcBef>
            <a:spcAft>
              <a:spcPct val="35000"/>
            </a:spcAft>
          </a:pPr>
          <a:r>
            <a:rPr lang="en-US" sz="1200" i="0" u="none" kern="1200" dirty="0" smtClean="0"/>
            <a:t>Improvement of psychological aspects of disease</a:t>
          </a:r>
          <a:endParaRPr lang="en-US" sz="1200" i="0" u="none" kern="1200" dirty="0"/>
        </a:p>
      </dsp:txBody>
      <dsp:txXfrm>
        <a:off x="4103399" y="1625600"/>
        <a:ext cx="1991320" cy="1625600"/>
      </dsp:txXfrm>
    </dsp:sp>
    <dsp:sp modelId="{BF3C6B90-4F11-4C4B-B518-AA404B388009}">
      <dsp:nvSpPr>
        <dsp:cNvPr id="0" name=""/>
        <dsp:cNvSpPr/>
      </dsp:nvSpPr>
      <dsp:spPr>
        <a:xfrm>
          <a:off x="4422403"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C58621F-11DC-42F4-B6B1-8CBBB1467E4C}">
      <dsp:nvSpPr>
        <dsp:cNvPr id="0" name=""/>
        <dsp:cNvSpPr/>
      </dsp:nvSpPr>
      <dsp:spPr>
        <a:xfrm>
          <a:off x="243839" y="3251200"/>
          <a:ext cx="5608320" cy="609600"/>
        </a:xfrm>
        <a:prstGeom prst="leftRight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30C43E-AA5E-6B46-A1F1-BB0047D6E822}" type="datetimeFigureOut">
              <a:rPr lang="en-US" smtClean="0"/>
              <a:t>11/10/2017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F235D-792C-8C4C-A812-06E713B0B218}" type="datetimeFigureOut">
              <a:rPr lang="en-US" smtClean="0"/>
              <a:t>11/10/2017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67C1F-7951-4869-A416-C0460DAC0314}" type="slidenum">
              <a:rPr lang="en-US" smtClean="0"/>
              <a:t>9</a:t>
            </a:fld>
            <a:endParaRPr lang="en-US"/>
          </a:p>
        </p:txBody>
      </p:sp>
    </p:spTree>
    <p:extLst>
      <p:ext uri="{BB962C8B-B14F-4D97-AF65-F5344CB8AC3E}">
        <p14:creationId xmlns:p14="http://schemas.microsoft.com/office/powerpoint/2010/main" val="619100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PT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52051" y="518053"/>
            <a:ext cx="6079612" cy="648134"/>
          </a:xfrm>
        </p:spPr>
        <p:txBody>
          <a:bodyPr>
            <a:normAutofit/>
          </a:bodyPr>
          <a:lstStyle>
            <a:lvl1pPr algn="l">
              <a:lnSpc>
                <a:spcPts val="3700"/>
              </a:lnSpc>
              <a:defRPr sz="3600">
                <a:solidFill>
                  <a:srgbClr val="443D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2051" y="1239643"/>
            <a:ext cx="4735830" cy="443649"/>
          </a:xfrm>
          <a:prstGeom prst="rect">
            <a:avLst/>
          </a:prstGeom>
        </p:spPr>
        <p:txBody>
          <a:bodyPr>
            <a:noAutofit/>
          </a:bodyPr>
          <a:lstStyle>
            <a:lvl1pPr marL="0" indent="0" algn="l">
              <a:buNone/>
              <a:defRPr sz="21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4" hasCustomPrompt="1"/>
          </p:nvPr>
        </p:nvSpPr>
        <p:spPr>
          <a:xfrm>
            <a:off x="752051" y="2335852"/>
            <a:ext cx="4735830" cy="975601"/>
          </a:xfrm>
        </p:spPr>
        <p:txBody>
          <a:bodyPr>
            <a:normAutofit/>
          </a:bodyPr>
          <a:lstStyle>
            <a:lvl1pPr algn="l">
              <a:lnSpc>
                <a:spcPts val="1850"/>
              </a:lnSpc>
              <a:spcAft>
                <a:spcPts val="0"/>
              </a:spcAft>
              <a:defRPr sz="1500" baseline="0">
                <a:solidFill>
                  <a:schemeClr val="accent5"/>
                </a:solidFill>
              </a:defRPr>
            </a:lvl1pPr>
          </a:lstStyle>
          <a:p>
            <a:pPr lvl="0"/>
            <a:r>
              <a:rPr lang="en-US" dirty="0" smtClean="0"/>
              <a:t>Click to add Name</a:t>
            </a:r>
            <a:br>
              <a:rPr lang="en-US" dirty="0" smtClean="0"/>
            </a:br>
            <a:r>
              <a:rPr lang="en-US" dirty="0" smtClean="0"/>
              <a:t>Title</a:t>
            </a:r>
            <a:br>
              <a:rPr lang="en-US" dirty="0" smtClean="0"/>
            </a:br>
            <a:r>
              <a:rPr lang="en-US" dirty="0" smtClean="0"/>
              <a:t>Date</a:t>
            </a:r>
            <a:endParaRPr lang="en-US" dirty="0"/>
          </a:p>
        </p:txBody>
      </p:sp>
    </p:spTree>
    <p:extLst>
      <p:ext uri="{BB962C8B-B14F-4D97-AF65-F5344CB8AC3E}">
        <p14:creationId xmlns:p14="http://schemas.microsoft.com/office/powerpoint/2010/main" val="42228719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6F0F0B-C457-47F5-AC9E-346CAEF78400}" type="slidenum">
              <a:rPr lang="en-US" altLang="en-US"/>
              <a:pPr/>
              <a:t>‹#›</a:t>
            </a:fld>
            <a:endParaRPr lang="en-US" altLang="en-US"/>
          </a:p>
        </p:txBody>
      </p:sp>
    </p:spTree>
    <p:extLst>
      <p:ext uri="{BB962C8B-B14F-4D97-AF65-F5344CB8AC3E}">
        <p14:creationId xmlns:p14="http://schemas.microsoft.com/office/powerpoint/2010/main" val="426434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412A2D2-EC9B-4313-BB6C-FEFA4EB19116}" type="slidenum">
              <a:rPr lang="en-US" altLang="en-US"/>
              <a:pPr/>
              <a:t>‹#›</a:t>
            </a:fld>
            <a:endParaRPr lang="en-US" altLang="en-US"/>
          </a:p>
        </p:txBody>
      </p:sp>
    </p:spTree>
    <p:extLst>
      <p:ext uri="{BB962C8B-B14F-4D97-AF65-F5344CB8AC3E}">
        <p14:creationId xmlns:p14="http://schemas.microsoft.com/office/powerpoint/2010/main" val="406533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AEA810-8C0E-4E55-9A79-844FBBA3E270}" type="slidenum">
              <a:rPr lang="en-US" altLang="en-US"/>
              <a:pPr/>
              <a:t>‹#›</a:t>
            </a:fld>
            <a:endParaRPr lang="en-US" altLang="en-US"/>
          </a:p>
        </p:txBody>
      </p:sp>
    </p:spTree>
    <p:extLst>
      <p:ext uri="{BB962C8B-B14F-4D97-AF65-F5344CB8AC3E}">
        <p14:creationId xmlns:p14="http://schemas.microsoft.com/office/powerpoint/2010/main" val="73884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6245225"/>
            <a:ext cx="2286000" cy="47625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DCB8DDA-2E31-404C-9546-1C1909A4646D}" type="slidenum">
              <a:rPr lang="en-US" altLang="en-US"/>
              <a:pPr/>
              <a:t>‹#›</a:t>
            </a:fld>
            <a:endParaRPr lang="en-US" altLang="en-US"/>
          </a:p>
        </p:txBody>
      </p:sp>
    </p:spTree>
    <p:extLst>
      <p:ext uri="{BB962C8B-B14F-4D97-AF65-F5344CB8AC3E}">
        <p14:creationId xmlns:p14="http://schemas.microsoft.com/office/powerpoint/2010/main" val="318922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age Blue">
    <p:spTree>
      <p:nvGrpSpPr>
        <p:cNvPr id="1" name=""/>
        <p:cNvGrpSpPr/>
        <p:nvPr/>
      </p:nvGrpSpPr>
      <p:grpSpPr>
        <a:xfrm>
          <a:off x="0" y="0"/>
          <a:ext cx="0" cy="0"/>
          <a:chOff x="0" y="0"/>
          <a:chExt cx="0" cy="0"/>
        </a:xfrm>
      </p:grpSpPr>
      <p:pic>
        <p:nvPicPr>
          <p:cNvPr id="5" name="Picture 4" descr="Burgund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0779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reaker Page Blue">
    <p:spTree>
      <p:nvGrpSpPr>
        <p:cNvPr id="1" name=""/>
        <p:cNvGrpSpPr/>
        <p:nvPr/>
      </p:nvGrpSpPr>
      <p:grpSpPr>
        <a:xfrm>
          <a:off x="0" y="0"/>
          <a:ext cx="0" cy="0"/>
          <a:chOff x="0" y="0"/>
          <a:chExt cx="0" cy="0"/>
        </a:xfrm>
      </p:grpSpPr>
      <p:pic>
        <p:nvPicPr>
          <p:cNvPr id="6" name="Picture 5"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6061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Page Green">
    <p:spTree>
      <p:nvGrpSpPr>
        <p:cNvPr id="1" name=""/>
        <p:cNvGrpSpPr/>
        <p:nvPr/>
      </p:nvGrpSpPr>
      <p:grpSpPr>
        <a:xfrm>
          <a:off x="0" y="0"/>
          <a:ext cx="0" cy="0"/>
          <a:chOff x="0" y="0"/>
          <a:chExt cx="0" cy="0"/>
        </a:xfrm>
      </p:grpSpPr>
      <p:pic>
        <p:nvPicPr>
          <p:cNvPr id="14" name="Picture 13"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91701" y="743544"/>
            <a:ext cx="4873092" cy="1794258"/>
          </a:xfrm>
        </p:spPr>
        <p:txBody>
          <a:bodyPr>
            <a:normAutofit/>
          </a:bodyPr>
          <a:lstStyle>
            <a:lvl1pPr marL="0" indent="0">
              <a:lnSpc>
                <a:spcPts val="3500"/>
              </a:lnSpc>
              <a:defRPr sz="3200">
                <a:solidFill>
                  <a:schemeClr val="bg1"/>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140983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eaker Page Blue">
    <p:spTree>
      <p:nvGrpSpPr>
        <p:cNvPr id="1" name=""/>
        <p:cNvGrpSpPr/>
        <p:nvPr/>
      </p:nvGrpSpPr>
      <p:grpSpPr>
        <a:xfrm>
          <a:off x="0" y="0"/>
          <a:ext cx="0" cy="0"/>
          <a:chOff x="0" y="0"/>
          <a:chExt cx="0" cy="0"/>
        </a:xfrm>
      </p:grpSpPr>
      <p:pic>
        <p:nvPicPr>
          <p:cNvPr id="9" name="Picture 8" descr="Brow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9" y="743544"/>
            <a:ext cx="4873092" cy="1794258"/>
          </a:xfrm>
        </p:spPr>
        <p:txBody>
          <a:bodyPr>
            <a:normAutofit/>
          </a:bodyPr>
          <a:lstStyle>
            <a:lvl1pPr marL="0" indent="0">
              <a:lnSpc>
                <a:spcPts val="3500"/>
              </a:lnSpc>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3475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98"/>
            <a:ext cx="8229600" cy="610765"/>
          </a:xfrm>
        </p:spPr>
        <p:txBody>
          <a:bodyPr/>
          <a:lstStyle>
            <a:lvl1pPr>
              <a:defRPr/>
            </a:lvl1pPr>
          </a:lstStyle>
          <a:p>
            <a:r>
              <a:rPr lang="en-US" dirty="0" smtClean="0"/>
              <a:t>Click to edit Master title style</a:t>
            </a:r>
            <a:endParaRPr lang="en-US" dirty="0"/>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spTree>
    <p:extLst>
      <p:ext uri="{BB962C8B-B14F-4D97-AF65-F5344CB8AC3E}">
        <p14:creationId xmlns:p14="http://schemas.microsoft.com/office/powerpoint/2010/main" val="1485371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8" name="Rectangle 7"/>
          <p:cNvSpPr/>
          <p:nvPr userDrawn="1"/>
        </p:nvSpPr>
        <p:spPr>
          <a:xfrm>
            <a:off x="0" y="1215081"/>
            <a:ext cx="9144000" cy="5182417"/>
          </a:xfrm>
          <a:prstGeom prst="rect">
            <a:avLst/>
          </a:prstGeom>
          <a:solidFill>
            <a:srgbClr val="E1D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ottom of Pag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1"/>
          <p:cNvSpPr>
            <a:spLocks noGrp="1"/>
          </p:cNvSpPr>
          <p:nvPr>
            <p:ph type="title"/>
          </p:nvPr>
        </p:nvSpPr>
        <p:spPr>
          <a:xfrm>
            <a:off x="457200" y="451398"/>
            <a:ext cx="8229600" cy="610765"/>
          </a:xfrm>
        </p:spPr>
        <p:txBody>
          <a:bodyPr/>
          <a:lstStyle>
            <a:lvl1pPr>
              <a:defRPr/>
            </a:lvl1pPr>
          </a:lstStyle>
          <a:p>
            <a:r>
              <a:rPr lang="en-US" dirty="0" smtClean="0"/>
              <a:t>Click to edit Master title style</a:t>
            </a:r>
            <a:endParaRPr lang="en-US" dirty="0"/>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spTree>
    <p:extLst>
      <p:ext uri="{BB962C8B-B14F-4D97-AF65-F5344CB8AC3E}">
        <p14:creationId xmlns:p14="http://schemas.microsoft.com/office/powerpoint/2010/main" val="1276580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7" name="Footer Placeholder 2"/>
          <p:cNvSpPr>
            <a:spLocks noGrp="1"/>
          </p:cNvSpPr>
          <p:nvPr>
            <p:ph type="ftr" sz="quarter" idx="3"/>
          </p:nvPr>
        </p:nvSpPr>
        <p:spPr>
          <a:xfrm>
            <a:off x="3272137" y="6501891"/>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spTree>
    <p:extLst>
      <p:ext uri="{BB962C8B-B14F-4D97-AF65-F5344CB8AC3E}">
        <p14:creationId xmlns:p14="http://schemas.microsoft.com/office/powerpoint/2010/main" val="25833963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6"/>
          <p:cNvSpPr>
            <a:spLocks noGrp="1"/>
          </p:cNvSpPr>
          <p:nvPr>
            <p:ph type="sldNum" sz="quarter" idx="11"/>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9" name="Footer Placeholder 2"/>
          <p:cNvSpPr>
            <a:spLocks noGrp="1"/>
          </p:cNvSpPr>
          <p:nvPr>
            <p:ph type="ftr" sz="quarter" idx="12"/>
          </p:nvPr>
        </p:nvSpPr>
        <p:spPr>
          <a:xfrm>
            <a:off x="3272137" y="6501891"/>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spTree>
    <p:extLst>
      <p:ext uri="{BB962C8B-B14F-4D97-AF65-F5344CB8AC3E}">
        <p14:creationId xmlns:p14="http://schemas.microsoft.com/office/powerpoint/2010/main" val="3837893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Bottom of Pages.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451398"/>
            <a:ext cx="8229600" cy="610765"/>
          </a:xfrm>
          <a:prstGeom prst="rect">
            <a:avLst/>
          </a:prstGeom>
        </p:spPr>
        <p:txBody>
          <a:bodyPr vert="horz" lIns="0" tIns="0" rIns="91440" bIns="45720" rtlCol="0" anchor="t" anchorCtr="0">
            <a:normAutofit/>
          </a:bodyPr>
          <a:lstStyle/>
          <a:p>
            <a:r>
              <a:rPr lang="en-US" dirty="0" smtClean="0"/>
              <a:t>Click to edit Master title style</a:t>
            </a:r>
            <a:endParaRPr lang="en-US" dirty="0"/>
          </a:p>
        </p:txBody>
      </p:sp>
      <p:sp>
        <p:nvSpPr>
          <p:cNvPr id="8" name="Text Placeholder 7"/>
          <p:cNvSpPr>
            <a:spLocks noGrp="1"/>
          </p:cNvSpPr>
          <p:nvPr>
            <p:ph type="body" idx="1"/>
          </p:nvPr>
        </p:nvSpPr>
        <p:spPr>
          <a:xfrm>
            <a:off x="457200" y="1411518"/>
            <a:ext cx="8229600" cy="4525963"/>
          </a:xfrm>
          <a:prstGeom prst="rect">
            <a:avLst/>
          </a:prstGeom>
        </p:spPr>
        <p:txBody>
          <a:bodyPr vert="horz" lIns="0" tIns="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Footer Placeholder 2"/>
          <p:cNvSpPr>
            <a:spLocks noGrp="1"/>
          </p:cNvSpPr>
          <p:nvPr>
            <p:ph type="ftr" sz="quarter" idx="3"/>
          </p:nvPr>
        </p:nvSpPr>
        <p:spPr>
          <a:xfrm>
            <a:off x="3272137" y="6501891"/>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sp>
        <p:nvSpPr>
          <p:cNvPr id="13"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7" r:id="rId5"/>
    <p:sldLayoutId id="2147483653" r:id="rId6"/>
    <p:sldLayoutId id="2147483669" r:id="rId7"/>
    <p:sldLayoutId id="2147483665" r:id="rId8"/>
    <p:sldLayoutId id="2147483666"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tx2"/>
          </a:solidFill>
          <a:latin typeface="Arial"/>
          <a:ea typeface="+mj-ea"/>
          <a:cs typeface="Arial"/>
        </a:defRPr>
      </a:lvl1pPr>
    </p:titleStyle>
    <p:bodyStyle>
      <a:lvl1pPr marL="0" indent="0" algn="l" defTabSz="457200" rtl="0" eaLnBrk="1" latinLnBrk="0" hangingPunct="1">
        <a:lnSpc>
          <a:spcPct val="100000"/>
        </a:lnSpc>
        <a:spcBef>
          <a:spcPts val="0"/>
        </a:spcBef>
        <a:spcAft>
          <a:spcPts val="800"/>
        </a:spcAft>
        <a:buClr>
          <a:srgbClr val="249ADA"/>
        </a:buClr>
        <a:buSzPct val="80000"/>
        <a:buFontTx/>
        <a:buNone/>
        <a:defRPr sz="2800" kern="1200">
          <a:solidFill>
            <a:srgbClr val="4A4B4D"/>
          </a:solidFill>
          <a:latin typeface="Arial"/>
          <a:ea typeface="+mn-ea"/>
          <a:cs typeface="Arial"/>
        </a:defRPr>
      </a:lvl1pPr>
      <a:lvl2pPr marL="173038" indent="-173038" algn="l" defTabSz="457200" rtl="0" eaLnBrk="1" latinLnBrk="0" hangingPunct="1">
        <a:lnSpc>
          <a:spcPct val="100000"/>
        </a:lnSpc>
        <a:spcBef>
          <a:spcPts val="0"/>
        </a:spcBef>
        <a:spcAft>
          <a:spcPts val="800"/>
        </a:spcAft>
        <a:buClr>
          <a:schemeClr val="bg2"/>
        </a:buClr>
        <a:buSzPct val="90000"/>
        <a:buFont typeface="Arial"/>
        <a:buChar char="•"/>
        <a:defRPr sz="2400" kern="1200">
          <a:solidFill>
            <a:schemeClr val="tx1"/>
          </a:solidFill>
          <a:latin typeface="Arial"/>
          <a:ea typeface="+mn-ea"/>
          <a:cs typeface="Arial"/>
        </a:defRPr>
      </a:lvl2pPr>
      <a:lvl3pPr marL="454025" indent="-114300" algn="l" defTabSz="457200" rtl="0" eaLnBrk="1" latinLnBrk="0" hangingPunct="1">
        <a:lnSpc>
          <a:spcPct val="100000"/>
        </a:lnSpc>
        <a:spcBef>
          <a:spcPts val="0"/>
        </a:spcBef>
        <a:spcAft>
          <a:spcPts val="800"/>
        </a:spcAft>
        <a:buClr>
          <a:schemeClr val="tx2"/>
        </a:buClr>
        <a:buSzPct val="90000"/>
        <a:buFont typeface="Arial"/>
        <a:buChar char="•"/>
        <a:tabLst/>
        <a:defRPr sz="2000" kern="1200">
          <a:solidFill>
            <a:schemeClr val="tx1"/>
          </a:solidFill>
          <a:latin typeface="Arial"/>
          <a:ea typeface="+mn-ea"/>
          <a:cs typeface="Arial"/>
        </a:defRPr>
      </a:lvl3pPr>
      <a:lvl4pPr marL="803275" indent="-114300" algn="l" defTabSz="457200" rtl="0" eaLnBrk="1" latinLnBrk="0" hangingPunct="1">
        <a:lnSpc>
          <a:spcPct val="100000"/>
        </a:lnSpc>
        <a:spcBef>
          <a:spcPts val="0"/>
        </a:spcBef>
        <a:spcAft>
          <a:spcPts val="800"/>
        </a:spcAft>
        <a:buClr>
          <a:schemeClr val="accent3"/>
        </a:buClr>
        <a:buSzPct val="90000"/>
        <a:buFont typeface="Arial"/>
        <a:buChar char="•"/>
        <a:tabLst/>
        <a:defRPr sz="1800" kern="1200">
          <a:solidFill>
            <a:schemeClr val="tx1"/>
          </a:solidFill>
          <a:latin typeface="Arial"/>
          <a:ea typeface="+mn-ea"/>
          <a:cs typeface="Arial"/>
        </a:defRPr>
      </a:lvl4pPr>
      <a:lvl5pPr marL="1146175" indent="-117475" algn="l" defTabSz="457200" rtl="0" eaLnBrk="1" latinLnBrk="0" hangingPunct="1">
        <a:lnSpc>
          <a:spcPct val="100000"/>
        </a:lnSpc>
        <a:spcBef>
          <a:spcPts val="0"/>
        </a:spcBef>
        <a:spcAft>
          <a:spcPts val="800"/>
        </a:spcAft>
        <a:buClr>
          <a:schemeClr val="accent4"/>
        </a:buClr>
        <a:buSzPct val="90000"/>
        <a:buFont typeface="Arial"/>
        <a:buChar char="•"/>
        <a:defRPr sz="1800" kern="1200">
          <a:solidFill>
            <a:schemeClr val="tx1"/>
          </a:solidFill>
          <a:latin typeface="Arial"/>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731" y="626458"/>
            <a:ext cx="8355724" cy="648134"/>
          </a:xfrm>
        </p:spPr>
        <p:txBody>
          <a:bodyPr>
            <a:normAutofit fontScale="90000"/>
          </a:bodyPr>
          <a:lstStyle/>
          <a:p>
            <a:r>
              <a:rPr lang="en-US" dirty="0">
                <a:solidFill>
                  <a:schemeClr val="tx1"/>
                </a:solidFill>
              </a:rPr>
              <a:t>Yoga Therapy in Intensive Cardiac Rehabilitation</a:t>
            </a:r>
            <a:endParaRPr lang="en-US" dirty="0"/>
          </a:p>
        </p:txBody>
      </p:sp>
      <p:sp>
        <p:nvSpPr>
          <p:cNvPr id="3" name="Subtitle 2"/>
          <p:cNvSpPr>
            <a:spLocks noGrp="1"/>
          </p:cNvSpPr>
          <p:nvPr>
            <p:ph type="subTitle" idx="1"/>
          </p:nvPr>
        </p:nvSpPr>
        <p:spPr>
          <a:xfrm>
            <a:off x="488731" y="1671116"/>
            <a:ext cx="4735830" cy="443649"/>
          </a:xfrm>
        </p:spPr>
        <p:txBody>
          <a:bodyPr/>
          <a:lstStyle/>
          <a:p>
            <a:r>
              <a:rPr lang="en-US" sz="2000" dirty="0"/>
              <a:t>With Applications to Pulmonary Rehab</a:t>
            </a:r>
          </a:p>
        </p:txBody>
      </p:sp>
      <p:sp>
        <p:nvSpPr>
          <p:cNvPr id="4" name="Text Placeholder 3"/>
          <p:cNvSpPr>
            <a:spLocks noGrp="1"/>
          </p:cNvSpPr>
          <p:nvPr>
            <p:ph type="body" sz="quarter" idx="14"/>
          </p:nvPr>
        </p:nvSpPr>
        <p:spPr>
          <a:xfrm>
            <a:off x="752050" y="2379527"/>
            <a:ext cx="5333440" cy="975601"/>
          </a:xfrm>
        </p:spPr>
        <p:txBody>
          <a:bodyPr>
            <a:normAutofit/>
          </a:bodyPr>
          <a:lstStyle/>
          <a:p>
            <a:r>
              <a:rPr lang="en-US" b="1" dirty="0" smtClean="0"/>
              <a:t>Presented By</a:t>
            </a:r>
            <a:r>
              <a:rPr lang="en-US" b="1" dirty="0"/>
              <a:t>: </a:t>
            </a:r>
            <a:r>
              <a:rPr lang="en-US" dirty="0"/>
              <a:t>Jennifer Lenders, C-IAYT Yoga </a:t>
            </a:r>
            <a:r>
              <a:rPr lang="en-US" dirty="0" smtClean="0"/>
              <a:t>Therapist</a:t>
            </a:r>
            <a:endParaRPr lang="en-US" dirty="0"/>
          </a:p>
        </p:txBody>
      </p:sp>
    </p:spTree>
    <p:extLst>
      <p:ext uri="{BB962C8B-B14F-4D97-AF65-F5344CB8AC3E}">
        <p14:creationId xmlns:p14="http://schemas.microsoft.com/office/powerpoint/2010/main" val="93197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11" y="166914"/>
            <a:ext cx="8596086" cy="1168400"/>
          </a:xfrm>
        </p:spPr>
        <p:txBody>
          <a:bodyPr>
            <a:normAutofit/>
          </a:bodyPr>
          <a:lstStyle/>
          <a:p>
            <a:r>
              <a:rPr lang="en-US" sz="3200" b="0" dirty="0"/>
              <a:t>Yoga Therapy Adapted for Pulmonary Rehabilitation</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5625" r="5625"/>
          <a:stretch>
            <a:fillRect/>
          </a:stretch>
        </p:blipFill>
        <p:spPr>
          <a:xfrm>
            <a:off x="4513944" y="2119086"/>
            <a:ext cx="4136572" cy="2846781"/>
          </a:xfrm>
        </p:spPr>
      </p:pic>
      <p:sp>
        <p:nvSpPr>
          <p:cNvPr id="10" name="TextBox 9"/>
          <p:cNvSpPr txBox="1"/>
          <p:nvPr/>
        </p:nvSpPr>
        <p:spPr>
          <a:xfrm>
            <a:off x="395511" y="1550430"/>
            <a:ext cx="3784604" cy="4665893"/>
          </a:xfrm>
          <a:prstGeom prst="rect">
            <a:avLst/>
          </a:prstGeom>
          <a:noFill/>
        </p:spPr>
        <p:txBody>
          <a:bodyPr wrap="square" rtlCol="0">
            <a:spAutoFit/>
          </a:bodyPr>
          <a:lstStyle/>
          <a:p>
            <a:pPr marL="569913" lvl="2" indent="-230188">
              <a:lnSpc>
                <a:spcPct val="90000"/>
              </a:lnSpc>
              <a:spcAft>
                <a:spcPts val="600"/>
              </a:spcAft>
              <a:buClr>
                <a:schemeClr val="tx2"/>
              </a:buClr>
              <a:buSzPct val="100000"/>
              <a:buFont typeface="Arial"/>
              <a:buChar char="•"/>
            </a:pPr>
            <a:r>
              <a:rPr lang="en-US" dirty="0">
                <a:solidFill>
                  <a:srgbClr val="4A4B4D"/>
                </a:solidFill>
                <a:latin typeface="Arial"/>
                <a:cs typeface="Arial"/>
              </a:rPr>
              <a:t>Coordination of muscles, bones, and joints for optimum breathing (strengthening muscular system</a:t>
            </a:r>
            <a:r>
              <a:rPr lang="en-US" dirty="0" smtClean="0">
                <a:solidFill>
                  <a:srgbClr val="4A4B4D"/>
                </a:solidFill>
                <a:latin typeface="Arial"/>
                <a:cs typeface="Arial"/>
              </a:rPr>
              <a:t>)</a:t>
            </a:r>
          </a:p>
          <a:p>
            <a:pPr marL="569913" lvl="2" indent="-230188">
              <a:lnSpc>
                <a:spcPct val="90000"/>
              </a:lnSpc>
              <a:spcAft>
                <a:spcPts val="600"/>
              </a:spcAft>
              <a:buClr>
                <a:schemeClr val="tx2"/>
              </a:buClr>
              <a:buSzPct val="100000"/>
              <a:buFont typeface="Arial"/>
              <a:buChar char="•"/>
            </a:pPr>
            <a:r>
              <a:rPr lang="en-US" dirty="0" smtClean="0">
                <a:solidFill>
                  <a:srgbClr val="4A4B4D"/>
                </a:solidFill>
                <a:latin typeface="Arial"/>
                <a:cs typeface="Arial"/>
              </a:rPr>
              <a:t>Deep </a:t>
            </a:r>
            <a:r>
              <a:rPr lang="en-US" dirty="0">
                <a:solidFill>
                  <a:srgbClr val="4A4B4D"/>
                </a:solidFill>
                <a:latin typeface="Arial"/>
                <a:cs typeface="Arial"/>
              </a:rPr>
              <a:t>breathing can reduce sympathetic activity and </a:t>
            </a:r>
            <a:r>
              <a:rPr lang="en-US" dirty="0" smtClean="0">
                <a:solidFill>
                  <a:srgbClr val="4A4B4D"/>
                </a:solidFill>
                <a:latin typeface="Arial"/>
                <a:cs typeface="Arial"/>
              </a:rPr>
              <a:t>dyspnea</a:t>
            </a:r>
          </a:p>
          <a:p>
            <a:pPr marL="569913" lvl="2" indent="-230188">
              <a:lnSpc>
                <a:spcPct val="90000"/>
              </a:lnSpc>
              <a:spcAft>
                <a:spcPts val="600"/>
              </a:spcAft>
              <a:buClr>
                <a:schemeClr val="tx2"/>
              </a:buClr>
              <a:buSzPct val="100000"/>
              <a:buFont typeface="Arial"/>
              <a:buChar char="•"/>
            </a:pPr>
            <a:r>
              <a:rPr lang="en-US" dirty="0" smtClean="0">
                <a:solidFill>
                  <a:srgbClr val="4A4B4D"/>
                </a:solidFill>
                <a:latin typeface="Arial"/>
                <a:cs typeface="Arial"/>
              </a:rPr>
              <a:t>Visualization </a:t>
            </a:r>
            <a:r>
              <a:rPr lang="en-US" dirty="0">
                <a:solidFill>
                  <a:srgbClr val="4A4B4D"/>
                </a:solidFill>
                <a:latin typeface="Arial"/>
                <a:cs typeface="Arial"/>
              </a:rPr>
              <a:t>of the respiratory system (effective tool for stress management of disease</a:t>
            </a:r>
            <a:r>
              <a:rPr lang="en-US" dirty="0" smtClean="0">
                <a:solidFill>
                  <a:srgbClr val="4A4B4D"/>
                </a:solidFill>
                <a:latin typeface="Arial"/>
                <a:cs typeface="Arial"/>
              </a:rPr>
              <a:t>)</a:t>
            </a:r>
          </a:p>
          <a:p>
            <a:pPr marL="569913" lvl="2" indent="-230188">
              <a:lnSpc>
                <a:spcPct val="90000"/>
              </a:lnSpc>
              <a:spcAft>
                <a:spcPts val="600"/>
              </a:spcAft>
              <a:buClr>
                <a:schemeClr val="tx2"/>
              </a:buClr>
              <a:buSzPct val="100000"/>
              <a:buFont typeface="Arial"/>
              <a:buChar char="•"/>
            </a:pPr>
            <a:r>
              <a:rPr lang="en-US" dirty="0" smtClean="0">
                <a:solidFill>
                  <a:srgbClr val="4A4B4D"/>
                </a:solidFill>
                <a:latin typeface="Arial"/>
                <a:cs typeface="Arial"/>
              </a:rPr>
              <a:t>Mindfulness </a:t>
            </a:r>
            <a:r>
              <a:rPr lang="en-US" dirty="0">
                <a:solidFill>
                  <a:srgbClr val="4A4B4D"/>
                </a:solidFill>
                <a:latin typeface="Arial"/>
                <a:cs typeface="Arial"/>
              </a:rPr>
              <a:t>meditation and yoga </a:t>
            </a:r>
            <a:r>
              <a:rPr lang="en-US" dirty="0" err="1">
                <a:solidFill>
                  <a:srgbClr val="4A4B4D"/>
                </a:solidFill>
                <a:latin typeface="Arial"/>
                <a:cs typeface="Arial"/>
              </a:rPr>
              <a:t>nidra</a:t>
            </a:r>
            <a:r>
              <a:rPr lang="en-US" dirty="0">
                <a:solidFill>
                  <a:srgbClr val="4A4B4D"/>
                </a:solidFill>
                <a:latin typeface="Arial"/>
                <a:cs typeface="Arial"/>
              </a:rPr>
              <a:t> can reduce psychological factors such as stress, depression, and anxiety</a:t>
            </a:r>
          </a:p>
          <a:p>
            <a:endParaRPr lang="en-US" dirty="0" smtClean="0"/>
          </a:p>
        </p:txBody>
      </p:sp>
    </p:spTree>
    <p:extLst>
      <p:ext uri="{BB962C8B-B14F-4D97-AF65-F5344CB8AC3E}">
        <p14:creationId xmlns:p14="http://schemas.microsoft.com/office/powerpoint/2010/main" val="123404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456" y="1651000"/>
            <a:ext cx="8215085" cy="4062651"/>
          </a:xfrm>
          <a:prstGeom prst="rect">
            <a:avLst/>
          </a:prstGeom>
          <a:noFill/>
        </p:spPr>
        <p:txBody>
          <a:bodyPr wrap="square" rtlCol="0">
            <a:spAutoFit/>
          </a:bodyPr>
          <a:lstStyle/>
          <a:p>
            <a:pPr marL="347663" lvl="2" indent="-288925">
              <a:lnSpc>
                <a:spcPct val="90000"/>
              </a:lnSpc>
              <a:spcAft>
                <a:spcPts val="600"/>
              </a:spcAft>
              <a:buClr>
                <a:schemeClr val="tx2"/>
              </a:buClr>
              <a:buSzPct val="100000"/>
              <a:buFont typeface="Arial"/>
              <a:buChar char="•"/>
            </a:pPr>
            <a:r>
              <a:rPr lang="en-US" dirty="0">
                <a:solidFill>
                  <a:srgbClr val="4A4B4D"/>
                </a:solidFill>
                <a:latin typeface="Arial"/>
                <a:cs typeface="Arial"/>
              </a:rPr>
              <a:t>Adding a psychosocial intervention in cardiac rehabilitation program improves the quality of life and decreases mortality (Linden, Stossel, &amp; Maurice, 1996).  Yoga practices support well-being, better sleep and appetite, improved physical fitness, stress reduction, and lifestyle change, hence being suitable in this respect.  (</a:t>
            </a:r>
            <a:r>
              <a:rPr lang="en-US" dirty="0" err="1">
                <a:solidFill>
                  <a:srgbClr val="4A4B4D"/>
                </a:solidFill>
                <a:latin typeface="Arial"/>
                <a:cs typeface="Arial"/>
              </a:rPr>
              <a:t>Telles</a:t>
            </a:r>
            <a:r>
              <a:rPr lang="en-US" dirty="0">
                <a:solidFill>
                  <a:srgbClr val="4A4B4D"/>
                </a:solidFill>
                <a:latin typeface="Arial"/>
                <a:cs typeface="Arial"/>
              </a:rPr>
              <a:t> &amp; Naveen, 1997)</a:t>
            </a:r>
          </a:p>
          <a:p>
            <a:pPr marL="347663" lvl="2" indent="-288925">
              <a:lnSpc>
                <a:spcPct val="90000"/>
              </a:lnSpc>
              <a:spcAft>
                <a:spcPts val="600"/>
              </a:spcAft>
              <a:buClr>
                <a:schemeClr val="tx2"/>
              </a:buClr>
              <a:buSzPct val="100000"/>
              <a:buFont typeface="Arial"/>
              <a:buChar char="•"/>
            </a:pPr>
            <a:r>
              <a:rPr lang="en-US" dirty="0" err="1">
                <a:solidFill>
                  <a:srgbClr val="4A4B4D"/>
                </a:solidFill>
                <a:latin typeface="Arial"/>
                <a:cs typeface="Arial"/>
              </a:rPr>
              <a:t>Tulpule</a:t>
            </a:r>
            <a:r>
              <a:rPr lang="en-US" dirty="0">
                <a:solidFill>
                  <a:srgbClr val="4A4B4D"/>
                </a:solidFill>
                <a:latin typeface="Arial"/>
                <a:cs typeface="Arial"/>
              </a:rPr>
              <a:t> &amp; </a:t>
            </a:r>
            <a:r>
              <a:rPr lang="en-US" dirty="0" err="1">
                <a:solidFill>
                  <a:srgbClr val="4A4B4D"/>
                </a:solidFill>
                <a:latin typeface="Arial"/>
                <a:cs typeface="Arial"/>
              </a:rPr>
              <a:t>Tulpule</a:t>
            </a:r>
            <a:r>
              <a:rPr lang="en-US" dirty="0">
                <a:solidFill>
                  <a:srgbClr val="4A4B4D"/>
                </a:solidFill>
                <a:latin typeface="Arial"/>
                <a:cs typeface="Arial"/>
              </a:rPr>
              <a:t> (1980) reported more patients were able to resume work within 6 months in the yoga group than in the control group.  Also, they observed decreased mortality in the yoga group during the study period.</a:t>
            </a:r>
          </a:p>
          <a:p>
            <a:pPr marL="347663" lvl="2" indent="-288925">
              <a:lnSpc>
                <a:spcPct val="90000"/>
              </a:lnSpc>
              <a:spcAft>
                <a:spcPts val="600"/>
              </a:spcAft>
              <a:buClr>
                <a:schemeClr val="tx2"/>
              </a:buClr>
              <a:buSzPct val="100000"/>
              <a:buFont typeface="Arial"/>
              <a:buChar char="•"/>
            </a:pPr>
            <a:r>
              <a:rPr lang="en-US" dirty="0">
                <a:solidFill>
                  <a:srgbClr val="4A4B4D"/>
                </a:solidFill>
                <a:latin typeface="Arial"/>
                <a:cs typeface="Arial"/>
              </a:rPr>
              <a:t>A significant decrease in perceived stress, anxiety, depression, and negative affect was observed in the yoga group compared to increase anxiety in the control group. (</a:t>
            </a:r>
            <a:r>
              <a:rPr lang="en-US" dirty="0" err="1">
                <a:solidFill>
                  <a:srgbClr val="4A4B4D"/>
                </a:solidFill>
                <a:latin typeface="Arial"/>
                <a:cs typeface="Arial"/>
              </a:rPr>
              <a:t>Raghuram</a:t>
            </a:r>
            <a:r>
              <a:rPr lang="en-US" dirty="0">
                <a:solidFill>
                  <a:srgbClr val="4A4B4D"/>
                </a:solidFill>
                <a:latin typeface="Arial"/>
                <a:cs typeface="Arial"/>
              </a:rPr>
              <a:t> et al., 2014)  Also  observed was a reduction in BMI, blood glucose, and LDL as compared to the controls.</a:t>
            </a:r>
          </a:p>
          <a:p>
            <a:pPr marL="347663" lvl="2" indent="-288925">
              <a:lnSpc>
                <a:spcPct val="90000"/>
              </a:lnSpc>
              <a:spcAft>
                <a:spcPts val="600"/>
              </a:spcAft>
              <a:buClr>
                <a:schemeClr val="tx2"/>
              </a:buClr>
              <a:buSzPct val="100000"/>
              <a:buFont typeface="Arial"/>
              <a:buChar char="•"/>
            </a:pPr>
            <a:r>
              <a:rPr lang="en-US" dirty="0">
                <a:solidFill>
                  <a:srgbClr val="4A4B4D"/>
                </a:solidFill>
                <a:latin typeface="Arial"/>
                <a:cs typeface="Arial"/>
              </a:rPr>
              <a:t>Silberman et al. (2010) found a decrease in BMI, triglycerides, LDL, HbA1c, blood pressure, depression, and hostility and also an increase in exercise and functional capacity.</a:t>
            </a:r>
          </a:p>
        </p:txBody>
      </p:sp>
      <p:sp>
        <p:nvSpPr>
          <p:cNvPr id="3" name="Rectangle 2"/>
          <p:cNvSpPr/>
          <p:nvPr/>
        </p:nvSpPr>
        <p:spPr>
          <a:xfrm>
            <a:off x="304799" y="434537"/>
            <a:ext cx="8374743" cy="1077218"/>
          </a:xfrm>
          <a:prstGeom prst="rect">
            <a:avLst/>
          </a:prstGeom>
        </p:spPr>
        <p:txBody>
          <a:bodyPr wrap="square">
            <a:spAutoFit/>
          </a:bodyPr>
          <a:lstStyle/>
          <a:p>
            <a:pPr>
              <a:spcBef>
                <a:spcPct val="0"/>
              </a:spcBef>
            </a:pPr>
            <a:r>
              <a:rPr lang="en-US" sz="3200" dirty="0">
                <a:solidFill>
                  <a:schemeClr val="tx2"/>
                </a:solidFill>
                <a:latin typeface="+mj-lt"/>
                <a:cs typeface="Arial"/>
              </a:rPr>
              <a:t>Research on Yoga and Cardiovascular Disease</a:t>
            </a:r>
          </a:p>
        </p:txBody>
      </p:sp>
    </p:spTree>
    <p:extLst>
      <p:ext uri="{BB962C8B-B14F-4D97-AF65-F5344CB8AC3E}">
        <p14:creationId xmlns:p14="http://schemas.microsoft.com/office/powerpoint/2010/main" val="417626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230085"/>
            <a:ext cx="8069943" cy="3458029"/>
          </a:xfrm>
        </p:spPr>
        <p:txBody>
          <a:bodyPr/>
          <a:lstStyle/>
          <a:p>
            <a:pPr algn="l"/>
            <a:r>
              <a:rPr lang="en-US" sz="1800" dirty="0" smtClean="0">
                <a:solidFill>
                  <a:schemeClr val="tx1">
                    <a:lumMod val="50000"/>
                  </a:schemeClr>
                </a:solidFill>
                <a:effectLst/>
              </a:rPr>
              <a:t>Liu </a:t>
            </a:r>
            <a:r>
              <a:rPr lang="en-US" sz="1800" dirty="0">
                <a:solidFill>
                  <a:schemeClr val="tx1">
                    <a:lumMod val="50000"/>
                  </a:schemeClr>
                </a:solidFill>
                <a:effectLst/>
              </a:rPr>
              <a:t>et al. (2014) found that yoga training significantly improved FEV1 and 6 minute walking test, concluding that</a:t>
            </a:r>
            <a:r>
              <a:rPr lang="en-US" sz="1800" dirty="0" smtClean="0">
                <a:solidFill>
                  <a:schemeClr val="tx1">
                    <a:lumMod val="50000"/>
                  </a:schemeClr>
                </a:solidFill>
                <a:effectLst/>
              </a:rPr>
              <a:t>,” Yoga </a:t>
            </a:r>
            <a:r>
              <a:rPr lang="en-US" sz="1800" dirty="0">
                <a:solidFill>
                  <a:schemeClr val="tx1">
                    <a:lumMod val="50000"/>
                  </a:schemeClr>
                </a:solidFill>
                <a:effectLst/>
              </a:rPr>
              <a:t>training has a positive effect on improving lung function and exercise capacity and could be used as an adjunct pulmonary rehabilitation program in COPD patients</a:t>
            </a:r>
            <a:r>
              <a:rPr lang="en-US" sz="1800" dirty="0" smtClean="0">
                <a:solidFill>
                  <a:schemeClr val="tx1">
                    <a:lumMod val="50000"/>
                  </a:schemeClr>
                </a:solidFill>
                <a:effectLst/>
              </a:rPr>
              <a:t>.”</a:t>
            </a:r>
            <a:r>
              <a:rPr lang="en-US" sz="1800" dirty="0" smtClean="0">
                <a:solidFill>
                  <a:schemeClr val="tx1">
                    <a:lumMod val="50000"/>
                  </a:schemeClr>
                </a:solidFill>
              </a:rPr>
              <a:t/>
            </a:r>
            <a:br>
              <a:rPr lang="en-US" sz="1800" dirty="0" smtClean="0">
                <a:solidFill>
                  <a:schemeClr val="tx1">
                    <a:lumMod val="50000"/>
                  </a:schemeClr>
                </a:solidFill>
              </a:rPr>
            </a:br>
            <a:r>
              <a:rPr lang="en-US" sz="1800" dirty="0">
                <a:solidFill>
                  <a:schemeClr val="tx1">
                    <a:lumMod val="50000"/>
                  </a:schemeClr>
                </a:solidFill>
              </a:rPr>
              <a:t/>
            </a:r>
            <a:br>
              <a:rPr lang="en-US" sz="1800" dirty="0">
                <a:solidFill>
                  <a:schemeClr val="tx1">
                    <a:lumMod val="50000"/>
                  </a:schemeClr>
                </a:solidFill>
              </a:rPr>
            </a:br>
            <a:r>
              <a:rPr lang="en-US" sz="1800" dirty="0" smtClean="0">
                <a:solidFill>
                  <a:schemeClr val="tx1">
                    <a:lumMod val="50000"/>
                  </a:schemeClr>
                </a:solidFill>
                <a:effectLst/>
              </a:rPr>
              <a:t>Experimental studies indicate a large number of potential benefits for the use of yoga practices in respiratory diseases, particularly in COPD, and also in the crucial respiratory involvement of other relevant diseases such as congestive heart failure.  (</a:t>
            </a:r>
            <a:r>
              <a:rPr lang="en-US" sz="1800" dirty="0" err="1" smtClean="0">
                <a:solidFill>
                  <a:schemeClr val="tx1">
                    <a:lumMod val="50000"/>
                  </a:schemeClr>
                </a:solidFill>
                <a:effectLst/>
              </a:rPr>
              <a:t>Khalsa</a:t>
            </a:r>
            <a:r>
              <a:rPr lang="en-US" sz="1800" dirty="0" smtClean="0">
                <a:solidFill>
                  <a:schemeClr val="tx1">
                    <a:lumMod val="50000"/>
                  </a:schemeClr>
                </a:solidFill>
                <a:effectLst/>
              </a:rPr>
              <a:t> et al. 2016)</a:t>
            </a:r>
            <a:r>
              <a:rPr lang="en-US" sz="1800" dirty="0">
                <a:solidFill>
                  <a:schemeClr val="tx1">
                    <a:lumMod val="50000"/>
                  </a:schemeClr>
                </a:solidFill>
              </a:rPr>
              <a:t/>
            </a:r>
            <a:br>
              <a:rPr lang="en-US" sz="1800" dirty="0">
                <a:solidFill>
                  <a:schemeClr val="tx1">
                    <a:lumMod val="50000"/>
                  </a:schemeClr>
                </a:solidFill>
              </a:rPr>
            </a:br>
            <a:r>
              <a:rPr lang="en-US" sz="1800" dirty="0" smtClean="0">
                <a:solidFill>
                  <a:schemeClr val="tx1">
                    <a:lumMod val="50000"/>
                  </a:schemeClr>
                </a:solidFill>
              </a:rPr>
              <a:t/>
            </a:r>
            <a:br>
              <a:rPr lang="en-US" sz="1800" dirty="0" smtClean="0">
                <a:solidFill>
                  <a:schemeClr val="tx1">
                    <a:lumMod val="50000"/>
                  </a:schemeClr>
                </a:solidFill>
              </a:rPr>
            </a:br>
            <a:r>
              <a:rPr lang="en-US" sz="1800" dirty="0" smtClean="0">
                <a:solidFill>
                  <a:schemeClr val="tx1">
                    <a:lumMod val="50000"/>
                  </a:schemeClr>
                </a:solidFill>
                <a:effectLst/>
              </a:rPr>
              <a:t>Deep Breathing has been shown not only to improve gas exchange but also to improve exercise capacity and dyspnea.  (</a:t>
            </a:r>
            <a:r>
              <a:rPr lang="en-US" sz="1800" dirty="0" err="1" smtClean="0">
                <a:solidFill>
                  <a:schemeClr val="tx1">
                    <a:lumMod val="50000"/>
                  </a:schemeClr>
                </a:solidFill>
                <a:effectLst/>
              </a:rPr>
              <a:t>Bernardi</a:t>
            </a:r>
            <a:r>
              <a:rPr lang="en-US" sz="1800" dirty="0" smtClean="0">
                <a:solidFill>
                  <a:schemeClr val="tx1">
                    <a:lumMod val="50000"/>
                  </a:schemeClr>
                </a:solidFill>
                <a:effectLst/>
              </a:rPr>
              <a:t> et al., 1998)</a:t>
            </a:r>
            <a:endParaRPr lang="en-US" sz="1800" dirty="0">
              <a:solidFill>
                <a:schemeClr val="tx1">
                  <a:lumMod val="50000"/>
                </a:schemeClr>
              </a:solidFill>
            </a:endParaRPr>
          </a:p>
        </p:txBody>
      </p:sp>
      <p:sp>
        <p:nvSpPr>
          <p:cNvPr id="3" name="TextBox 2"/>
          <p:cNvSpPr txBox="1"/>
          <p:nvPr/>
        </p:nvSpPr>
        <p:spPr>
          <a:xfrm>
            <a:off x="304800" y="457200"/>
            <a:ext cx="8406212" cy="584775"/>
          </a:xfrm>
          <a:prstGeom prst="rect">
            <a:avLst/>
          </a:prstGeom>
          <a:noFill/>
        </p:spPr>
        <p:txBody>
          <a:bodyPr wrap="none" rtlCol="0">
            <a:spAutoFit/>
          </a:bodyPr>
          <a:lstStyle/>
          <a:p>
            <a:r>
              <a:rPr lang="en-US" sz="3200" dirty="0">
                <a:solidFill>
                  <a:schemeClr val="tx2"/>
                </a:solidFill>
                <a:latin typeface="+mj-lt"/>
                <a:cs typeface="Arial"/>
              </a:rPr>
              <a:t>Research</a:t>
            </a:r>
            <a:r>
              <a:rPr lang="en-US" sz="3200" dirty="0" smtClean="0"/>
              <a:t> </a:t>
            </a:r>
            <a:r>
              <a:rPr lang="en-US" sz="3200" dirty="0" smtClean="0">
                <a:solidFill>
                  <a:schemeClr val="tx2"/>
                </a:solidFill>
                <a:latin typeface="+mj-lt"/>
                <a:cs typeface="Arial"/>
              </a:rPr>
              <a:t>on</a:t>
            </a:r>
            <a:r>
              <a:rPr lang="en-US" sz="3200" dirty="0" smtClean="0"/>
              <a:t> </a:t>
            </a:r>
            <a:r>
              <a:rPr lang="en-US" sz="3200" dirty="0" smtClean="0">
                <a:solidFill>
                  <a:schemeClr val="tx2"/>
                </a:solidFill>
                <a:latin typeface="+mj-lt"/>
                <a:cs typeface="Arial"/>
              </a:rPr>
              <a:t>Yoga and Respiratory Disorders</a:t>
            </a:r>
          </a:p>
        </p:txBody>
      </p:sp>
    </p:spTree>
    <p:extLst>
      <p:ext uri="{BB962C8B-B14F-4D97-AF65-F5344CB8AC3E}">
        <p14:creationId xmlns:p14="http://schemas.microsoft.com/office/powerpoint/2010/main" val="94780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28" y="711201"/>
            <a:ext cx="7277101" cy="4851400"/>
          </a:xfrm>
          <a:prstGeom prst="rect">
            <a:avLst/>
          </a:prstGeom>
        </p:spPr>
      </p:pic>
    </p:spTree>
    <p:extLst>
      <p:ext uri="{BB962C8B-B14F-4D97-AF65-F5344CB8AC3E}">
        <p14:creationId xmlns:p14="http://schemas.microsoft.com/office/powerpoint/2010/main" val="93189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Yoga and ICR</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2</a:t>
            </a:fld>
            <a:endParaRPr lang="en-US" dirty="0"/>
          </a:p>
        </p:txBody>
      </p:sp>
      <p:sp>
        <p:nvSpPr>
          <p:cNvPr id="6" name="Content Placeholder 5"/>
          <p:cNvSpPr>
            <a:spLocks noGrp="1"/>
          </p:cNvSpPr>
          <p:nvPr>
            <p:ph sz="quarter" idx="12"/>
          </p:nvPr>
        </p:nvSpPr>
        <p:spPr>
          <a:xfrm>
            <a:off x="457200" y="1415574"/>
            <a:ext cx="4351283" cy="4723010"/>
          </a:xfrm>
        </p:spPr>
        <p:txBody>
          <a:bodyPr>
            <a:normAutofit lnSpcReduction="10000"/>
          </a:bodyPr>
          <a:lstStyle/>
          <a:p>
            <a:pPr marL="457200" indent="-457200">
              <a:buClr>
                <a:schemeClr val="bg2"/>
              </a:buClr>
              <a:buFont typeface="Arial" panose="020B0604020202020204" pitchFamily="34" charset="0"/>
              <a:buChar char="•"/>
            </a:pPr>
            <a:r>
              <a:rPr lang="en-US" sz="2400" dirty="0" smtClean="0"/>
              <a:t>How </a:t>
            </a:r>
            <a:r>
              <a:rPr lang="en-US" sz="2400" dirty="0"/>
              <a:t>does yoga therapy heal?</a:t>
            </a:r>
          </a:p>
          <a:p>
            <a:pPr marL="457200" indent="-457200">
              <a:buClr>
                <a:schemeClr val="bg2"/>
              </a:buClr>
              <a:buFont typeface="Arial" panose="020B0604020202020204" pitchFamily="34" charset="0"/>
              <a:buChar char="•"/>
            </a:pPr>
            <a:r>
              <a:rPr lang="en-US" sz="2400" dirty="0" smtClean="0"/>
              <a:t>What </a:t>
            </a:r>
            <a:r>
              <a:rPr lang="en-US" sz="2400" dirty="0"/>
              <a:t>do patients find beneficial about yoga in ICR?</a:t>
            </a:r>
          </a:p>
          <a:p>
            <a:pPr marL="457200" indent="-457200">
              <a:buClr>
                <a:schemeClr val="bg2"/>
              </a:buClr>
              <a:buFont typeface="Arial" panose="020B0604020202020204" pitchFamily="34" charset="0"/>
              <a:buChar char="•"/>
            </a:pPr>
            <a:r>
              <a:rPr lang="en-US" sz="2400" dirty="0" smtClean="0"/>
              <a:t>What </a:t>
            </a:r>
            <a:r>
              <a:rPr lang="en-US" sz="2400" dirty="0"/>
              <a:t>health imbalances are addressed by yoga therapy in ICR?</a:t>
            </a:r>
          </a:p>
          <a:p>
            <a:pPr marL="457200" indent="-457200">
              <a:buClr>
                <a:schemeClr val="bg2"/>
              </a:buClr>
              <a:buFont typeface="Arial" panose="020B0604020202020204" pitchFamily="34" charset="0"/>
              <a:buChar char="•"/>
            </a:pPr>
            <a:r>
              <a:rPr lang="en-US" sz="2400" dirty="0" smtClean="0"/>
              <a:t>What </a:t>
            </a:r>
            <a:r>
              <a:rPr lang="en-US" sz="2400" dirty="0"/>
              <a:t>techniques are used with ICR patients?</a:t>
            </a:r>
          </a:p>
          <a:p>
            <a:pPr marL="457200" indent="-457200">
              <a:buClr>
                <a:schemeClr val="bg2"/>
              </a:buClr>
              <a:buFont typeface="Arial" panose="020B0604020202020204" pitchFamily="34" charset="0"/>
              <a:buChar char="•"/>
            </a:pPr>
            <a:r>
              <a:rPr lang="en-US" sz="2400" dirty="0" smtClean="0"/>
              <a:t>Research </a:t>
            </a:r>
            <a:r>
              <a:rPr lang="en-US" sz="2400" dirty="0"/>
              <a:t>on Yoga in Health Care</a:t>
            </a:r>
          </a:p>
          <a:p>
            <a:endParaRPr lang="en-US" dirty="0" smtClean="0"/>
          </a:p>
          <a:p>
            <a:endParaRPr lang="en-US" dirty="0"/>
          </a:p>
          <a:p>
            <a:endParaRPr lang="en-US" dirty="0"/>
          </a:p>
        </p:txBody>
      </p:sp>
      <p:sp>
        <p:nvSpPr>
          <p:cNvPr id="7" name="Footer Placeholder 2"/>
          <p:cNvSpPr>
            <a:spLocks noGrp="1"/>
          </p:cNvSpPr>
          <p:nvPr>
            <p:ph type="ftr" sz="quarter" idx="3"/>
          </p:nvPr>
        </p:nvSpPr>
        <p:spPr>
          <a:xfrm>
            <a:off x="3272137" y="6510962"/>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607" y="2023860"/>
            <a:ext cx="3816806" cy="2557260"/>
          </a:xfrm>
          <a:prstGeom prst="rect">
            <a:avLst/>
          </a:prstGeom>
        </p:spPr>
      </p:pic>
    </p:spTree>
    <p:extLst>
      <p:ext uri="{BB962C8B-B14F-4D97-AF65-F5344CB8AC3E}">
        <p14:creationId xmlns:p14="http://schemas.microsoft.com/office/powerpoint/2010/main" val="708418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Benefits of Yoga</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Content Placeholder 5"/>
          <p:cNvSpPr>
            <a:spLocks noGrp="1"/>
          </p:cNvSpPr>
          <p:nvPr>
            <p:ph sz="quarter" idx="12"/>
          </p:nvPr>
        </p:nvSpPr>
        <p:spPr/>
        <p:txBody>
          <a:bodyPr/>
          <a:lstStyle/>
          <a:p>
            <a:endParaRPr lang="en-US" dirty="0"/>
          </a:p>
          <a:p>
            <a:endParaRPr lang="en-US" dirty="0"/>
          </a:p>
        </p:txBody>
      </p:sp>
      <p:sp>
        <p:nvSpPr>
          <p:cNvPr id="7" name="Footer Placeholder 2"/>
          <p:cNvSpPr>
            <a:spLocks noGrp="1"/>
          </p:cNvSpPr>
          <p:nvPr>
            <p:ph type="ftr" sz="quarter" idx="3"/>
          </p:nvPr>
        </p:nvSpPr>
        <p:spPr>
          <a:xfrm>
            <a:off x="3272137" y="6510962"/>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graphicFrame>
        <p:nvGraphicFramePr>
          <p:cNvPr id="2" name="Diagram 1"/>
          <p:cNvGraphicFramePr/>
          <p:nvPr>
            <p:extLst>
              <p:ext uri="{D42A27DB-BD31-4B8C-83A1-F6EECF244321}">
                <p14:modId xmlns:p14="http://schemas.microsoft.com/office/powerpoint/2010/main" val="146364296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579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Layers of Healing in Yoga Therapy</a:t>
            </a:r>
          </a:p>
        </p:txBody>
      </p:sp>
      <p:sp>
        <p:nvSpPr>
          <p:cNvPr id="3" name="Slide Number Placeholder 2"/>
          <p:cNvSpPr>
            <a:spLocks noGrp="1"/>
          </p:cNvSpPr>
          <p:nvPr>
            <p:ph type="sldNum" sz="quarter" idx="4"/>
          </p:nvPr>
        </p:nvSpPr>
        <p:spPr/>
        <p:txBody>
          <a:bodyPr/>
          <a:lstStyle/>
          <a:p>
            <a:fld id="{489F9553-C816-6842-8939-EE75ECF7EB2B}" type="slidenum">
              <a:rPr lang="en-US" smtClean="0"/>
              <a:pPr/>
              <a:t>4</a:t>
            </a:fld>
            <a:endParaRPr lang="en-US" dirty="0"/>
          </a:p>
        </p:txBody>
      </p:sp>
      <p:sp>
        <p:nvSpPr>
          <p:cNvPr id="6" name="Content Placeholder 5"/>
          <p:cNvSpPr>
            <a:spLocks noGrp="1"/>
          </p:cNvSpPr>
          <p:nvPr>
            <p:ph sz="quarter" idx="12"/>
          </p:nvPr>
        </p:nvSpPr>
        <p:spPr/>
        <p:txBody>
          <a:bodyPr/>
          <a:lstStyle/>
          <a:p>
            <a:endParaRPr lang="en-US" dirty="0"/>
          </a:p>
          <a:p>
            <a:endParaRPr lang="en-US" dirty="0"/>
          </a:p>
        </p:txBody>
      </p:sp>
      <p:sp>
        <p:nvSpPr>
          <p:cNvPr id="7" name="Footer Placeholder 2"/>
          <p:cNvSpPr>
            <a:spLocks noGrp="1"/>
          </p:cNvSpPr>
          <p:nvPr>
            <p:ph type="ftr" sz="quarter" idx="3"/>
          </p:nvPr>
        </p:nvSpPr>
        <p:spPr>
          <a:xfrm>
            <a:off x="3272137" y="6510962"/>
            <a:ext cx="3835387" cy="249201"/>
          </a:xfrm>
          <a:prstGeom prst="rect">
            <a:avLst/>
          </a:prstGeom>
        </p:spPr>
        <p:txBody>
          <a:bodyPr/>
          <a:lstStyle>
            <a:lvl1pPr algn="l">
              <a:defRPr sz="600">
                <a:solidFill>
                  <a:schemeClr val="bg1"/>
                </a:solidFill>
              </a:defRPr>
            </a:lvl1pPr>
          </a:lstStyle>
          <a:p>
            <a:r>
              <a:rPr lang="en-US" dirty="0" smtClean="0"/>
              <a:t>©2015</a:t>
            </a:r>
            <a:endParaRPr lang="en-US"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124" y="1248104"/>
            <a:ext cx="4876800" cy="4769382"/>
          </a:xfrm>
          <a:prstGeom prst="rect">
            <a:avLst/>
          </a:prstGeom>
        </p:spPr>
      </p:pic>
      <p:sp>
        <p:nvSpPr>
          <p:cNvPr id="9" name="TextBox 8"/>
          <p:cNvSpPr txBox="1"/>
          <p:nvPr/>
        </p:nvSpPr>
        <p:spPr>
          <a:xfrm>
            <a:off x="228600" y="3229266"/>
            <a:ext cx="1072056" cy="923330"/>
          </a:xfrm>
          <a:prstGeom prst="rect">
            <a:avLst/>
          </a:prstGeom>
          <a:noFill/>
        </p:spPr>
        <p:txBody>
          <a:bodyPr wrap="square" rtlCol="0">
            <a:spAutoFit/>
          </a:bodyPr>
          <a:lstStyle/>
          <a:p>
            <a:r>
              <a:rPr lang="en-US" dirty="0" smtClean="0"/>
              <a:t>Perfect Health-Balance</a:t>
            </a:r>
            <a:endParaRPr lang="en-US" dirty="0"/>
          </a:p>
        </p:txBody>
      </p:sp>
      <p:sp>
        <p:nvSpPr>
          <p:cNvPr id="10" name="Right Arrow 9"/>
          <p:cNvSpPr/>
          <p:nvPr/>
        </p:nvSpPr>
        <p:spPr bwMode="auto">
          <a:xfrm>
            <a:off x="1300655" y="3434224"/>
            <a:ext cx="2743200" cy="484632"/>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23999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Physical Layer </a:t>
            </a:r>
            <a:r>
              <a:rPr lang="en-US" dirty="0"/>
              <a:t/>
            </a:r>
            <a:br>
              <a:rPr lang="en-US" dirty="0"/>
            </a:b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5</a:t>
            </a:fld>
            <a:endParaRPr lang="en-US" dirty="0"/>
          </a:p>
        </p:txBody>
      </p:sp>
      <p:sp>
        <p:nvSpPr>
          <p:cNvPr id="4" name="Content Placeholder 3"/>
          <p:cNvSpPr>
            <a:spLocks noGrp="1"/>
          </p:cNvSpPr>
          <p:nvPr>
            <p:ph sz="quarter" idx="12"/>
          </p:nvPr>
        </p:nvSpPr>
        <p:spPr>
          <a:xfrm>
            <a:off x="457199" y="1411517"/>
            <a:ext cx="4193627" cy="4768566"/>
          </a:xfrm>
        </p:spPr>
        <p:txBody>
          <a:bodyPr>
            <a:normAutofit fontScale="40000" lnSpcReduction="20000"/>
          </a:bodyPr>
          <a:lstStyle/>
          <a:p>
            <a:pPr>
              <a:lnSpc>
                <a:spcPct val="120000"/>
              </a:lnSpc>
            </a:pPr>
            <a:r>
              <a:rPr lang="en-US" sz="5100" dirty="0"/>
              <a:t>Potential Imbalances in Cardiac Rehab</a:t>
            </a:r>
          </a:p>
          <a:p>
            <a:pPr lvl="2">
              <a:lnSpc>
                <a:spcPct val="120000"/>
              </a:lnSpc>
            </a:pPr>
            <a:r>
              <a:rPr lang="en-US" sz="4000" dirty="0" smtClean="0">
                <a:solidFill>
                  <a:srgbClr val="4A4B4D"/>
                </a:solidFill>
              </a:rPr>
              <a:t>Posture</a:t>
            </a:r>
            <a:endParaRPr lang="en-US" sz="4000" dirty="0">
              <a:solidFill>
                <a:srgbClr val="4A4B4D"/>
              </a:solidFill>
            </a:endParaRPr>
          </a:p>
          <a:p>
            <a:pPr lvl="2">
              <a:lnSpc>
                <a:spcPct val="120000"/>
              </a:lnSpc>
            </a:pPr>
            <a:r>
              <a:rPr lang="en-US" sz="4000" dirty="0" smtClean="0">
                <a:solidFill>
                  <a:srgbClr val="4A4B4D"/>
                </a:solidFill>
              </a:rPr>
              <a:t>Muscle </a:t>
            </a:r>
            <a:r>
              <a:rPr lang="en-US" sz="4000" dirty="0">
                <a:solidFill>
                  <a:srgbClr val="4A4B4D"/>
                </a:solidFill>
              </a:rPr>
              <a:t>Tension/Chronic Pain</a:t>
            </a:r>
          </a:p>
          <a:p>
            <a:pPr lvl="2">
              <a:lnSpc>
                <a:spcPct val="120000"/>
              </a:lnSpc>
            </a:pPr>
            <a:r>
              <a:rPr lang="en-US" sz="4000" dirty="0" smtClean="0">
                <a:solidFill>
                  <a:srgbClr val="4A4B4D"/>
                </a:solidFill>
              </a:rPr>
              <a:t>Joint </a:t>
            </a:r>
            <a:r>
              <a:rPr lang="en-US" sz="4000" dirty="0">
                <a:solidFill>
                  <a:srgbClr val="4A4B4D"/>
                </a:solidFill>
              </a:rPr>
              <a:t>Stiffness</a:t>
            </a:r>
          </a:p>
          <a:p>
            <a:pPr lvl="2">
              <a:lnSpc>
                <a:spcPct val="120000"/>
              </a:lnSpc>
            </a:pPr>
            <a:r>
              <a:rPr lang="en-US" sz="4000" dirty="0" smtClean="0">
                <a:solidFill>
                  <a:srgbClr val="4A4B4D"/>
                </a:solidFill>
              </a:rPr>
              <a:t>Cardiovascular </a:t>
            </a:r>
            <a:r>
              <a:rPr lang="en-US" sz="4000" dirty="0">
                <a:solidFill>
                  <a:srgbClr val="4A4B4D"/>
                </a:solidFill>
              </a:rPr>
              <a:t>System Healing</a:t>
            </a:r>
          </a:p>
          <a:p>
            <a:pPr lvl="2">
              <a:lnSpc>
                <a:spcPct val="120000"/>
              </a:lnSpc>
            </a:pPr>
            <a:r>
              <a:rPr lang="en-US" sz="4000" dirty="0" smtClean="0">
                <a:solidFill>
                  <a:srgbClr val="4A4B4D"/>
                </a:solidFill>
              </a:rPr>
              <a:t>Nervous </a:t>
            </a:r>
            <a:r>
              <a:rPr lang="en-US" sz="4000" dirty="0">
                <a:solidFill>
                  <a:srgbClr val="4A4B4D"/>
                </a:solidFill>
              </a:rPr>
              <a:t>System Balance</a:t>
            </a:r>
          </a:p>
          <a:p>
            <a:pPr lvl="2">
              <a:lnSpc>
                <a:spcPct val="120000"/>
              </a:lnSpc>
            </a:pPr>
            <a:r>
              <a:rPr lang="en-US" sz="4000" dirty="0" smtClean="0">
                <a:solidFill>
                  <a:srgbClr val="4A4B4D"/>
                </a:solidFill>
              </a:rPr>
              <a:t>Respiratory </a:t>
            </a:r>
            <a:r>
              <a:rPr lang="en-US" sz="4000" dirty="0">
                <a:solidFill>
                  <a:srgbClr val="4A4B4D"/>
                </a:solidFill>
              </a:rPr>
              <a:t>System Weakness</a:t>
            </a:r>
          </a:p>
          <a:p>
            <a:endParaRPr lang="en-US" sz="5100" dirty="0" smtClean="0"/>
          </a:p>
          <a:p>
            <a:r>
              <a:rPr lang="en-US" sz="5100" dirty="0" smtClean="0"/>
              <a:t>Yoga </a:t>
            </a:r>
            <a:r>
              <a:rPr lang="en-US" sz="5100" dirty="0"/>
              <a:t>Therapy Tools</a:t>
            </a:r>
          </a:p>
          <a:p>
            <a:pPr lvl="2">
              <a:lnSpc>
                <a:spcPct val="120000"/>
              </a:lnSpc>
            </a:pPr>
            <a:r>
              <a:rPr lang="en-US" sz="4000" dirty="0" smtClean="0">
                <a:solidFill>
                  <a:srgbClr val="4A4B4D"/>
                </a:solidFill>
              </a:rPr>
              <a:t>Physical </a:t>
            </a:r>
            <a:r>
              <a:rPr lang="en-US" sz="4000" dirty="0">
                <a:solidFill>
                  <a:srgbClr val="4A4B4D"/>
                </a:solidFill>
              </a:rPr>
              <a:t>Postures/Poses</a:t>
            </a:r>
          </a:p>
          <a:p>
            <a:pPr lvl="2">
              <a:lnSpc>
                <a:spcPct val="120000"/>
              </a:lnSpc>
            </a:pPr>
            <a:r>
              <a:rPr lang="en-US" sz="4000" dirty="0" smtClean="0">
                <a:solidFill>
                  <a:srgbClr val="4A4B4D"/>
                </a:solidFill>
              </a:rPr>
              <a:t>Joint </a:t>
            </a:r>
            <a:r>
              <a:rPr lang="en-US" sz="4000" dirty="0">
                <a:solidFill>
                  <a:srgbClr val="4A4B4D"/>
                </a:solidFill>
              </a:rPr>
              <a:t>Freeing Series</a:t>
            </a:r>
          </a:p>
          <a:p>
            <a:pPr lvl="2">
              <a:lnSpc>
                <a:spcPct val="120000"/>
              </a:lnSpc>
            </a:pPr>
            <a:r>
              <a:rPr lang="en-US" sz="4000" dirty="0" smtClean="0">
                <a:solidFill>
                  <a:srgbClr val="4A4B4D"/>
                </a:solidFill>
              </a:rPr>
              <a:t>Guided </a:t>
            </a:r>
            <a:r>
              <a:rPr lang="en-US" sz="4000" dirty="0">
                <a:solidFill>
                  <a:srgbClr val="4A4B4D"/>
                </a:solidFill>
              </a:rPr>
              <a:t>Body Awareness </a:t>
            </a:r>
          </a:p>
          <a:p>
            <a:endParaRPr lang="en-US" b="1" dirty="0"/>
          </a:p>
        </p:txBody>
      </p:sp>
      <p:sp>
        <p:nvSpPr>
          <p:cNvPr id="5" name="Footer Placeholder 4"/>
          <p:cNvSpPr>
            <a:spLocks noGrp="1"/>
          </p:cNvSpPr>
          <p:nvPr>
            <p:ph type="ftr" sz="quarter" idx="3"/>
          </p:nvPr>
        </p:nvSpPr>
        <p:spPr/>
        <p:txBody>
          <a:bodyPr/>
          <a:lstStyle/>
          <a:p>
            <a:r>
              <a:rPr lang="en-US" smtClean="0"/>
              <a:t>©2015</a:t>
            </a:r>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827" y="419866"/>
            <a:ext cx="4035973" cy="3048158"/>
          </a:xfrm>
          <a:prstGeom prst="rect">
            <a:avLst/>
          </a:prstGeom>
        </p:spPr>
      </p:pic>
      <p:sp>
        <p:nvSpPr>
          <p:cNvPr id="7" name="TextBox 6"/>
          <p:cNvSpPr txBox="1"/>
          <p:nvPr/>
        </p:nvSpPr>
        <p:spPr>
          <a:xfrm>
            <a:off x="4650827" y="3552809"/>
            <a:ext cx="4099037" cy="2677656"/>
          </a:xfrm>
          <a:prstGeom prst="rect">
            <a:avLst/>
          </a:prstGeom>
          <a:noFill/>
        </p:spPr>
        <p:txBody>
          <a:bodyPr wrap="square" rtlCol="0">
            <a:spAutoFit/>
          </a:bodyPr>
          <a:lstStyle/>
          <a:p>
            <a:r>
              <a:rPr lang="en-US" sz="1400" i="1" dirty="0" smtClean="0"/>
              <a:t>“I didn’t understand that my difficulty breathing was due to the tension and discomfort of my upper back.”  </a:t>
            </a:r>
          </a:p>
          <a:p>
            <a:endParaRPr lang="en-US" sz="1400" i="1" dirty="0"/>
          </a:p>
          <a:p>
            <a:r>
              <a:rPr lang="en-US" sz="1400" i="1" dirty="0" smtClean="0"/>
              <a:t>“I had no idea that I could feel so relaxed.”</a:t>
            </a:r>
          </a:p>
          <a:p>
            <a:endParaRPr lang="en-US" sz="1400" i="1" dirty="0"/>
          </a:p>
          <a:p>
            <a:r>
              <a:rPr lang="en-US" sz="1400" i="1" dirty="0" smtClean="0"/>
              <a:t>“I figured I had to work harder and harder to get better, but I could no longer run because my joints hurt.”</a:t>
            </a:r>
          </a:p>
          <a:p>
            <a:endParaRPr lang="en-US" sz="1400" i="1" dirty="0" smtClean="0"/>
          </a:p>
          <a:p>
            <a:r>
              <a:rPr lang="en-US" sz="1400" i="1" dirty="0" smtClean="0"/>
              <a:t>“My blood pressure was 15 points lower after the yoga class.”</a:t>
            </a:r>
            <a:endParaRPr lang="en-US" sz="1400" i="1" dirty="0"/>
          </a:p>
        </p:txBody>
      </p:sp>
    </p:spTree>
    <p:extLst>
      <p:ext uri="{BB962C8B-B14F-4D97-AF65-F5344CB8AC3E}">
        <p14:creationId xmlns:p14="http://schemas.microsoft.com/office/powerpoint/2010/main" val="373575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Energetic Layer</a:t>
            </a:r>
          </a:p>
        </p:txBody>
      </p:sp>
      <p:sp>
        <p:nvSpPr>
          <p:cNvPr id="3" name="Slide Number Placeholder 2"/>
          <p:cNvSpPr>
            <a:spLocks noGrp="1"/>
          </p:cNvSpPr>
          <p:nvPr>
            <p:ph type="sldNum" sz="quarter" idx="4"/>
          </p:nvPr>
        </p:nvSpPr>
        <p:spPr/>
        <p:txBody>
          <a:bodyPr/>
          <a:lstStyle/>
          <a:p>
            <a:fld id="{489F9553-C816-6842-8939-EE75ECF7EB2B}" type="slidenum">
              <a:rPr lang="en-US" smtClean="0"/>
              <a:pPr/>
              <a:t>6</a:t>
            </a:fld>
            <a:endParaRPr lang="en-US" dirty="0"/>
          </a:p>
        </p:txBody>
      </p:sp>
      <p:sp>
        <p:nvSpPr>
          <p:cNvPr id="4" name="Content Placeholder 3"/>
          <p:cNvSpPr>
            <a:spLocks noGrp="1"/>
          </p:cNvSpPr>
          <p:nvPr>
            <p:ph sz="quarter" idx="12"/>
          </p:nvPr>
        </p:nvSpPr>
        <p:spPr>
          <a:xfrm>
            <a:off x="457200" y="1411517"/>
            <a:ext cx="4146331" cy="4453255"/>
          </a:xfrm>
        </p:spPr>
        <p:txBody>
          <a:bodyPr vert="horz" lIns="0" tIns="0" rIns="91440" bIns="45720" rtlCol="0">
            <a:normAutofit fontScale="77500" lnSpcReduction="20000"/>
          </a:bodyPr>
          <a:lstStyle/>
          <a:p>
            <a:pPr>
              <a:lnSpc>
                <a:spcPct val="120000"/>
              </a:lnSpc>
            </a:pPr>
            <a:r>
              <a:rPr lang="en-US" sz="2600" dirty="0"/>
              <a:t>Potential Imbalances in Cardiac Rehab</a:t>
            </a:r>
          </a:p>
          <a:p>
            <a:pPr lvl="2">
              <a:lnSpc>
                <a:spcPct val="120000"/>
              </a:lnSpc>
            </a:pPr>
            <a:r>
              <a:rPr lang="en-US" sz="2100" dirty="0" smtClean="0">
                <a:solidFill>
                  <a:srgbClr val="4A4B4D"/>
                </a:solidFill>
              </a:rPr>
              <a:t>Shallow </a:t>
            </a:r>
            <a:r>
              <a:rPr lang="en-US" sz="2100" dirty="0">
                <a:solidFill>
                  <a:srgbClr val="4A4B4D"/>
                </a:solidFill>
              </a:rPr>
              <a:t>breathing</a:t>
            </a:r>
          </a:p>
          <a:p>
            <a:pPr lvl="2">
              <a:lnSpc>
                <a:spcPct val="120000"/>
              </a:lnSpc>
            </a:pPr>
            <a:r>
              <a:rPr lang="en-US" sz="2100" dirty="0">
                <a:solidFill>
                  <a:srgbClr val="4A4B4D"/>
                </a:solidFill>
              </a:rPr>
              <a:t>Lack of full exhalation</a:t>
            </a:r>
          </a:p>
          <a:p>
            <a:pPr lvl="2">
              <a:lnSpc>
                <a:spcPct val="120000"/>
              </a:lnSpc>
            </a:pPr>
            <a:r>
              <a:rPr lang="en-US" sz="2100" dirty="0">
                <a:solidFill>
                  <a:srgbClr val="4A4B4D"/>
                </a:solidFill>
              </a:rPr>
              <a:t>Lack of awareness of sensation throughout the body</a:t>
            </a:r>
          </a:p>
          <a:p>
            <a:pPr lvl="2">
              <a:lnSpc>
                <a:spcPct val="120000"/>
              </a:lnSpc>
            </a:pPr>
            <a:r>
              <a:rPr lang="en-US" sz="2100" dirty="0">
                <a:solidFill>
                  <a:srgbClr val="4A4B4D"/>
                </a:solidFill>
              </a:rPr>
              <a:t>Fatigue</a:t>
            </a:r>
          </a:p>
          <a:p>
            <a:pPr lvl="2">
              <a:lnSpc>
                <a:spcPct val="120000"/>
              </a:lnSpc>
            </a:pPr>
            <a:endParaRPr lang="en-US" sz="2300" dirty="0">
              <a:solidFill>
                <a:srgbClr val="4A4B4D"/>
              </a:solidFill>
            </a:endParaRPr>
          </a:p>
          <a:p>
            <a:pPr marL="0" lvl="2" indent="0">
              <a:lnSpc>
                <a:spcPct val="120000"/>
              </a:lnSpc>
              <a:spcAft>
                <a:spcPts val="800"/>
              </a:spcAft>
              <a:buClr>
                <a:srgbClr val="249ADA"/>
              </a:buClr>
              <a:buSzPct val="80000"/>
              <a:buNone/>
            </a:pPr>
            <a:r>
              <a:rPr lang="en-US" sz="2600" dirty="0">
                <a:solidFill>
                  <a:srgbClr val="4A4B4D"/>
                </a:solidFill>
              </a:rPr>
              <a:t>Yoga Therapy Tools</a:t>
            </a:r>
          </a:p>
          <a:p>
            <a:pPr lvl="2">
              <a:lnSpc>
                <a:spcPct val="120000"/>
              </a:lnSpc>
            </a:pPr>
            <a:r>
              <a:rPr lang="en-US" sz="2100" dirty="0">
                <a:solidFill>
                  <a:srgbClr val="4A4B4D"/>
                </a:solidFill>
              </a:rPr>
              <a:t>Breath awareness practice</a:t>
            </a:r>
            <a:br>
              <a:rPr lang="en-US" sz="2100" dirty="0">
                <a:solidFill>
                  <a:srgbClr val="4A4B4D"/>
                </a:solidFill>
              </a:rPr>
            </a:br>
            <a:r>
              <a:rPr lang="en-US" sz="2100" dirty="0">
                <a:solidFill>
                  <a:srgbClr val="4A4B4D"/>
                </a:solidFill>
              </a:rPr>
              <a:t>deep abdominal breathing</a:t>
            </a:r>
          </a:p>
          <a:p>
            <a:pPr lvl="2">
              <a:lnSpc>
                <a:spcPct val="120000"/>
              </a:lnSpc>
            </a:pPr>
            <a:r>
              <a:rPr lang="en-US" sz="2100" dirty="0">
                <a:solidFill>
                  <a:srgbClr val="4A4B4D"/>
                </a:solidFill>
              </a:rPr>
              <a:t>”ha” breath w/ shoulder release</a:t>
            </a:r>
          </a:p>
          <a:p>
            <a:pPr lvl="2">
              <a:lnSpc>
                <a:spcPct val="120000"/>
              </a:lnSpc>
            </a:pPr>
            <a:r>
              <a:rPr lang="en-US" sz="2100" dirty="0">
                <a:solidFill>
                  <a:srgbClr val="4A4B4D"/>
                </a:solidFill>
              </a:rPr>
              <a:t>Alternate nostril </a:t>
            </a:r>
            <a:r>
              <a:rPr lang="en-US" sz="2100" dirty="0" smtClean="0">
                <a:solidFill>
                  <a:srgbClr val="4A4B4D"/>
                </a:solidFill>
              </a:rPr>
              <a:t>breathing</a:t>
            </a:r>
            <a:endParaRPr lang="en-US" sz="2100" dirty="0">
              <a:solidFill>
                <a:srgbClr val="4A4B4D"/>
              </a:solidFill>
            </a:endParaRPr>
          </a:p>
        </p:txBody>
      </p:sp>
      <p:sp>
        <p:nvSpPr>
          <p:cNvPr id="5" name="Footer Placeholder 4"/>
          <p:cNvSpPr>
            <a:spLocks noGrp="1"/>
          </p:cNvSpPr>
          <p:nvPr>
            <p:ph type="ftr" sz="quarter" idx="3"/>
          </p:nvPr>
        </p:nvSpPr>
        <p:spPr/>
        <p:txBody>
          <a:bodyPr/>
          <a:lstStyle/>
          <a:p>
            <a:r>
              <a:rPr lang="en-US" smtClean="0"/>
              <a:t>©2015</a:t>
            </a:r>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3856" y="599087"/>
            <a:ext cx="2818086" cy="3753069"/>
          </a:xfrm>
          <a:prstGeom prst="rect">
            <a:avLst/>
          </a:prstGeom>
        </p:spPr>
      </p:pic>
      <p:sp>
        <p:nvSpPr>
          <p:cNvPr id="7" name="TextBox 6"/>
          <p:cNvSpPr txBox="1"/>
          <p:nvPr/>
        </p:nvSpPr>
        <p:spPr>
          <a:xfrm>
            <a:off x="4631119" y="4481765"/>
            <a:ext cx="4311869" cy="1384995"/>
          </a:xfrm>
          <a:prstGeom prst="rect">
            <a:avLst/>
          </a:prstGeom>
          <a:noFill/>
        </p:spPr>
        <p:txBody>
          <a:bodyPr wrap="square" rtlCol="0">
            <a:spAutoFit/>
          </a:bodyPr>
          <a:lstStyle/>
          <a:p>
            <a:r>
              <a:rPr lang="en-US" sz="1400" i="1" dirty="0" smtClean="0"/>
              <a:t>“After the yoga class I feel a whole new energy.  Like I’m ready to continue the day without fatigue.”</a:t>
            </a:r>
          </a:p>
          <a:p>
            <a:endParaRPr lang="en-US" sz="1400" i="1" dirty="0"/>
          </a:p>
          <a:p>
            <a:r>
              <a:rPr lang="en-US" sz="1400" i="1" dirty="0" smtClean="0"/>
              <a:t>“I used deep breathing when going into an MRI, which I am terribly afraid of small spaces.  It relaxed me completely.”</a:t>
            </a:r>
            <a:endParaRPr lang="en-US" sz="1400" i="1" dirty="0"/>
          </a:p>
        </p:txBody>
      </p:sp>
    </p:spTree>
    <p:extLst>
      <p:ext uri="{BB962C8B-B14F-4D97-AF65-F5344CB8AC3E}">
        <p14:creationId xmlns:p14="http://schemas.microsoft.com/office/powerpoint/2010/main" val="370502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5134" y="727912"/>
            <a:ext cx="2191408" cy="3674261"/>
          </a:xfrm>
        </p:spPr>
      </p:pic>
      <p:sp>
        <p:nvSpPr>
          <p:cNvPr id="6" name="TextBox 5"/>
          <p:cNvSpPr txBox="1"/>
          <p:nvPr/>
        </p:nvSpPr>
        <p:spPr>
          <a:xfrm>
            <a:off x="5087012" y="4575173"/>
            <a:ext cx="3978166" cy="1631216"/>
          </a:xfrm>
          <a:prstGeom prst="rect">
            <a:avLst/>
          </a:prstGeom>
          <a:noFill/>
        </p:spPr>
        <p:txBody>
          <a:bodyPr wrap="square" rtlCol="0">
            <a:spAutoFit/>
          </a:bodyPr>
          <a:lstStyle/>
          <a:p>
            <a:r>
              <a:rPr lang="en-US" sz="1400" i="1" dirty="0" smtClean="0"/>
              <a:t>“So this class is teaching us permission to take care of ourselves?  That it’s ok to take time for our health?  I’ve never taken time to care for my mental-emotional well being and I’m ready!”</a:t>
            </a:r>
          </a:p>
          <a:p>
            <a:endParaRPr lang="en-US" sz="1400" i="1" dirty="0" smtClean="0"/>
          </a:p>
          <a:p>
            <a:r>
              <a:rPr lang="en-US" sz="1400" i="1" dirty="0" smtClean="0"/>
              <a:t>“The affirmations  are beautiful and shift my thinking.”</a:t>
            </a:r>
            <a:endParaRPr lang="en-US" sz="1400" i="1" dirty="0"/>
          </a:p>
        </p:txBody>
      </p:sp>
      <p:sp>
        <p:nvSpPr>
          <p:cNvPr id="7" name="Title 1"/>
          <p:cNvSpPr txBox="1">
            <a:spLocks/>
          </p:cNvSpPr>
          <p:nvPr/>
        </p:nvSpPr>
        <p:spPr>
          <a:xfrm>
            <a:off x="457200" y="451398"/>
            <a:ext cx="8229600" cy="610765"/>
          </a:xfrm>
          <a:prstGeom prst="rect">
            <a:avLst/>
          </a:prstGeom>
        </p:spPr>
        <p:txBody>
          <a:bodyPr vert="horz" lIns="0" tIns="0" rIns="91440" bIns="45720" rtlCol="0" anchor="b" anchorCtr="0">
            <a:normAutofit/>
          </a:bodyPr>
          <a:lstStyle>
            <a:lvl1pPr algn="l" defTabSz="457200" rtl="0" eaLnBrk="1" latinLnBrk="0" hangingPunct="1">
              <a:spcBef>
                <a:spcPct val="0"/>
              </a:spcBef>
              <a:buNone/>
              <a:defRPr sz="2000" b="1" i="0" kern="1200">
                <a:solidFill>
                  <a:schemeClr val="tx2"/>
                </a:solidFill>
                <a:latin typeface="Arial"/>
                <a:ea typeface="+mj-ea"/>
                <a:cs typeface="Arial"/>
              </a:defRPr>
            </a:lvl1pPr>
          </a:lstStyle>
          <a:p>
            <a:r>
              <a:rPr lang="en-US" sz="3200" b="0" dirty="0"/>
              <a:t>The Mental-Emotional Layer</a:t>
            </a:r>
          </a:p>
        </p:txBody>
      </p:sp>
      <p:sp>
        <p:nvSpPr>
          <p:cNvPr id="4" name="TextBox 3"/>
          <p:cNvSpPr txBox="1"/>
          <p:nvPr/>
        </p:nvSpPr>
        <p:spPr>
          <a:xfrm>
            <a:off x="457199" y="1256844"/>
            <a:ext cx="4556235" cy="4867999"/>
          </a:xfrm>
          <a:prstGeom prst="rect">
            <a:avLst/>
          </a:prstGeom>
          <a:noFill/>
        </p:spPr>
        <p:txBody>
          <a:bodyPr wrap="square" rtlCol="0">
            <a:spAutoFit/>
          </a:bodyPr>
          <a:lstStyle>
            <a:defPPr>
              <a:defRPr lang="en-US"/>
            </a:defPPr>
            <a:lvl1pPr>
              <a:spcAft>
                <a:spcPts val="800"/>
              </a:spcAft>
              <a:buClr>
                <a:srgbClr val="249ADA"/>
              </a:buClr>
              <a:buSzPct val="80000"/>
              <a:defRPr sz="2000">
                <a:solidFill>
                  <a:srgbClr val="4A4B4D"/>
                </a:solidFill>
                <a:latin typeface="Arial"/>
                <a:cs typeface="Arial"/>
              </a:defRPr>
            </a:lvl1pPr>
            <a:lvl3pPr marL="569913" lvl="2" indent="-230188">
              <a:spcAft>
                <a:spcPts val="600"/>
              </a:spcAft>
              <a:buClr>
                <a:schemeClr val="tx2"/>
              </a:buClr>
              <a:buSzPct val="100000"/>
              <a:buFont typeface="Arial"/>
              <a:buChar char="•"/>
              <a:defRPr sz="1600">
                <a:solidFill>
                  <a:srgbClr val="4A4B4D"/>
                </a:solidFill>
                <a:latin typeface="Arial"/>
                <a:cs typeface="Arial"/>
              </a:defRPr>
            </a:lvl3pPr>
          </a:lstStyle>
          <a:p>
            <a:r>
              <a:rPr lang="en-US" dirty="0"/>
              <a:t>Potential Imbalances in Cardiac Rehab</a:t>
            </a:r>
          </a:p>
          <a:p>
            <a:pPr lvl="2"/>
            <a:r>
              <a:rPr lang="en-US" dirty="0"/>
              <a:t>Depression/anxiety</a:t>
            </a:r>
          </a:p>
          <a:p>
            <a:pPr lvl="2"/>
            <a:r>
              <a:rPr lang="en-US" dirty="0"/>
              <a:t>Isolation</a:t>
            </a:r>
          </a:p>
          <a:p>
            <a:pPr lvl="2"/>
            <a:r>
              <a:rPr lang="en-US" dirty="0"/>
              <a:t>Fear</a:t>
            </a:r>
          </a:p>
          <a:p>
            <a:pPr lvl="2"/>
            <a:r>
              <a:rPr lang="en-US" dirty="0"/>
              <a:t>Lack of motivation</a:t>
            </a:r>
          </a:p>
          <a:p>
            <a:pPr lvl="2"/>
            <a:r>
              <a:rPr lang="en-US" dirty="0"/>
              <a:t>Negative </a:t>
            </a:r>
            <a:r>
              <a:rPr lang="en-US" dirty="0" smtClean="0"/>
              <a:t>self- talk</a:t>
            </a:r>
            <a:r>
              <a:rPr lang="en-US" dirty="0"/>
              <a:t/>
            </a:r>
            <a:br>
              <a:rPr lang="en-US" dirty="0"/>
            </a:br>
            <a:endParaRPr lang="en-US" dirty="0"/>
          </a:p>
          <a:p>
            <a:r>
              <a:rPr lang="en-US" dirty="0"/>
              <a:t>Yoga Therapy </a:t>
            </a:r>
            <a:r>
              <a:rPr lang="en-US" dirty="0" smtClean="0"/>
              <a:t>Tools</a:t>
            </a:r>
          </a:p>
          <a:p>
            <a:pPr lvl="2"/>
            <a:r>
              <a:rPr lang="en-US" dirty="0"/>
              <a:t>Guided body/breath awareness of positive sensation</a:t>
            </a:r>
          </a:p>
          <a:p>
            <a:pPr lvl="2"/>
            <a:r>
              <a:rPr lang="en-US" dirty="0"/>
              <a:t>Mindfulness meditation for thought/emotion awareness</a:t>
            </a:r>
          </a:p>
          <a:p>
            <a:pPr lvl="2"/>
            <a:r>
              <a:rPr lang="en-US" dirty="0"/>
              <a:t>Classroom language and environment</a:t>
            </a:r>
          </a:p>
          <a:p>
            <a:pPr lvl="2"/>
            <a:r>
              <a:rPr lang="en-US" dirty="0"/>
              <a:t>Healing affirmations</a:t>
            </a:r>
          </a:p>
        </p:txBody>
      </p:sp>
    </p:spTree>
    <p:extLst>
      <p:ext uri="{BB962C8B-B14F-4D97-AF65-F5344CB8AC3E}">
        <p14:creationId xmlns:p14="http://schemas.microsoft.com/office/powerpoint/2010/main" val="52393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01245" y="1224763"/>
            <a:ext cx="4506183" cy="4974840"/>
          </a:xfrm>
        </p:spPr>
        <p:txBody>
          <a:bodyPr>
            <a:normAutofit fontScale="85000" lnSpcReduction="10000"/>
          </a:bodyPr>
          <a:lstStyle/>
          <a:p>
            <a:r>
              <a:rPr lang="en-US" sz="2400" dirty="0"/>
              <a:t>Potential Imbalances in Cardiac </a:t>
            </a:r>
            <a:r>
              <a:rPr lang="en-US" sz="2400" dirty="0" smtClean="0"/>
              <a:t>Rehab</a:t>
            </a:r>
          </a:p>
          <a:p>
            <a:pPr marL="569913" lvl="2" indent="-230188">
              <a:spcAft>
                <a:spcPts val="600"/>
              </a:spcAft>
              <a:buSzPct val="100000"/>
              <a:buFont typeface="Arial"/>
              <a:buChar char="•"/>
            </a:pPr>
            <a:r>
              <a:rPr lang="en-US" sz="1900" dirty="0">
                <a:solidFill>
                  <a:srgbClr val="4A4B4D"/>
                </a:solidFill>
              </a:rPr>
              <a:t>Unaware of the patterns of behavior that do not support healthy lifestyle</a:t>
            </a:r>
          </a:p>
          <a:p>
            <a:pPr marL="569913" lvl="2" indent="-230188">
              <a:spcAft>
                <a:spcPts val="600"/>
              </a:spcAft>
              <a:buSzPct val="100000"/>
              <a:buFont typeface="Arial"/>
              <a:buChar char="•"/>
            </a:pPr>
            <a:r>
              <a:rPr lang="en-US" sz="1900" dirty="0">
                <a:solidFill>
                  <a:srgbClr val="4A4B4D"/>
                </a:solidFill>
              </a:rPr>
              <a:t>Possible Type A personality structure with intense characteristics and lack of time for </a:t>
            </a:r>
            <a:r>
              <a:rPr lang="en-US" sz="1900" dirty="0" smtClean="0">
                <a:solidFill>
                  <a:srgbClr val="4A4B4D"/>
                </a:solidFill>
              </a:rPr>
              <a:t>self-care</a:t>
            </a:r>
            <a:endParaRPr lang="en-US" sz="1900" dirty="0">
              <a:solidFill>
                <a:srgbClr val="4A4B4D"/>
              </a:solidFill>
            </a:endParaRPr>
          </a:p>
          <a:p>
            <a:pPr marL="569913" lvl="2" indent="-230188">
              <a:spcAft>
                <a:spcPts val="600"/>
              </a:spcAft>
              <a:buSzPct val="100000"/>
              <a:buFont typeface="Arial"/>
              <a:buChar char="•"/>
            </a:pPr>
            <a:r>
              <a:rPr lang="en-US" sz="1900" dirty="0">
                <a:solidFill>
                  <a:srgbClr val="4A4B4D"/>
                </a:solidFill>
              </a:rPr>
              <a:t>Unaware of body sensation and identifying body messages such as hunger, fatigue, stress</a:t>
            </a:r>
          </a:p>
          <a:p>
            <a:endParaRPr lang="en-US" dirty="0"/>
          </a:p>
          <a:p>
            <a:r>
              <a:rPr lang="en-US" sz="2400" dirty="0"/>
              <a:t>Yoga Therapy </a:t>
            </a:r>
            <a:r>
              <a:rPr lang="en-US" sz="2400" dirty="0" smtClean="0"/>
              <a:t>Tools</a:t>
            </a:r>
            <a:endParaRPr lang="en-US" sz="2400" dirty="0"/>
          </a:p>
          <a:p>
            <a:pPr marL="569913" lvl="2" indent="-230188">
              <a:spcAft>
                <a:spcPts val="600"/>
              </a:spcAft>
              <a:buSzPct val="100000"/>
              <a:buFont typeface="Arial"/>
              <a:buChar char="•"/>
            </a:pPr>
            <a:r>
              <a:rPr lang="en-US" sz="1900" dirty="0">
                <a:solidFill>
                  <a:srgbClr val="4A4B4D"/>
                </a:solidFill>
              </a:rPr>
              <a:t>Guided Body Awareness of Tension/Stress</a:t>
            </a:r>
          </a:p>
          <a:p>
            <a:pPr marL="569913" lvl="2" indent="-230188">
              <a:spcAft>
                <a:spcPts val="600"/>
              </a:spcAft>
              <a:buSzPct val="100000"/>
              <a:buFont typeface="Arial"/>
              <a:buChar char="•"/>
            </a:pPr>
            <a:r>
              <a:rPr lang="en-US" sz="1900" dirty="0">
                <a:solidFill>
                  <a:srgbClr val="4A4B4D"/>
                </a:solidFill>
              </a:rPr>
              <a:t>Mindfulness Meditation</a:t>
            </a:r>
          </a:p>
          <a:p>
            <a:pPr marL="569913" lvl="2" indent="-230188">
              <a:spcAft>
                <a:spcPts val="600"/>
              </a:spcAft>
              <a:buSzPct val="100000"/>
              <a:buFont typeface="Arial"/>
              <a:buChar char="•"/>
            </a:pPr>
            <a:r>
              <a:rPr lang="en-US" sz="1900" dirty="0">
                <a:solidFill>
                  <a:srgbClr val="4A4B4D"/>
                </a:solidFill>
              </a:rPr>
              <a:t>Guided Deep Relaxation (Yoga </a:t>
            </a:r>
            <a:r>
              <a:rPr lang="en-US" sz="1900" dirty="0" err="1">
                <a:solidFill>
                  <a:srgbClr val="4A4B4D"/>
                </a:solidFill>
              </a:rPr>
              <a:t>Nidra</a:t>
            </a:r>
            <a:r>
              <a:rPr lang="en-US" sz="1900" dirty="0">
                <a:solidFill>
                  <a:srgbClr val="4A4B4D"/>
                </a:solidFill>
              </a:rPr>
              <a:t>)</a:t>
            </a:r>
          </a:p>
          <a:p>
            <a:pPr marL="569913" lvl="2" indent="-230188">
              <a:spcAft>
                <a:spcPts val="600"/>
              </a:spcAft>
              <a:buSzPct val="100000"/>
              <a:buFont typeface="Arial"/>
              <a:buChar char="•"/>
            </a:pPr>
            <a:r>
              <a:rPr lang="en-US" sz="1900" dirty="0">
                <a:solidFill>
                  <a:srgbClr val="4A4B4D"/>
                </a:solidFill>
              </a:rPr>
              <a:t>Guided Visualization of the Cardiovascular System</a:t>
            </a:r>
          </a:p>
          <a:p>
            <a:pPr marL="569913" lvl="2" indent="-230188">
              <a:spcAft>
                <a:spcPts val="600"/>
              </a:spcAft>
              <a:buSzPct val="100000"/>
              <a:buFont typeface="Arial"/>
              <a:buChar char="•"/>
            </a:pPr>
            <a:r>
              <a:rPr lang="en-US" sz="1900" dirty="0">
                <a:solidFill>
                  <a:srgbClr val="4A4B4D"/>
                </a:solidFill>
              </a:rPr>
              <a:t>Stress Education Workshops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806" y="532665"/>
            <a:ext cx="3133974" cy="2359227"/>
          </a:xfrm>
          <a:prstGeom prst="rect">
            <a:avLst/>
          </a:prstGeom>
        </p:spPr>
      </p:pic>
      <p:sp>
        <p:nvSpPr>
          <p:cNvPr id="10" name="TextBox 9"/>
          <p:cNvSpPr txBox="1"/>
          <p:nvPr/>
        </p:nvSpPr>
        <p:spPr>
          <a:xfrm>
            <a:off x="5171089" y="3941442"/>
            <a:ext cx="3720663" cy="738664"/>
          </a:xfrm>
          <a:prstGeom prst="rect">
            <a:avLst/>
          </a:prstGeom>
          <a:noFill/>
        </p:spPr>
        <p:txBody>
          <a:bodyPr wrap="square" rtlCol="0">
            <a:spAutoFit/>
          </a:bodyPr>
          <a:lstStyle/>
          <a:p>
            <a:r>
              <a:rPr lang="en-US" sz="1400" dirty="0" smtClean="0"/>
              <a:t>“</a:t>
            </a:r>
            <a:r>
              <a:rPr lang="en-US" sz="1400" i="1" dirty="0" smtClean="0"/>
              <a:t>I realized that the relationships I’ve had with strong demanding personalities caused me great stress and lack of confidence.”</a:t>
            </a:r>
            <a:endParaRPr lang="en-US" sz="1400" i="1" dirty="0"/>
          </a:p>
        </p:txBody>
      </p:sp>
      <p:sp>
        <p:nvSpPr>
          <p:cNvPr id="11" name="TextBox 10"/>
          <p:cNvSpPr txBox="1"/>
          <p:nvPr/>
        </p:nvSpPr>
        <p:spPr>
          <a:xfrm>
            <a:off x="5188292" y="4708620"/>
            <a:ext cx="3731203" cy="1384995"/>
          </a:xfrm>
          <a:prstGeom prst="rect">
            <a:avLst/>
          </a:prstGeom>
          <a:noFill/>
        </p:spPr>
        <p:txBody>
          <a:bodyPr wrap="square" rtlCol="0">
            <a:spAutoFit/>
          </a:bodyPr>
          <a:lstStyle/>
          <a:p>
            <a:r>
              <a:rPr lang="en-US" sz="1400" i="1" dirty="0" smtClean="0"/>
              <a:t>“I realized how much stress I was feeling about pain around my surgical site.  After the visualization of the cardiovascular system, I was clear that these sensations were just healing bones, not anything more.  This was a great relief.”</a:t>
            </a:r>
            <a:endParaRPr lang="en-US" sz="1400" i="1" dirty="0"/>
          </a:p>
        </p:txBody>
      </p:sp>
      <p:sp>
        <p:nvSpPr>
          <p:cNvPr id="2" name="TextBox 1"/>
          <p:cNvSpPr txBox="1"/>
          <p:nvPr/>
        </p:nvSpPr>
        <p:spPr>
          <a:xfrm>
            <a:off x="5177448" y="3013586"/>
            <a:ext cx="3729466" cy="954107"/>
          </a:xfrm>
          <a:prstGeom prst="rect">
            <a:avLst/>
          </a:prstGeom>
          <a:noFill/>
        </p:spPr>
        <p:txBody>
          <a:bodyPr wrap="square" rtlCol="0">
            <a:spAutoFit/>
          </a:bodyPr>
          <a:lstStyle/>
          <a:p>
            <a:r>
              <a:rPr lang="en-US" sz="1400" i="1" dirty="0" smtClean="0"/>
              <a:t>“My natural state of being is stress and intensity.  I’m understanding how to recognize sensations of stress, and that I need to say ‘no’ sometimes.”</a:t>
            </a:r>
            <a:endParaRPr lang="en-US" sz="1400" i="1" dirty="0"/>
          </a:p>
        </p:txBody>
      </p:sp>
      <p:sp>
        <p:nvSpPr>
          <p:cNvPr id="3" name="Rectangle 2"/>
          <p:cNvSpPr/>
          <p:nvPr/>
        </p:nvSpPr>
        <p:spPr>
          <a:xfrm>
            <a:off x="359979" y="445581"/>
            <a:ext cx="3623108" cy="584775"/>
          </a:xfrm>
          <a:prstGeom prst="rect">
            <a:avLst/>
          </a:prstGeom>
        </p:spPr>
        <p:txBody>
          <a:bodyPr wrap="none">
            <a:spAutoFit/>
          </a:bodyPr>
          <a:lstStyle/>
          <a:p>
            <a:r>
              <a:rPr lang="en-US" sz="3200" dirty="0" smtClean="0">
                <a:solidFill>
                  <a:schemeClr val="tx2"/>
                </a:solidFill>
                <a:latin typeface="Arial"/>
                <a:ea typeface="+mj-ea"/>
                <a:cs typeface="Arial"/>
              </a:rPr>
              <a:t>The Wisdom Layer</a:t>
            </a:r>
            <a:endParaRPr lang="en-US" sz="3200" dirty="0">
              <a:solidFill>
                <a:schemeClr val="tx2"/>
              </a:solidFill>
              <a:latin typeface="Arial"/>
              <a:ea typeface="+mj-ea"/>
              <a:cs typeface="Arial"/>
            </a:endParaRPr>
          </a:p>
        </p:txBody>
      </p:sp>
    </p:spTree>
    <p:extLst>
      <p:ext uri="{BB962C8B-B14F-4D97-AF65-F5344CB8AC3E}">
        <p14:creationId xmlns:p14="http://schemas.microsoft.com/office/powerpoint/2010/main" val="239032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2" y="1294240"/>
            <a:ext cx="9144000" cy="502773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01625" y="228600"/>
            <a:ext cx="8510588" cy="1524000"/>
          </a:xfrm>
        </p:spPr>
        <p:txBody>
          <a:bodyPr>
            <a:normAutofit/>
          </a:bodyPr>
          <a:lstStyle/>
          <a:p>
            <a:r>
              <a:rPr lang="en-US" dirty="0"/>
              <a:t>A Full Life </a:t>
            </a:r>
            <a:r>
              <a:rPr lang="en-US" dirty="0" smtClean="0"/>
              <a:t>Perspective: The Layer of Life Bliss and Peace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242" y="1294240"/>
            <a:ext cx="1903125" cy="17642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220361"/>
            <a:ext cx="2800350" cy="16287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519" y="4034749"/>
            <a:ext cx="2672333" cy="155431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7527" y="1683223"/>
            <a:ext cx="2800350" cy="1600200"/>
          </a:xfrm>
          <a:prstGeom prst="rect">
            <a:avLst/>
          </a:prstGeom>
        </p:spPr>
      </p:pic>
      <p:sp>
        <p:nvSpPr>
          <p:cNvPr id="10" name="TextBox 9"/>
          <p:cNvSpPr txBox="1"/>
          <p:nvPr/>
        </p:nvSpPr>
        <p:spPr>
          <a:xfrm>
            <a:off x="3404036" y="3092258"/>
            <a:ext cx="2476500" cy="1569660"/>
          </a:xfrm>
          <a:prstGeom prst="rect">
            <a:avLst/>
          </a:prstGeom>
          <a:noFill/>
        </p:spPr>
        <p:txBody>
          <a:bodyPr wrap="square" rtlCol="0">
            <a:spAutoFit/>
          </a:bodyPr>
          <a:lstStyle/>
          <a:p>
            <a:r>
              <a:rPr lang="en-US" sz="3200" i="1" dirty="0">
                <a:solidFill>
                  <a:schemeClr val="tx1">
                    <a:lumMod val="50000"/>
                  </a:schemeClr>
                </a:solidFill>
              </a:rPr>
              <a:t>D</a:t>
            </a:r>
            <a:r>
              <a:rPr lang="en-US" sz="3200" i="1" dirty="0" smtClean="0">
                <a:solidFill>
                  <a:schemeClr val="tx1">
                    <a:lumMod val="50000"/>
                  </a:schemeClr>
                </a:solidFill>
              </a:rPr>
              <a:t>o you experience joy? </a:t>
            </a:r>
          </a:p>
        </p:txBody>
      </p:sp>
      <p:sp>
        <p:nvSpPr>
          <p:cNvPr id="12" name="TextBox 11"/>
          <p:cNvSpPr txBox="1"/>
          <p:nvPr/>
        </p:nvSpPr>
        <p:spPr>
          <a:xfrm>
            <a:off x="4462296" y="1572206"/>
            <a:ext cx="1843909" cy="1200329"/>
          </a:xfrm>
          <a:prstGeom prst="rect">
            <a:avLst/>
          </a:prstGeom>
          <a:noFill/>
        </p:spPr>
        <p:txBody>
          <a:bodyPr wrap="square" rtlCol="0">
            <a:spAutoFit/>
          </a:bodyPr>
          <a:lstStyle/>
          <a:p>
            <a:r>
              <a:rPr lang="en-US" dirty="0" smtClean="0">
                <a:solidFill>
                  <a:schemeClr val="tx1">
                    <a:lumMod val="50000"/>
                  </a:schemeClr>
                </a:solidFill>
              </a:rPr>
              <a:t>What does your space of peace and whole health look like?</a:t>
            </a:r>
            <a:endParaRPr lang="en-US" dirty="0">
              <a:solidFill>
                <a:schemeClr val="tx1">
                  <a:lumMod val="50000"/>
                </a:schemeClr>
              </a:solidFill>
            </a:endParaRPr>
          </a:p>
        </p:txBody>
      </p:sp>
      <p:sp>
        <p:nvSpPr>
          <p:cNvPr id="13" name="TextBox 12"/>
          <p:cNvSpPr txBox="1"/>
          <p:nvPr/>
        </p:nvSpPr>
        <p:spPr>
          <a:xfrm>
            <a:off x="860534" y="5050456"/>
            <a:ext cx="5067300" cy="1077218"/>
          </a:xfrm>
          <a:prstGeom prst="rect">
            <a:avLst/>
          </a:prstGeom>
          <a:noFill/>
        </p:spPr>
        <p:txBody>
          <a:bodyPr wrap="square" rtlCol="0">
            <a:spAutoFit/>
          </a:bodyPr>
          <a:lstStyle/>
          <a:p>
            <a:r>
              <a:rPr lang="en-US" sz="1600" b="1" i="1" dirty="0" smtClean="0"/>
              <a:t>“I visualized myself swimming when I was a child, and remembered the lovely feeling of floating.  I think I’ll try an aqua class for exercise since I cannot walk without pain.”</a:t>
            </a:r>
            <a:endParaRPr lang="en-US" sz="1600" b="1" i="1" dirty="0"/>
          </a:p>
        </p:txBody>
      </p:sp>
    </p:spTree>
    <p:extLst>
      <p:ext uri="{BB962C8B-B14F-4D97-AF65-F5344CB8AC3E}">
        <p14:creationId xmlns:p14="http://schemas.microsoft.com/office/powerpoint/2010/main" val="3775534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 Joe's_PPTtemplate">
  <a:themeElements>
    <a:clrScheme name="Custom 17">
      <a:dk1>
        <a:srgbClr val="4A4B4D"/>
      </a:dk1>
      <a:lt1>
        <a:sysClr val="window" lastClr="FFFFFF"/>
      </a:lt1>
      <a:dk2>
        <a:srgbClr val="8E1E3C"/>
      </a:dk2>
      <a:lt2>
        <a:srgbClr val="A8B236"/>
      </a:lt2>
      <a:accent1>
        <a:srgbClr val="EDBB22"/>
      </a:accent1>
      <a:accent2>
        <a:srgbClr val="D88430"/>
      </a:accent2>
      <a:accent3>
        <a:srgbClr val="85A5AC"/>
      </a:accent3>
      <a:accent4>
        <a:srgbClr val="B6A78B"/>
      </a:accent4>
      <a:accent5>
        <a:srgbClr val="766150"/>
      </a:accent5>
      <a:accent6>
        <a:srgbClr val="A2B133"/>
      </a:accent6>
      <a:hlink>
        <a:srgbClr val="00A9E0"/>
      </a:hlink>
      <a:folHlink>
        <a:srgbClr val="8A19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1B62F3ED8CC744D8533ECB70C1D65B8" ma:contentTypeVersion="1" ma:contentTypeDescription="Create a new document." ma:contentTypeScope="" ma:versionID="252ed71f8ba2d62b7e67b3e6f3dfe803">
  <xsd:schema xmlns:xsd="http://www.w3.org/2001/XMLSchema" xmlns:xs="http://www.w3.org/2001/XMLSchema" xmlns:p="http://schemas.microsoft.com/office/2006/metadata/properties" xmlns:ns2="4b91531d-a4f7-47e3-8687-1e7e838a3343" xmlns:ns3="aecb255a-9a95-4892-a8bb-7c5d70baed07" targetNamespace="http://schemas.microsoft.com/office/2006/metadata/properties" ma:root="true" ma:fieldsID="89af2332642952a8b70f0cc40cfe8b40" ns2:_="" ns3:_="">
    <xsd:import namespace="4b91531d-a4f7-47e3-8687-1e7e838a3343"/>
    <xsd:import namespace="aecb255a-9a95-4892-a8bb-7c5d70baed07"/>
    <xsd:element name="properties">
      <xsd:complexType>
        <xsd:sequence>
          <xsd:element name="documentManagement">
            <xsd:complexType>
              <xsd:all>
                <xsd:element ref="ns2:_dlc_DocId" minOccurs="0"/>
                <xsd:element ref="ns2:_dlc_DocIdUrl" minOccurs="0"/>
                <xsd:element ref="ns2:_dlc_DocIdPersistId" minOccurs="0"/>
                <xsd:element ref="ns3:_x002b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ecb255a-9a95-4892-a8bb-7c5d70baed07" elementFormDefault="qualified">
    <xsd:import namespace="http://schemas.microsoft.com/office/2006/documentManagement/types"/>
    <xsd:import namespace="http://schemas.microsoft.com/office/infopath/2007/PartnerControls"/>
    <xsd:element name="_x002b_" ma:index="11" nillable="true" ma:displayName="+" ma:internalName="_x002b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b_ xmlns="aecb255a-9a95-4892-a8bb-7c5d70baed07">Presentations</_x002b_>
    <_dlc_DocId xmlns="4b91531d-a4f7-47e3-8687-1e7e838a3343">VWZWURQ6C24W-2712-94</_dlc_DocId>
    <_dlc_DocIdUrl xmlns="4b91531d-a4f7-47e3-8687-1e7e838a3343">
      <Url>http://sjmhsmi.che.org/depts/marcom/_layouts/DocIdRedir.aspx?ID=VWZWURQ6C24W-2712-94</Url>
      <Description>VWZWURQ6C24W-2712-94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5CC835-FD89-40E9-BC8E-2EECA7C8CE05}">
  <ds:schemaRefs>
    <ds:schemaRef ds:uri="http://schemas.microsoft.com/sharepoint/events"/>
  </ds:schemaRefs>
</ds:datastoreItem>
</file>

<file path=customXml/itemProps2.xml><?xml version="1.0" encoding="utf-8"?>
<ds:datastoreItem xmlns:ds="http://schemas.openxmlformats.org/officeDocument/2006/customXml" ds:itemID="{F88BB2D0-7442-4400-B883-EA1178C53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aecb255a-9a95-4892-a8bb-7c5d70bae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A95286-EA34-42CA-8DBE-DF56C92A64EF}">
  <ds:schemaRefs>
    <ds:schemaRef ds:uri="http://schemas.microsoft.com/office/2006/documentManagement/types"/>
    <ds:schemaRef ds:uri="http://www.w3.org/XML/1998/namespace"/>
    <ds:schemaRef ds:uri="http://purl.org/dc/elements/1.1/"/>
    <ds:schemaRef ds:uri="aecb255a-9a95-4892-a8bb-7c5d70baed07"/>
    <ds:schemaRef ds:uri="http://purl.org/dc/terms/"/>
    <ds:schemaRef ds:uri="4b91531d-a4f7-47e3-8687-1e7e838a3343"/>
    <ds:schemaRef ds:uri="http://schemas.microsoft.com/office/2006/metadata/properties"/>
    <ds:schemaRef ds:uri="http://schemas.microsoft.com/office/infopath/2007/PartnerControls"/>
    <ds:schemaRef ds:uri="http://purl.org/dc/dcmitype/"/>
    <ds:schemaRef ds:uri="http://schemas.openxmlformats.org/package/2006/metadata/core-properties"/>
  </ds:schemaRefs>
</ds:datastoreItem>
</file>

<file path=customXml/itemProps4.xml><?xml version="1.0" encoding="utf-8"?>
<ds:datastoreItem xmlns:ds="http://schemas.openxmlformats.org/officeDocument/2006/customXml" ds:itemID="{6908FDC4-C673-49DE-8099-25831E35A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1010</TotalTime>
  <Words>926</Words>
  <Application>Microsoft Office PowerPoint</Application>
  <PresentationFormat>On-screen Show (4:3)</PresentationFormat>
  <Paragraphs>111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 Joe's_PPTtemplate</vt:lpstr>
      <vt:lpstr>Yoga Therapy in Intensive Cardiac Rehabilitation</vt:lpstr>
      <vt:lpstr>Yoga and ICR</vt:lpstr>
      <vt:lpstr>Benefits of Yoga</vt:lpstr>
      <vt:lpstr>The Layers of Healing in Yoga Therapy</vt:lpstr>
      <vt:lpstr>The Physical Layer  </vt:lpstr>
      <vt:lpstr>The Energetic Layer</vt:lpstr>
      <vt:lpstr>PowerPoint Presentation</vt:lpstr>
      <vt:lpstr>PowerPoint Presentation</vt:lpstr>
      <vt:lpstr>A Full Life Perspective: The Layer of Life Bliss and Peace</vt:lpstr>
      <vt:lpstr>Yoga Therapy Adapted for Pulmonary Rehabilitation</vt:lpstr>
      <vt:lpstr>PowerPoint Presentation</vt:lpstr>
      <vt:lpstr>Liu et al. (2014) found that yoga training significantly improved FEV1 and 6 minute walking test, concluding that,” Yoga training has a positive effect on improving lung function and exercise capacity and could be used as an adjunct pulmonary rehabilitation program in COPD patients.”  Experimental studies indicate a large number of potential benefits for the use of yoga practices in respiratory diseases, particularly in COPD, and also in the crucial respiratory involvement of other relevant diseases such as congestive heart failure.  (Khalsa et al. 2016)  Deep Breathing has been shown not only to improve gas exchange but also to improve exercise capacity and dyspnea.  (Bernardi et al., 1998)</vt:lpstr>
      <vt:lpstr>PowerPoint Presentation</vt:lpstr>
    </vt:vector>
  </TitlesOfParts>
  <Company>Trinity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Owner</cp:lastModifiedBy>
  <cp:revision>71</cp:revision>
  <dcterms:created xsi:type="dcterms:W3CDTF">2015-01-16T20:21:04Z</dcterms:created>
  <dcterms:modified xsi:type="dcterms:W3CDTF">2017-11-10T20:03:01Z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0x010100A1B62F3ED8CC744D8533ECB70C1D65B8</vt:lpwstr>
  </property>
  <property fmtid="{D5CDD505-2E9C-101B-9397-08002B2CF9AE}" pid="3" name="_dlc_DocIdItemGuid">
    <vt:lpwstr>c26fb09a-f793-494c-ac3d-6b4973da1409</vt:lpwstr>
  </property>
</Properties>
</file>