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7102475" cy="9388475"/>
  <p:embeddedFontLst>
    <p:embeddedFont>
      <p:font typeface="IBM Plex Sans"/>
      <p:regular r:id="rId39"/>
      <p:bold r:id="rId40"/>
      <p:italic r:id="rId41"/>
      <p:boldItalic r:id="rId42"/>
    </p:embeddedFont>
    <p:embeddedFont>
      <p:font typeface="Roboto"/>
      <p:regular r:id="rId43"/>
      <p:bold r:id="rId44"/>
      <p:italic r:id="rId45"/>
      <p:boldItalic r:id="rId46"/>
    </p:embeddedFont>
    <p:embeddedFont>
      <p:font typeface="Montserrat Light"/>
      <p:regular r:id="rId47"/>
      <p:bold r:id="rId48"/>
      <p:italic r:id="rId49"/>
      <p:boldItalic r:id="rId50"/>
    </p:embeddedFont>
    <p:embeddedFont>
      <p:font typeface="Oswald"/>
      <p:regular r:id="rId51"/>
      <p:bold r:id="rId52"/>
    </p:embeddedFont>
    <p:embeddedFont>
      <p:font typeface="Open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7" roundtripDataSignature="AMtx7mhLdfyFHqSHMHRsBL8HQ2onTXr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FB3E2CB-6761-449F-B149-9E529A979652}">
  <a:tblStyle styleId="{9FB3E2CB-6761-449F-B149-9E529A979652}"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FA2564A1-B367-4EE4-A97E-9ECED4A0130E}"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7EB"/>
          </a:solidFill>
        </a:fill>
      </a:tcStyle>
    </a:wholeTbl>
    <a:band1H>
      <a:tcTxStyle b="off" i="off"/>
      <a:tcStyle>
        <a:fill>
          <a:solidFill>
            <a:srgbClr val="CBCCD5"/>
          </a:solidFill>
        </a:fill>
      </a:tcStyle>
    </a:band1H>
    <a:band2H>
      <a:tcTxStyle b="off" i="off"/>
    </a:band2H>
    <a:band1V>
      <a:tcTxStyle b="off" i="off"/>
      <a:tcStyle>
        <a:fill>
          <a:solidFill>
            <a:srgbClr val="CBCCD5"/>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IBMPlexSans-bold.fntdata"/><Relationship Id="rId42" Type="http://schemas.openxmlformats.org/officeDocument/2006/relationships/font" Target="fonts/IBMPlexSans-boldItalic.fntdata"/><Relationship Id="rId41" Type="http://schemas.openxmlformats.org/officeDocument/2006/relationships/font" Target="fonts/IBMPlexSans-italic.fntdata"/><Relationship Id="rId44" Type="http://schemas.openxmlformats.org/officeDocument/2006/relationships/font" Target="fonts/Roboto-bold.fntdata"/><Relationship Id="rId43" Type="http://schemas.openxmlformats.org/officeDocument/2006/relationships/font" Target="fonts/Roboto-regular.fntdata"/><Relationship Id="rId46" Type="http://schemas.openxmlformats.org/officeDocument/2006/relationships/font" Target="fonts/Roboto-boldItalic.fntdata"/><Relationship Id="rId45"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MontserratLight-bold.fntdata"/><Relationship Id="rId47" Type="http://schemas.openxmlformats.org/officeDocument/2006/relationships/font" Target="fonts/MontserratLight-regular.fntdata"/><Relationship Id="rId49" Type="http://schemas.openxmlformats.org/officeDocument/2006/relationships/font" Target="fonts/MontserratLight-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IBMPlexSans-regular.fntdata"/><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swald-regular.fntdata"/><Relationship Id="rId50" Type="http://schemas.openxmlformats.org/officeDocument/2006/relationships/font" Target="fonts/MontserratLight-boldItalic.fntdata"/><Relationship Id="rId53" Type="http://schemas.openxmlformats.org/officeDocument/2006/relationships/font" Target="fonts/OpenSans-regular.fntdata"/><Relationship Id="rId52" Type="http://schemas.openxmlformats.org/officeDocument/2006/relationships/font" Target="fonts/Oswald-bold.fntdata"/><Relationship Id="rId11" Type="http://schemas.openxmlformats.org/officeDocument/2006/relationships/slide" Target="slides/slide5.xml"/><Relationship Id="rId55" Type="http://schemas.openxmlformats.org/officeDocument/2006/relationships/font" Target="fonts/OpenSans-italic.fntdata"/><Relationship Id="rId10" Type="http://schemas.openxmlformats.org/officeDocument/2006/relationships/slide" Target="slides/slide4.xml"/><Relationship Id="rId54" Type="http://schemas.openxmlformats.org/officeDocument/2006/relationships/font" Target="fonts/OpenSans-bold.fntdata"/><Relationship Id="rId13" Type="http://schemas.openxmlformats.org/officeDocument/2006/relationships/slide" Target="slides/slide7.xml"/><Relationship Id="rId57" Type="http://customschemas.google.com/relationships/presentationmetadata" Target="metadata"/><Relationship Id="rId12" Type="http://schemas.openxmlformats.org/officeDocument/2006/relationships/slide" Target="slides/slide6.xml"/><Relationship Id="rId56" Type="http://schemas.openxmlformats.org/officeDocument/2006/relationships/font" Target="fonts/OpenSans-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423863" y="704850"/>
            <a:ext cx="6256337"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1: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0: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0: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rPr lang="en-US"/>
              <a:t>According the US Department of Health and Human Services= Autism Coordinating Committee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Each core is present in the complete spectrum of Autism.  Mild to Severe all Autistic Individuals will have these deficits.  As the severity level increases the deficits increase, but it is present in all Autistic Individuals.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1: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1: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rPr lang="en-US"/>
              <a:t>According the US Department of Health and Human Services= Autism Coordinating Committee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Each core is present in the complete spectrum of Autism.  Mild to Severe all Autistic Individuals will have these deficits.  As the severity level increases the deficits increase, but it is present in all Autistic Individuals.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2: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2: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3: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3: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4: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4: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rPr lang="en-US"/>
              <a:t>Mild will have 3-5 of these deficits-  This list is not inclusive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Example when playing with toys if it is a superman action figure- It will always be Superman, be a good guy, and can not pretend to be anything else.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 had an Autistic child that was into the movie inside out.  He could quote the entire movie, when I asked him what color he thought his Joy was, he couldn’t tell me and got very upset when I suggested that happy could be any color besides Yellow.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5: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5: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rPr lang="en-US"/>
              <a:t>Knocking on door – non autistic child will use hand motion- Autistic will get up and go knock on the door.   They do not look at you when they are talking and when they are telling stories they can not deviate from their story to answer something else.  They will say “let me finish this first.”  You may or may not ever get to ask your question.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6: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6: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7: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17: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rPr lang="en-US"/>
              <a:t>Children are very black and white- There will be an extreme lack of imagination and interest in others.  They will seem very self absorbed and are unable to “think outside of the box”  Once a rule has been set they will find it very difficult to deviate from said rule.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8: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8: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9: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9: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rPr b="0" i="0" lang="en-US">
                <a:solidFill>
                  <a:srgbClr val="272F37"/>
                </a:solidFill>
                <a:latin typeface="Open Sans"/>
                <a:ea typeface="Open Sans"/>
                <a:cs typeface="Open Sans"/>
                <a:sym typeface="Open Sans"/>
              </a:rPr>
              <a:t>Note: Individuals with a well-established DSM-IV diagnosis of autistic disorder, Asperger’s disorder, or pervasive developmental disorder not otherwise specified should be given the diagnosis of autism spectrum disorder. </a:t>
            </a:r>
            <a:endParaRPr/>
          </a:p>
          <a:p>
            <a:pPr indent="0" lvl="0" marL="0" rtl="0" algn="l">
              <a:lnSpc>
                <a:spcPct val="100000"/>
              </a:lnSpc>
              <a:spcBef>
                <a:spcPts val="0"/>
              </a:spcBef>
              <a:spcAft>
                <a:spcPts val="0"/>
              </a:spcAft>
              <a:buSzPts val="1400"/>
              <a:buNone/>
            </a:pPr>
            <a:r>
              <a:t/>
            </a:r>
            <a:endParaRPr b="0" i="0">
              <a:solidFill>
                <a:srgbClr val="272F37"/>
              </a:solidFill>
              <a:latin typeface="Open Sans"/>
              <a:ea typeface="Open Sans"/>
              <a:cs typeface="Open Sans"/>
              <a:sym typeface="Open Sans"/>
            </a:endParaRPr>
          </a:p>
          <a:p>
            <a:pPr indent="0" lvl="0" marL="0" rtl="0" algn="l">
              <a:lnSpc>
                <a:spcPct val="100000"/>
              </a:lnSpc>
              <a:spcBef>
                <a:spcPts val="0"/>
              </a:spcBef>
              <a:spcAft>
                <a:spcPts val="0"/>
              </a:spcAft>
              <a:buSzPts val="1400"/>
              <a:buNone/>
            </a:pPr>
            <a:r>
              <a:rPr b="0" i="0" lang="en-US">
                <a:solidFill>
                  <a:srgbClr val="272F37"/>
                </a:solidFill>
                <a:latin typeface="Open Sans"/>
                <a:ea typeface="Open Sans"/>
                <a:cs typeface="Open Sans"/>
                <a:sym typeface="Open Sans"/>
              </a:rPr>
              <a:t>Tested a 7 year old a few days ago.  He was tested when he was 4 years old and the Psychologist diagnosed him with Pervasive Developmental Disorder and ADHD.  Told the parents he was unable to complete the assessment because the child was to hyper.  After I was finished testing and going over results with parents his FSIQ was 70.  He does not have autism.  I had to explain to the parents how he does not have Autism and he didn’t have ADHD.  He has a very low IQ and this is affecting a multitude of areas in his life because they have him in regular classroom and expecting him to perform up to 2</a:t>
            </a:r>
            <a:r>
              <a:rPr b="0" baseline="30000" i="0" lang="en-US">
                <a:solidFill>
                  <a:srgbClr val="272F37"/>
                </a:solidFill>
                <a:latin typeface="Open Sans"/>
                <a:ea typeface="Open Sans"/>
                <a:cs typeface="Open Sans"/>
                <a:sym typeface="Open Sans"/>
              </a:rPr>
              <a:t>nd</a:t>
            </a:r>
            <a:r>
              <a:rPr b="0" i="0" lang="en-US">
                <a:solidFill>
                  <a:srgbClr val="272F37"/>
                </a:solidFill>
                <a:latin typeface="Open Sans"/>
                <a:ea typeface="Open Sans"/>
                <a:cs typeface="Open Sans"/>
                <a:sym typeface="Open Sans"/>
              </a:rPr>
              <a:t> grade when he is at a pre-k level.  </a:t>
            </a:r>
            <a:endParaRPr/>
          </a:p>
          <a:p>
            <a:pPr indent="0" lvl="0" marL="0" rtl="0" algn="l">
              <a:lnSpc>
                <a:spcPct val="100000"/>
              </a:lnSpc>
              <a:spcBef>
                <a:spcPts val="0"/>
              </a:spcBef>
              <a:spcAft>
                <a:spcPts val="0"/>
              </a:spcAft>
              <a:buSzPts val="1400"/>
              <a:buNone/>
            </a:pPr>
            <a:r>
              <a:t/>
            </a:r>
            <a:endParaRPr b="0" i="0">
              <a:solidFill>
                <a:srgbClr val="272F37"/>
              </a:solidFill>
              <a:latin typeface="Open Sans"/>
              <a:ea typeface="Open Sans"/>
              <a:cs typeface="Open Sans"/>
              <a:sym typeface="Open Sans"/>
            </a:endParaRPr>
          </a:p>
          <a:p>
            <a:pPr indent="0" lvl="0" marL="0" rtl="0" algn="l">
              <a:lnSpc>
                <a:spcPct val="100000"/>
              </a:lnSpc>
              <a:spcBef>
                <a:spcPts val="0"/>
              </a:spcBef>
              <a:spcAft>
                <a:spcPts val="0"/>
              </a:spcAft>
              <a:buSzPts val="1400"/>
              <a:buNone/>
            </a:pPr>
            <a:r>
              <a:rPr b="0" i="0" lang="en-US">
                <a:solidFill>
                  <a:srgbClr val="272F37"/>
                </a:solidFill>
                <a:latin typeface="Open Sans"/>
                <a:ea typeface="Open Sans"/>
                <a:cs typeface="Open Sans"/>
                <a:sym typeface="Open Sans"/>
              </a:rPr>
              <a:t>Point is it is very important to take all things into consideration before giving a child a diagnosis.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p:nvPr>
            <p:ph idx="2" type="sldImg"/>
          </p:nvPr>
        </p:nvSpPr>
        <p:spPr>
          <a:xfrm>
            <a:off x="423863" y="704850"/>
            <a:ext cx="6256337"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2: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0: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20: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rPr b="0" i="0" lang="en-US">
                <a:solidFill>
                  <a:srgbClr val="272F37"/>
                </a:solidFill>
                <a:latin typeface="Open Sans"/>
                <a:ea typeface="Open Sans"/>
                <a:cs typeface="Open Sans"/>
                <a:sym typeface="Open Sans"/>
              </a:rPr>
              <a:t>Note: Individuals with a well-established DSM-IV diagnosis of autistic disorder, Asperger’s disorder, or pervasive developmental disorder not otherwise specified should be given the diagnosis of autism spectrum disorder.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1: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21: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2: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22: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3: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23: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4: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4: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rPr lang="en-US"/>
              <a:t>Doctor Montrose Wolf, one of the founders of the field, came up with the time-out in the 1960s in the process of developing effective treatment methods for an autistic 3-year-old under his care. Understanding that the child’s tantrums were being reinforced by the fact that this behavior was drawing attention, Wolf created the time-out to deprive the child of the attention but still provide an effective response to the behavior.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 doing so, he was making use of a theory of behavior modification first developed by psychologist B.F. Skinner 20 years earlier called “operant conditioning”. The theory rested on a process of observation and consequence that has since become known as “the ABCs of applied behavior analysis”: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Antecedent: The prompt, or initial situation, leading to a behavior—in this case, the 3-year-old’s desire for adult attention.</a:t>
            </a:r>
            <a:endParaRPr/>
          </a:p>
          <a:p>
            <a:pPr indent="0" lvl="0" marL="0" rtl="0" algn="l">
              <a:lnSpc>
                <a:spcPct val="100000"/>
              </a:lnSpc>
              <a:spcBef>
                <a:spcPts val="0"/>
              </a:spcBef>
              <a:spcAft>
                <a:spcPts val="0"/>
              </a:spcAft>
              <a:buSzPts val="1400"/>
              <a:buNone/>
            </a:pPr>
            <a:r>
              <a:rPr lang="en-US"/>
              <a:t>Behavior: The action or behavior in response to the antecedent—throwing a tantrum and acting out.</a:t>
            </a:r>
            <a:endParaRPr/>
          </a:p>
          <a:p>
            <a:pPr indent="0" lvl="0" marL="0" rtl="0" algn="l">
              <a:lnSpc>
                <a:spcPct val="100000"/>
              </a:lnSpc>
              <a:spcBef>
                <a:spcPts val="0"/>
              </a:spcBef>
              <a:spcAft>
                <a:spcPts val="0"/>
              </a:spcAft>
              <a:buSzPts val="1400"/>
              <a:buNone/>
            </a:pPr>
            <a:r>
              <a:rPr lang="en-US"/>
              <a:t>Consequence: The reinforcement mechanism associated with the behavior—adult attention, even if ostensibly negative, desired by the child.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5: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25: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rPr lang="en-US"/>
              <a:t>This is a simple example, but in order to determine the reason for every behavior can be challenging.  Children with severe behavioral issues are administered a Functional Behavioral Assessment.  It is a pretty complex chart that is kept and marked through observation over a 2 week period.  </a:t>
            </a:r>
            <a:endParaRPr/>
          </a:p>
          <a:p>
            <a:pPr indent="0" lvl="0" marL="0" rtl="0" algn="l">
              <a:lnSpc>
                <a:spcPct val="100000"/>
              </a:lnSpc>
              <a:spcBef>
                <a:spcPts val="0"/>
              </a:spcBef>
              <a:spcAft>
                <a:spcPts val="0"/>
              </a:spcAft>
              <a:buSzPts val="1400"/>
              <a:buNone/>
            </a:pPr>
            <a:r>
              <a:rPr lang="en-US"/>
              <a:t>This helps create what is call the BIP- Behavioral Intervention Plan-</a:t>
            </a:r>
            <a:endParaRPr/>
          </a:p>
          <a:p>
            <a:pPr indent="0" lvl="0" marL="0" rtl="0" algn="l">
              <a:lnSpc>
                <a:spcPct val="100000"/>
              </a:lnSpc>
              <a:spcBef>
                <a:spcPts val="0"/>
              </a:spcBef>
              <a:spcAft>
                <a:spcPts val="0"/>
              </a:spcAft>
              <a:buSzPts val="1400"/>
              <a:buNone/>
            </a:pPr>
            <a:r>
              <a:rPr lang="en-US"/>
              <a:t>Then we have on going treatment and evaluation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6: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26: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rPr lang="en-US"/>
              <a:t>This is a simple example, but in order to determine the reason for every behavior can be challenging.  Children with severe behavioral issues are administered a Functional Behavioral Assessment.  It is a pretty complex chart that is kept and marked through observation over a 2 week period.  </a:t>
            </a:r>
            <a:endParaRPr/>
          </a:p>
          <a:p>
            <a:pPr indent="0" lvl="0" marL="0" rtl="0" algn="l">
              <a:lnSpc>
                <a:spcPct val="100000"/>
              </a:lnSpc>
              <a:spcBef>
                <a:spcPts val="0"/>
              </a:spcBef>
              <a:spcAft>
                <a:spcPts val="0"/>
              </a:spcAft>
              <a:buSzPts val="1400"/>
              <a:buNone/>
            </a:pPr>
            <a:r>
              <a:rPr lang="en-US"/>
              <a:t>This helps create what is call the BIP- Behavioral Intervention Plan-</a:t>
            </a:r>
            <a:endParaRPr/>
          </a:p>
          <a:p>
            <a:pPr indent="0" lvl="0" marL="0" rtl="0" algn="l">
              <a:lnSpc>
                <a:spcPct val="100000"/>
              </a:lnSpc>
              <a:spcBef>
                <a:spcPts val="0"/>
              </a:spcBef>
              <a:spcAft>
                <a:spcPts val="0"/>
              </a:spcAft>
              <a:buSzPts val="1400"/>
              <a:buNone/>
            </a:pPr>
            <a:r>
              <a:rPr lang="en-US"/>
              <a:t>Then we have on going treatment and evaluation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7: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27: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8: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28: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rPr lang="en-US"/>
              <a:t>Michael Bakan, an ethnomusicology professor at Florida State University, began to explore the possibilities of making music with autistic people, first through the Music-Play Project and later the Artism Ensemble, which paired children on the spectrum and their parents with professional musicians to create and perform original and improvisational works.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included 10 studies (165 participants) that examined the short- and medium-term effect of music therapy interventions (one week to seven months) for children with ASD. Music was superior to 'placebo' therapy or standard care with respect to the primary outcomes social interaction within the therapy context (SMD 1.06, 95% CI 0.02 to 2.10, 1 RCT, n = 10); generalised social interaction outside of the therapy context (SMD 0.71, 95% CI 0.18 to 1.25, 3 RCTs, n = 57, moderate quality evidence), non-verbal communicative skills within the therapy context (SMD 0.57, 95% CI 0.29 to 0.85, 3 RCTs, n = 30), verbal communicative skills (SMD 0.33, 95% CI 0.16 to 0.49, 6 RCTs, n = 139), initiating behaviour (SMD 0.73, 95% CI 0.36 to 1.11, 3 RCTs, n = 22, moderate quality evidence), and social-emotional reciprocity (SMD 2.28, 95% CI 0.73 to 3.83, 1 RCT, n = 10, low quality evidence). There was no statistically significant difference in non-verbal communicative skills outside of the therapy context (SMD 0.48, 95% CI -0.02 to 0.98, 3 RCTs, n = 57, low quality evidence). Music therapy was also superior to 'placebo' therapy or standard care in secondary outcome areas, including social adaptation (SMD 0.41, 95% CI 0.21 to 0.60, 4 RCTs, n = 26), joy (SMD 0.96, 95% CI 0.04 to 1.88, 1 RCT, n = 10), and quality of parent-child relationships (SMD 0.82, 95% CI 0.13 to 1.52, 2 RCTs, n = 33, moderate quality evidence). None of the included studies reported any adverse effects. The small sample sizes of the studies limit the methodological strength of these findings.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Music therapy for autistic people.</a:t>
            </a:r>
            <a:endParaRPr/>
          </a:p>
          <a:p>
            <a:pPr indent="0" lvl="0" marL="0" rtl="0" algn="l">
              <a:lnSpc>
                <a:spcPct val="100000"/>
              </a:lnSpc>
              <a:spcBef>
                <a:spcPts val="0"/>
              </a:spcBef>
              <a:spcAft>
                <a:spcPts val="0"/>
              </a:spcAft>
              <a:buSzPts val="1400"/>
              <a:buNone/>
            </a:pPr>
            <a:r>
              <a:rPr lang="en-US"/>
              <a:t>Geretsegger M, Fusar-Poli L, Elefant C, Mössler KA, Vitale G, Gold C.</a:t>
            </a:r>
            <a:endParaRPr/>
          </a:p>
          <a:p>
            <a:pPr indent="0" lvl="0" marL="0" rtl="0" algn="l">
              <a:lnSpc>
                <a:spcPct val="100000"/>
              </a:lnSpc>
              <a:spcBef>
                <a:spcPts val="0"/>
              </a:spcBef>
              <a:spcAft>
                <a:spcPts val="0"/>
              </a:spcAft>
              <a:buSzPts val="1400"/>
              <a:buNone/>
            </a:pPr>
            <a:r>
              <a:rPr lang="en-US"/>
              <a:t>Cochrane Database Syst Rev. 2022 May 9;5(5):CD004381. doi: 10.1002/14651858.CD004381.pub4.</a:t>
            </a:r>
            <a:endParaRPr/>
          </a:p>
          <a:p>
            <a:pPr indent="0" lvl="0" marL="0" rtl="0" algn="l">
              <a:lnSpc>
                <a:spcPct val="100000"/>
              </a:lnSpc>
              <a:spcBef>
                <a:spcPts val="0"/>
              </a:spcBef>
              <a:spcAft>
                <a:spcPts val="0"/>
              </a:spcAft>
              <a:buSzPts val="1400"/>
              <a:buNone/>
            </a:pPr>
            <a:r>
              <a:rPr lang="en-US"/>
              <a:t>PMID: 35532041 Review.</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9: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29: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rPr b="0" i="0" lang="en-US">
                <a:solidFill>
                  <a:srgbClr val="464646"/>
                </a:solidFill>
                <a:latin typeface="Montserrat Light"/>
                <a:ea typeface="Montserrat Light"/>
                <a:cs typeface="Montserrat Light"/>
                <a:sym typeface="Montserrat Light"/>
              </a:rPr>
              <a:t>Classical music has been shown to have a calming effect on children of all ages with all different challenges. Try music from the Baroque, Classical or Romantic period—the complexity of the music from these periods induce alpha waves for quiet, focused energy.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Johannes Brahms: Concerto for Violin, D Major, op. 77</a:t>
            </a:r>
            <a:endParaRPr/>
          </a:p>
          <a:p>
            <a:pPr indent="0" lvl="0" marL="0" rtl="0" algn="l">
              <a:lnSpc>
                <a:spcPct val="100000"/>
              </a:lnSpc>
              <a:spcBef>
                <a:spcPts val="0"/>
              </a:spcBef>
              <a:spcAft>
                <a:spcPts val="0"/>
              </a:spcAft>
              <a:buSzPts val="1400"/>
              <a:buNone/>
            </a:pPr>
            <a:r>
              <a:rPr lang="en-US"/>
              <a:t>Johannes Brahms: Lullaby or Cradle Song</a:t>
            </a:r>
            <a:endParaRPr/>
          </a:p>
          <a:p>
            <a:pPr indent="0" lvl="0" marL="0" rtl="0" algn="l">
              <a:lnSpc>
                <a:spcPct val="100000"/>
              </a:lnSpc>
              <a:spcBef>
                <a:spcPts val="0"/>
              </a:spcBef>
              <a:spcAft>
                <a:spcPts val="0"/>
              </a:spcAft>
              <a:buSzPts val="1400"/>
              <a:buNone/>
            </a:pPr>
            <a:r>
              <a:rPr lang="en-US"/>
              <a:t>Johann Sebastian Bach: Brandenburg Concerto no. 2, third movement</a:t>
            </a:r>
            <a:endParaRPr/>
          </a:p>
          <a:p>
            <a:pPr indent="0" lvl="0" marL="0" rtl="0" algn="l">
              <a:lnSpc>
                <a:spcPct val="100000"/>
              </a:lnSpc>
              <a:spcBef>
                <a:spcPts val="0"/>
              </a:spcBef>
              <a:spcAft>
                <a:spcPts val="0"/>
              </a:spcAft>
              <a:buSzPts val="1400"/>
              <a:buNone/>
            </a:pPr>
            <a:r>
              <a:rPr lang="en-US"/>
              <a:t>Johann Sebastian Bach: Fugue in G Minor, “The Little”</a:t>
            </a:r>
            <a:endParaRPr/>
          </a:p>
          <a:p>
            <a:pPr indent="0" lvl="0" marL="0" rtl="0" algn="l">
              <a:lnSpc>
                <a:spcPct val="100000"/>
              </a:lnSpc>
              <a:spcBef>
                <a:spcPts val="0"/>
              </a:spcBef>
              <a:spcAft>
                <a:spcPts val="0"/>
              </a:spcAft>
              <a:buSzPts val="1400"/>
              <a:buNone/>
            </a:pPr>
            <a:r>
              <a:rPr lang="en-US"/>
              <a:t>Frederic Chopin: “Raindrop Prelude”</a:t>
            </a:r>
            <a:endParaRPr/>
          </a:p>
          <a:p>
            <a:pPr indent="0" lvl="0" marL="0" rtl="0" algn="l">
              <a:lnSpc>
                <a:spcPct val="100000"/>
              </a:lnSpc>
              <a:spcBef>
                <a:spcPts val="0"/>
              </a:spcBef>
              <a:spcAft>
                <a:spcPts val="0"/>
              </a:spcAft>
              <a:buSzPts val="1400"/>
              <a:buNone/>
            </a:pPr>
            <a:r>
              <a:rPr lang="en-US"/>
              <a:t>George Frideric Handel: Water Music, Alla Hornpipe</a:t>
            </a:r>
            <a:endParaRPr/>
          </a:p>
          <a:p>
            <a:pPr indent="0" lvl="0" marL="0" rtl="0" algn="l">
              <a:lnSpc>
                <a:spcPct val="100000"/>
              </a:lnSpc>
              <a:spcBef>
                <a:spcPts val="0"/>
              </a:spcBef>
              <a:spcAft>
                <a:spcPts val="0"/>
              </a:spcAft>
              <a:buSzPts val="1400"/>
              <a:buNone/>
            </a:pPr>
            <a:r>
              <a:rPr lang="en-US"/>
              <a:t>Wolfgang Amadeus Mozart: Clarinet Concerto in A Major, last movement</a:t>
            </a:r>
            <a:endParaRPr/>
          </a:p>
          <a:p>
            <a:pPr indent="0" lvl="0" marL="0" rtl="0" algn="l">
              <a:lnSpc>
                <a:spcPct val="100000"/>
              </a:lnSpc>
              <a:spcBef>
                <a:spcPts val="0"/>
              </a:spcBef>
              <a:spcAft>
                <a:spcPts val="0"/>
              </a:spcAft>
              <a:buSzPts val="1400"/>
              <a:buNone/>
            </a:pPr>
            <a:r>
              <a:rPr lang="en-US"/>
              <a:t>Johann Pachelbel: Canon in 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3: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0: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30: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rPr lang="en-US"/>
              <a:t>This is a simple example, but in order to determine the reason for every behavior can be challenging.  Children with severe behavioral issues are administered a Functional Behavioral Assessment.  It is a pretty complex chart that is kept and marked through observation over a 2 week period.  </a:t>
            </a:r>
            <a:endParaRPr/>
          </a:p>
          <a:p>
            <a:pPr indent="0" lvl="0" marL="0" rtl="0" algn="l">
              <a:lnSpc>
                <a:spcPct val="100000"/>
              </a:lnSpc>
              <a:spcBef>
                <a:spcPts val="0"/>
              </a:spcBef>
              <a:spcAft>
                <a:spcPts val="0"/>
              </a:spcAft>
              <a:buSzPts val="1400"/>
              <a:buNone/>
            </a:pPr>
            <a:r>
              <a:rPr lang="en-US"/>
              <a:t>This helps create what is call the BIP- Behavioral Intervention Plan-</a:t>
            </a:r>
            <a:endParaRPr/>
          </a:p>
          <a:p>
            <a:pPr indent="0" lvl="0" marL="0" rtl="0" algn="l">
              <a:lnSpc>
                <a:spcPct val="100000"/>
              </a:lnSpc>
              <a:spcBef>
                <a:spcPts val="0"/>
              </a:spcBef>
              <a:spcAft>
                <a:spcPts val="0"/>
              </a:spcAft>
              <a:buSzPts val="1400"/>
              <a:buNone/>
            </a:pPr>
            <a:r>
              <a:rPr lang="en-US"/>
              <a:t>Then we have on going treatment and evaluation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1: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31: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2: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32: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4: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5: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317500" lvl="0" marL="457200" rtl="0" algn="l">
              <a:lnSpc>
                <a:spcPct val="100000"/>
              </a:lnSpc>
              <a:spcBef>
                <a:spcPts val="0"/>
              </a:spcBef>
              <a:spcAft>
                <a:spcPts val="0"/>
              </a:spcAft>
              <a:buSzPts val="1400"/>
              <a:buChar char="●"/>
            </a:pPr>
            <a:r>
              <a:rPr lang="en-US"/>
              <a:t>Autism Speaks Website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t/>
            </a:r>
            <a:endParaRPr/>
          </a:p>
        </p:txBody>
      </p:sp>
      <p:sp>
        <p:nvSpPr>
          <p:cNvPr id="112" name="Google Shape;112;p6:notes"/>
          <p:cNvSpPr/>
          <p:nvPr>
            <p:ph idx="2" type="sldImg"/>
          </p:nvPr>
        </p:nvSpPr>
        <p:spPr>
          <a:xfrm>
            <a:off x="423863" y="704850"/>
            <a:ext cx="6256337"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7: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317500" lvl="0" marL="457200" rtl="0" algn="l">
              <a:lnSpc>
                <a:spcPct val="100000"/>
              </a:lnSpc>
              <a:spcBef>
                <a:spcPts val="0"/>
              </a:spcBef>
              <a:spcAft>
                <a:spcPts val="0"/>
              </a:spcAft>
              <a:buSzPts val="1400"/>
              <a:buChar char="●"/>
            </a:pPr>
            <a:r>
              <a:rPr lang="en-US"/>
              <a:t>Speech, OT, and PT all require a PCP referral.  Mental Therapist are not able to give these referrals.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8: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8: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317500" lvl="0" marL="457200" rtl="0" algn="l">
              <a:lnSpc>
                <a:spcPct val="100000"/>
              </a:lnSpc>
              <a:spcBef>
                <a:spcPts val="0"/>
              </a:spcBef>
              <a:spcAft>
                <a:spcPts val="0"/>
              </a:spcAft>
              <a:buSzPts val="1400"/>
              <a:buChar char="●"/>
            </a:pPr>
            <a:r>
              <a:rPr lang="en-US"/>
              <a:t>In the State of Oklahoma Autism Diagnosis is not billable even though it is considered a Developmental Disorder and is only Diagnosed through the DMS.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9:notes"/>
          <p:cNvSpPr txBox="1"/>
          <p:nvPr>
            <p:ph idx="1" type="body"/>
          </p:nvPr>
        </p:nvSpPr>
        <p:spPr>
          <a:xfrm>
            <a:off x="710248" y="4459526"/>
            <a:ext cx="5681980" cy="4224814"/>
          </a:xfrm>
          <a:prstGeom prst="rect">
            <a:avLst/>
          </a:prstGeom>
          <a:noFill/>
          <a:ln>
            <a:noFill/>
          </a:ln>
        </p:spPr>
        <p:txBody>
          <a:bodyPr anchorCtr="0" anchor="t" bIns="94200" lIns="94200" spcFirstLastPara="1" rIns="94200" wrap="square" tIns="94200">
            <a:noAutofit/>
          </a:bodyPr>
          <a:lstStyle/>
          <a:p>
            <a:pPr indent="0" lvl="0" marL="0" rtl="0" algn="l">
              <a:lnSpc>
                <a:spcPct val="100000"/>
              </a:lnSpc>
              <a:spcBef>
                <a:spcPts val="0"/>
              </a:spcBef>
              <a:spcAft>
                <a:spcPts val="0"/>
              </a:spcAft>
              <a:buSzPts val="1400"/>
              <a:buNone/>
            </a:pPr>
            <a:r>
              <a:t/>
            </a:r>
            <a:endParaRPr/>
          </a:p>
        </p:txBody>
      </p:sp>
      <p:sp>
        <p:nvSpPr>
          <p:cNvPr id="127" name="Google Shape;127;p9:notes"/>
          <p:cNvSpPr/>
          <p:nvPr>
            <p:ph idx="2" type="sldImg"/>
          </p:nvPr>
        </p:nvSpPr>
        <p:spPr>
          <a:xfrm>
            <a:off x="423863" y="704850"/>
            <a:ext cx="6256337"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34"/>
          <p:cNvGrpSpPr/>
          <p:nvPr/>
        </p:nvGrpSpPr>
        <p:grpSpPr>
          <a:xfrm>
            <a:off x="6098378" y="5"/>
            <a:ext cx="3045625" cy="2030570"/>
            <a:chOff x="6098378" y="5"/>
            <a:chExt cx="3045625" cy="2030570"/>
          </a:xfrm>
        </p:grpSpPr>
        <p:sp>
          <p:nvSpPr>
            <p:cNvPr id="11" name="Google Shape;11;p34"/>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34"/>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34"/>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34"/>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4"/>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 name="Google Shape;16;p34"/>
          <p:cNvSpPr txBox="1"/>
          <p:nvPr>
            <p:ph type="ctrTitle"/>
          </p:nvPr>
        </p:nvSpPr>
        <p:spPr>
          <a:xfrm>
            <a:off x="598100" y="1775222"/>
            <a:ext cx="8222100" cy="838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p:txBody>
      </p:sp>
      <p:sp>
        <p:nvSpPr>
          <p:cNvPr id="17" name="Google Shape;17;p34"/>
          <p:cNvSpPr txBox="1"/>
          <p:nvPr>
            <p:ph idx="1" type="subTitle"/>
          </p:nvPr>
        </p:nvSpPr>
        <p:spPr>
          <a:xfrm>
            <a:off x="598088" y="2715913"/>
            <a:ext cx="8222100" cy="4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34"/>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8" name="Shape 68"/>
        <p:cNvGrpSpPr/>
        <p:nvPr/>
      </p:nvGrpSpPr>
      <p:grpSpPr>
        <a:xfrm>
          <a:off x="0" y="0"/>
          <a:ext cx="0" cy="0"/>
          <a:chOff x="0" y="0"/>
          <a:chExt cx="0" cy="0"/>
        </a:xfrm>
      </p:grpSpPr>
      <p:sp>
        <p:nvSpPr>
          <p:cNvPr id="69" name="Google Shape;69;p43"/>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70" name="Google Shape;70;p43"/>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1" name="Shape 71"/>
        <p:cNvGrpSpPr/>
        <p:nvPr/>
      </p:nvGrpSpPr>
      <p:grpSpPr>
        <a:xfrm>
          <a:off x="0" y="0"/>
          <a:ext cx="0" cy="0"/>
          <a:chOff x="0" y="0"/>
          <a:chExt cx="0" cy="0"/>
        </a:xfrm>
      </p:grpSpPr>
      <p:grpSp>
        <p:nvGrpSpPr>
          <p:cNvPr id="72" name="Google Shape;72;p44"/>
          <p:cNvGrpSpPr/>
          <p:nvPr/>
        </p:nvGrpSpPr>
        <p:grpSpPr>
          <a:xfrm>
            <a:off x="6098378" y="5"/>
            <a:ext cx="3045625" cy="2030570"/>
            <a:chOff x="6098378" y="5"/>
            <a:chExt cx="3045625" cy="2030570"/>
          </a:xfrm>
        </p:grpSpPr>
        <p:sp>
          <p:nvSpPr>
            <p:cNvPr id="73" name="Google Shape;73;p44"/>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44"/>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44"/>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44"/>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44"/>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 name="Google Shape;78;p44"/>
          <p:cNvSpPr txBox="1"/>
          <p:nvPr>
            <p:ph hasCustomPrompt="1" type="title"/>
          </p:nvPr>
        </p:nvSpPr>
        <p:spPr>
          <a:xfrm>
            <a:off x="311700" y="1256050"/>
            <a:ext cx="8520600" cy="2030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79" name="Google Shape;79;p44"/>
          <p:cNvSpPr txBox="1"/>
          <p:nvPr>
            <p:ph idx="1" type="body"/>
          </p:nvPr>
        </p:nvSpPr>
        <p:spPr>
          <a:xfrm>
            <a:off x="311700" y="3369225"/>
            <a:ext cx="8520600" cy="12819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Clr>
                <a:schemeClr val="lt1"/>
              </a:buClr>
              <a:buSzPts val="1800"/>
              <a:buChar char="●"/>
              <a:defRPr>
                <a:solidFill>
                  <a:schemeClr val="lt1"/>
                </a:solidFill>
              </a:defRPr>
            </a:lvl1pPr>
            <a:lvl2pPr indent="-317500" lvl="1" marL="914400" algn="ctr">
              <a:lnSpc>
                <a:spcPct val="115000"/>
              </a:lnSpc>
              <a:spcBef>
                <a:spcPts val="0"/>
              </a:spcBef>
              <a:spcAft>
                <a:spcPts val="0"/>
              </a:spcAft>
              <a:buClr>
                <a:schemeClr val="lt1"/>
              </a:buClr>
              <a:buSzPts val="1400"/>
              <a:buChar char="○"/>
              <a:defRPr>
                <a:solidFill>
                  <a:schemeClr val="lt1"/>
                </a:solidFill>
              </a:defRPr>
            </a:lvl2pPr>
            <a:lvl3pPr indent="-317500" lvl="2" marL="1371600" algn="ctr">
              <a:lnSpc>
                <a:spcPct val="115000"/>
              </a:lnSpc>
              <a:spcBef>
                <a:spcPts val="0"/>
              </a:spcBef>
              <a:spcAft>
                <a:spcPts val="0"/>
              </a:spcAft>
              <a:buClr>
                <a:schemeClr val="lt1"/>
              </a:buClr>
              <a:buSzPts val="1400"/>
              <a:buChar char="■"/>
              <a:defRPr>
                <a:solidFill>
                  <a:schemeClr val="lt1"/>
                </a:solidFill>
              </a:defRPr>
            </a:lvl3pPr>
            <a:lvl4pPr indent="-317500" lvl="3" marL="1828800" algn="ctr">
              <a:lnSpc>
                <a:spcPct val="115000"/>
              </a:lnSpc>
              <a:spcBef>
                <a:spcPts val="0"/>
              </a:spcBef>
              <a:spcAft>
                <a:spcPts val="0"/>
              </a:spcAft>
              <a:buClr>
                <a:schemeClr val="lt1"/>
              </a:buClr>
              <a:buSzPts val="1400"/>
              <a:buChar char="●"/>
              <a:defRPr>
                <a:solidFill>
                  <a:schemeClr val="lt1"/>
                </a:solidFill>
              </a:defRPr>
            </a:lvl4pPr>
            <a:lvl5pPr indent="-317500" lvl="4" marL="2286000" algn="ctr">
              <a:lnSpc>
                <a:spcPct val="115000"/>
              </a:lnSpc>
              <a:spcBef>
                <a:spcPts val="0"/>
              </a:spcBef>
              <a:spcAft>
                <a:spcPts val="0"/>
              </a:spcAft>
              <a:buClr>
                <a:schemeClr val="lt1"/>
              </a:buClr>
              <a:buSzPts val="1400"/>
              <a:buChar char="○"/>
              <a:defRPr>
                <a:solidFill>
                  <a:schemeClr val="lt1"/>
                </a:solidFill>
              </a:defRPr>
            </a:lvl5pPr>
            <a:lvl6pPr indent="-317500" lvl="5" marL="2743200" algn="ctr">
              <a:lnSpc>
                <a:spcPct val="115000"/>
              </a:lnSpc>
              <a:spcBef>
                <a:spcPts val="0"/>
              </a:spcBef>
              <a:spcAft>
                <a:spcPts val="0"/>
              </a:spcAft>
              <a:buClr>
                <a:schemeClr val="lt1"/>
              </a:buClr>
              <a:buSzPts val="1400"/>
              <a:buChar char="■"/>
              <a:defRPr>
                <a:solidFill>
                  <a:schemeClr val="lt1"/>
                </a:solidFill>
              </a:defRPr>
            </a:lvl6pPr>
            <a:lvl7pPr indent="-317500" lvl="6" marL="3200400" algn="ctr">
              <a:lnSpc>
                <a:spcPct val="115000"/>
              </a:lnSpc>
              <a:spcBef>
                <a:spcPts val="0"/>
              </a:spcBef>
              <a:spcAft>
                <a:spcPts val="0"/>
              </a:spcAft>
              <a:buClr>
                <a:schemeClr val="lt1"/>
              </a:buClr>
              <a:buSzPts val="1400"/>
              <a:buChar char="●"/>
              <a:defRPr>
                <a:solidFill>
                  <a:schemeClr val="lt1"/>
                </a:solidFill>
              </a:defRPr>
            </a:lvl7pPr>
            <a:lvl8pPr indent="-317500" lvl="7" marL="3657600" algn="ctr">
              <a:lnSpc>
                <a:spcPct val="115000"/>
              </a:lnSpc>
              <a:spcBef>
                <a:spcPts val="0"/>
              </a:spcBef>
              <a:spcAft>
                <a:spcPts val="0"/>
              </a:spcAft>
              <a:buClr>
                <a:schemeClr val="lt1"/>
              </a:buClr>
              <a:buSzPts val="1400"/>
              <a:buChar char="○"/>
              <a:defRPr>
                <a:solidFill>
                  <a:schemeClr val="lt1"/>
                </a:solidFill>
              </a:defRPr>
            </a:lvl8pPr>
            <a:lvl9pPr indent="-317500" lvl="8" marL="4114800" algn="ctr">
              <a:lnSpc>
                <a:spcPct val="115000"/>
              </a:lnSpc>
              <a:spcBef>
                <a:spcPts val="0"/>
              </a:spcBef>
              <a:spcAft>
                <a:spcPts val="0"/>
              </a:spcAft>
              <a:buClr>
                <a:schemeClr val="lt1"/>
              </a:buClr>
              <a:buSzPts val="1400"/>
              <a:buChar char="■"/>
              <a:defRPr>
                <a:solidFill>
                  <a:schemeClr val="lt1"/>
                </a:solidFill>
              </a:defRPr>
            </a:lvl9pPr>
          </a:lstStyle>
          <a:p/>
        </p:txBody>
      </p:sp>
      <p:sp>
        <p:nvSpPr>
          <p:cNvPr id="80" name="Google Shape;80;p44"/>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9" name="Shape 19"/>
        <p:cNvGrpSpPr/>
        <p:nvPr/>
      </p:nvGrpSpPr>
      <p:grpSpPr>
        <a:xfrm>
          <a:off x="0" y="0"/>
          <a:ext cx="0" cy="0"/>
          <a:chOff x="0" y="0"/>
          <a:chExt cx="0" cy="0"/>
        </a:xfrm>
      </p:grpSpPr>
      <p:sp>
        <p:nvSpPr>
          <p:cNvPr id="20" name="Google Shape;20;p35"/>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 name="Google Shape;21;p35"/>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22" name="Google Shape;22;p35"/>
          <p:cNvSpPr txBox="1"/>
          <p:nvPr>
            <p:ph type="title"/>
          </p:nvPr>
        </p:nvSpPr>
        <p:spPr>
          <a:xfrm>
            <a:off x="265500" y="1151100"/>
            <a:ext cx="4045200" cy="1564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3" name="Google Shape;23;p35"/>
          <p:cNvSpPr txBox="1"/>
          <p:nvPr>
            <p:ph idx="1" type="subTitle"/>
          </p:nvPr>
        </p:nvSpPr>
        <p:spPr>
          <a:xfrm>
            <a:off x="265500" y="2769001"/>
            <a:ext cx="4045200" cy="12693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4" name="Google Shape;24;p3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25" name="Google Shape;25;p35"/>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36"/>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8" name="Google Shape;28;p36"/>
          <p:cNvSpPr txBox="1"/>
          <p:nvPr>
            <p:ph idx="1" type="body"/>
          </p:nvPr>
        </p:nvSpPr>
        <p:spPr>
          <a:xfrm>
            <a:off x="311700" y="1229975"/>
            <a:ext cx="3999900" cy="3339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36"/>
          <p:cNvSpPr txBox="1"/>
          <p:nvPr>
            <p:ph idx="2" type="body"/>
          </p:nvPr>
        </p:nvSpPr>
        <p:spPr>
          <a:xfrm>
            <a:off x="4832400" y="1229975"/>
            <a:ext cx="3999900" cy="3339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36"/>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31" name="Shape 31"/>
        <p:cNvGrpSpPr/>
        <p:nvPr/>
      </p:nvGrpSpPr>
      <p:grpSpPr>
        <a:xfrm>
          <a:off x="0" y="0"/>
          <a:ext cx="0" cy="0"/>
          <a:chOff x="0" y="0"/>
          <a:chExt cx="0" cy="0"/>
        </a:xfrm>
      </p:grpSpPr>
      <p:grpSp>
        <p:nvGrpSpPr>
          <p:cNvPr id="32" name="Google Shape;32;p37"/>
          <p:cNvGrpSpPr/>
          <p:nvPr/>
        </p:nvGrpSpPr>
        <p:grpSpPr>
          <a:xfrm>
            <a:off x="6098378" y="5"/>
            <a:ext cx="3045625" cy="2030570"/>
            <a:chOff x="6098378" y="5"/>
            <a:chExt cx="3045625" cy="2030570"/>
          </a:xfrm>
        </p:grpSpPr>
        <p:sp>
          <p:nvSpPr>
            <p:cNvPr id="33" name="Google Shape;33;p37"/>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37"/>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7"/>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7"/>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7"/>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 name="Google Shape;38;p37"/>
          <p:cNvSpPr txBox="1"/>
          <p:nvPr>
            <p:ph type="title"/>
          </p:nvPr>
        </p:nvSpPr>
        <p:spPr>
          <a:xfrm>
            <a:off x="598100" y="2152347"/>
            <a:ext cx="8222100" cy="838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p:txBody>
      </p:sp>
      <p:sp>
        <p:nvSpPr>
          <p:cNvPr id="39" name="Google Shape;39;p37"/>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 name="Shape 40"/>
        <p:cNvGrpSpPr/>
        <p:nvPr/>
      </p:nvGrpSpPr>
      <p:grpSpPr>
        <a:xfrm>
          <a:off x="0" y="0"/>
          <a:ext cx="0" cy="0"/>
          <a:chOff x="0" y="0"/>
          <a:chExt cx="0" cy="0"/>
        </a:xfrm>
      </p:grpSpPr>
      <p:sp>
        <p:nvSpPr>
          <p:cNvPr id="41" name="Google Shape;41;p38"/>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 name="Shape 42"/>
        <p:cNvGrpSpPr/>
        <p:nvPr/>
      </p:nvGrpSpPr>
      <p:grpSpPr>
        <a:xfrm>
          <a:off x="0" y="0"/>
          <a:ext cx="0" cy="0"/>
          <a:chOff x="0" y="0"/>
          <a:chExt cx="0" cy="0"/>
        </a:xfrm>
      </p:grpSpPr>
      <p:grpSp>
        <p:nvGrpSpPr>
          <p:cNvPr id="43" name="Google Shape;43;p39"/>
          <p:cNvGrpSpPr/>
          <p:nvPr/>
        </p:nvGrpSpPr>
        <p:grpSpPr>
          <a:xfrm>
            <a:off x="0" y="3903669"/>
            <a:ext cx="9144000" cy="1239925"/>
            <a:chOff x="0" y="3903669"/>
            <a:chExt cx="9144000" cy="1239925"/>
          </a:xfrm>
        </p:grpSpPr>
        <p:sp>
          <p:nvSpPr>
            <p:cNvPr id="44" name="Google Shape;44;p39"/>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9"/>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9"/>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39"/>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9"/>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 name="Google Shape;49;p39"/>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0" name="Google Shape;50;p39"/>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1" name="Google Shape;51;p39"/>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40"/>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4" name="Google Shape;54;p40"/>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5" name="Shape 55"/>
        <p:cNvGrpSpPr/>
        <p:nvPr/>
      </p:nvGrpSpPr>
      <p:grpSpPr>
        <a:xfrm>
          <a:off x="0" y="0"/>
          <a:ext cx="0" cy="0"/>
          <a:chOff x="0" y="0"/>
          <a:chExt cx="0" cy="0"/>
        </a:xfrm>
      </p:grpSpPr>
      <p:sp>
        <p:nvSpPr>
          <p:cNvPr id="56" name="Google Shape;56;p4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7" name="Google Shape;57;p41"/>
          <p:cNvSpPr txBox="1"/>
          <p:nvPr>
            <p:ph idx="1" type="body"/>
          </p:nvPr>
        </p:nvSpPr>
        <p:spPr>
          <a:xfrm>
            <a:off x="311700" y="1465804"/>
            <a:ext cx="2808000" cy="31032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8" name="Google Shape;58;p4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9" name="Shape 59"/>
        <p:cNvGrpSpPr/>
        <p:nvPr/>
      </p:nvGrpSpPr>
      <p:grpSpPr>
        <a:xfrm>
          <a:off x="0" y="0"/>
          <a:ext cx="0" cy="0"/>
          <a:chOff x="0" y="0"/>
          <a:chExt cx="0" cy="0"/>
        </a:xfrm>
      </p:grpSpPr>
      <p:grpSp>
        <p:nvGrpSpPr>
          <p:cNvPr id="60" name="Google Shape;60;p42"/>
          <p:cNvGrpSpPr/>
          <p:nvPr/>
        </p:nvGrpSpPr>
        <p:grpSpPr>
          <a:xfrm>
            <a:off x="6098378" y="5"/>
            <a:ext cx="3045625" cy="2030570"/>
            <a:chOff x="6098378" y="5"/>
            <a:chExt cx="3045625" cy="2030570"/>
          </a:xfrm>
        </p:grpSpPr>
        <p:sp>
          <p:nvSpPr>
            <p:cNvPr id="61" name="Google Shape;61;p42"/>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42"/>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42"/>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42"/>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42"/>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 name="Google Shape;66;p42"/>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67" name="Google Shape;67;p42"/>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9pPr>
          </a:lstStyle>
          <a:p/>
        </p:txBody>
      </p:sp>
      <p:sp>
        <p:nvSpPr>
          <p:cNvPr id="7" name="Google Shape;7;p33"/>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1pPr>
            <a:lvl2pPr indent="-317500" lvl="1" marL="9144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2pPr>
            <a:lvl3pPr indent="-317500" lvl="2" marL="13716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3pPr>
            <a:lvl4pPr indent="-317500" lvl="3" marL="18288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4pPr>
            <a:lvl5pPr indent="-317500" lvl="4" marL="22860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5pPr>
            <a:lvl6pPr indent="-317500" lvl="5" marL="27432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6pPr>
            <a:lvl7pPr indent="-317500" lvl="6" marL="32004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7pPr>
            <a:lvl8pPr indent="-317500" lvl="7" marL="36576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8pPr>
            <a:lvl9pPr indent="-317500" lvl="8" marL="41148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9pPr>
          </a:lstStyle>
          <a:p/>
        </p:txBody>
      </p:sp>
      <p:sp>
        <p:nvSpPr>
          <p:cNvPr id="8" name="Google Shape;8;p33"/>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txBox="1"/>
          <p:nvPr>
            <p:ph type="ctrTitle"/>
          </p:nvPr>
        </p:nvSpPr>
        <p:spPr>
          <a:xfrm>
            <a:off x="598100" y="1775222"/>
            <a:ext cx="8222100" cy="838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b="1" lang="en-US" sz="5400"/>
              <a:t>Identifying Autism</a:t>
            </a:r>
            <a:endParaRPr b="1" sz="5400"/>
          </a:p>
        </p:txBody>
      </p:sp>
      <p:sp>
        <p:nvSpPr>
          <p:cNvPr id="86" name="Google Shape;86;p1"/>
          <p:cNvSpPr txBox="1"/>
          <p:nvPr>
            <p:ph idx="1" type="subTitle"/>
          </p:nvPr>
        </p:nvSpPr>
        <p:spPr>
          <a:xfrm>
            <a:off x="598088" y="2715913"/>
            <a:ext cx="8222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rPr lang="en-US" sz="2650"/>
              <a:t>Tracie Gillispie NCC, LPC </a:t>
            </a:r>
            <a:endParaRPr sz="2650"/>
          </a:p>
          <a:p>
            <a:pPr indent="0" lvl="0" marL="0" rtl="0" algn="l">
              <a:lnSpc>
                <a:spcPct val="100000"/>
              </a:lnSpc>
              <a:spcBef>
                <a:spcPts val="0"/>
              </a:spcBef>
              <a:spcAft>
                <a:spcPts val="0"/>
              </a:spcAft>
              <a:buSzPts val="2100"/>
              <a:buNone/>
            </a:pPr>
            <a:r>
              <a:rPr lang="en-US" sz="2650"/>
              <a:t>School Psychologist</a:t>
            </a:r>
            <a:endParaRPr sz="265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0"/>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US" sz="3500"/>
              <a:t>Autism Three Core Traits </a:t>
            </a:r>
            <a:endParaRPr b="1" sz="3500"/>
          </a:p>
        </p:txBody>
      </p:sp>
      <p:sp>
        <p:nvSpPr>
          <p:cNvPr id="135" name="Google Shape;135;p10"/>
          <p:cNvSpPr txBox="1"/>
          <p:nvPr>
            <p:ph idx="1" type="body"/>
          </p:nvPr>
        </p:nvSpPr>
        <p:spPr>
          <a:xfrm>
            <a:off x="311700" y="1229975"/>
            <a:ext cx="8673300" cy="333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b="1" lang="en-US" sz="2100">
                <a:solidFill>
                  <a:schemeClr val="dk1"/>
                </a:solidFill>
              </a:rPr>
              <a:t>Autism Spectrum Disorder - F84.0 Three Core Identifiers</a:t>
            </a:r>
            <a:endParaRPr b="1" sz="2100">
              <a:solidFill>
                <a:schemeClr val="dk1"/>
              </a:solidFill>
            </a:endParaRPr>
          </a:p>
          <a:p>
            <a:pPr indent="-342900" lvl="0" marL="342900" rtl="0" algn="l">
              <a:lnSpc>
                <a:spcPct val="115000"/>
              </a:lnSpc>
              <a:spcBef>
                <a:spcPts val="1200"/>
              </a:spcBef>
              <a:spcAft>
                <a:spcPts val="0"/>
              </a:spcAft>
              <a:buSzPts val="1400"/>
              <a:buAutoNum type="arabicPeriod"/>
            </a:pPr>
            <a:r>
              <a:rPr lang="en-US" sz="3200"/>
              <a:t>Emotional Social Deficits</a:t>
            </a:r>
            <a:endParaRPr/>
          </a:p>
          <a:p>
            <a:pPr indent="-342900" lvl="0" marL="342900" rtl="0" algn="l">
              <a:lnSpc>
                <a:spcPct val="115000"/>
              </a:lnSpc>
              <a:spcBef>
                <a:spcPts val="1200"/>
              </a:spcBef>
              <a:spcAft>
                <a:spcPts val="0"/>
              </a:spcAft>
              <a:buSzPts val="1400"/>
              <a:buAutoNum type="arabicPeriod"/>
            </a:pPr>
            <a:r>
              <a:rPr lang="en-US" sz="3200"/>
              <a:t>Nonverbal Communicative Behaviors Deficits.</a:t>
            </a:r>
            <a:endParaRPr sz="3200"/>
          </a:p>
          <a:p>
            <a:pPr indent="-342900" lvl="0" marL="342900" rtl="0" algn="l">
              <a:lnSpc>
                <a:spcPct val="115000"/>
              </a:lnSpc>
              <a:spcBef>
                <a:spcPts val="1200"/>
              </a:spcBef>
              <a:spcAft>
                <a:spcPts val="0"/>
              </a:spcAft>
              <a:buSzPts val="1400"/>
              <a:buAutoNum type="arabicPeriod"/>
            </a:pPr>
            <a:r>
              <a:rPr lang="en-US" sz="3200"/>
              <a:t>Deficits in Relationships</a:t>
            </a:r>
            <a:endParaRPr/>
          </a:p>
          <a:p>
            <a:pPr indent="-254000" lvl="0" marL="342900" rtl="0" algn="l">
              <a:lnSpc>
                <a:spcPct val="115000"/>
              </a:lnSpc>
              <a:spcBef>
                <a:spcPts val="2400"/>
              </a:spcBef>
              <a:spcAft>
                <a:spcPts val="1200"/>
              </a:spcAft>
              <a:buSzPts val="1400"/>
              <a:buNone/>
            </a:pPr>
            <a:r>
              <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US" sz="3500"/>
              <a:t>Autism Core Traits </a:t>
            </a:r>
            <a:endParaRPr b="1" sz="3500"/>
          </a:p>
        </p:txBody>
      </p:sp>
      <p:sp>
        <p:nvSpPr>
          <p:cNvPr id="141" name="Google Shape;141;p11"/>
          <p:cNvSpPr txBox="1"/>
          <p:nvPr>
            <p:ph idx="1" type="body"/>
          </p:nvPr>
        </p:nvSpPr>
        <p:spPr>
          <a:xfrm>
            <a:off x="235350" y="1017800"/>
            <a:ext cx="8673300" cy="3503525"/>
          </a:xfrm>
          <a:prstGeom prst="rect">
            <a:avLst/>
          </a:prstGeom>
          <a:noFill/>
          <a:ln>
            <a:noFill/>
          </a:ln>
        </p:spPr>
        <p:txBody>
          <a:bodyPr anchorCtr="0" anchor="t" bIns="91425" lIns="91425" spcFirstLastPara="1" rIns="91425" wrap="square" tIns="91425">
            <a:normAutofit fontScale="92500" lnSpcReduction="10000"/>
          </a:bodyPr>
          <a:lstStyle/>
          <a:p>
            <a:pPr indent="-317500" lvl="0" marL="457200" rtl="0" algn="l">
              <a:lnSpc>
                <a:spcPct val="115000"/>
              </a:lnSpc>
              <a:spcBef>
                <a:spcPts val="0"/>
              </a:spcBef>
              <a:spcAft>
                <a:spcPts val="0"/>
              </a:spcAft>
              <a:buSzPct val="75675"/>
              <a:buChar char="●"/>
            </a:pPr>
            <a:r>
              <a:rPr b="0" i="0" lang="en-US" sz="2000">
                <a:solidFill>
                  <a:srgbClr val="1A1A1A"/>
                </a:solidFill>
                <a:latin typeface="Roboto"/>
                <a:ea typeface="Roboto"/>
                <a:cs typeface="Roboto"/>
                <a:sym typeface="Roboto"/>
              </a:rPr>
              <a:t>The DSM-IV divided the symptoms of ASD into 3 areas: </a:t>
            </a:r>
            <a:endParaRPr/>
          </a:p>
          <a:p>
            <a:pPr indent="-304800" lvl="1" marL="914400" rtl="0" algn="l">
              <a:lnSpc>
                <a:spcPct val="115000"/>
              </a:lnSpc>
              <a:spcBef>
                <a:spcPts val="0"/>
              </a:spcBef>
              <a:spcAft>
                <a:spcPts val="0"/>
              </a:spcAft>
              <a:buSzPct val="64864"/>
              <a:buChar char="○"/>
            </a:pPr>
            <a:r>
              <a:rPr b="0" i="0" lang="en-US" sz="2000">
                <a:solidFill>
                  <a:srgbClr val="1A1A1A"/>
                </a:solidFill>
                <a:latin typeface="Roboto"/>
                <a:ea typeface="Roboto"/>
                <a:cs typeface="Roboto"/>
                <a:sym typeface="Roboto"/>
              </a:rPr>
              <a:t>qualitative impairment of social reciprocity, </a:t>
            </a:r>
            <a:endParaRPr/>
          </a:p>
          <a:p>
            <a:pPr indent="-304800" lvl="1" marL="914400" rtl="0" algn="l">
              <a:lnSpc>
                <a:spcPct val="115000"/>
              </a:lnSpc>
              <a:spcBef>
                <a:spcPts val="0"/>
              </a:spcBef>
              <a:spcAft>
                <a:spcPts val="0"/>
              </a:spcAft>
              <a:buSzPct val="64864"/>
              <a:buChar char="○"/>
            </a:pPr>
            <a:r>
              <a:rPr b="0" i="0" lang="en-US" sz="2000">
                <a:solidFill>
                  <a:srgbClr val="1A1A1A"/>
                </a:solidFill>
                <a:latin typeface="Roboto"/>
                <a:ea typeface="Roboto"/>
                <a:cs typeface="Roboto"/>
                <a:sym typeface="Roboto"/>
              </a:rPr>
              <a:t>qualitative impairment of communication, </a:t>
            </a:r>
            <a:endParaRPr/>
          </a:p>
          <a:p>
            <a:pPr indent="-304800" lvl="1" marL="914400" rtl="0" algn="l">
              <a:lnSpc>
                <a:spcPct val="115000"/>
              </a:lnSpc>
              <a:spcBef>
                <a:spcPts val="0"/>
              </a:spcBef>
              <a:spcAft>
                <a:spcPts val="0"/>
              </a:spcAft>
              <a:buSzPct val="64864"/>
              <a:buChar char="○"/>
            </a:pPr>
            <a:r>
              <a:rPr b="0" i="0" lang="en-US" sz="2000">
                <a:solidFill>
                  <a:srgbClr val="1A1A1A"/>
                </a:solidFill>
                <a:latin typeface="Roboto"/>
                <a:ea typeface="Roboto"/>
                <a:cs typeface="Roboto"/>
                <a:sym typeface="Roboto"/>
              </a:rPr>
              <a:t>and restricted and repetitive behaviors. </a:t>
            </a:r>
            <a:endParaRPr/>
          </a:p>
          <a:p>
            <a:pPr indent="-317500" lvl="0" marL="457200" rtl="0" algn="l">
              <a:lnSpc>
                <a:spcPct val="115000"/>
              </a:lnSpc>
              <a:spcBef>
                <a:spcPts val="0"/>
              </a:spcBef>
              <a:spcAft>
                <a:spcPts val="0"/>
              </a:spcAft>
              <a:buSzPct val="75675"/>
              <a:buFont typeface="Arial"/>
              <a:buChar char="•"/>
            </a:pPr>
            <a:r>
              <a:rPr lang="en-US" sz="2000">
                <a:solidFill>
                  <a:srgbClr val="1A1A1A"/>
                </a:solidFill>
                <a:latin typeface="Roboto"/>
                <a:ea typeface="Roboto"/>
                <a:cs typeface="Roboto"/>
                <a:sym typeface="Roboto"/>
              </a:rPr>
              <a:t>I</a:t>
            </a:r>
            <a:r>
              <a:rPr b="0" i="0" lang="en-US" sz="2000">
                <a:solidFill>
                  <a:srgbClr val="1A1A1A"/>
                </a:solidFill>
                <a:latin typeface="Roboto"/>
                <a:ea typeface="Roboto"/>
                <a:cs typeface="Roboto"/>
                <a:sym typeface="Roboto"/>
              </a:rPr>
              <a:t>n the DSM-5, core symptoms were divided into 2 domains (social communication and social interaction and restrictive, repetitive patterns of behaviors).</a:t>
            </a:r>
            <a:r>
              <a:rPr b="1" baseline="30000" i="0" lang="en-US" sz="2000" u="sng">
                <a:solidFill>
                  <a:srgbClr val="304FFE"/>
                </a:solidFill>
                <a:latin typeface="Roboto"/>
                <a:ea typeface="Roboto"/>
                <a:cs typeface="Roboto"/>
                <a:sym typeface="Roboto"/>
              </a:rPr>
              <a:t>23</a:t>
            </a:r>
            <a:r>
              <a:rPr b="0" baseline="30000" i="0" lang="en-US" sz="2000">
                <a:solidFill>
                  <a:srgbClr val="1A1A1A"/>
                </a:solidFill>
                <a:latin typeface="Roboto"/>
                <a:ea typeface="Roboto"/>
                <a:cs typeface="Roboto"/>
                <a:sym typeface="Roboto"/>
              </a:rPr>
              <a:t> </a:t>
            </a:r>
            <a:r>
              <a:rPr b="0" i="0" lang="en-US" sz="2000">
                <a:solidFill>
                  <a:srgbClr val="1A1A1A"/>
                </a:solidFill>
                <a:latin typeface="Roboto"/>
                <a:ea typeface="Roboto"/>
                <a:cs typeface="Roboto"/>
                <a:sym typeface="Roboto"/>
              </a:rPr>
              <a:t> </a:t>
            </a:r>
            <a:endParaRPr/>
          </a:p>
          <a:p>
            <a:pPr indent="-317500" lvl="0" marL="457200" rtl="0" algn="l">
              <a:lnSpc>
                <a:spcPct val="115000"/>
              </a:lnSpc>
              <a:spcBef>
                <a:spcPts val="0"/>
              </a:spcBef>
              <a:spcAft>
                <a:spcPts val="0"/>
              </a:spcAft>
              <a:buSzPct val="75675"/>
              <a:buFont typeface="Arial"/>
              <a:buChar char="•"/>
            </a:pPr>
            <a:r>
              <a:rPr b="0" i="0" lang="en-US" sz="2000">
                <a:solidFill>
                  <a:srgbClr val="1A1A1A"/>
                </a:solidFill>
                <a:latin typeface="Roboto"/>
                <a:ea typeface="Roboto"/>
                <a:cs typeface="Roboto"/>
                <a:sym typeface="Roboto"/>
              </a:rPr>
              <a:t>To fulfill diagnostic criteria for ASD by using the DSM-5, all 3 symptoms of social affective difference need to be present in addition to 2 of 4 symptoms related to restrictive and repetitive behaviors.</a:t>
            </a:r>
            <a:endParaRPr sz="2000">
              <a:latin typeface="Roboto"/>
              <a:ea typeface="Roboto"/>
              <a:cs typeface="Roboto"/>
              <a:sym typeface="Roboto"/>
            </a:endParaRPr>
          </a:p>
          <a:p>
            <a:pPr indent="-254000" lvl="0" marL="342900" rtl="0" algn="l">
              <a:lnSpc>
                <a:spcPct val="115000"/>
              </a:lnSpc>
              <a:spcBef>
                <a:spcPts val="1200"/>
              </a:spcBef>
              <a:spcAft>
                <a:spcPts val="1200"/>
              </a:spcAft>
              <a:buSzPct val="94594"/>
              <a:buNone/>
            </a:pPr>
            <a:r>
              <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12"/>
          <p:cNvPicPr preferRelativeResize="0"/>
          <p:nvPr/>
        </p:nvPicPr>
        <p:blipFill rotWithShape="1">
          <a:blip r:embed="rId3">
            <a:alphaModFix/>
          </a:blip>
          <a:srcRect b="0" l="0" r="0" t="0"/>
          <a:stretch/>
        </p:blipFill>
        <p:spPr>
          <a:xfrm>
            <a:off x="123779" y="64167"/>
            <a:ext cx="8975804" cy="46281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3"/>
          <p:cNvSpPr txBox="1"/>
          <p:nvPr>
            <p:ph type="title"/>
          </p:nvPr>
        </p:nvSpPr>
        <p:spPr>
          <a:xfrm>
            <a:off x="210801" y="126221"/>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US" sz="4400"/>
              <a:t>Social Emotional Core</a:t>
            </a:r>
            <a:endParaRPr b="1" sz="4400"/>
          </a:p>
        </p:txBody>
      </p:sp>
      <p:sp>
        <p:nvSpPr>
          <p:cNvPr id="152" name="Google Shape;152;p13"/>
          <p:cNvSpPr txBox="1"/>
          <p:nvPr>
            <p:ph idx="1" type="body"/>
          </p:nvPr>
        </p:nvSpPr>
        <p:spPr>
          <a:xfrm>
            <a:off x="280168" y="801153"/>
            <a:ext cx="8189363" cy="333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b="1" lang="en-US" sz="2100">
                <a:solidFill>
                  <a:schemeClr val="dk1"/>
                </a:solidFill>
              </a:rPr>
              <a:t>Social Emotional:</a:t>
            </a:r>
            <a:endParaRPr/>
          </a:p>
          <a:p>
            <a:pPr indent="0" lvl="0" marL="0" rtl="0" algn="l">
              <a:lnSpc>
                <a:spcPct val="115000"/>
              </a:lnSpc>
              <a:spcBef>
                <a:spcPts val="0"/>
              </a:spcBef>
              <a:spcAft>
                <a:spcPts val="0"/>
              </a:spcAft>
              <a:buSzPts val="1400"/>
              <a:buNone/>
            </a:pPr>
            <a:r>
              <a:rPr b="1" lang="en-US" sz="2100">
                <a:solidFill>
                  <a:schemeClr val="dk1"/>
                </a:solidFill>
              </a:rPr>
              <a:t>Deficits:</a:t>
            </a:r>
            <a:endParaRPr/>
          </a:p>
          <a:p>
            <a:pPr indent="-457200" lvl="0" marL="457200" marR="0" rtl="0" algn="l">
              <a:lnSpc>
                <a:spcPct val="115000"/>
              </a:lnSpc>
              <a:spcBef>
                <a:spcPts val="1200"/>
              </a:spcBef>
              <a:spcAft>
                <a:spcPts val="0"/>
              </a:spcAft>
              <a:buClr>
                <a:srgbClr val="434343"/>
              </a:buClr>
              <a:buSzPts val="1400"/>
              <a:buFont typeface="Arial"/>
              <a:buAutoNum type="arabicPeriod"/>
            </a:pPr>
            <a:r>
              <a:rPr lang="en-US" sz="2400">
                <a:solidFill>
                  <a:srgbClr val="434343"/>
                </a:solidFill>
              </a:rPr>
              <a:t>Social </a:t>
            </a:r>
            <a:r>
              <a:rPr b="0" i="0" lang="en-US" sz="2400" u="none" cap="none" strike="noStrike">
                <a:solidFill>
                  <a:srgbClr val="434343"/>
                </a:solidFill>
                <a:latin typeface="Roboto"/>
                <a:ea typeface="Roboto"/>
                <a:cs typeface="Roboto"/>
                <a:sym typeface="Roboto"/>
              </a:rPr>
              <a:t>Approach </a:t>
            </a:r>
            <a:endParaRPr/>
          </a:p>
          <a:p>
            <a:pPr indent="-457200" lvl="0" marL="457200" marR="0" rtl="0" algn="l">
              <a:lnSpc>
                <a:spcPct val="115000"/>
              </a:lnSpc>
              <a:spcBef>
                <a:spcPts val="1200"/>
              </a:spcBef>
              <a:spcAft>
                <a:spcPts val="0"/>
              </a:spcAft>
              <a:buClr>
                <a:srgbClr val="434343"/>
              </a:buClr>
              <a:buSzPts val="1400"/>
              <a:buFont typeface="Arial"/>
              <a:buAutoNum type="arabicPeriod"/>
            </a:pPr>
            <a:r>
              <a:rPr lang="en-US" sz="2400">
                <a:solidFill>
                  <a:srgbClr val="434343"/>
                </a:solidFill>
              </a:rPr>
              <a:t>Failure</a:t>
            </a:r>
            <a:r>
              <a:rPr b="0" i="0" lang="en-US" sz="2400" u="none" cap="none" strike="noStrike">
                <a:solidFill>
                  <a:srgbClr val="434343"/>
                </a:solidFill>
                <a:latin typeface="Roboto"/>
                <a:ea typeface="Roboto"/>
                <a:cs typeface="Roboto"/>
                <a:sym typeface="Roboto"/>
              </a:rPr>
              <a:t> of Normal </a:t>
            </a:r>
            <a:r>
              <a:rPr lang="en-US" sz="2400">
                <a:solidFill>
                  <a:srgbClr val="434343"/>
                </a:solidFill>
              </a:rPr>
              <a:t>B</a:t>
            </a:r>
            <a:r>
              <a:rPr b="0" i="0" lang="en-US" sz="2400" u="none" cap="none" strike="noStrike">
                <a:solidFill>
                  <a:srgbClr val="434343"/>
                </a:solidFill>
                <a:latin typeface="Roboto"/>
                <a:ea typeface="Roboto"/>
                <a:cs typeface="Roboto"/>
                <a:sym typeface="Roboto"/>
              </a:rPr>
              <a:t>ack-and-Forth </a:t>
            </a:r>
            <a:r>
              <a:rPr lang="en-US" sz="2400">
                <a:solidFill>
                  <a:srgbClr val="434343"/>
                </a:solidFill>
              </a:rPr>
              <a:t>Conversation</a:t>
            </a:r>
            <a:endParaRPr b="0" i="0" sz="2400" u="none" cap="none" strike="noStrike">
              <a:solidFill>
                <a:srgbClr val="434343"/>
              </a:solidFill>
              <a:latin typeface="Roboto"/>
              <a:ea typeface="Roboto"/>
              <a:cs typeface="Roboto"/>
              <a:sym typeface="Roboto"/>
            </a:endParaRPr>
          </a:p>
          <a:p>
            <a:pPr indent="-457200" lvl="0" marL="457200" marR="0" rtl="0" algn="l">
              <a:lnSpc>
                <a:spcPct val="115000"/>
              </a:lnSpc>
              <a:spcBef>
                <a:spcPts val="1200"/>
              </a:spcBef>
              <a:spcAft>
                <a:spcPts val="0"/>
              </a:spcAft>
              <a:buClr>
                <a:srgbClr val="434343"/>
              </a:buClr>
              <a:buSzPts val="1400"/>
              <a:buFont typeface="Arial"/>
              <a:buAutoNum type="arabicPeriod"/>
            </a:pPr>
            <a:r>
              <a:rPr lang="en-US" sz="2400">
                <a:solidFill>
                  <a:srgbClr val="434343"/>
                </a:solidFill>
              </a:rPr>
              <a:t>R</a:t>
            </a:r>
            <a:r>
              <a:rPr b="0" i="0" lang="en-US" sz="2400" u="none" cap="none" strike="noStrike">
                <a:solidFill>
                  <a:srgbClr val="434343"/>
                </a:solidFill>
                <a:latin typeface="Roboto"/>
                <a:ea typeface="Roboto"/>
                <a:cs typeface="Roboto"/>
                <a:sym typeface="Roboto"/>
              </a:rPr>
              <a:t>educed sharing of interests, emotions, or affect</a:t>
            </a:r>
            <a:endParaRPr/>
          </a:p>
          <a:p>
            <a:pPr indent="-457200" lvl="0" marL="457200" marR="0" rtl="0" algn="l">
              <a:lnSpc>
                <a:spcPct val="115000"/>
              </a:lnSpc>
              <a:spcBef>
                <a:spcPts val="1200"/>
              </a:spcBef>
              <a:spcAft>
                <a:spcPts val="0"/>
              </a:spcAft>
              <a:buClr>
                <a:srgbClr val="434343"/>
              </a:buClr>
              <a:buSzPts val="1400"/>
              <a:buFont typeface="Arial"/>
              <a:buAutoNum type="arabicPeriod"/>
            </a:pPr>
            <a:r>
              <a:rPr lang="en-US" sz="2400">
                <a:solidFill>
                  <a:srgbClr val="434343"/>
                </a:solidFill>
              </a:rPr>
              <a:t>Failure</a:t>
            </a:r>
            <a:r>
              <a:rPr b="0" i="0" lang="en-US" sz="2400" u="none" cap="none" strike="noStrike">
                <a:solidFill>
                  <a:srgbClr val="434343"/>
                </a:solidFill>
                <a:latin typeface="Roboto"/>
                <a:ea typeface="Roboto"/>
                <a:cs typeface="Roboto"/>
                <a:sym typeface="Roboto"/>
              </a:rPr>
              <a:t> to Initiate or respond to social interactions.</a:t>
            </a:r>
            <a:endParaRPr/>
          </a:p>
          <a:p>
            <a:pPr indent="0" lvl="0" marL="0" marR="0" rtl="0" algn="l">
              <a:lnSpc>
                <a:spcPct val="115000"/>
              </a:lnSpc>
              <a:spcBef>
                <a:spcPts val="1200"/>
              </a:spcBef>
              <a:spcAft>
                <a:spcPts val="0"/>
              </a:spcAft>
              <a:buClr>
                <a:srgbClr val="434343"/>
              </a:buClr>
              <a:buSzPts val="1400"/>
              <a:buFont typeface="Roboto"/>
              <a:buNone/>
            </a:pPr>
            <a:r>
              <a:t/>
            </a:r>
            <a:endParaRPr b="1" sz="21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4"/>
          <p:cNvSpPr txBox="1"/>
          <p:nvPr>
            <p:ph type="title"/>
          </p:nvPr>
        </p:nvSpPr>
        <p:spPr>
          <a:xfrm>
            <a:off x="311699" y="145681"/>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US" sz="4400"/>
              <a:t>Social Emotional Core</a:t>
            </a:r>
            <a:endParaRPr b="1" sz="4400"/>
          </a:p>
        </p:txBody>
      </p:sp>
      <p:sp>
        <p:nvSpPr>
          <p:cNvPr id="158" name="Google Shape;158;p14"/>
          <p:cNvSpPr txBox="1"/>
          <p:nvPr>
            <p:ph idx="1" type="body"/>
          </p:nvPr>
        </p:nvSpPr>
        <p:spPr>
          <a:xfrm>
            <a:off x="261693" y="902250"/>
            <a:ext cx="8189363" cy="3339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Noto Sans Symbols"/>
              <a:buChar char="❖"/>
            </a:pPr>
            <a:r>
              <a:rPr b="0" i="0" lang="en-US" sz="1500">
                <a:solidFill>
                  <a:srgbClr val="000000"/>
                </a:solidFill>
                <a:latin typeface="Roboto"/>
                <a:ea typeface="Roboto"/>
                <a:cs typeface="Roboto"/>
                <a:sym typeface="Roboto"/>
              </a:rPr>
              <a:t>Avoids or does not keep eye contact</a:t>
            </a:r>
            <a:endParaRPr/>
          </a:p>
          <a:p>
            <a:pPr indent="-317500" lvl="0" marL="457200" rtl="0" algn="l">
              <a:lnSpc>
                <a:spcPct val="115000"/>
              </a:lnSpc>
              <a:spcBef>
                <a:spcPts val="0"/>
              </a:spcBef>
              <a:spcAft>
                <a:spcPts val="0"/>
              </a:spcAft>
              <a:buSzPts val="1400"/>
              <a:buFont typeface="Noto Sans Symbols"/>
              <a:buChar char="❖"/>
            </a:pPr>
            <a:r>
              <a:rPr b="0" i="0" lang="en-US" sz="1500">
                <a:solidFill>
                  <a:srgbClr val="000000"/>
                </a:solidFill>
                <a:latin typeface="Roboto"/>
                <a:ea typeface="Roboto"/>
                <a:cs typeface="Roboto"/>
                <a:sym typeface="Roboto"/>
              </a:rPr>
              <a:t>Does not respond to name by 9 months of age</a:t>
            </a:r>
            <a:endParaRPr/>
          </a:p>
          <a:p>
            <a:pPr indent="-317500" lvl="0" marL="457200" rtl="0" algn="l">
              <a:lnSpc>
                <a:spcPct val="115000"/>
              </a:lnSpc>
              <a:spcBef>
                <a:spcPts val="0"/>
              </a:spcBef>
              <a:spcAft>
                <a:spcPts val="0"/>
              </a:spcAft>
              <a:buSzPts val="1400"/>
              <a:buFont typeface="Noto Sans Symbols"/>
              <a:buChar char="❖"/>
            </a:pPr>
            <a:r>
              <a:rPr b="0" i="0" lang="en-US" sz="1500">
                <a:solidFill>
                  <a:srgbClr val="000000"/>
                </a:solidFill>
                <a:latin typeface="Roboto"/>
                <a:ea typeface="Roboto"/>
                <a:cs typeface="Roboto"/>
                <a:sym typeface="Roboto"/>
              </a:rPr>
              <a:t>Does not show facial expressions like happy, sad, angry, and surprised by 9 months of age</a:t>
            </a:r>
            <a:endParaRPr/>
          </a:p>
          <a:p>
            <a:pPr indent="-317500" lvl="0" marL="457200" rtl="0" algn="l">
              <a:lnSpc>
                <a:spcPct val="115000"/>
              </a:lnSpc>
              <a:spcBef>
                <a:spcPts val="0"/>
              </a:spcBef>
              <a:spcAft>
                <a:spcPts val="0"/>
              </a:spcAft>
              <a:buSzPts val="1400"/>
              <a:buFont typeface="Noto Sans Symbols"/>
              <a:buChar char="❖"/>
            </a:pPr>
            <a:r>
              <a:rPr b="0" i="0" lang="en-US" sz="1500">
                <a:solidFill>
                  <a:srgbClr val="000000"/>
                </a:solidFill>
                <a:latin typeface="Roboto"/>
                <a:ea typeface="Roboto"/>
                <a:cs typeface="Roboto"/>
                <a:sym typeface="Roboto"/>
              </a:rPr>
              <a:t>Does not play simple interactive games like pat-a-cake by 12 months of age</a:t>
            </a:r>
            <a:endParaRPr/>
          </a:p>
          <a:p>
            <a:pPr indent="-317500" lvl="0" marL="457200" rtl="0" algn="l">
              <a:lnSpc>
                <a:spcPct val="115000"/>
              </a:lnSpc>
              <a:spcBef>
                <a:spcPts val="0"/>
              </a:spcBef>
              <a:spcAft>
                <a:spcPts val="0"/>
              </a:spcAft>
              <a:buSzPts val="1400"/>
              <a:buFont typeface="Noto Sans Symbols"/>
              <a:buChar char="❖"/>
            </a:pPr>
            <a:r>
              <a:rPr b="0" i="0" lang="en-US" sz="1500">
                <a:solidFill>
                  <a:srgbClr val="000000"/>
                </a:solidFill>
                <a:latin typeface="Roboto"/>
                <a:ea typeface="Roboto"/>
                <a:cs typeface="Roboto"/>
                <a:sym typeface="Roboto"/>
              </a:rPr>
              <a:t>Uses few or no gestures by 12 months of age (for example, does not wave goodbye)</a:t>
            </a:r>
            <a:endParaRPr/>
          </a:p>
          <a:p>
            <a:pPr indent="-317500" lvl="0" marL="457200" rtl="0" algn="l">
              <a:lnSpc>
                <a:spcPct val="115000"/>
              </a:lnSpc>
              <a:spcBef>
                <a:spcPts val="0"/>
              </a:spcBef>
              <a:spcAft>
                <a:spcPts val="0"/>
              </a:spcAft>
              <a:buSzPts val="1400"/>
              <a:buFont typeface="Noto Sans Symbols"/>
              <a:buChar char="❖"/>
            </a:pPr>
            <a:r>
              <a:rPr b="0" i="0" lang="en-US" sz="1500">
                <a:solidFill>
                  <a:srgbClr val="000000"/>
                </a:solidFill>
                <a:latin typeface="Roboto"/>
                <a:ea typeface="Roboto"/>
                <a:cs typeface="Roboto"/>
                <a:sym typeface="Roboto"/>
              </a:rPr>
              <a:t>Does not share interests with others by 15 months of age (for example, shows you an object that they like)</a:t>
            </a:r>
            <a:endParaRPr/>
          </a:p>
          <a:p>
            <a:pPr indent="-317500" lvl="0" marL="457200" rtl="0" algn="l">
              <a:lnSpc>
                <a:spcPct val="115000"/>
              </a:lnSpc>
              <a:spcBef>
                <a:spcPts val="0"/>
              </a:spcBef>
              <a:spcAft>
                <a:spcPts val="0"/>
              </a:spcAft>
              <a:buSzPts val="1400"/>
              <a:buFont typeface="Noto Sans Symbols"/>
              <a:buChar char="❖"/>
            </a:pPr>
            <a:r>
              <a:rPr b="0" i="0" lang="en-US" sz="1500">
                <a:solidFill>
                  <a:srgbClr val="000000"/>
                </a:solidFill>
                <a:latin typeface="Roboto"/>
                <a:ea typeface="Roboto"/>
                <a:cs typeface="Roboto"/>
                <a:sym typeface="Roboto"/>
              </a:rPr>
              <a:t>Does not point to show you something interesting by 18 months of age</a:t>
            </a:r>
            <a:endParaRPr/>
          </a:p>
          <a:p>
            <a:pPr indent="-317500" lvl="0" marL="457200" rtl="0" algn="l">
              <a:lnSpc>
                <a:spcPct val="115000"/>
              </a:lnSpc>
              <a:spcBef>
                <a:spcPts val="0"/>
              </a:spcBef>
              <a:spcAft>
                <a:spcPts val="0"/>
              </a:spcAft>
              <a:buSzPts val="1400"/>
              <a:buFont typeface="Noto Sans Symbols"/>
              <a:buChar char="❖"/>
            </a:pPr>
            <a:r>
              <a:rPr b="0" i="0" lang="en-US" sz="1500">
                <a:solidFill>
                  <a:srgbClr val="000000"/>
                </a:solidFill>
                <a:latin typeface="Roboto"/>
                <a:ea typeface="Roboto"/>
                <a:cs typeface="Roboto"/>
                <a:sym typeface="Roboto"/>
              </a:rPr>
              <a:t>Does not notice when others are hurt or upset by 24 months of age</a:t>
            </a:r>
            <a:endParaRPr/>
          </a:p>
          <a:p>
            <a:pPr indent="-317500" lvl="0" marL="457200" rtl="0" algn="l">
              <a:lnSpc>
                <a:spcPct val="115000"/>
              </a:lnSpc>
              <a:spcBef>
                <a:spcPts val="0"/>
              </a:spcBef>
              <a:spcAft>
                <a:spcPts val="0"/>
              </a:spcAft>
              <a:buSzPts val="1400"/>
              <a:buFont typeface="Noto Sans Symbols"/>
              <a:buChar char="❖"/>
            </a:pPr>
            <a:r>
              <a:rPr b="0" i="0" lang="en-US" sz="1500">
                <a:solidFill>
                  <a:srgbClr val="000000"/>
                </a:solidFill>
                <a:latin typeface="Roboto"/>
                <a:ea typeface="Roboto"/>
                <a:cs typeface="Roboto"/>
                <a:sym typeface="Roboto"/>
              </a:rPr>
              <a:t>Does not notice other children and join them in play by 36 months of age</a:t>
            </a:r>
            <a:endParaRPr/>
          </a:p>
          <a:p>
            <a:pPr indent="-317500" lvl="0" marL="457200" rtl="0" algn="l">
              <a:lnSpc>
                <a:spcPct val="115000"/>
              </a:lnSpc>
              <a:spcBef>
                <a:spcPts val="0"/>
              </a:spcBef>
              <a:spcAft>
                <a:spcPts val="0"/>
              </a:spcAft>
              <a:buSzPts val="1400"/>
              <a:buFont typeface="Noto Sans Symbols"/>
              <a:buChar char="❖"/>
            </a:pPr>
            <a:r>
              <a:rPr b="0" i="0" lang="en-US" sz="1500">
                <a:solidFill>
                  <a:srgbClr val="000000"/>
                </a:solidFill>
                <a:latin typeface="Roboto"/>
                <a:ea typeface="Roboto"/>
                <a:cs typeface="Roboto"/>
                <a:sym typeface="Roboto"/>
              </a:rPr>
              <a:t>Does not pretend to be something else, like a teacher or superhero, during play by 48 months of age</a:t>
            </a:r>
            <a:endParaRPr/>
          </a:p>
          <a:p>
            <a:pPr indent="-317500" lvl="0" marL="457200" rtl="0" algn="l">
              <a:lnSpc>
                <a:spcPct val="115000"/>
              </a:lnSpc>
              <a:spcBef>
                <a:spcPts val="0"/>
              </a:spcBef>
              <a:spcAft>
                <a:spcPts val="0"/>
              </a:spcAft>
              <a:buSzPts val="1400"/>
              <a:buFont typeface="Noto Sans Symbols"/>
              <a:buChar char="❖"/>
            </a:pPr>
            <a:r>
              <a:rPr b="0" i="0" lang="en-US" sz="1500">
                <a:solidFill>
                  <a:srgbClr val="000000"/>
                </a:solidFill>
                <a:latin typeface="Roboto"/>
                <a:ea typeface="Roboto"/>
                <a:cs typeface="Roboto"/>
                <a:sym typeface="Roboto"/>
              </a:rPr>
              <a:t>Does not sing, dance, or act for you by 60 months of age</a:t>
            </a:r>
            <a:endParaRPr/>
          </a:p>
          <a:p>
            <a:pPr indent="-317500" lvl="0" marL="457200" rtl="0" algn="l">
              <a:lnSpc>
                <a:spcPct val="115000"/>
              </a:lnSpc>
              <a:spcBef>
                <a:spcPts val="0"/>
              </a:spcBef>
              <a:spcAft>
                <a:spcPts val="0"/>
              </a:spcAft>
              <a:buSzPts val="1400"/>
              <a:buFont typeface="Noto Sans Symbols"/>
              <a:buChar char="❖"/>
            </a:pPr>
            <a:r>
              <a:rPr b="0" i="0" lang="en-US" sz="1500">
                <a:solidFill>
                  <a:srgbClr val="222222"/>
                </a:solidFill>
                <a:latin typeface="Roboto"/>
                <a:ea typeface="Roboto"/>
                <a:cs typeface="Roboto"/>
                <a:sym typeface="Roboto"/>
              </a:rPr>
              <a:t>Restricted or Repetitive Behaviors or Interest</a:t>
            </a:r>
            <a:endParaRPr/>
          </a:p>
        </p:txBody>
      </p:sp>
      <p:pic>
        <p:nvPicPr>
          <p:cNvPr id="159" name="Google Shape;159;p14"/>
          <p:cNvPicPr preferRelativeResize="0"/>
          <p:nvPr/>
        </p:nvPicPr>
        <p:blipFill rotWithShape="1">
          <a:blip r:embed="rId3">
            <a:alphaModFix/>
          </a:blip>
          <a:srcRect b="0" l="0" r="0" t="0"/>
          <a:stretch/>
        </p:blipFill>
        <p:spPr>
          <a:xfrm>
            <a:off x="6474619" y="274040"/>
            <a:ext cx="2076450" cy="553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5"/>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US" sz="4400"/>
              <a:t>Communication Core</a:t>
            </a:r>
            <a:endParaRPr b="1" sz="4400"/>
          </a:p>
        </p:txBody>
      </p:sp>
      <p:sp>
        <p:nvSpPr>
          <p:cNvPr id="165" name="Google Shape;165;p15"/>
          <p:cNvSpPr txBox="1"/>
          <p:nvPr>
            <p:ph idx="1" type="body"/>
          </p:nvPr>
        </p:nvSpPr>
        <p:spPr>
          <a:xfrm>
            <a:off x="477318" y="1287125"/>
            <a:ext cx="8189363" cy="333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b="1" lang="en-US" sz="2100">
                <a:solidFill>
                  <a:schemeClr val="dk1"/>
                </a:solidFill>
              </a:rPr>
              <a:t>Nonverbal Communicative Behaviors:</a:t>
            </a:r>
            <a:endParaRPr/>
          </a:p>
          <a:p>
            <a:pPr indent="0" lvl="0" marL="0" marR="0" rtl="0" algn="l">
              <a:lnSpc>
                <a:spcPct val="115000"/>
              </a:lnSpc>
              <a:spcBef>
                <a:spcPts val="1200"/>
              </a:spcBef>
              <a:spcAft>
                <a:spcPts val="0"/>
              </a:spcAft>
              <a:buClr>
                <a:srgbClr val="434343"/>
              </a:buClr>
              <a:buSzPts val="1400"/>
              <a:buFont typeface="Roboto"/>
              <a:buNone/>
            </a:pPr>
            <a:r>
              <a:rPr b="1" lang="en-US" sz="2100">
                <a:solidFill>
                  <a:schemeClr val="dk1"/>
                </a:solidFill>
              </a:rPr>
              <a:t>Deficits </a:t>
            </a:r>
            <a:r>
              <a:rPr b="1" lang="en-US" sz="1800">
                <a:solidFill>
                  <a:schemeClr val="dk2"/>
                </a:solidFill>
              </a:rPr>
              <a:t> </a:t>
            </a:r>
            <a:endParaRPr/>
          </a:p>
          <a:p>
            <a:pPr indent="-342900" lvl="0" marL="342900" marR="0" rtl="0" algn="l">
              <a:lnSpc>
                <a:spcPct val="115000"/>
              </a:lnSpc>
              <a:spcBef>
                <a:spcPts val="1200"/>
              </a:spcBef>
              <a:spcAft>
                <a:spcPts val="0"/>
              </a:spcAft>
              <a:buClr>
                <a:srgbClr val="434343"/>
              </a:buClr>
              <a:buSzPts val="1400"/>
              <a:buFont typeface="Arial"/>
              <a:buAutoNum type="arabicPeriod"/>
            </a:pPr>
            <a:r>
              <a:rPr b="1" lang="en-US" sz="1800">
                <a:solidFill>
                  <a:schemeClr val="dk2"/>
                </a:solidFill>
              </a:rPr>
              <a:t>Poorly integrated verbal and nonverbal communication; to abnormalities in eye contact </a:t>
            </a:r>
            <a:endParaRPr/>
          </a:p>
          <a:p>
            <a:pPr indent="-342900" lvl="0" marL="342900" marR="0" rtl="0" algn="l">
              <a:lnSpc>
                <a:spcPct val="115000"/>
              </a:lnSpc>
              <a:spcBef>
                <a:spcPts val="1200"/>
              </a:spcBef>
              <a:spcAft>
                <a:spcPts val="0"/>
              </a:spcAft>
              <a:buClr>
                <a:srgbClr val="434343"/>
              </a:buClr>
              <a:buSzPts val="1400"/>
              <a:buFont typeface="Arial"/>
              <a:buAutoNum type="arabicPeriod"/>
            </a:pPr>
            <a:r>
              <a:rPr b="1" lang="en-US" sz="1800">
                <a:solidFill>
                  <a:schemeClr val="dk2"/>
                </a:solidFill>
              </a:rPr>
              <a:t>Body language or deficits in understanding and use of gestures; </a:t>
            </a:r>
            <a:endParaRPr/>
          </a:p>
          <a:p>
            <a:pPr indent="-342900" lvl="0" marL="342900" marR="0" rtl="0" algn="l">
              <a:lnSpc>
                <a:spcPct val="115000"/>
              </a:lnSpc>
              <a:spcBef>
                <a:spcPts val="1200"/>
              </a:spcBef>
              <a:spcAft>
                <a:spcPts val="0"/>
              </a:spcAft>
              <a:buClr>
                <a:srgbClr val="434343"/>
              </a:buClr>
              <a:buSzPts val="1400"/>
              <a:buFont typeface="Arial"/>
              <a:buAutoNum type="arabicPeriod"/>
            </a:pPr>
            <a:r>
              <a:rPr b="1" lang="en-US" sz="1800">
                <a:solidFill>
                  <a:schemeClr val="dk2"/>
                </a:solidFill>
              </a:rPr>
              <a:t>Total lack of facial expressions and nonverbal communication.</a:t>
            </a:r>
            <a:endParaRPr b="1" sz="1800">
              <a:solidFill>
                <a:schemeClr val="dk2"/>
              </a:solidFill>
            </a:endParaRPr>
          </a:p>
        </p:txBody>
      </p:sp>
      <p:pic>
        <p:nvPicPr>
          <p:cNvPr id="166" name="Google Shape;166;p15"/>
          <p:cNvPicPr preferRelativeResize="0"/>
          <p:nvPr/>
        </p:nvPicPr>
        <p:blipFill rotWithShape="1">
          <a:blip r:embed="rId3">
            <a:alphaModFix/>
          </a:blip>
          <a:srcRect b="0" l="0" r="0" t="0"/>
          <a:stretch/>
        </p:blipFill>
        <p:spPr>
          <a:xfrm>
            <a:off x="6425761" y="517375"/>
            <a:ext cx="2078916" cy="55478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6"/>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US" sz="4400"/>
              <a:t>Communication Core</a:t>
            </a:r>
            <a:endParaRPr b="1" sz="4400"/>
          </a:p>
        </p:txBody>
      </p:sp>
      <p:sp>
        <p:nvSpPr>
          <p:cNvPr id="172" name="Google Shape;172;p16"/>
          <p:cNvSpPr txBox="1"/>
          <p:nvPr>
            <p:ph idx="1" type="body"/>
          </p:nvPr>
        </p:nvSpPr>
        <p:spPr>
          <a:xfrm>
            <a:off x="477318" y="1287125"/>
            <a:ext cx="8189363" cy="3339000"/>
          </a:xfrm>
          <a:prstGeom prst="rect">
            <a:avLst/>
          </a:prstGeom>
          <a:noFill/>
          <a:ln>
            <a:noFill/>
          </a:ln>
        </p:spPr>
        <p:txBody>
          <a:bodyPr anchorCtr="0" anchor="t" bIns="91425" lIns="91425" spcFirstLastPara="1" rIns="91425" wrap="square" tIns="91425">
            <a:normAutofit fontScale="62500" lnSpcReduction="20000"/>
          </a:bodyPr>
          <a:lstStyle/>
          <a:p>
            <a:pPr indent="-317500" lvl="0" marL="457200" rtl="0" algn="l">
              <a:lnSpc>
                <a:spcPct val="170000"/>
              </a:lnSpc>
              <a:spcBef>
                <a:spcPts val="0"/>
              </a:spcBef>
              <a:spcAft>
                <a:spcPts val="0"/>
              </a:spcAft>
              <a:buSzPct val="93333"/>
              <a:buFont typeface="Noto Sans Symbols"/>
              <a:buChar char="❖"/>
            </a:pPr>
            <a:r>
              <a:rPr b="0" i="0" lang="en-US" sz="2400">
                <a:solidFill>
                  <a:srgbClr val="000000"/>
                </a:solidFill>
                <a:latin typeface="Roboto"/>
                <a:ea typeface="Roboto"/>
                <a:cs typeface="Roboto"/>
                <a:sym typeface="Roboto"/>
              </a:rPr>
              <a:t>Lines up toys or other objects and gets upset when order is changed</a:t>
            </a:r>
            <a:endParaRPr/>
          </a:p>
          <a:p>
            <a:pPr indent="-317500" lvl="0" marL="457200" rtl="0" algn="l">
              <a:lnSpc>
                <a:spcPct val="170000"/>
              </a:lnSpc>
              <a:spcBef>
                <a:spcPts val="0"/>
              </a:spcBef>
              <a:spcAft>
                <a:spcPts val="0"/>
              </a:spcAft>
              <a:buSzPct val="93333"/>
              <a:buFont typeface="Noto Sans Symbols"/>
              <a:buChar char="❖"/>
            </a:pPr>
            <a:r>
              <a:rPr b="0" i="0" lang="en-US" sz="2400">
                <a:solidFill>
                  <a:srgbClr val="000000"/>
                </a:solidFill>
                <a:latin typeface="Roboto"/>
                <a:ea typeface="Roboto"/>
                <a:cs typeface="Roboto"/>
                <a:sym typeface="Roboto"/>
              </a:rPr>
              <a:t>Repeats words or phrases over and over (called echolalia)</a:t>
            </a:r>
            <a:endParaRPr/>
          </a:p>
          <a:p>
            <a:pPr indent="-317500" lvl="0" marL="457200" rtl="0" algn="l">
              <a:lnSpc>
                <a:spcPct val="170000"/>
              </a:lnSpc>
              <a:spcBef>
                <a:spcPts val="0"/>
              </a:spcBef>
              <a:spcAft>
                <a:spcPts val="0"/>
              </a:spcAft>
              <a:buSzPct val="93333"/>
              <a:buFont typeface="Noto Sans Symbols"/>
              <a:buChar char="❖"/>
            </a:pPr>
            <a:r>
              <a:rPr b="0" i="0" lang="en-US" sz="2400">
                <a:solidFill>
                  <a:srgbClr val="000000"/>
                </a:solidFill>
                <a:latin typeface="Roboto"/>
                <a:ea typeface="Roboto"/>
                <a:cs typeface="Roboto"/>
                <a:sym typeface="Roboto"/>
              </a:rPr>
              <a:t>Plays with toys the same way every time</a:t>
            </a:r>
            <a:endParaRPr/>
          </a:p>
          <a:p>
            <a:pPr indent="-317500" lvl="0" marL="457200" rtl="0" algn="l">
              <a:lnSpc>
                <a:spcPct val="170000"/>
              </a:lnSpc>
              <a:spcBef>
                <a:spcPts val="0"/>
              </a:spcBef>
              <a:spcAft>
                <a:spcPts val="0"/>
              </a:spcAft>
              <a:buSzPct val="93333"/>
              <a:buFont typeface="Noto Sans Symbols"/>
              <a:buChar char="❖"/>
            </a:pPr>
            <a:r>
              <a:rPr b="0" i="0" lang="en-US" sz="2400">
                <a:solidFill>
                  <a:srgbClr val="000000"/>
                </a:solidFill>
                <a:latin typeface="Roboto"/>
                <a:ea typeface="Roboto"/>
                <a:cs typeface="Roboto"/>
                <a:sym typeface="Roboto"/>
              </a:rPr>
              <a:t>Is focused on parts of objects (for example, wheels)</a:t>
            </a:r>
            <a:endParaRPr/>
          </a:p>
          <a:p>
            <a:pPr indent="-317500" lvl="0" marL="457200" rtl="0" algn="l">
              <a:lnSpc>
                <a:spcPct val="170000"/>
              </a:lnSpc>
              <a:spcBef>
                <a:spcPts val="0"/>
              </a:spcBef>
              <a:spcAft>
                <a:spcPts val="0"/>
              </a:spcAft>
              <a:buSzPct val="93333"/>
              <a:buFont typeface="Noto Sans Symbols"/>
              <a:buChar char="❖"/>
            </a:pPr>
            <a:r>
              <a:rPr b="0" i="0" lang="en-US" sz="2400">
                <a:solidFill>
                  <a:srgbClr val="000000"/>
                </a:solidFill>
                <a:latin typeface="Roboto"/>
                <a:ea typeface="Roboto"/>
                <a:cs typeface="Roboto"/>
                <a:sym typeface="Roboto"/>
              </a:rPr>
              <a:t>Gets upset by minor changes</a:t>
            </a:r>
            <a:endParaRPr/>
          </a:p>
          <a:p>
            <a:pPr indent="-317500" lvl="0" marL="457200" rtl="0" algn="l">
              <a:lnSpc>
                <a:spcPct val="170000"/>
              </a:lnSpc>
              <a:spcBef>
                <a:spcPts val="0"/>
              </a:spcBef>
              <a:spcAft>
                <a:spcPts val="0"/>
              </a:spcAft>
              <a:buSzPct val="93333"/>
              <a:buFont typeface="Noto Sans Symbols"/>
              <a:buChar char="❖"/>
            </a:pPr>
            <a:r>
              <a:rPr b="0" i="0" lang="en-US" sz="2400">
                <a:solidFill>
                  <a:srgbClr val="000000"/>
                </a:solidFill>
                <a:latin typeface="Roboto"/>
                <a:ea typeface="Roboto"/>
                <a:cs typeface="Roboto"/>
                <a:sym typeface="Roboto"/>
              </a:rPr>
              <a:t>Has obsessive interests</a:t>
            </a:r>
            <a:endParaRPr/>
          </a:p>
          <a:p>
            <a:pPr indent="-317500" lvl="0" marL="457200" rtl="0" algn="l">
              <a:lnSpc>
                <a:spcPct val="170000"/>
              </a:lnSpc>
              <a:spcBef>
                <a:spcPts val="0"/>
              </a:spcBef>
              <a:spcAft>
                <a:spcPts val="0"/>
              </a:spcAft>
              <a:buSzPct val="93333"/>
              <a:buFont typeface="Noto Sans Symbols"/>
              <a:buChar char="❖"/>
            </a:pPr>
            <a:r>
              <a:rPr b="0" i="0" lang="en-US" sz="2400">
                <a:solidFill>
                  <a:srgbClr val="000000"/>
                </a:solidFill>
                <a:latin typeface="Roboto"/>
                <a:ea typeface="Roboto"/>
                <a:cs typeface="Roboto"/>
                <a:sym typeface="Roboto"/>
              </a:rPr>
              <a:t>Must follow certain routines</a:t>
            </a:r>
            <a:endParaRPr/>
          </a:p>
          <a:p>
            <a:pPr indent="-317500" lvl="0" marL="457200" rtl="0" algn="l">
              <a:lnSpc>
                <a:spcPct val="170000"/>
              </a:lnSpc>
              <a:spcBef>
                <a:spcPts val="0"/>
              </a:spcBef>
              <a:spcAft>
                <a:spcPts val="0"/>
              </a:spcAft>
              <a:buSzPct val="93333"/>
              <a:buFont typeface="Noto Sans Symbols"/>
              <a:buChar char="❖"/>
            </a:pPr>
            <a:r>
              <a:rPr b="0" i="0" lang="en-US" sz="2400">
                <a:solidFill>
                  <a:srgbClr val="000000"/>
                </a:solidFill>
                <a:latin typeface="Roboto"/>
                <a:ea typeface="Roboto"/>
                <a:cs typeface="Roboto"/>
                <a:sym typeface="Roboto"/>
              </a:rPr>
              <a:t>Flaps hands, rocks body, or spins self in circles</a:t>
            </a:r>
            <a:endParaRPr/>
          </a:p>
          <a:p>
            <a:pPr indent="-317500" lvl="0" marL="457200" rtl="0" algn="l">
              <a:lnSpc>
                <a:spcPct val="170000"/>
              </a:lnSpc>
              <a:spcBef>
                <a:spcPts val="0"/>
              </a:spcBef>
              <a:spcAft>
                <a:spcPts val="0"/>
              </a:spcAft>
              <a:buSzPct val="93333"/>
              <a:buFont typeface="Noto Sans Symbols"/>
              <a:buChar char="❖"/>
            </a:pPr>
            <a:r>
              <a:rPr b="0" i="0" lang="en-US" sz="2400">
                <a:solidFill>
                  <a:srgbClr val="000000"/>
                </a:solidFill>
                <a:latin typeface="Roboto"/>
                <a:ea typeface="Roboto"/>
                <a:cs typeface="Roboto"/>
                <a:sym typeface="Roboto"/>
              </a:rPr>
              <a:t>Has unusual reactions to the way things sound, smell, taste, look, or feel</a:t>
            </a:r>
            <a:endParaRPr/>
          </a:p>
          <a:p>
            <a:pPr indent="0" lvl="0" marL="0" rtl="0" algn="l">
              <a:lnSpc>
                <a:spcPct val="115000"/>
              </a:lnSpc>
              <a:spcBef>
                <a:spcPts val="0"/>
              </a:spcBef>
              <a:spcAft>
                <a:spcPts val="0"/>
              </a:spcAft>
              <a:buSzPct val="124443"/>
              <a:buNone/>
            </a:pPr>
            <a:r>
              <a:t/>
            </a:r>
            <a:endParaRPr b="1" sz="18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7"/>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US" sz="4400"/>
              <a:t>Relationship Core</a:t>
            </a:r>
            <a:endParaRPr b="1" sz="4400"/>
          </a:p>
        </p:txBody>
      </p:sp>
      <p:sp>
        <p:nvSpPr>
          <p:cNvPr id="178" name="Google Shape;178;p17"/>
          <p:cNvSpPr txBox="1"/>
          <p:nvPr>
            <p:ph idx="1" type="body"/>
          </p:nvPr>
        </p:nvSpPr>
        <p:spPr>
          <a:xfrm>
            <a:off x="311699" y="1229975"/>
            <a:ext cx="8189363" cy="333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b="1" lang="en-US" sz="2000">
                <a:solidFill>
                  <a:schemeClr val="dk1"/>
                </a:solidFill>
              </a:rPr>
              <a:t>Deficits </a:t>
            </a:r>
            <a:endParaRPr/>
          </a:p>
          <a:p>
            <a:pPr indent="-342900" lvl="0" marL="342900" rtl="0" algn="l">
              <a:lnSpc>
                <a:spcPct val="115000"/>
              </a:lnSpc>
              <a:spcBef>
                <a:spcPts val="0"/>
              </a:spcBef>
              <a:spcAft>
                <a:spcPts val="0"/>
              </a:spcAft>
              <a:buSzPts val="1400"/>
              <a:buFont typeface="Arial"/>
              <a:buAutoNum type="arabicPeriod"/>
            </a:pPr>
            <a:r>
              <a:rPr b="1" lang="en-US" sz="1800">
                <a:solidFill>
                  <a:schemeClr val="dk2"/>
                </a:solidFill>
              </a:rPr>
              <a:t>Developing, maintaining, and understanding relationships, </a:t>
            </a:r>
            <a:endParaRPr/>
          </a:p>
          <a:p>
            <a:pPr indent="-254000" lvl="0" marL="342900" rtl="0" algn="l">
              <a:lnSpc>
                <a:spcPct val="115000"/>
              </a:lnSpc>
              <a:spcBef>
                <a:spcPts val="0"/>
              </a:spcBef>
              <a:spcAft>
                <a:spcPts val="0"/>
              </a:spcAft>
              <a:buSzPts val="1400"/>
              <a:buFont typeface="Arial"/>
              <a:buNone/>
            </a:pPr>
            <a:r>
              <a:t/>
            </a:r>
            <a:endParaRPr b="1" sz="1800">
              <a:solidFill>
                <a:schemeClr val="dk2"/>
              </a:solidFill>
            </a:endParaRPr>
          </a:p>
          <a:p>
            <a:pPr indent="-342900" lvl="0" marL="342900" rtl="0" algn="l">
              <a:lnSpc>
                <a:spcPct val="115000"/>
              </a:lnSpc>
              <a:spcBef>
                <a:spcPts val="0"/>
              </a:spcBef>
              <a:spcAft>
                <a:spcPts val="0"/>
              </a:spcAft>
              <a:buSzPts val="1400"/>
              <a:buFont typeface="Arial"/>
              <a:buAutoNum type="arabicPeriod"/>
            </a:pPr>
            <a:r>
              <a:rPr b="1" lang="en-US" sz="1800">
                <a:solidFill>
                  <a:schemeClr val="dk2"/>
                </a:solidFill>
              </a:rPr>
              <a:t>Difficulties adjusting behavior to suit various social contexts; </a:t>
            </a:r>
            <a:endParaRPr/>
          </a:p>
          <a:p>
            <a:pPr indent="-254000" lvl="0" marL="342900" rtl="0" algn="l">
              <a:lnSpc>
                <a:spcPct val="115000"/>
              </a:lnSpc>
              <a:spcBef>
                <a:spcPts val="0"/>
              </a:spcBef>
              <a:spcAft>
                <a:spcPts val="0"/>
              </a:spcAft>
              <a:buSzPts val="1400"/>
              <a:buFont typeface="Arial"/>
              <a:buNone/>
            </a:pPr>
            <a:r>
              <a:t/>
            </a:r>
            <a:endParaRPr b="1" sz="1800">
              <a:solidFill>
                <a:schemeClr val="dk2"/>
              </a:solidFill>
            </a:endParaRPr>
          </a:p>
          <a:p>
            <a:pPr indent="-342900" lvl="0" marL="342900" rtl="0" algn="l">
              <a:lnSpc>
                <a:spcPct val="115000"/>
              </a:lnSpc>
              <a:spcBef>
                <a:spcPts val="0"/>
              </a:spcBef>
              <a:spcAft>
                <a:spcPts val="0"/>
              </a:spcAft>
              <a:buSzPts val="1400"/>
              <a:buFont typeface="Arial"/>
              <a:buAutoNum type="arabicPeriod"/>
            </a:pPr>
            <a:r>
              <a:rPr b="1" lang="en-US" sz="1800">
                <a:solidFill>
                  <a:schemeClr val="dk2"/>
                </a:solidFill>
              </a:rPr>
              <a:t>Difficulties in sharing imaginative play or making friends</a:t>
            </a:r>
            <a:endParaRPr/>
          </a:p>
          <a:p>
            <a:pPr indent="-254000" lvl="0" marL="342900" rtl="0" algn="l">
              <a:lnSpc>
                <a:spcPct val="115000"/>
              </a:lnSpc>
              <a:spcBef>
                <a:spcPts val="0"/>
              </a:spcBef>
              <a:spcAft>
                <a:spcPts val="0"/>
              </a:spcAft>
              <a:buSzPts val="1400"/>
              <a:buFont typeface="Arial"/>
              <a:buNone/>
            </a:pPr>
            <a:r>
              <a:t/>
            </a:r>
            <a:endParaRPr b="1" sz="1800">
              <a:solidFill>
                <a:schemeClr val="dk2"/>
              </a:solidFill>
            </a:endParaRPr>
          </a:p>
          <a:p>
            <a:pPr indent="-342900" lvl="0" marL="342900" rtl="0" algn="l">
              <a:lnSpc>
                <a:spcPct val="115000"/>
              </a:lnSpc>
              <a:spcBef>
                <a:spcPts val="0"/>
              </a:spcBef>
              <a:spcAft>
                <a:spcPts val="0"/>
              </a:spcAft>
              <a:buSzPts val="1400"/>
              <a:buFont typeface="Arial"/>
              <a:buAutoNum type="arabicPeriod"/>
            </a:pPr>
            <a:r>
              <a:rPr b="1" lang="en-US" sz="1800">
                <a:solidFill>
                  <a:schemeClr val="dk2"/>
                </a:solidFill>
              </a:rPr>
              <a:t>Absence of interest in peers.</a:t>
            </a:r>
            <a:endParaRPr b="1" sz="18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8"/>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US" sz="4400"/>
              <a:t>Relationship Core</a:t>
            </a:r>
            <a:endParaRPr b="1" sz="4400"/>
          </a:p>
        </p:txBody>
      </p:sp>
      <p:sp>
        <p:nvSpPr>
          <p:cNvPr id="184" name="Google Shape;184;p18"/>
          <p:cNvSpPr txBox="1"/>
          <p:nvPr>
            <p:ph idx="1" type="body"/>
          </p:nvPr>
        </p:nvSpPr>
        <p:spPr>
          <a:xfrm>
            <a:off x="311699" y="1229975"/>
            <a:ext cx="8189363" cy="3339000"/>
          </a:xfrm>
          <a:prstGeom prst="rect">
            <a:avLst/>
          </a:prstGeom>
          <a:noFill/>
          <a:ln>
            <a:noFill/>
          </a:ln>
        </p:spPr>
        <p:txBody>
          <a:bodyPr anchorCtr="0" anchor="t" bIns="91425" lIns="91425" spcFirstLastPara="1" rIns="91425" wrap="square" tIns="91425">
            <a:normAutofit lnSpcReduction="10000"/>
          </a:bodyPr>
          <a:lstStyle/>
          <a:p>
            <a:pPr indent="-317500" lvl="0" marL="457200" rtl="0" algn="l">
              <a:lnSpc>
                <a:spcPct val="115000"/>
              </a:lnSpc>
              <a:spcBef>
                <a:spcPts val="0"/>
              </a:spcBef>
              <a:spcAft>
                <a:spcPts val="0"/>
              </a:spcAft>
              <a:buSzPts val="1400"/>
              <a:buFont typeface="Noto Sans Symbols"/>
              <a:buChar char="❖"/>
            </a:pPr>
            <a:r>
              <a:rPr b="0" i="0" lang="en-US" sz="2400">
                <a:solidFill>
                  <a:srgbClr val="272F37"/>
                </a:solidFill>
                <a:latin typeface="Roboto"/>
                <a:ea typeface="Roboto"/>
                <a:cs typeface="Roboto"/>
                <a:sym typeface="Roboto"/>
              </a:rPr>
              <a:t>Recognizing emotions and intentions in others</a:t>
            </a:r>
            <a:endParaRPr/>
          </a:p>
          <a:p>
            <a:pPr indent="-317500" lvl="0" marL="457200" rtl="0" algn="l">
              <a:lnSpc>
                <a:spcPct val="115000"/>
              </a:lnSpc>
              <a:spcBef>
                <a:spcPts val="0"/>
              </a:spcBef>
              <a:spcAft>
                <a:spcPts val="0"/>
              </a:spcAft>
              <a:buSzPts val="1400"/>
              <a:buFont typeface="Noto Sans Symbols"/>
              <a:buChar char="❖"/>
            </a:pPr>
            <a:r>
              <a:rPr b="0" i="0" lang="en-US" sz="2400">
                <a:solidFill>
                  <a:srgbClr val="272F37"/>
                </a:solidFill>
                <a:latin typeface="Roboto"/>
                <a:ea typeface="Roboto"/>
                <a:cs typeface="Roboto"/>
                <a:sym typeface="Roboto"/>
              </a:rPr>
              <a:t>Recognizing one’s own emotions</a:t>
            </a:r>
            <a:endParaRPr/>
          </a:p>
          <a:p>
            <a:pPr indent="-317500" lvl="0" marL="457200" rtl="0" algn="l">
              <a:lnSpc>
                <a:spcPct val="115000"/>
              </a:lnSpc>
              <a:spcBef>
                <a:spcPts val="0"/>
              </a:spcBef>
              <a:spcAft>
                <a:spcPts val="0"/>
              </a:spcAft>
              <a:buSzPts val="1400"/>
              <a:buFont typeface="Noto Sans Symbols"/>
              <a:buChar char="❖"/>
            </a:pPr>
            <a:r>
              <a:rPr b="0" i="0" lang="en-US" sz="2400">
                <a:solidFill>
                  <a:srgbClr val="272F37"/>
                </a:solidFill>
                <a:latin typeface="Roboto"/>
                <a:ea typeface="Roboto"/>
                <a:cs typeface="Roboto"/>
                <a:sym typeface="Roboto"/>
              </a:rPr>
              <a:t>Expressing emotions</a:t>
            </a:r>
            <a:endParaRPr/>
          </a:p>
          <a:p>
            <a:pPr indent="-317500" lvl="0" marL="457200" rtl="0" algn="l">
              <a:lnSpc>
                <a:spcPct val="115000"/>
              </a:lnSpc>
              <a:spcBef>
                <a:spcPts val="0"/>
              </a:spcBef>
              <a:spcAft>
                <a:spcPts val="0"/>
              </a:spcAft>
              <a:buSzPts val="1400"/>
              <a:buFont typeface="Noto Sans Symbols"/>
              <a:buChar char="❖"/>
            </a:pPr>
            <a:r>
              <a:rPr b="0" i="0" lang="en-US" sz="2400">
                <a:solidFill>
                  <a:srgbClr val="272F37"/>
                </a:solidFill>
                <a:latin typeface="Roboto"/>
                <a:ea typeface="Roboto"/>
                <a:cs typeface="Roboto"/>
                <a:sym typeface="Roboto"/>
              </a:rPr>
              <a:t>Seeking emotional comfort from others</a:t>
            </a:r>
            <a:endParaRPr/>
          </a:p>
          <a:p>
            <a:pPr indent="-317500" lvl="0" marL="457200" rtl="0" algn="l">
              <a:lnSpc>
                <a:spcPct val="115000"/>
              </a:lnSpc>
              <a:spcBef>
                <a:spcPts val="0"/>
              </a:spcBef>
              <a:spcAft>
                <a:spcPts val="0"/>
              </a:spcAft>
              <a:buSzPts val="1400"/>
              <a:buFont typeface="Noto Sans Symbols"/>
              <a:buChar char="❖"/>
            </a:pPr>
            <a:r>
              <a:rPr b="0" i="0" lang="en-US" sz="2400">
                <a:solidFill>
                  <a:srgbClr val="272F37"/>
                </a:solidFill>
                <a:latin typeface="Roboto"/>
                <a:ea typeface="Roboto"/>
                <a:cs typeface="Roboto"/>
                <a:sym typeface="Roboto"/>
              </a:rPr>
              <a:t>Feeling overwhelmed in social situations</a:t>
            </a:r>
            <a:endParaRPr/>
          </a:p>
          <a:p>
            <a:pPr indent="-317500" lvl="0" marL="457200" rtl="0" algn="l">
              <a:lnSpc>
                <a:spcPct val="115000"/>
              </a:lnSpc>
              <a:spcBef>
                <a:spcPts val="0"/>
              </a:spcBef>
              <a:spcAft>
                <a:spcPts val="0"/>
              </a:spcAft>
              <a:buSzPts val="1400"/>
              <a:buFont typeface="Noto Sans Symbols"/>
              <a:buChar char="❖"/>
            </a:pPr>
            <a:r>
              <a:rPr b="0" i="0" lang="en-US" sz="2400">
                <a:solidFill>
                  <a:srgbClr val="272F37"/>
                </a:solidFill>
                <a:latin typeface="Roboto"/>
                <a:ea typeface="Roboto"/>
                <a:cs typeface="Roboto"/>
                <a:sym typeface="Roboto"/>
              </a:rPr>
              <a:t>Taking turns in conversation</a:t>
            </a:r>
            <a:endParaRPr/>
          </a:p>
          <a:p>
            <a:pPr indent="-317500" lvl="0" marL="457200" rtl="0" algn="l">
              <a:lnSpc>
                <a:spcPct val="115000"/>
              </a:lnSpc>
              <a:spcBef>
                <a:spcPts val="0"/>
              </a:spcBef>
              <a:spcAft>
                <a:spcPts val="0"/>
              </a:spcAft>
              <a:buSzPts val="1400"/>
              <a:buFont typeface="Noto Sans Symbols"/>
              <a:buChar char="❖"/>
            </a:pPr>
            <a:r>
              <a:rPr b="0" i="0" lang="en-US" sz="2400">
                <a:solidFill>
                  <a:srgbClr val="272F37"/>
                </a:solidFill>
                <a:latin typeface="Roboto"/>
                <a:ea typeface="Roboto"/>
                <a:cs typeface="Roboto"/>
                <a:sym typeface="Roboto"/>
              </a:rPr>
              <a:t>Gauging personal space (appropriate distance between people)</a:t>
            </a:r>
            <a:endParaRPr/>
          </a:p>
          <a:p>
            <a:pPr indent="0" lvl="0" marL="0" rtl="0" algn="l">
              <a:lnSpc>
                <a:spcPct val="115000"/>
              </a:lnSpc>
              <a:spcBef>
                <a:spcPts val="0"/>
              </a:spcBef>
              <a:spcAft>
                <a:spcPts val="0"/>
              </a:spcAft>
              <a:buSzPts val="1400"/>
              <a:buNone/>
            </a:pPr>
            <a:r>
              <a:t/>
            </a:r>
            <a:endParaRPr b="1" sz="18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9"/>
          <p:cNvSpPr txBox="1"/>
          <p:nvPr>
            <p:ph type="title"/>
          </p:nvPr>
        </p:nvSpPr>
        <p:spPr>
          <a:xfrm>
            <a:off x="311700" y="59956"/>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US" sz="4400"/>
              <a:t>DSM-5 Source and Guide</a:t>
            </a:r>
            <a:endParaRPr b="1" sz="4400"/>
          </a:p>
        </p:txBody>
      </p:sp>
      <p:sp>
        <p:nvSpPr>
          <p:cNvPr id="190" name="Google Shape;190;p19"/>
          <p:cNvSpPr txBox="1"/>
          <p:nvPr>
            <p:ph idx="1" type="body"/>
          </p:nvPr>
        </p:nvSpPr>
        <p:spPr>
          <a:xfrm>
            <a:off x="311700" y="667756"/>
            <a:ext cx="8189363" cy="333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b="1" lang="en-US" sz="1800">
                <a:solidFill>
                  <a:schemeClr val="dk2"/>
                </a:solidFill>
              </a:rPr>
              <a:t>Diagnostic and Statistical Manual of Mental Disorders, Fifth Edition, Copyright © 2013. American Psychiatric Association. All Rights Reserved. </a:t>
            </a:r>
            <a:endParaRPr b="1" sz="1800">
              <a:solidFill>
                <a:schemeClr val="dk2"/>
              </a:solidFill>
            </a:endParaRPr>
          </a:p>
        </p:txBody>
      </p:sp>
      <p:sp>
        <p:nvSpPr>
          <p:cNvPr id="191" name="Google Shape;191;p19"/>
          <p:cNvSpPr txBox="1"/>
          <p:nvPr/>
        </p:nvSpPr>
        <p:spPr>
          <a:xfrm>
            <a:off x="257174" y="1423622"/>
            <a:ext cx="8575126"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72F37"/>
                </a:solidFill>
                <a:latin typeface="Roboto"/>
                <a:ea typeface="Roboto"/>
                <a:cs typeface="Roboto"/>
                <a:sym typeface="Roboto"/>
              </a:rPr>
              <a:t>Symptoms must be present in the early developmental period (but may not become fully manifest until social demands exceed limited capacities or may be masked by learned strategies in later life).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F3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72F37"/>
                </a:solidFill>
                <a:latin typeface="Roboto"/>
                <a:ea typeface="Roboto"/>
                <a:cs typeface="Roboto"/>
                <a:sym typeface="Roboto"/>
              </a:rPr>
              <a:t>Symptoms cause clinically significant impairment in social, occupational, or other important areas of current functioning.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F3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72F37"/>
                </a:solidFill>
                <a:latin typeface="Roboto"/>
                <a:ea typeface="Roboto"/>
                <a:cs typeface="Roboto"/>
                <a:sym typeface="Roboto"/>
              </a:rPr>
              <a:t>These disturbances are not better explained by intellectual disability (intellectual developmental disorder) or global developmental delay. Intellectual disability and autism spectrum disorder frequently co-occur; to make comorbid diagnoses of autism spectrum disorder and intellectual disability, social communication should be below that expected for general developmental level.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4200"/>
              <a:buNone/>
            </a:pPr>
            <a:r>
              <a:rPr b="1" lang="en-US" sz="7200">
                <a:latin typeface="Oswald"/>
                <a:ea typeface="Oswald"/>
                <a:cs typeface="Oswald"/>
                <a:sym typeface="Oswald"/>
              </a:rPr>
              <a:t>Overview</a:t>
            </a:r>
            <a:endParaRPr b="1" sz="7200">
              <a:latin typeface="Oswald"/>
              <a:ea typeface="Oswald"/>
              <a:cs typeface="Oswald"/>
              <a:sym typeface="Oswald"/>
            </a:endParaRPr>
          </a:p>
        </p:txBody>
      </p:sp>
      <p:sp>
        <p:nvSpPr>
          <p:cNvPr id="92" name="Google Shape;92;p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p>
            <a:pPr indent="0" lvl="0" marL="0" rtl="0" algn="l">
              <a:lnSpc>
                <a:spcPct val="115000"/>
              </a:lnSpc>
              <a:spcBef>
                <a:spcPts val="0"/>
              </a:spcBef>
              <a:spcAft>
                <a:spcPts val="0"/>
              </a:spcAft>
              <a:buSzPts val="1800"/>
              <a:buNone/>
            </a:pPr>
            <a:r>
              <a:rPr b="1" lang="en-US" sz="2500"/>
              <a:t>What is Autism?</a:t>
            </a:r>
            <a:endParaRPr b="1" sz="2500"/>
          </a:p>
          <a:p>
            <a:pPr indent="0" lvl="0" marL="0" rtl="0" algn="l">
              <a:lnSpc>
                <a:spcPct val="115000"/>
              </a:lnSpc>
              <a:spcBef>
                <a:spcPts val="0"/>
              </a:spcBef>
              <a:spcAft>
                <a:spcPts val="0"/>
              </a:spcAft>
              <a:buSzPts val="1800"/>
              <a:buNone/>
            </a:pPr>
            <a:r>
              <a:t/>
            </a:r>
            <a:endParaRPr sz="2500"/>
          </a:p>
          <a:p>
            <a:pPr indent="0" lvl="0" marL="0" rtl="0" algn="l">
              <a:lnSpc>
                <a:spcPct val="115000"/>
              </a:lnSpc>
              <a:spcBef>
                <a:spcPts val="1200"/>
              </a:spcBef>
              <a:spcAft>
                <a:spcPts val="0"/>
              </a:spcAft>
              <a:buSzPts val="1800"/>
              <a:buNone/>
            </a:pPr>
            <a:r>
              <a:rPr b="1" lang="en-US" sz="2500"/>
              <a:t>Core Traits of Autism</a:t>
            </a:r>
            <a:endParaRPr b="1" sz="2500"/>
          </a:p>
          <a:p>
            <a:pPr indent="0" lvl="0" marL="0" rtl="0" algn="l">
              <a:lnSpc>
                <a:spcPct val="115000"/>
              </a:lnSpc>
              <a:spcBef>
                <a:spcPts val="0"/>
              </a:spcBef>
              <a:spcAft>
                <a:spcPts val="0"/>
              </a:spcAft>
              <a:buSzPts val="1800"/>
              <a:buNone/>
            </a:pPr>
            <a:r>
              <a:t/>
            </a:r>
            <a:endParaRPr sz="2500"/>
          </a:p>
          <a:p>
            <a:pPr indent="0" lvl="0" marL="0" rtl="0" algn="l">
              <a:lnSpc>
                <a:spcPct val="115000"/>
              </a:lnSpc>
              <a:spcBef>
                <a:spcPts val="1200"/>
              </a:spcBef>
              <a:spcAft>
                <a:spcPts val="0"/>
              </a:spcAft>
              <a:buSzPts val="1800"/>
              <a:buNone/>
            </a:pPr>
            <a:r>
              <a:rPr b="1" lang="en-US" sz="2500"/>
              <a:t>Once Identified Then What?</a:t>
            </a:r>
            <a:endParaRPr b="1" sz="2500"/>
          </a:p>
          <a:p>
            <a:pPr indent="0" lvl="0" marL="0" rtl="0" algn="l">
              <a:lnSpc>
                <a:spcPct val="115000"/>
              </a:lnSpc>
              <a:spcBef>
                <a:spcPts val="0"/>
              </a:spcBef>
              <a:spcAft>
                <a:spcPts val="1200"/>
              </a:spcAft>
              <a:buSzPts val="1800"/>
              <a:buNone/>
            </a:pPr>
            <a:r>
              <a:t/>
            </a:r>
            <a:endParaRPr sz="2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0"/>
          <p:cNvSpPr txBox="1"/>
          <p:nvPr>
            <p:ph type="title"/>
          </p:nvPr>
        </p:nvSpPr>
        <p:spPr>
          <a:xfrm>
            <a:off x="311700" y="59956"/>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US" sz="4400"/>
              <a:t>DSM-5 Source and Guide</a:t>
            </a:r>
            <a:endParaRPr b="1" sz="4400"/>
          </a:p>
        </p:txBody>
      </p:sp>
      <p:sp>
        <p:nvSpPr>
          <p:cNvPr id="197" name="Google Shape;197;p20"/>
          <p:cNvSpPr txBox="1"/>
          <p:nvPr/>
        </p:nvSpPr>
        <p:spPr>
          <a:xfrm>
            <a:off x="359081" y="725090"/>
            <a:ext cx="8575126" cy="36933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72F37"/>
                </a:solidFill>
                <a:latin typeface="Roboto"/>
                <a:ea typeface="Roboto"/>
                <a:cs typeface="Roboto"/>
                <a:sym typeface="Roboto"/>
              </a:rPr>
              <a:t>Individuals who have marked deficits in social communication, but whose symptoms do not otherwise meet criteria for autism spectrum disorder, should be evaluated for social (pragmatic) communication disorder.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72F37"/>
                </a:solidFill>
                <a:latin typeface="Roboto"/>
                <a:ea typeface="Roboto"/>
                <a:cs typeface="Roboto"/>
                <a:sym typeface="Roboto"/>
              </a:rPr>
              <a:t>Specify if:</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272F37"/>
                </a:solidFill>
                <a:latin typeface="Roboto"/>
                <a:ea typeface="Roboto"/>
                <a:cs typeface="Roboto"/>
                <a:sym typeface="Roboto"/>
              </a:rPr>
              <a:t>With or without accompanying intellectual impairment</a:t>
            </a:r>
            <a:endParaRPr b="0" i="0" sz="1800" u="none" cap="none" strike="noStrike">
              <a:solidFill>
                <a:srgbClr val="272F3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272F37"/>
                </a:solidFill>
                <a:latin typeface="Roboto"/>
                <a:ea typeface="Roboto"/>
                <a:cs typeface="Roboto"/>
                <a:sym typeface="Roboto"/>
              </a:rPr>
              <a:t>With or without accompanying language impairment</a:t>
            </a:r>
            <a:endParaRPr b="0" i="0" sz="1800" u="none" cap="none" strike="noStrike">
              <a:solidFill>
                <a:srgbClr val="272F37"/>
              </a:solidFill>
              <a:latin typeface="Roboto"/>
              <a:ea typeface="Roboto"/>
              <a:cs typeface="Roboto"/>
              <a:sym typeface="Roboto"/>
            </a:endParaRPr>
          </a:p>
          <a:p>
            <a:pPr indent="-285750" lvl="1" marL="7429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272F37"/>
                </a:solidFill>
                <a:latin typeface="Roboto"/>
                <a:ea typeface="Roboto"/>
                <a:cs typeface="Roboto"/>
                <a:sym typeface="Roboto"/>
              </a:rPr>
              <a:t>(Coding note: Use additional code to identify the associated medical or genetic condition.)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272F37"/>
                </a:solidFill>
                <a:latin typeface="Roboto"/>
                <a:ea typeface="Roboto"/>
                <a:cs typeface="Roboto"/>
                <a:sym typeface="Roboto"/>
              </a:rPr>
              <a:t>Associated with another neurodevelopmental, mental, or behavioral disorder</a:t>
            </a:r>
            <a:endParaRPr b="0" i="0" sz="1800" u="none" cap="none" strike="noStrike">
              <a:solidFill>
                <a:srgbClr val="272F37"/>
              </a:solidFill>
              <a:latin typeface="Roboto"/>
              <a:ea typeface="Roboto"/>
              <a:cs typeface="Roboto"/>
              <a:sym typeface="Roboto"/>
            </a:endParaRPr>
          </a:p>
          <a:p>
            <a:pPr indent="-285750" lvl="1" marL="7429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272F37"/>
                </a:solidFill>
                <a:latin typeface="Roboto"/>
                <a:ea typeface="Roboto"/>
                <a:cs typeface="Roboto"/>
                <a:sym typeface="Roboto"/>
              </a:rPr>
              <a:t>(Coding note: Use additional code[s] to identify the associated neurodevelopmental, mental, or behavioral disorder[s].)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272F37"/>
                </a:solidFill>
                <a:latin typeface="Roboto"/>
                <a:ea typeface="Roboto"/>
                <a:cs typeface="Roboto"/>
                <a:sym typeface="Roboto"/>
              </a:rPr>
              <a:t>With catatonia </a:t>
            </a:r>
            <a:endParaRPr b="0" i="0" sz="1800" u="none" cap="none" strike="noStrike">
              <a:solidFill>
                <a:srgbClr val="272F3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272F37"/>
                </a:solidFill>
                <a:latin typeface="Roboto"/>
                <a:ea typeface="Roboto"/>
                <a:cs typeface="Roboto"/>
                <a:sym typeface="Roboto"/>
              </a:rPr>
              <a:t>Associated with a known medical or genetic condition or environmental factor</a:t>
            </a:r>
            <a:endParaRPr b="0" i="0" sz="1800" u="none" cap="none" strike="noStrike">
              <a:solidFill>
                <a:srgbClr val="272F37"/>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1"/>
          <p:cNvSpPr txBox="1"/>
          <p:nvPr>
            <p:ph type="title"/>
          </p:nvPr>
        </p:nvSpPr>
        <p:spPr>
          <a:xfrm>
            <a:off x="311699" y="257547"/>
            <a:ext cx="8017914"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US"/>
              <a:t>Autism Spectrum Disorder</a:t>
            </a:r>
            <a:endParaRPr b="1"/>
          </a:p>
        </p:txBody>
      </p:sp>
      <p:graphicFrame>
        <p:nvGraphicFramePr>
          <p:cNvPr id="203" name="Google Shape;203;p21"/>
          <p:cNvGraphicFramePr/>
          <p:nvPr/>
        </p:nvGraphicFramePr>
        <p:xfrm>
          <a:off x="311699" y="1350540"/>
          <a:ext cx="3000000" cy="3000000"/>
        </p:xfrm>
        <a:graphic>
          <a:graphicData uri="http://schemas.openxmlformats.org/drawingml/2006/table">
            <a:tbl>
              <a:tblPr>
                <a:noFill/>
                <a:tableStyleId>{9FB3E2CB-6761-449F-B149-9E529A979652}</a:tableStyleId>
              </a:tblPr>
              <a:tblGrid>
                <a:gridCol w="2672650"/>
                <a:gridCol w="2672650"/>
                <a:gridCol w="2672650"/>
              </a:tblGrid>
              <a:tr h="3338500">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solidFill>
                            <a:srgbClr val="555555"/>
                          </a:solidFill>
                        </a:rPr>
                        <a:t>Level 1</a:t>
                      </a:r>
                      <a:br>
                        <a:rPr b="0" lang="en-US" sz="1300" u="none" cap="none" strike="noStrike">
                          <a:solidFill>
                            <a:srgbClr val="000000"/>
                          </a:solidFill>
                        </a:rPr>
                      </a:br>
                      <a:r>
                        <a:rPr b="0" lang="en-US" sz="1300" u="none" cap="none" strike="noStrike">
                          <a:solidFill>
                            <a:srgbClr val="000000"/>
                          </a:solidFill>
                        </a:rPr>
                        <a:t>"Requiring support"</a:t>
                      </a:r>
                      <a:endParaRPr sz="1400" u="none" cap="none" strike="noStrike"/>
                    </a:p>
                  </a:txBody>
                  <a:tcPr marT="50575" marB="50575" marR="36125" marL="36125">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5F5F5"/>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Without supports in place, deficits in social communication cause noticeable impairments. Difficulty initiating social interactions, and clear examples of atypical or unsuccessful responses to social overtures from others. May appear to have decreased interest in social interactions. For example, a person who is able to speak in full sentences and engages in communication but whose to-and-fro conversation with others fails, and whose attempts to make friends are odd and typically unsuccessful.</a:t>
                      </a:r>
                      <a:endParaRPr sz="1400" u="none" cap="none" strike="noStrike"/>
                    </a:p>
                  </a:txBody>
                  <a:tcPr marT="50575" marB="50575" marR="36125" marL="36125">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5F5F5"/>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Inflexibility of behavior causes significant interference with functioning in one or more contexts. Difficulty switching between activities. Problems of organization and planning hamper independence.</a:t>
                      </a:r>
                      <a:endParaRPr sz="1400" u="none" cap="none" strike="noStrike"/>
                    </a:p>
                  </a:txBody>
                  <a:tcPr marT="50575" marB="50575" marR="36125" marL="36125">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5F5F5"/>
                    </a:solidFill>
                  </a:tcPr>
                </a:tc>
              </a:tr>
            </a:tbl>
          </a:graphicData>
        </a:graphic>
      </p:graphicFrame>
      <p:graphicFrame>
        <p:nvGraphicFramePr>
          <p:cNvPr id="204" name="Google Shape;204;p21"/>
          <p:cNvGraphicFramePr/>
          <p:nvPr/>
        </p:nvGraphicFramePr>
        <p:xfrm>
          <a:off x="311699" y="832380"/>
          <a:ext cx="3000000" cy="3000000"/>
        </p:xfrm>
        <a:graphic>
          <a:graphicData uri="http://schemas.openxmlformats.org/drawingml/2006/table">
            <a:tbl>
              <a:tblPr bandRow="1" firstRow="1">
                <a:noFill/>
                <a:tableStyleId>{FA2564A1-B367-4EE4-A97E-9ECED4A0130E}</a:tableStyleId>
              </a:tblPr>
              <a:tblGrid>
                <a:gridCol w="2672650"/>
                <a:gridCol w="2672650"/>
                <a:gridCol w="2672650"/>
              </a:tblGrid>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Severity Level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Social Communication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Restricted Repetitive Behaviors</a:t>
                      </a:r>
                      <a:endParaRPr sz="1400" u="none" cap="none" strike="noStrike"/>
                    </a:p>
                  </a:txBody>
                  <a:tcPr marT="45725" marB="45725" marR="91450" marL="9145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2"/>
          <p:cNvSpPr txBox="1"/>
          <p:nvPr>
            <p:ph type="title"/>
          </p:nvPr>
        </p:nvSpPr>
        <p:spPr>
          <a:xfrm>
            <a:off x="311700" y="257570"/>
            <a:ext cx="8292600" cy="4718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333"/>
              <a:buNone/>
            </a:pPr>
            <a:r>
              <a:rPr b="1" lang="en-US"/>
              <a:t>Autism Spectrum Disorder</a:t>
            </a:r>
            <a:endParaRPr b="1"/>
          </a:p>
        </p:txBody>
      </p:sp>
      <p:graphicFrame>
        <p:nvGraphicFramePr>
          <p:cNvPr id="210" name="Google Shape;210;p22"/>
          <p:cNvGraphicFramePr/>
          <p:nvPr/>
        </p:nvGraphicFramePr>
        <p:xfrm>
          <a:off x="311699" y="832380"/>
          <a:ext cx="3000000" cy="3000000"/>
        </p:xfrm>
        <a:graphic>
          <a:graphicData uri="http://schemas.openxmlformats.org/drawingml/2006/table">
            <a:tbl>
              <a:tblPr bandRow="1" firstRow="1">
                <a:noFill/>
                <a:tableStyleId>{FA2564A1-B367-4EE4-A97E-9ECED4A0130E}</a:tableStyleId>
              </a:tblPr>
              <a:tblGrid>
                <a:gridCol w="2672650"/>
                <a:gridCol w="2672650"/>
                <a:gridCol w="2672650"/>
              </a:tblGrid>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Severity Level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Social Communication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Restricted Repetitive Behaviors</a:t>
                      </a:r>
                      <a:endParaRPr sz="1400" u="none" cap="none" strike="noStrike"/>
                    </a:p>
                  </a:txBody>
                  <a:tcPr marT="45725" marB="45725" marR="91450" marL="91450"/>
                </a:tc>
              </a:tr>
            </a:tbl>
          </a:graphicData>
        </a:graphic>
      </p:graphicFrame>
      <p:graphicFrame>
        <p:nvGraphicFramePr>
          <p:cNvPr id="211" name="Google Shape;211;p22"/>
          <p:cNvGraphicFramePr/>
          <p:nvPr/>
        </p:nvGraphicFramePr>
        <p:xfrm>
          <a:off x="311699" y="1350540"/>
          <a:ext cx="3000000" cy="3000000"/>
        </p:xfrm>
        <a:graphic>
          <a:graphicData uri="http://schemas.openxmlformats.org/drawingml/2006/table">
            <a:tbl>
              <a:tblPr>
                <a:noFill/>
                <a:tableStyleId>{9FB3E2CB-6761-449F-B149-9E529A979652}</a:tableStyleId>
              </a:tblPr>
              <a:tblGrid>
                <a:gridCol w="2672650"/>
                <a:gridCol w="2672650"/>
                <a:gridCol w="2672650"/>
              </a:tblGrid>
              <a:tr h="33385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555555"/>
                          </a:solidFill>
                        </a:rPr>
                        <a:t>Level 2</a:t>
                      </a:r>
                      <a:br>
                        <a:rPr b="0" lang="en-US" sz="1400" u="none" cap="none" strike="noStrike">
                          <a:solidFill>
                            <a:srgbClr val="000000"/>
                          </a:solidFill>
                        </a:rPr>
                      </a:br>
                      <a:r>
                        <a:rPr b="0" lang="en-US" sz="1400" u="none" cap="none" strike="noStrike">
                          <a:solidFill>
                            <a:srgbClr val="000000"/>
                          </a:solidFill>
                        </a:rPr>
                        <a:t>"Requiring substantial support"</a:t>
                      </a:r>
                      <a:endParaRPr sz="1400" u="none" cap="none" strike="noStrike"/>
                    </a:p>
                  </a:txBody>
                  <a:tcPr marT="37100" marB="37100" marR="26500" marL="265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Marked deficits in verbal and nonverbal social communication skills, social impairments apparent even with supports in place; limited initiation of social interactions; and reduced or abnormal responses to social overtures from others. For example, a person who speaks in simple sentences whose interaction is limited to narrow special interests, and who has markedly odd nonverbal communication.</a:t>
                      </a:r>
                      <a:endParaRPr sz="1400" u="none" cap="none" strike="noStrike"/>
                    </a:p>
                  </a:txBody>
                  <a:tcPr marT="37100" marB="37100" marR="26500" marL="265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Inflexibility of behavior, difficulty coping with change, or other restricted/repetitive behaviors appear frequently enough to be obvious to the casual observer and interfere with functioning in a variety of contexts. Distress and/or difficulty changing focus or action.</a:t>
                      </a:r>
                      <a:endParaRPr sz="1400" u="none" cap="none" strike="noStrike"/>
                    </a:p>
                  </a:txBody>
                  <a:tcPr marT="37100" marB="37100" marR="26500" marL="265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3"/>
          <p:cNvSpPr txBox="1"/>
          <p:nvPr>
            <p:ph type="title"/>
          </p:nvPr>
        </p:nvSpPr>
        <p:spPr>
          <a:xfrm>
            <a:off x="311699" y="257547"/>
            <a:ext cx="8017914"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US"/>
              <a:t>Autism Spectrum Disorder</a:t>
            </a:r>
            <a:endParaRPr b="1"/>
          </a:p>
        </p:txBody>
      </p:sp>
      <p:graphicFrame>
        <p:nvGraphicFramePr>
          <p:cNvPr id="217" name="Google Shape;217;p23"/>
          <p:cNvGraphicFramePr/>
          <p:nvPr/>
        </p:nvGraphicFramePr>
        <p:xfrm>
          <a:off x="311699" y="832380"/>
          <a:ext cx="3000000" cy="3000000"/>
        </p:xfrm>
        <a:graphic>
          <a:graphicData uri="http://schemas.openxmlformats.org/drawingml/2006/table">
            <a:tbl>
              <a:tblPr bandRow="1" firstRow="1">
                <a:noFill/>
                <a:tableStyleId>{FA2564A1-B367-4EE4-A97E-9ECED4A0130E}</a:tableStyleId>
              </a:tblPr>
              <a:tblGrid>
                <a:gridCol w="2672650"/>
                <a:gridCol w="2672650"/>
                <a:gridCol w="2672650"/>
              </a:tblGrid>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Severity Level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Social Communication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Restricted Repetitive Behaviors</a:t>
                      </a:r>
                      <a:endParaRPr sz="1400" u="none" cap="none" strike="noStrike"/>
                    </a:p>
                  </a:txBody>
                  <a:tcPr marT="45725" marB="45725" marR="91450" marL="91450"/>
                </a:tc>
              </a:tr>
            </a:tbl>
          </a:graphicData>
        </a:graphic>
      </p:graphicFrame>
      <p:graphicFrame>
        <p:nvGraphicFramePr>
          <p:cNvPr id="218" name="Google Shape;218;p23"/>
          <p:cNvGraphicFramePr/>
          <p:nvPr/>
        </p:nvGraphicFramePr>
        <p:xfrm>
          <a:off x="311699" y="1350540"/>
          <a:ext cx="3000000" cy="3000000"/>
        </p:xfrm>
        <a:graphic>
          <a:graphicData uri="http://schemas.openxmlformats.org/drawingml/2006/table">
            <a:tbl>
              <a:tblPr>
                <a:noFill/>
                <a:tableStyleId>{9FB3E2CB-6761-449F-B149-9E529A979652}</a:tableStyleId>
              </a:tblPr>
              <a:tblGrid>
                <a:gridCol w="2672650"/>
                <a:gridCol w="2672650"/>
                <a:gridCol w="2672650"/>
              </a:tblGrid>
              <a:tr h="33385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555555"/>
                          </a:solidFill>
                        </a:rPr>
                        <a:t>Level 3</a:t>
                      </a:r>
                      <a:br>
                        <a:rPr b="0" lang="en-US" sz="1400" u="none" cap="none" strike="noStrike">
                          <a:solidFill>
                            <a:srgbClr val="000000"/>
                          </a:solidFill>
                        </a:rPr>
                      </a:br>
                      <a:r>
                        <a:rPr b="0" lang="en-US" sz="1400" u="none" cap="none" strike="noStrike">
                          <a:solidFill>
                            <a:srgbClr val="000000"/>
                          </a:solidFill>
                        </a:rPr>
                        <a:t>"Requiring very substantial support"</a:t>
                      </a:r>
                      <a:endParaRPr sz="1400" u="none" cap="none" strike="noStrike"/>
                    </a:p>
                  </a:txBody>
                  <a:tcPr marT="53350" marB="53350" marR="38100" marL="381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Severe deficits in verbal and nonverbal social communication skills cause severe impairments in functioning, very limited initiation of social interactions, and minimal response to social overtures from others. For example, a person with few words of intelligible speech who rarely initiates interaction and, when he or she does, makes unusual approaches to meet needs only and responds to only very direct social approaches.</a:t>
                      </a:r>
                      <a:endParaRPr sz="1400" u="none" cap="none" strike="noStrike"/>
                    </a:p>
                  </a:txBody>
                  <a:tcPr marT="53350" marB="53350" marR="38100" marL="381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Inflexibility of behavior, extreme difficulty coping with change, or other restricted/repetitive behaviors markedly interferes with functioning in all spheres. Great distress/difficulty changing focus or action.</a:t>
                      </a:r>
                      <a:endParaRPr sz="1400" u="none" cap="none" strike="noStrike"/>
                    </a:p>
                  </a:txBody>
                  <a:tcPr marT="53350" marB="53350" marR="38100" marL="381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4"/>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Interventions for Autism</a:t>
            </a:r>
            <a:endParaRPr/>
          </a:p>
        </p:txBody>
      </p:sp>
      <p:sp>
        <p:nvSpPr>
          <p:cNvPr id="224" name="Google Shape;224;p24"/>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US" sz="2100">
                <a:solidFill>
                  <a:schemeClr val="dk1"/>
                </a:solidFill>
              </a:rPr>
              <a:t>Applied Behavioral Analysis</a:t>
            </a:r>
            <a:endParaRPr b="1" sz="2100">
              <a:solidFill>
                <a:schemeClr val="dk1"/>
              </a:solidFill>
            </a:endParaRPr>
          </a:p>
          <a:p>
            <a:pPr indent="0" lvl="0" marL="0" rtl="0" algn="l">
              <a:lnSpc>
                <a:spcPct val="115000"/>
              </a:lnSpc>
              <a:spcBef>
                <a:spcPts val="1200"/>
              </a:spcBef>
              <a:spcAft>
                <a:spcPts val="0"/>
              </a:spcAft>
              <a:buSzPts val="1800"/>
              <a:buNone/>
            </a:pPr>
            <a:r>
              <a:rPr b="0" i="1" lang="en-US" sz="1600">
                <a:solidFill>
                  <a:srgbClr val="666666"/>
                </a:solidFill>
                <a:latin typeface="Roboto"/>
                <a:ea typeface="Roboto"/>
                <a:cs typeface="Roboto"/>
                <a:sym typeface="Roboto"/>
              </a:rPr>
              <a:t>Applied Behavior Analysis (ABA) is the practice of applying the psychological principles of learning theory in a systematic way to modify behavior. The practice is used most extensively in special education and the treatment of autism spectrum disorder (ASD), but also in healthcare, animal training, and even business. ABA is widely recognized as the only scientifically valid therapy available for treating behavioral issues associated ASD.</a:t>
            </a:r>
            <a:endParaRPr b="1" sz="1600">
              <a:solidFill>
                <a:schemeClr val="dk1"/>
              </a:solidFill>
              <a:latin typeface="Roboto"/>
              <a:ea typeface="Roboto"/>
              <a:cs typeface="Roboto"/>
              <a:sym typeface="Roboto"/>
            </a:endParaRPr>
          </a:p>
          <a:p>
            <a:pPr indent="0" lvl="0" marL="0" rtl="0" algn="l">
              <a:lnSpc>
                <a:spcPct val="115000"/>
              </a:lnSpc>
              <a:spcBef>
                <a:spcPts val="1200"/>
              </a:spcBef>
              <a:spcAft>
                <a:spcPts val="1200"/>
              </a:spcAft>
              <a:buSzPts val="1800"/>
              <a:buNone/>
            </a:pPr>
            <a:r>
              <a:t/>
            </a:r>
            <a:endParaRPr b="1" sz="24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5"/>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US"/>
              <a:t>Interventions for Autism</a:t>
            </a:r>
            <a:endParaRPr b="1"/>
          </a:p>
        </p:txBody>
      </p:sp>
      <p:sp>
        <p:nvSpPr>
          <p:cNvPr id="230" name="Google Shape;230;p25"/>
          <p:cNvSpPr txBox="1"/>
          <p:nvPr>
            <p:ph idx="1" type="body"/>
          </p:nvPr>
        </p:nvSpPr>
        <p:spPr>
          <a:xfrm>
            <a:off x="311700" y="1017800"/>
            <a:ext cx="8520600" cy="33390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1200"/>
              </a:spcBef>
              <a:spcAft>
                <a:spcPts val="0"/>
              </a:spcAft>
              <a:buSzPct val="81081"/>
              <a:buNone/>
            </a:pPr>
            <a:r>
              <a:rPr b="1" lang="en-US" sz="2400">
                <a:solidFill>
                  <a:schemeClr val="dk1"/>
                </a:solidFill>
              </a:rPr>
              <a:t>ABC Method</a:t>
            </a:r>
            <a:endParaRPr/>
          </a:p>
          <a:p>
            <a:pPr indent="0" lvl="0" marL="0" rtl="0" algn="l">
              <a:lnSpc>
                <a:spcPct val="115000"/>
              </a:lnSpc>
              <a:spcBef>
                <a:spcPts val="2400"/>
              </a:spcBef>
              <a:spcAft>
                <a:spcPts val="0"/>
              </a:spcAft>
              <a:buSzPct val="81081"/>
              <a:buNone/>
            </a:pPr>
            <a:r>
              <a:rPr b="1" lang="en-US" sz="2400">
                <a:solidFill>
                  <a:schemeClr val="dk1"/>
                </a:solidFill>
              </a:rPr>
              <a:t>A- Antecedent-  </a:t>
            </a:r>
            <a:r>
              <a:rPr lang="en-US" sz="2400">
                <a:solidFill>
                  <a:schemeClr val="dk2"/>
                </a:solidFill>
              </a:rPr>
              <a:t>A student with ADHD feels ignored in their class in school.</a:t>
            </a:r>
            <a:endParaRPr/>
          </a:p>
          <a:p>
            <a:pPr indent="0" lvl="0" marL="0" rtl="0" algn="l">
              <a:lnSpc>
                <a:spcPct val="115000"/>
              </a:lnSpc>
              <a:spcBef>
                <a:spcPts val="2400"/>
              </a:spcBef>
              <a:spcAft>
                <a:spcPts val="0"/>
              </a:spcAft>
              <a:buSzPct val="81081"/>
              <a:buNone/>
            </a:pPr>
            <a:r>
              <a:rPr b="1" lang="en-US" sz="2400">
                <a:solidFill>
                  <a:schemeClr val="dk1"/>
                </a:solidFill>
              </a:rPr>
              <a:t>B- Behavior- </a:t>
            </a:r>
            <a:r>
              <a:rPr lang="en-US" sz="2400">
                <a:solidFill>
                  <a:schemeClr val="dk2"/>
                </a:solidFill>
              </a:rPr>
              <a:t>The student randomly speaks out in class.</a:t>
            </a:r>
            <a:endParaRPr/>
          </a:p>
          <a:p>
            <a:pPr indent="0" lvl="0" marL="0" rtl="0" algn="l">
              <a:lnSpc>
                <a:spcPct val="115000"/>
              </a:lnSpc>
              <a:spcBef>
                <a:spcPts val="2400"/>
              </a:spcBef>
              <a:spcAft>
                <a:spcPts val="0"/>
              </a:spcAft>
              <a:buSzPct val="81081"/>
              <a:buNone/>
            </a:pPr>
            <a:r>
              <a:rPr b="1" lang="en-US" sz="2400">
                <a:solidFill>
                  <a:schemeClr val="dk1"/>
                </a:solidFill>
              </a:rPr>
              <a:t>C- Consequence- </a:t>
            </a:r>
            <a:r>
              <a:rPr lang="en-US" sz="2400">
                <a:solidFill>
                  <a:schemeClr val="dk2"/>
                </a:solidFill>
              </a:rPr>
              <a:t>The teacher admonishes the student, providing the attention that they were looking for.</a:t>
            </a:r>
            <a:endParaRPr/>
          </a:p>
          <a:p>
            <a:pPr indent="0" lvl="0" marL="0" rtl="0" algn="l">
              <a:lnSpc>
                <a:spcPct val="115000"/>
              </a:lnSpc>
              <a:spcBef>
                <a:spcPts val="2400"/>
              </a:spcBef>
              <a:spcAft>
                <a:spcPts val="0"/>
              </a:spcAft>
              <a:buSzPct val="81081"/>
              <a:buNone/>
            </a:pPr>
            <a:r>
              <a:t/>
            </a:r>
            <a:endParaRPr b="1" sz="2400">
              <a:solidFill>
                <a:schemeClr val="dk1"/>
              </a:solidFill>
            </a:endParaRPr>
          </a:p>
          <a:p>
            <a:pPr indent="0" lvl="0" marL="0" rtl="0" algn="l">
              <a:lnSpc>
                <a:spcPct val="115000"/>
              </a:lnSpc>
              <a:spcBef>
                <a:spcPts val="2400"/>
              </a:spcBef>
              <a:spcAft>
                <a:spcPts val="1200"/>
              </a:spcAft>
              <a:buSzPct val="81081"/>
              <a:buNone/>
            </a:pPr>
            <a:r>
              <a:t/>
            </a:r>
            <a:endParaRPr b="1" sz="24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6"/>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US"/>
              <a:t>Interventions for Autism</a:t>
            </a:r>
            <a:endParaRPr b="1"/>
          </a:p>
        </p:txBody>
      </p:sp>
      <p:sp>
        <p:nvSpPr>
          <p:cNvPr id="236" name="Google Shape;236;p26"/>
          <p:cNvSpPr txBox="1"/>
          <p:nvPr>
            <p:ph idx="1" type="body"/>
          </p:nvPr>
        </p:nvSpPr>
        <p:spPr>
          <a:xfrm>
            <a:off x="311700" y="1017800"/>
            <a:ext cx="8520600" cy="3339000"/>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b="1" i="0" lang="en-US" sz="2400">
                <a:solidFill>
                  <a:schemeClr val="dk1"/>
                </a:solidFill>
                <a:latin typeface="Roboto"/>
                <a:ea typeface="Roboto"/>
                <a:cs typeface="Roboto"/>
                <a:sym typeface="Roboto"/>
              </a:rPr>
              <a:t>Relationship Development Intervention (RDI)</a:t>
            </a:r>
            <a:endParaRPr/>
          </a:p>
          <a:p>
            <a:pPr indent="0" lvl="0" marL="114300" rtl="0" algn="l">
              <a:lnSpc>
                <a:spcPct val="115000"/>
              </a:lnSpc>
              <a:spcBef>
                <a:spcPts val="0"/>
              </a:spcBef>
              <a:spcAft>
                <a:spcPts val="0"/>
              </a:spcAft>
              <a:buSzPts val="1800"/>
              <a:buNone/>
            </a:pPr>
            <a:r>
              <a:rPr b="0" i="0" lang="en-US">
                <a:solidFill>
                  <a:srgbClr val="333333"/>
                </a:solidFill>
                <a:latin typeface="Roboto"/>
                <a:ea typeface="Roboto"/>
                <a:cs typeface="Roboto"/>
                <a:sym typeface="Roboto"/>
              </a:rPr>
              <a:t>This methodology educates children with autism on how to form bonds with their parents and other family members. Psychological, social, and flexible thinking are all components of this family-based therapy. Children must also learn to cope with transitions, which can be particularly difficult. Parents undergo instruction and become their child's primary therapist as part of the RDI program.</a:t>
            </a:r>
            <a:endParaRPr/>
          </a:p>
          <a:p>
            <a:pPr indent="0" lvl="0" marL="0" rtl="0" algn="l">
              <a:lnSpc>
                <a:spcPct val="115000"/>
              </a:lnSpc>
              <a:spcBef>
                <a:spcPts val="1200"/>
              </a:spcBef>
              <a:spcAft>
                <a:spcPts val="1200"/>
              </a:spcAft>
              <a:buSzPts val="1800"/>
              <a:buNone/>
            </a:pPr>
            <a:r>
              <a:t/>
            </a:r>
            <a:endParaRPr b="1" sz="24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7"/>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US"/>
              <a:t>Interventions for Autism</a:t>
            </a:r>
            <a:endParaRPr b="1"/>
          </a:p>
        </p:txBody>
      </p:sp>
      <p:sp>
        <p:nvSpPr>
          <p:cNvPr id="242" name="Google Shape;242;p27"/>
          <p:cNvSpPr txBox="1"/>
          <p:nvPr>
            <p:ph idx="1" type="body"/>
          </p:nvPr>
        </p:nvSpPr>
        <p:spPr>
          <a:xfrm>
            <a:off x="311700" y="1017800"/>
            <a:ext cx="8520600" cy="3339000"/>
          </a:xfrm>
          <a:prstGeom prst="rect">
            <a:avLst/>
          </a:prstGeom>
          <a:noFill/>
          <a:ln>
            <a:noFill/>
          </a:ln>
        </p:spPr>
        <p:txBody>
          <a:bodyPr anchorCtr="0" anchor="t" bIns="91425" lIns="91425" spcFirstLastPara="1" rIns="91425" wrap="square" tIns="91425">
            <a:normAutofit/>
          </a:bodyPr>
          <a:lstStyle/>
          <a:p>
            <a:pPr indent="0" lvl="0" marL="114300" marR="0" rtl="0" algn="l">
              <a:lnSpc>
                <a:spcPct val="115000"/>
              </a:lnSpc>
              <a:spcBef>
                <a:spcPts val="0"/>
              </a:spcBef>
              <a:spcAft>
                <a:spcPts val="0"/>
              </a:spcAft>
              <a:buClr>
                <a:srgbClr val="434343"/>
              </a:buClr>
              <a:buSzPts val="1800"/>
              <a:buNone/>
            </a:pPr>
            <a:r>
              <a:rPr b="1" i="0" lang="en-US" sz="2800" u="none" cap="none" strike="noStrike">
                <a:solidFill>
                  <a:schemeClr val="dk1"/>
                </a:solidFill>
                <a:latin typeface="Roboto"/>
                <a:ea typeface="Roboto"/>
                <a:cs typeface="Roboto"/>
                <a:sym typeface="Roboto"/>
              </a:rPr>
              <a:t>Play therapy</a:t>
            </a:r>
            <a:endParaRPr/>
          </a:p>
          <a:p>
            <a:pPr indent="0" lvl="0" marL="114300" marR="0" rtl="0" algn="l">
              <a:lnSpc>
                <a:spcPct val="115000"/>
              </a:lnSpc>
              <a:spcBef>
                <a:spcPts val="0"/>
              </a:spcBef>
              <a:spcAft>
                <a:spcPts val="0"/>
              </a:spcAft>
              <a:buClr>
                <a:srgbClr val="434343"/>
              </a:buClr>
              <a:buSzPts val="1800"/>
              <a:buNone/>
            </a:pPr>
            <a:r>
              <a:rPr b="0" i="0" lang="en-US" sz="1400" u="none" cap="none" strike="noStrike">
                <a:solidFill>
                  <a:srgbClr val="333333"/>
                </a:solidFill>
                <a:latin typeface="Roboto"/>
                <a:ea typeface="Roboto"/>
                <a:cs typeface="Roboto"/>
                <a:sym typeface="Roboto"/>
              </a:rPr>
              <a:t>Autism play therapy differs from play therapy designed for other illnesses. Therapists are far more prescriptive in this type of therapy for autism than for anxiety and other mental health conditions. Play therapy helps children with autism learn to interact with people in a way that they understand: playing. Autism affects how children interact with other children; for example, an individual with autism may concentrate primarily on one aspect of a toy and seldom engages in pretend play.</a:t>
            </a:r>
            <a:endParaRPr/>
          </a:p>
          <a:p>
            <a:pPr indent="0" lvl="0" marL="114300" marR="0" rtl="0" algn="l">
              <a:lnSpc>
                <a:spcPct val="115000"/>
              </a:lnSpc>
              <a:spcBef>
                <a:spcPts val="0"/>
              </a:spcBef>
              <a:spcAft>
                <a:spcPts val="0"/>
              </a:spcAft>
              <a:buClr>
                <a:srgbClr val="434343"/>
              </a:buClr>
              <a:buSzPts val="1800"/>
              <a:buNone/>
            </a:pPr>
            <a:r>
              <a:rPr b="0" i="0" lang="en-US" sz="1400" u="none" cap="none" strike="noStrike">
                <a:solidFill>
                  <a:srgbClr val="333333"/>
                </a:solidFill>
                <a:latin typeface="Roboto"/>
                <a:ea typeface="Roboto"/>
                <a:cs typeface="Roboto"/>
                <a:sym typeface="Roboto"/>
              </a:rPr>
              <a:t>A therapist can help children engage with others by helping them widen their focus and approach. This type of therapy can bring a child out of a narrow play scope and into a world of collaborative experiences and relationships. Kids explore their surroundings, feelings, and relationships by developing their interests.</a:t>
            </a:r>
            <a:endParaRPr/>
          </a:p>
          <a:p>
            <a:pPr indent="0" lvl="0" marL="0" rtl="0" algn="l">
              <a:lnSpc>
                <a:spcPct val="115000"/>
              </a:lnSpc>
              <a:spcBef>
                <a:spcPts val="1200"/>
              </a:spcBef>
              <a:spcAft>
                <a:spcPts val="1200"/>
              </a:spcAft>
              <a:buSzPts val="1800"/>
              <a:buNone/>
            </a:pPr>
            <a:r>
              <a:t/>
            </a:r>
            <a:endParaRPr b="1" sz="24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8"/>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US"/>
              <a:t>Interventions for Autism</a:t>
            </a:r>
            <a:endParaRPr b="1"/>
          </a:p>
        </p:txBody>
      </p:sp>
      <p:sp>
        <p:nvSpPr>
          <p:cNvPr id="248" name="Google Shape;248;p28"/>
          <p:cNvSpPr txBox="1"/>
          <p:nvPr>
            <p:ph idx="1" type="body"/>
          </p:nvPr>
        </p:nvSpPr>
        <p:spPr>
          <a:xfrm>
            <a:off x="311700" y="1017800"/>
            <a:ext cx="8520600" cy="3339000"/>
          </a:xfrm>
          <a:prstGeom prst="rect">
            <a:avLst/>
          </a:prstGeom>
          <a:noFill/>
          <a:ln>
            <a:noFill/>
          </a:ln>
        </p:spPr>
        <p:txBody>
          <a:bodyPr anchorCtr="0" anchor="t" bIns="91425" lIns="91425" spcFirstLastPara="1" rIns="91425" wrap="square" tIns="91425">
            <a:normAutofit/>
          </a:bodyPr>
          <a:lstStyle/>
          <a:p>
            <a:pPr indent="0" lvl="0" marL="114300" marR="0" rtl="0" algn="l">
              <a:lnSpc>
                <a:spcPct val="115000"/>
              </a:lnSpc>
              <a:spcBef>
                <a:spcPts val="0"/>
              </a:spcBef>
              <a:spcAft>
                <a:spcPts val="0"/>
              </a:spcAft>
              <a:buClr>
                <a:srgbClr val="434343"/>
              </a:buClr>
              <a:buSzPts val="1800"/>
              <a:buNone/>
            </a:pPr>
            <a:r>
              <a:rPr b="1" i="0" lang="en-US" sz="2400" u="none" cap="none" strike="noStrike">
                <a:solidFill>
                  <a:schemeClr val="dk1"/>
                </a:solidFill>
                <a:latin typeface="Roboto"/>
                <a:ea typeface="Roboto"/>
                <a:cs typeface="Roboto"/>
                <a:sym typeface="Roboto"/>
              </a:rPr>
              <a:t>Music therapy</a:t>
            </a:r>
            <a:endParaRPr/>
          </a:p>
          <a:p>
            <a:pPr indent="0" lvl="0" marL="114300" marR="0" rtl="0" algn="l">
              <a:lnSpc>
                <a:spcPct val="100000"/>
              </a:lnSpc>
              <a:spcBef>
                <a:spcPts val="0"/>
              </a:spcBef>
              <a:spcAft>
                <a:spcPts val="0"/>
              </a:spcAft>
              <a:buClr>
                <a:srgbClr val="434343"/>
              </a:buClr>
              <a:buSzPts val="1800"/>
              <a:buNone/>
            </a:pPr>
            <a:r>
              <a:rPr b="0" i="0" lang="en-US" u="none" cap="none" strike="noStrike">
                <a:solidFill>
                  <a:schemeClr val="dk2"/>
                </a:solidFill>
                <a:latin typeface="Roboto"/>
                <a:ea typeface="Roboto"/>
                <a:cs typeface="Roboto"/>
                <a:sym typeface="Roboto"/>
              </a:rPr>
              <a:t>Music may be able to assist individuals with autism in relating to their own and others' emotions. Music therapy involves working with a therapist while listening to music to help enhance emotional connections</a:t>
            </a:r>
            <a:r>
              <a:rPr b="0" i="0" lang="en-US" u="none" cap="none" strike="noStrike">
                <a:solidFill>
                  <a:srgbClr val="333333"/>
                </a:solidFill>
                <a:latin typeface="Roboto"/>
                <a:ea typeface="Roboto"/>
                <a:cs typeface="Roboto"/>
                <a:sym typeface="Roboto"/>
              </a:rPr>
              <a:t>. </a:t>
            </a:r>
            <a:endParaRPr/>
          </a:p>
          <a:p>
            <a:pPr indent="0" lvl="0" marL="0" rtl="0" algn="l">
              <a:lnSpc>
                <a:spcPct val="115000"/>
              </a:lnSpc>
              <a:spcBef>
                <a:spcPts val="1200"/>
              </a:spcBef>
              <a:spcAft>
                <a:spcPts val="1200"/>
              </a:spcAft>
              <a:buSzPts val="1800"/>
              <a:buNone/>
            </a:pPr>
            <a:r>
              <a:rPr i="0" lang="en-US" sz="1400">
                <a:solidFill>
                  <a:srgbClr val="1A1D26"/>
                </a:solidFill>
                <a:latin typeface="Roboto"/>
                <a:ea typeface="Roboto"/>
                <a:cs typeface="Roboto"/>
                <a:sym typeface="Roboto"/>
              </a:rPr>
              <a:t> “You and several of your interviewees challenge the general assumption about autistic people that they   don't feel or express emotion as much as neurotypical people do, but rather they actually feel emotion more acutely because they take in more information than neurotypical people do. How do they describe their emotional experience with music?”- Michael Bakan</a:t>
            </a:r>
            <a:endParaRPr sz="14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9"/>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US"/>
              <a:t>Types of Music Therapy</a:t>
            </a:r>
            <a:endParaRPr b="1"/>
          </a:p>
        </p:txBody>
      </p:sp>
      <p:sp>
        <p:nvSpPr>
          <p:cNvPr id="254" name="Google Shape;254;p29"/>
          <p:cNvSpPr txBox="1"/>
          <p:nvPr>
            <p:ph idx="1" type="body"/>
          </p:nvPr>
        </p:nvSpPr>
        <p:spPr>
          <a:xfrm>
            <a:off x="220260" y="902250"/>
            <a:ext cx="8520600" cy="3339000"/>
          </a:xfrm>
          <a:prstGeom prst="rect">
            <a:avLst/>
          </a:prstGeom>
          <a:noFill/>
          <a:ln>
            <a:noFill/>
          </a:ln>
        </p:spPr>
        <p:txBody>
          <a:bodyPr anchorCtr="0" anchor="t" bIns="91425" lIns="91425" spcFirstLastPara="1" rIns="91425" wrap="square" tIns="91425">
            <a:normAutofit lnSpcReduction="10000"/>
          </a:bodyPr>
          <a:lstStyle/>
          <a:p>
            <a:pPr indent="0" lvl="0" marL="114300" rtl="0" algn="l">
              <a:lnSpc>
                <a:spcPct val="115000"/>
              </a:lnSpc>
              <a:spcBef>
                <a:spcPts val="0"/>
              </a:spcBef>
              <a:spcAft>
                <a:spcPts val="0"/>
              </a:spcAft>
              <a:buSzPts val="1800"/>
              <a:buNone/>
            </a:pPr>
            <a:r>
              <a:rPr b="1" i="0" lang="en-US" sz="2000">
                <a:solidFill>
                  <a:schemeClr val="dk1"/>
                </a:solidFill>
                <a:latin typeface="Roboto"/>
                <a:ea typeface="Roboto"/>
                <a:cs typeface="Roboto"/>
                <a:sym typeface="Roboto"/>
              </a:rPr>
              <a:t>#1: Receptive Music Therapy</a:t>
            </a:r>
            <a:endParaRPr b="0" i="0" sz="2000">
              <a:solidFill>
                <a:schemeClr val="dk1"/>
              </a:solidFill>
              <a:latin typeface="Roboto"/>
              <a:ea typeface="Roboto"/>
              <a:cs typeface="Roboto"/>
              <a:sym typeface="Roboto"/>
            </a:endParaRPr>
          </a:p>
          <a:p>
            <a:pPr indent="0" lvl="0" marL="114300" rtl="0" algn="l">
              <a:lnSpc>
                <a:spcPct val="115000"/>
              </a:lnSpc>
              <a:spcBef>
                <a:spcPts val="0"/>
              </a:spcBef>
              <a:spcAft>
                <a:spcPts val="0"/>
              </a:spcAft>
              <a:buSzPts val="1800"/>
              <a:buNone/>
            </a:pPr>
            <a:r>
              <a:rPr b="0" i="0" lang="en-US" sz="1600">
                <a:solidFill>
                  <a:srgbClr val="464646"/>
                </a:solidFill>
                <a:latin typeface="Roboto"/>
                <a:ea typeface="Roboto"/>
                <a:cs typeface="Roboto"/>
                <a:sym typeface="Roboto"/>
              </a:rPr>
              <a:t>This involves listening to live or recorded music.</a:t>
            </a:r>
            <a:endParaRPr/>
          </a:p>
          <a:p>
            <a:pPr indent="0" lvl="0" marL="114300" rtl="0" algn="l">
              <a:lnSpc>
                <a:spcPct val="115000"/>
              </a:lnSpc>
              <a:spcBef>
                <a:spcPts val="0"/>
              </a:spcBef>
              <a:spcAft>
                <a:spcPts val="0"/>
              </a:spcAft>
              <a:buSzPts val="1800"/>
              <a:buNone/>
            </a:pPr>
            <a:r>
              <a:rPr b="1" i="0" lang="en-US" sz="2000">
                <a:solidFill>
                  <a:schemeClr val="dk1"/>
                </a:solidFill>
                <a:latin typeface="Roboto"/>
                <a:ea typeface="Roboto"/>
                <a:cs typeface="Roboto"/>
                <a:sym typeface="Roboto"/>
              </a:rPr>
              <a:t>#2: Compositional Music Therapy</a:t>
            </a:r>
            <a:endParaRPr b="0" i="0" sz="2000">
              <a:solidFill>
                <a:schemeClr val="dk1"/>
              </a:solidFill>
              <a:latin typeface="Roboto"/>
              <a:ea typeface="Roboto"/>
              <a:cs typeface="Roboto"/>
              <a:sym typeface="Roboto"/>
            </a:endParaRPr>
          </a:p>
          <a:p>
            <a:pPr indent="0" lvl="0" marL="114300" rtl="0" algn="l">
              <a:lnSpc>
                <a:spcPct val="115000"/>
              </a:lnSpc>
              <a:spcBef>
                <a:spcPts val="0"/>
              </a:spcBef>
              <a:spcAft>
                <a:spcPts val="0"/>
              </a:spcAft>
              <a:buSzPts val="1800"/>
              <a:buNone/>
            </a:pPr>
            <a:r>
              <a:rPr b="0" i="0" lang="en-US" sz="1600">
                <a:solidFill>
                  <a:srgbClr val="464646"/>
                </a:solidFill>
                <a:latin typeface="Roboto"/>
                <a:ea typeface="Roboto"/>
                <a:cs typeface="Roboto"/>
                <a:sym typeface="Roboto"/>
              </a:rPr>
              <a:t>With compositional therapy the patient creates music</a:t>
            </a:r>
            <a:endParaRPr/>
          </a:p>
          <a:p>
            <a:pPr indent="0" lvl="0" marL="114300" rtl="0" algn="l">
              <a:lnSpc>
                <a:spcPct val="115000"/>
              </a:lnSpc>
              <a:spcBef>
                <a:spcPts val="0"/>
              </a:spcBef>
              <a:spcAft>
                <a:spcPts val="0"/>
              </a:spcAft>
              <a:buSzPts val="1800"/>
              <a:buNone/>
            </a:pPr>
            <a:r>
              <a:rPr b="1" i="0" lang="en-US" sz="2000">
                <a:solidFill>
                  <a:schemeClr val="dk1"/>
                </a:solidFill>
                <a:latin typeface="Roboto"/>
                <a:ea typeface="Roboto"/>
                <a:cs typeface="Roboto"/>
                <a:sym typeface="Roboto"/>
              </a:rPr>
              <a:t>#3: Improvisational Music Therapy</a:t>
            </a:r>
            <a:endParaRPr b="0" i="0" sz="2000">
              <a:solidFill>
                <a:schemeClr val="dk1"/>
              </a:solidFill>
              <a:latin typeface="Roboto"/>
              <a:ea typeface="Roboto"/>
              <a:cs typeface="Roboto"/>
              <a:sym typeface="Roboto"/>
            </a:endParaRPr>
          </a:p>
          <a:p>
            <a:pPr indent="0" lvl="0" marL="114300" rtl="0" algn="l">
              <a:lnSpc>
                <a:spcPct val="115000"/>
              </a:lnSpc>
              <a:spcBef>
                <a:spcPts val="0"/>
              </a:spcBef>
              <a:spcAft>
                <a:spcPts val="0"/>
              </a:spcAft>
              <a:buSzPts val="1800"/>
              <a:buNone/>
            </a:pPr>
            <a:r>
              <a:rPr b="0" i="0" lang="en-US" sz="1600">
                <a:solidFill>
                  <a:srgbClr val="464646"/>
                </a:solidFill>
                <a:latin typeface="Roboto"/>
                <a:ea typeface="Roboto"/>
                <a:cs typeface="Roboto"/>
                <a:sym typeface="Roboto"/>
              </a:rPr>
              <a:t>Therapy where the therapist guides the patient to create music</a:t>
            </a:r>
            <a:endParaRPr/>
          </a:p>
          <a:p>
            <a:pPr indent="0" lvl="0" marL="114300" rtl="0" algn="l">
              <a:lnSpc>
                <a:spcPct val="115000"/>
              </a:lnSpc>
              <a:spcBef>
                <a:spcPts val="0"/>
              </a:spcBef>
              <a:spcAft>
                <a:spcPts val="0"/>
              </a:spcAft>
              <a:buSzPts val="1800"/>
              <a:buNone/>
            </a:pPr>
            <a:r>
              <a:rPr b="1" i="0" lang="en-US" sz="2000">
                <a:solidFill>
                  <a:schemeClr val="dk1"/>
                </a:solidFill>
                <a:latin typeface="Roboto"/>
                <a:ea typeface="Roboto"/>
                <a:cs typeface="Roboto"/>
                <a:sym typeface="Roboto"/>
              </a:rPr>
              <a:t>#4: Recreative Music Therapy</a:t>
            </a:r>
            <a:endParaRPr b="0" i="0" sz="2000">
              <a:solidFill>
                <a:schemeClr val="dk1"/>
              </a:solidFill>
              <a:latin typeface="Roboto"/>
              <a:ea typeface="Roboto"/>
              <a:cs typeface="Roboto"/>
              <a:sym typeface="Roboto"/>
            </a:endParaRPr>
          </a:p>
          <a:p>
            <a:pPr indent="0" lvl="0" marL="114300" rtl="0" algn="l">
              <a:lnSpc>
                <a:spcPct val="115000"/>
              </a:lnSpc>
              <a:spcBef>
                <a:spcPts val="0"/>
              </a:spcBef>
              <a:spcAft>
                <a:spcPts val="0"/>
              </a:spcAft>
              <a:buSzPts val="1800"/>
              <a:buNone/>
            </a:pPr>
            <a:r>
              <a:rPr b="0" i="0" lang="en-US" sz="1600">
                <a:solidFill>
                  <a:srgbClr val="464646"/>
                </a:solidFill>
                <a:latin typeface="Roboto"/>
                <a:ea typeface="Roboto"/>
                <a:cs typeface="Roboto"/>
                <a:sym typeface="Roboto"/>
              </a:rPr>
              <a:t>The patient learns to play a musical instrument and perform on a musical instrument</a:t>
            </a:r>
            <a:endParaRPr/>
          </a:p>
          <a:p>
            <a:pPr indent="0" lvl="0" marL="114300" rtl="0" algn="l">
              <a:lnSpc>
                <a:spcPct val="115000"/>
              </a:lnSpc>
              <a:spcBef>
                <a:spcPts val="0"/>
              </a:spcBef>
              <a:spcAft>
                <a:spcPts val="0"/>
              </a:spcAft>
              <a:buSzPts val="1800"/>
              <a:buNone/>
            </a:pPr>
            <a:r>
              <a:rPr b="1" i="0" lang="en-US" sz="2000">
                <a:solidFill>
                  <a:schemeClr val="dk1"/>
                </a:solidFill>
                <a:latin typeface="Roboto"/>
                <a:ea typeface="Roboto"/>
                <a:cs typeface="Roboto"/>
                <a:sym typeface="Roboto"/>
              </a:rPr>
              <a:t>#5: Activity Music Therapy</a:t>
            </a:r>
            <a:endParaRPr b="0" i="0" sz="2000">
              <a:solidFill>
                <a:schemeClr val="dk1"/>
              </a:solidFill>
              <a:latin typeface="Roboto"/>
              <a:ea typeface="Roboto"/>
              <a:cs typeface="Roboto"/>
              <a:sym typeface="Roboto"/>
            </a:endParaRPr>
          </a:p>
          <a:p>
            <a:pPr indent="0" lvl="0" marL="114300" rtl="0" algn="l">
              <a:lnSpc>
                <a:spcPct val="115000"/>
              </a:lnSpc>
              <a:spcBef>
                <a:spcPts val="0"/>
              </a:spcBef>
              <a:spcAft>
                <a:spcPts val="0"/>
              </a:spcAft>
              <a:buSzPts val="1800"/>
              <a:buNone/>
            </a:pPr>
            <a:r>
              <a:rPr b="0" i="0" lang="en-US" sz="1600">
                <a:solidFill>
                  <a:srgbClr val="464646"/>
                </a:solidFill>
                <a:latin typeface="Roboto"/>
                <a:ea typeface="Roboto"/>
                <a:cs typeface="Roboto"/>
                <a:sym typeface="Roboto"/>
              </a:rPr>
              <a:t>This involves musical games designed by the music therapist and may involve the use of percussion or tuned instruments or voice. This is a favorite therapy of autistic children.</a:t>
            </a:r>
            <a:endParaRPr/>
          </a:p>
          <a:p>
            <a:pPr indent="0" lvl="0" marL="114300" marR="0" rtl="0" algn="l">
              <a:lnSpc>
                <a:spcPct val="115000"/>
              </a:lnSpc>
              <a:spcBef>
                <a:spcPts val="0"/>
              </a:spcBef>
              <a:spcAft>
                <a:spcPts val="0"/>
              </a:spcAft>
              <a:buClr>
                <a:srgbClr val="434343"/>
              </a:buClr>
              <a:buSzPts val="1800"/>
              <a:buNone/>
            </a:pPr>
            <a:r>
              <a:t/>
            </a:r>
            <a:endParaRPr sz="14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US" sz="3500"/>
              <a:t>Definition of Autism </a:t>
            </a:r>
            <a:endParaRPr b="1" sz="3500"/>
          </a:p>
        </p:txBody>
      </p:sp>
      <p:sp>
        <p:nvSpPr>
          <p:cNvPr id="98" name="Google Shape;98;p3"/>
          <p:cNvSpPr txBox="1"/>
          <p:nvPr>
            <p:ph idx="1" type="body"/>
          </p:nvPr>
        </p:nvSpPr>
        <p:spPr>
          <a:xfrm>
            <a:off x="311700" y="1229975"/>
            <a:ext cx="8673300" cy="333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1400"/>
              <a:buNone/>
            </a:pPr>
            <a:r>
              <a:rPr lang="en-US" sz="2400"/>
              <a:t>Autism spectrum disorder (ASD) is a neurological and developmental disorder that affects how people interact with others, communicate, learn, and behave. Although autism can be diagnosed at any age, it is described as a “developmental disorder” because symptoms generally appear in the first 2 years of life.</a:t>
            </a:r>
            <a:endParaRPr/>
          </a:p>
          <a:p>
            <a:pPr indent="0" lvl="0" marL="0" rtl="0" algn="l">
              <a:lnSpc>
                <a:spcPct val="115000"/>
              </a:lnSpc>
              <a:spcBef>
                <a:spcPts val="2400"/>
              </a:spcBef>
              <a:spcAft>
                <a:spcPts val="0"/>
              </a:spcAft>
              <a:buSzPts val="1400"/>
              <a:buNone/>
            </a:pPr>
            <a:r>
              <a:t/>
            </a:r>
            <a:endParaRPr sz="1600"/>
          </a:p>
          <a:p>
            <a:pPr indent="0" lvl="0" marL="0" rtl="0" algn="l">
              <a:lnSpc>
                <a:spcPct val="115000"/>
              </a:lnSpc>
              <a:spcBef>
                <a:spcPts val="2400"/>
              </a:spcBef>
              <a:spcAft>
                <a:spcPts val="1200"/>
              </a:spcAft>
              <a:buSzPts val="1400"/>
              <a:buNone/>
            </a:pPr>
            <a:r>
              <a:t/>
            </a:r>
            <a:endParaRPr sz="1600"/>
          </a:p>
        </p:txBody>
      </p:sp>
      <p:pic>
        <p:nvPicPr>
          <p:cNvPr id="99" name="Google Shape;99;p3"/>
          <p:cNvPicPr preferRelativeResize="0"/>
          <p:nvPr/>
        </p:nvPicPr>
        <p:blipFill rotWithShape="1">
          <a:blip r:embed="rId3">
            <a:alphaModFix/>
          </a:blip>
          <a:srcRect b="0" l="0" r="0" t="0"/>
          <a:stretch/>
        </p:blipFill>
        <p:spPr>
          <a:xfrm>
            <a:off x="4726781" y="493925"/>
            <a:ext cx="2133600" cy="5238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0"/>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US"/>
              <a:t>Interventions for Autism</a:t>
            </a:r>
            <a:endParaRPr b="1"/>
          </a:p>
        </p:txBody>
      </p:sp>
      <p:sp>
        <p:nvSpPr>
          <p:cNvPr id="260" name="Google Shape;260;p30"/>
          <p:cNvSpPr txBox="1"/>
          <p:nvPr>
            <p:ph idx="1" type="body"/>
          </p:nvPr>
        </p:nvSpPr>
        <p:spPr>
          <a:xfrm>
            <a:off x="311700" y="1017800"/>
            <a:ext cx="8520600" cy="3339000"/>
          </a:xfrm>
          <a:prstGeom prst="rect">
            <a:avLst/>
          </a:prstGeom>
          <a:noFill/>
          <a:ln>
            <a:noFill/>
          </a:ln>
        </p:spPr>
        <p:txBody>
          <a:bodyPr anchorCtr="0" anchor="t" bIns="91425" lIns="91425" spcFirstLastPara="1" rIns="91425" wrap="square" tIns="91425">
            <a:normAutofit/>
          </a:bodyPr>
          <a:lstStyle/>
          <a:p>
            <a:pPr indent="0" lvl="0" marL="114300" marR="0" rtl="0" algn="l">
              <a:lnSpc>
                <a:spcPct val="115000"/>
              </a:lnSpc>
              <a:spcBef>
                <a:spcPts val="0"/>
              </a:spcBef>
              <a:spcAft>
                <a:spcPts val="0"/>
              </a:spcAft>
              <a:buClr>
                <a:srgbClr val="434343"/>
              </a:buClr>
              <a:buSzPts val="1800"/>
              <a:buNone/>
            </a:pPr>
            <a:r>
              <a:rPr b="1" i="0" lang="en-US" sz="2000" u="none" cap="none" strike="noStrike">
                <a:solidFill>
                  <a:schemeClr val="dk1"/>
                </a:solidFill>
                <a:latin typeface="Roboto"/>
                <a:ea typeface="Roboto"/>
                <a:cs typeface="Roboto"/>
                <a:sym typeface="Roboto"/>
              </a:rPr>
              <a:t>Speech therapy</a:t>
            </a:r>
            <a:r>
              <a:rPr b="0" i="0" lang="en-US" sz="1400" u="none" cap="none" strike="noStrike">
                <a:solidFill>
                  <a:srgbClr val="333333"/>
                </a:solidFill>
                <a:latin typeface="IBM Plex Sans"/>
                <a:ea typeface="IBM Plex Sans"/>
                <a:cs typeface="IBM Plex Sans"/>
                <a:sym typeface="IBM Plex Sans"/>
              </a:rPr>
              <a:t> </a:t>
            </a:r>
            <a:endParaRPr/>
          </a:p>
          <a:p>
            <a:pPr indent="0" lvl="0" marL="114300" marR="0" rtl="0" algn="l">
              <a:lnSpc>
                <a:spcPct val="115000"/>
              </a:lnSpc>
              <a:spcBef>
                <a:spcPts val="0"/>
              </a:spcBef>
              <a:spcAft>
                <a:spcPts val="0"/>
              </a:spcAft>
              <a:buClr>
                <a:srgbClr val="434343"/>
              </a:buClr>
              <a:buSzPts val="1800"/>
              <a:buNone/>
            </a:pPr>
            <a:r>
              <a:rPr b="0" i="0" lang="en-US" sz="1400" u="none" cap="none" strike="noStrike">
                <a:solidFill>
                  <a:srgbClr val="333333"/>
                </a:solidFill>
                <a:latin typeface="IBM Plex Sans"/>
                <a:ea typeface="IBM Plex Sans"/>
                <a:cs typeface="IBM Plex Sans"/>
                <a:sym typeface="IBM Plex Sans"/>
              </a:rPr>
              <a:t>Sometimes, an individual with autism may have a comorbid diagnosis that requires speech therapy. In these circumstances, It can be beneficial to use a therapy type that treats both autism and the health condition itself. Speech and language therapists or other professionals can provide these treatments.</a:t>
            </a:r>
            <a:endParaRPr/>
          </a:p>
          <a:p>
            <a:pPr indent="0" lvl="0" marL="114300" marR="0" rtl="0" algn="l">
              <a:lnSpc>
                <a:spcPct val="115000"/>
              </a:lnSpc>
              <a:spcBef>
                <a:spcPts val="0"/>
              </a:spcBef>
              <a:spcAft>
                <a:spcPts val="0"/>
              </a:spcAft>
              <a:buClr>
                <a:srgbClr val="434343"/>
              </a:buClr>
              <a:buSzPts val="1800"/>
              <a:buNone/>
            </a:pPr>
            <a:r>
              <a:t/>
            </a:r>
            <a:endParaRPr b="1" i="0" sz="2000" u="none" cap="none" strike="noStrike">
              <a:solidFill>
                <a:schemeClr val="dk1"/>
              </a:solidFill>
              <a:latin typeface="Roboto"/>
              <a:ea typeface="Roboto"/>
              <a:cs typeface="Roboto"/>
              <a:sym typeface="Roboto"/>
            </a:endParaRPr>
          </a:p>
          <a:p>
            <a:pPr indent="0" lvl="0" marL="114300" marR="0" rtl="0" algn="l">
              <a:lnSpc>
                <a:spcPct val="115000"/>
              </a:lnSpc>
              <a:spcBef>
                <a:spcPts val="0"/>
              </a:spcBef>
              <a:spcAft>
                <a:spcPts val="0"/>
              </a:spcAft>
              <a:buClr>
                <a:srgbClr val="434343"/>
              </a:buClr>
              <a:buSzPts val="1800"/>
              <a:buNone/>
            </a:pPr>
            <a:r>
              <a:rPr b="1" i="0" lang="en-US" sz="2000" u="none" cap="none" strike="noStrike">
                <a:solidFill>
                  <a:schemeClr val="dk1"/>
                </a:solidFill>
                <a:latin typeface="Roboto"/>
                <a:ea typeface="Roboto"/>
                <a:cs typeface="Roboto"/>
                <a:sym typeface="Roboto"/>
              </a:rPr>
              <a:t>Sensory integration</a:t>
            </a:r>
            <a:endParaRPr/>
          </a:p>
          <a:p>
            <a:pPr indent="0" lvl="0" marL="114300" marR="0" rtl="0" algn="l">
              <a:lnSpc>
                <a:spcPct val="115000"/>
              </a:lnSpc>
              <a:spcBef>
                <a:spcPts val="0"/>
              </a:spcBef>
              <a:spcAft>
                <a:spcPts val="0"/>
              </a:spcAft>
              <a:buClr>
                <a:srgbClr val="434343"/>
              </a:buClr>
              <a:buSzPts val="1800"/>
              <a:buNone/>
            </a:pPr>
            <a:r>
              <a:rPr b="0" i="0" lang="en-US" sz="1400" u="none" cap="none" strike="noStrike">
                <a:solidFill>
                  <a:srgbClr val="333333"/>
                </a:solidFill>
                <a:latin typeface="IBM Plex Sans"/>
                <a:ea typeface="IBM Plex Sans"/>
                <a:cs typeface="IBM Plex Sans"/>
                <a:sym typeface="IBM Plex Sans"/>
              </a:rPr>
              <a:t>Autism can affect how sensory information is processed which may result in sensory over-stimulation or under-stimulation. Sensory input can manifest itself in actions that are difficult to explain. People with ASD can use sensory integration to control sensory input and help them better manage sensory overload.</a:t>
            </a:r>
            <a:endParaRPr/>
          </a:p>
          <a:p>
            <a:pPr indent="0" lvl="0" marL="0" rtl="0" algn="l">
              <a:lnSpc>
                <a:spcPct val="115000"/>
              </a:lnSpc>
              <a:spcBef>
                <a:spcPts val="1200"/>
              </a:spcBef>
              <a:spcAft>
                <a:spcPts val="1200"/>
              </a:spcAft>
              <a:buSzPts val="1800"/>
              <a:buNone/>
            </a:pPr>
            <a:r>
              <a:t/>
            </a:r>
            <a:endParaRPr b="1" sz="24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US"/>
              <a:t>Interventions for Autism</a:t>
            </a:r>
            <a:endParaRPr b="1"/>
          </a:p>
        </p:txBody>
      </p:sp>
      <p:sp>
        <p:nvSpPr>
          <p:cNvPr id="266" name="Google Shape;266;p31"/>
          <p:cNvSpPr txBox="1"/>
          <p:nvPr>
            <p:ph idx="1" type="body"/>
          </p:nvPr>
        </p:nvSpPr>
        <p:spPr>
          <a:xfrm>
            <a:off x="311700" y="1017800"/>
            <a:ext cx="8520600" cy="3339000"/>
          </a:xfrm>
          <a:prstGeom prst="rect">
            <a:avLst/>
          </a:prstGeom>
          <a:noFill/>
          <a:ln>
            <a:noFill/>
          </a:ln>
        </p:spPr>
        <p:txBody>
          <a:bodyPr anchorCtr="0" anchor="t" bIns="91425" lIns="91425" spcFirstLastPara="1" rIns="91425" wrap="square" tIns="91425">
            <a:normAutofit/>
          </a:bodyPr>
          <a:lstStyle/>
          <a:p>
            <a:pPr indent="0" lvl="0" marL="114300" marR="0" rtl="0" algn="l">
              <a:lnSpc>
                <a:spcPct val="115000"/>
              </a:lnSpc>
              <a:spcBef>
                <a:spcPts val="0"/>
              </a:spcBef>
              <a:spcAft>
                <a:spcPts val="0"/>
              </a:spcAft>
              <a:buClr>
                <a:srgbClr val="434343"/>
              </a:buClr>
              <a:buSzPts val="1800"/>
              <a:buNone/>
            </a:pPr>
            <a:r>
              <a:rPr b="1" i="0" lang="en-US" sz="2000" u="none" cap="none" strike="noStrike">
                <a:solidFill>
                  <a:schemeClr val="dk1"/>
                </a:solidFill>
                <a:latin typeface="Roboto"/>
                <a:ea typeface="Roboto"/>
                <a:cs typeface="Roboto"/>
                <a:sym typeface="Roboto"/>
              </a:rPr>
              <a:t>Cognitive-Behavioral Therapy (CBT)</a:t>
            </a:r>
            <a:endParaRPr/>
          </a:p>
          <a:p>
            <a:pPr indent="0" lvl="0" marL="114300" marR="0" rtl="0" algn="l">
              <a:lnSpc>
                <a:spcPct val="115000"/>
              </a:lnSpc>
              <a:spcBef>
                <a:spcPts val="0"/>
              </a:spcBef>
              <a:spcAft>
                <a:spcPts val="0"/>
              </a:spcAft>
              <a:buClr>
                <a:srgbClr val="434343"/>
              </a:buClr>
              <a:buSzPts val="1800"/>
              <a:buNone/>
            </a:pPr>
            <a:r>
              <a:rPr b="0" i="0" lang="en-US" u="none" cap="none" strike="noStrike">
                <a:solidFill>
                  <a:srgbClr val="333333"/>
                </a:solidFill>
                <a:latin typeface="IBM Plex Sans"/>
                <a:ea typeface="IBM Plex Sans"/>
                <a:cs typeface="IBM Plex Sans"/>
                <a:sym typeface="IBM Plex Sans"/>
              </a:rPr>
              <a:t>CBT is a common type of talk therapy where a mental health counselor works with individuals in a select number of sessions, which can last over 8-12 weeks, depending on the child. Therapists are constantly refining the technique to make it more consistently effective in dealing with anxiety and other issues.</a:t>
            </a:r>
            <a:endParaRPr/>
          </a:p>
          <a:p>
            <a:pPr indent="0" lvl="0" marL="0" rtl="0" algn="l">
              <a:lnSpc>
                <a:spcPct val="115000"/>
              </a:lnSpc>
              <a:spcBef>
                <a:spcPts val="1200"/>
              </a:spcBef>
              <a:spcAft>
                <a:spcPts val="1200"/>
              </a:spcAft>
              <a:buSzPts val="1800"/>
              <a:buNone/>
            </a:pPr>
            <a:r>
              <a:t/>
            </a:r>
            <a:endParaRPr b="1" sz="24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2"/>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US"/>
              <a:t>Questions and Comments</a:t>
            </a:r>
            <a:endParaRPr b="1"/>
          </a:p>
        </p:txBody>
      </p:sp>
      <p:sp>
        <p:nvSpPr>
          <p:cNvPr id="272" name="Google Shape;272;p3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p>
            <a:pPr indent="-342900" lvl="0" marL="457200" rtl="0" algn="l">
              <a:lnSpc>
                <a:spcPct val="115000"/>
              </a:lnSpc>
              <a:spcBef>
                <a:spcPts val="0"/>
              </a:spcBef>
              <a:spcAft>
                <a:spcPts val="0"/>
              </a:spcAft>
              <a:buSzPts val="1800"/>
              <a:buAutoNum type="arabicPeriod"/>
            </a:pPr>
            <a:r>
              <a:rPr lang="en-US" sz="2000"/>
              <a:t>Autism was defined</a:t>
            </a:r>
            <a:endParaRPr/>
          </a:p>
          <a:p>
            <a:pPr indent="-342900" lvl="0" marL="457200" rtl="0" algn="l">
              <a:lnSpc>
                <a:spcPct val="115000"/>
              </a:lnSpc>
              <a:spcBef>
                <a:spcPts val="0"/>
              </a:spcBef>
              <a:spcAft>
                <a:spcPts val="0"/>
              </a:spcAft>
              <a:buSzPts val="1800"/>
              <a:buAutoNum type="arabicPeriod"/>
            </a:pPr>
            <a:r>
              <a:rPr lang="en-US" sz="2000"/>
              <a:t> The 3 core deficits </a:t>
            </a:r>
            <a:endParaRPr/>
          </a:p>
          <a:p>
            <a:pPr indent="-342900" lvl="0" marL="457200" rtl="0" algn="l">
              <a:lnSpc>
                <a:spcPct val="115000"/>
              </a:lnSpc>
              <a:spcBef>
                <a:spcPts val="0"/>
              </a:spcBef>
              <a:spcAft>
                <a:spcPts val="0"/>
              </a:spcAft>
              <a:buSzPts val="1800"/>
              <a:buAutoNum type="arabicPeriod"/>
            </a:pPr>
            <a:r>
              <a:rPr lang="en-US" sz="2000"/>
              <a:t>Effective Treatment Options</a:t>
            </a:r>
            <a:endParaRPr sz="2000"/>
          </a:p>
        </p:txBody>
      </p:sp>
      <p:sp>
        <p:nvSpPr>
          <p:cNvPr id="273" name="Google Shape;273;p32"/>
          <p:cNvSpPr txBox="1"/>
          <p:nvPr/>
        </p:nvSpPr>
        <p:spPr>
          <a:xfrm>
            <a:off x="5112327" y="507076"/>
            <a:ext cx="3524597"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Roboto"/>
                <a:ea typeface="Roboto"/>
                <a:cs typeface="Roboto"/>
                <a:sym typeface="Roboto"/>
              </a:rPr>
              <a:t>What You Learned Today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4" title="Autism Spectrum Disorder Part 3"/>
          <p:cNvPicPr preferRelativeResize="0"/>
          <p:nvPr/>
        </p:nvPicPr>
        <p:blipFill rotWithShape="1">
          <a:blip r:embed="rId3">
            <a:alphaModFix/>
          </a:blip>
          <a:srcRect b="0" l="0" r="0" t="0"/>
          <a:stretch/>
        </p:blipFill>
        <p:spPr>
          <a:xfrm>
            <a:off x="314325" y="254960"/>
            <a:ext cx="8201025" cy="46335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5"/>
          <p:cNvSpPr txBox="1"/>
          <p:nvPr/>
        </p:nvSpPr>
        <p:spPr>
          <a:xfrm>
            <a:off x="135731" y="240343"/>
            <a:ext cx="8629649" cy="441659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chemeClr val="dk1"/>
                </a:solidFill>
                <a:latin typeface="Roboto"/>
                <a:ea typeface="Roboto"/>
                <a:cs typeface="Roboto"/>
                <a:sym typeface="Roboto"/>
              </a:rPr>
              <a:t>Autism Prevalence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72F37"/>
                </a:solidFill>
                <a:highlight>
                  <a:srgbClr val="FFFF00"/>
                </a:highlight>
                <a:latin typeface="Roboto"/>
                <a:ea typeface="Roboto"/>
                <a:cs typeface="Roboto"/>
                <a:sym typeface="Roboto"/>
              </a:rPr>
              <a:t>In 2021</a:t>
            </a:r>
            <a:r>
              <a:rPr b="0" i="0" lang="en-US" sz="1600" u="none" cap="none" strike="noStrike">
                <a:solidFill>
                  <a:srgbClr val="272F37"/>
                </a:solidFill>
                <a:latin typeface="Roboto"/>
                <a:ea typeface="Roboto"/>
                <a:cs typeface="Roboto"/>
                <a:sym typeface="Roboto"/>
              </a:rPr>
              <a:t>, the CDC reported that approximately 1 in 44 children in the U.S. is diagnosed with an autism spectrum disorder (ASD), according to 2018 data.</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72F37"/>
                </a:solidFill>
                <a:highlight>
                  <a:srgbClr val="FFFF00"/>
                </a:highlight>
                <a:latin typeface="Roboto"/>
                <a:ea typeface="Roboto"/>
                <a:cs typeface="Roboto"/>
                <a:sym typeface="Roboto"/>
              </a:rPr>
              <a:t>1 in 27 boys identified with autism</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72F37"/>
                </a:solidFill>
                <a:highlight>
                  <a:srgbClr val="FFFF00"/>
                </a:highlight>
                <a:latin typeface="Roboto"/>
                <a:ea typeface="Roboto"/>
                <a:cs typeface="Roboto"/>
                <a:sym typeface="Roboto"/>
              </a:rPr>
              <a:t>1 in 116 girls identified with autism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72F37"/>
                </a:solidFill>
                <a:latin typeface="Roboto"/>
                <a:ea typeface="Roboto"/>
                <a:cs typeface="Roboto"/>
                <a:sym typeface="Roboto"/>
              </a:rPr>
              <a:t>Boys are four times more likely to be diagnosed with autism than girls.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72F37"/>
                </a:solidFill>
                <a:latin typeface="Roboto"/>
                <a:ea typeface="Roboto"/>
                <a:cs typeface="Roboto"/>
                <a:sym typeface="Roboto"/>
              </a:rPr>
              <a:t>Most children were still being diagnosed after age 4, though autism can be reliably diagnosed as early as age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72F37"/>
                </a:solidFill>
                <a:highlight>
                  <a:srgbClr val="FFFF00"/>
                </a:highlight>
                <a:latin typeface="Roboto"/>
                <a:ea typeface="Roboto"/>
                <a:cs typeface="Roboto"/>
                <a:sym typeface="Roboto"/>
              </a:rPr>
              <a:t>31% of children with ASD have an intellectual disability (intelligence quotient [IQ] &lt;70), </a:t>
            </a:r>
            <a:r>
              <a:rPr b="0" i="0" lang="en-US" sz="1600" u="none" cap="none" strike="noStrike">
                <a:solidFill>
                  <a:srgbClr val="272F37"/>
                </a:solidFill>
                <a:latin typeface="Roboto"/>
                <a:ea typeface="Roboto"/>
                <a:cs typeface="Roboto"/>
                <a:sym typeface="Roboto"/>
              </a:rPr>
              <a:t>25% are in the borderline range (IQ 71–85), and 44% have IQ scores in the average to above average range (i.e., IQ &gt;85).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72F37"/>
                </a:solidFill>
                <a:latin typeface="Roboto"/>
                <a:ea typeface="Roboto"/>
                <a:cs typeface="Roboto"/>
                <a:sym typeface="Roboto"/>
              </a:rPr>
              <a:t>Autism affects all ethnic and socioeconomic groups.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72F37"/>
                </a:solidFill>
                <a:latin typeface="Roboto"/>
                <a:ea typeface="Roboto"/>
                <a:cs typeface="Roboto"/>
                <a:sym typeface="Roboto"/>
              </a:rPr>
              <a:t>Minority groups tend to be diagnosed later and less often.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72F37"/>
                </a:solidFill>
                <a:latin typeface="Roboto"/>
                <a:ea typeface="Roboto"/>
                <a:cs typeface="Roboto"/>
                <a:sym typeface="Roboto"/>
              </a:rPr>
              <a:t>Early intervention affords the best opportunity to support healthy development and deliver benefits across the lifespan.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72F37"/>
                </a:solidFill>
                <a:highlight>
                  <a:srgbClr val="FFFF00"/>
                </a:highlight>
                <a:latin typeface="Roboto"/>
                <a:ea typeface="Roboto"/>
                <a:cs typeface="Roboto"/>
                <a:sym typeface="Roboto"/>
              </a:rPr>
              <a:t>There is no medical detection for autism</a:t>
            </a:r>
            <a:r>
              <a:rPr b="0" i="0" lang="en-US" sz="1600" u="none" cap="none" strike="noStrike">
                <a:solidFill>
                  <a:srgbClr val="272F37"/>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6"/>
          <p:cNvSpPr txBox="1"/>
          <p:nvPr/>
        </p:nvSpPr>
        <p:spPr>
          <a:xfrm>
            <a:off x="221456" y="178312"/>
            <a:ext cx="8701087" cy="49244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chemeClr val="dk1"/>
                </a:solidFill>
                <a:latin typeface="Roboto"/>
                <a:ea typeface="Roboto"/>
                <a:cs typeface="Roboto"/>
                <a:sym typeface="Roboto"/>
              </a:rPr>
              <a:t>What causes autism?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272F37"/>
                </a:solidFill>
                <a:latin typeface="Roboto"/>
                <a:ea typeface="Roboto"/>
                <a:cs typeface="Roboto"/>
                <a:sym typeface="Roboto"/>
              </a:rPr>
              <a:t>Research indicates that genetics are involved in the vast majority of cases.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F3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272F37"/>
                </a:solidFill>
                <a:highlight>
                  <a:srgbClr val="FFFF00"/>
                </a:highlight>
                <a:latin typeface="Roboto"/>
                <a:ea typeface="Roboto"/>
                <a:cs typeface="Roboto"/>
                <a:sym typeface="Roboto"/>
              </a:rPr>
              <a:t>Children born to older parents are at a higher risk for having autism.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F3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272F37"/>
                </a:solidFill>
                <a:highlight>
                  <a:srgbClr val="FFFF00"/>
                </a:highlight>
                <a:latin typeface="Roboto"/>
                <a:ea typeface="Roboto"/>
                <a:cs typeface="Roboto"/>
                <a:sym typeface="Roboto"/>
              </a:rPr>
              <a:t>Parents who have a child with ASD have a 2 to 18 percent chance of having a second child who is also affected</a:t>
            </a:r>
            <a:r>
              <a:rPr b="0" i="0" lang="en-US" sz="1800" u="none" cap="none" strike="noStrike">
                <a:solidFill>
                  <a:srgbClr val="272F37"/>
                </a:solidFill>
                <a:latin typeface="Roboto"/>
                <a:ea typeface="Roboto"/>
                <a:cs typeface="Roboto"/>
                <a:sym typeface="Roboto"/>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F3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272F37"/>
                </a:solidFill>
                <a:latin typeface="Roboto"/>
                <a:ea typeface="Roboto"/>
                <a:cs typeface="Roboto"/>
                <a:sym typeface="Roboto"/>
              </a:rPr>
              <a:t>Studies have shown that among identical twins, if one child has autism, the other will be affected about 36 to 95 percent of the time. In non-identical twins, if one child has autism, then the other is affected about 31 percent of the time.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F3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272F37"/>
                </a:solidFill>
                <a:latin typeface="Roboto"/>
                <a:ea typeface="Roboto"/>
                <a:cs typeface="Roboto"/>
                <a:sym typeface="Roboto"/>
              </a:rPr>
              <a:t>Over the last two decades, extensive research has asked whether there is any link between childhood vaccinations and autism. The results of this research are clear: </a:t>
            </a:r>
            <a:r>
              <a:rPr b="0" i="0" lang="en-US" sz="1800" u="none" cap="none" strike="noStrike">
                <a:solidFill>
                  <a:srgbClr val="272F37"/>
                </a:solidFill>
                <a:highlight>
                  <a:srgbClr val="FFFF00"/>
                </a:highlight>
                <a:latin typeface="Roboto"/>
                <a:ea typeface="Roboto"/>
                <a:cs typeface="Roboto"/>
                <a:sym typeface="Roboto"/>
              </a:rPr>
              <a:t>Vaccines do not cause autism.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100"/>
              <a:buFont typeface="Arial"/>
              <a:buNone/>
            </a:pPr>
            <a:r>
              <a:t/>
            </a:r>
            <a:endParaRPr b="1" i="0" sz="3100" u="none" cap="none" strike="noStrike">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7"/>
          <p:cNvSpPr txBox="1"/>
          <p:nvPr/>
        </p:nvSpPr>
        <p:spPr>
          <a:xfrm>
            <a:off x="200024" y="173951"/>
            <a:ext cx="8601075" cy="44012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Roboto"/>
                <a:ea typeface="Roboto"/>
                <a:cs typeface="Roboto"/>
                <a:sym typeface="Roboto"/>
              </a:rPr>
              <a:t>Intervention and Supports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highlight>
                  <a:srgbClr val="FFFF00"/>
                </a:highlight>
                <a:latin typeface="Roboto"/>
                <a:ea typeface="Roboto"/>
                <a:cs typeface="Roboto"/>
                <a:sym typeface="Roboto"/>
              </a:rPr>
              <a:t>Early intervention can improve learning, communication and social skills, as well as underlying brain development.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Roboto"/>
                <a:ea typeface="Roboto"/>
                <a:cs typeface="Roboto"/>
                <a:sym typeface="Roboto"/>
              </a:rPr>
              <a:t>Applied behavior analysis (ABA) and therapies based on its principles are the most researched and commonly used behavioral interventions for autism.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highlight>
                  <a:srgbClr val="FFFF00"/>
                </a:highlight>
                <a:latin typeface="Roboto"/>
                <a:ea typeface="Roboto"/>
                <a:cs typeface="Roboto"/>
                <a:sym typeface="Roboto"/>
              </a:rPr>
              <a:t>Many children affected by autism also benefit from other interventions such as speech and occupational therapy.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Roboto"/>
                <a:ea typeface="Roboto"/>
                <a:cs typeface="Roboto"/>
                <a:sym typeface="Roboto"/>
              </a:rPr>
              <a:t>Developmental regression, or loss of skills, such as language and social interests, affects around 1 in 5 children who will go on to be diagnosed with autism and typically occurs between ages 1 and 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8"/>
          <p:cNvSpPr txBox="1"/>
          <p:nvPr/>
        </p:nvSpPr>
        <p:spPr>
          <a:xfrm>
            <a:off x="50006" y="142131"/>
            <a:ext cx="8786700" cy="492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chemeClr val="dk1"/>
                </a:solidFill>
                <a:latin typeface="Roboto"/>
                <a:ea typeface="Roboto"/>
                <a:cs typeface="Roboto"/>
                <a:sym typeface="Roboto"/>
              </a:rPr>
              <a:t>Associated Medical &amp; Mental Health Conditions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100"/>
              <a:buFont typeface="Arial"/>
              <a:buNone/>
            </a:pPr>
            <a:r>
              <a:t/>
            </a:r>
            <a:endParaRPr b="1" i="0" sz="3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272F37"/>
                </a:solidFill>
                <a:latin typeface="Roboto"/>
                <a:ea typeface="Roboto"/>
                <a:cs typeface="Roboto"/>
                <a:sym typeface="Roboto"/>
              </a:rPr>
              <a:t>Autism can affect the whole body.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72F3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272F37"/>
                </a:solidFill>
                <a:highlight>
                  <a:srgbClr val="FFFF00"/>
                </a:highlight>
                <a:latin typeface="Roboto"/>
                <a:ea typeface="Roboto"/>
                <a:cs typeface="Roboto"/>
                <a:sym typeface="Roboto"/>
              </a:rPr>
              <a:t>Attention Deficit Hyperactivity Disorder (ADHD) affects an estimated 30 to 61 percent of children with autism.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72F3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272F37"/>
                </a:solidFill>
                <a:latin typeface="Roboto"/>
                <a:ea typeface="Roboto"/>
                <a:cs typeface="Roboto"/>
                <a:sym typeface="Roboto"/>
              </a:rPr>
              <a:t>More than half of children with autism have one or more chronic sleep problems.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72F3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272F37"/>
                </a:solidFill>
                <a:highlight>
                  <a:srgbClr val="FFFF00"/>
                </a:highlight>
                <a:latin typeface="Roboto"/>
                <a:ea typeface="Roboto"/>
                <a:cs typeface="Roboto"/>
                <a:sym typeface="Roboto"/>
              </a:rPr>
              <a:t>Anxiety disorders affect an estimated 11 to 40 percent of children and teens on the autism spectrum.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72F37"/>
              </a:solidFill>
              <a:highlight>
                <a:srgbClr val="FFFF00"/>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272F37"/>
                </a:solidFill>
                <a:highlight>
                  <a:srgbClr val="FFFF00"/>
                </a:highlight>
                <a:latin typeface="Roboto"/>
                <a:ea typeface="Roboto"/>
                <a:cs typeface="Roboto"/>
                <a:sym typeface="Roboto"/>
              </a:rPr>
              <a:t>Depression affects an estimated 7% of children and 26% of adults with autism.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72F3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272F37"/>
                </a:solidFill>
                <a:latin typeface="Roboto"/>
                <a:ea typeface="Roboto"/>
                <a:cs typeface="Roboto"/>
                <a:sym typeface="Roboto"/>
              </a:rPr>
              <a:t>Children with autism are nearly eight times more likely to suffer from one or more chronic gastrointestinal disorders than are other children.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72F3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272F37"/>
                </a:solidFill>
                <a:latin typeface="Roboto"/>
                <a:ea typeface="Roboto"/>
                <a:cs typeface="Roboto"/>
                <a:sym typeface="Roboto"/>
              </a:rPr>
              <a:t>As many as one-third of people with autism have epilepsy (seizure disorder).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72F3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272F37"/>
                </a:solidFill>
                <a:latin typeface="Roboto"/>
                <a:ea typeface="Roboto"/>
                <a:cs typeface="Roboto"/>
                <a:sym typeface="Roboto"/>
              </a:rPr>
              <a:t>Studies suggest that schizophrenia affects between 4 and 35 percent of adults with autism. By contrast, schizophrenia affects an estimated 1.1 percent of the general population.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9"/>
          <p:cNvSpPr txBox="1"/>
          <p:nvPr/>
        </p:nvSpPr>
        <p:spPr>
          <a:xfrm>
            <a:off x="307181" y="1102117"/>
            <a:ext cx="8715375" cy="30162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chemeClr val="dk1"/>
                </a:solidFill>
                <a:latin typeface="Roboto"/>
                <a:ea typeface="Roboto"/>
                <a:cs typeface="Roboto"/>
                <a:sym typeface="Roboto"/>
              </a:rPr>
              <a:t>Caregivers &amp; Families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100"/>
              <a:buFont typeface="Arial"/>
              <a:buNone/>
            </a:pPr>
            <a:r>
              <a:t/>
            </a:r>
            <a:endParaRPr b="1" i="0" sz="3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72F37"/>
                </a:solidFill>
                <a:latin typeface="Roboto"/>
                <a:ea typeface="Roboto"/>
                <a:cs typeface="Roboto"/>
                <a:sym typeface="Roboto"/>
              </a:rPr>
              <a:t>On average, autism costs an estimated $60,000 a year through childhood, with the bulk of the costs in special services and lost wages related to increased demands on one or both parents. Costs increase with the occurrence of intellectual disability.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72F3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72F37"/>
                </a:solidFill>
                <a:latin typeface="Roboto"/>
                <a:ea typeface="Roboto"/>
                <a:cs typeface="Roboto"/>
                <a:sym typeface="Roboto"/>
              </a:rPr>
              <a:t>Mothers of children with ASD, who tend to serve as the child’s case manager and advocate, are less likely to work outside the home. On average, they work fewer hours per week and earn 56 percent less than mothers of children with no health limitations and 35 percent less than mothers of children with other disabilities or disorders.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Tracie Gillispie</dc:creator>
</cp:coreProperties>
</file>