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293" r:id="rId3"/>
    <p:sldId id="285" r:id="rId4"/>
    <p:sldId id="286" r:id="rId5"/>
    <p:sldId id="297" r:id="rId6"/>
    <p:sldId id="294" r:id="rId7"/>
    <p:sldId id="280" r:id="rId8"/>
    <p:sldId id="287" r:id="rId9"/>
    <p:sldId id="277" r:id="rId10"/>
    <p:sldId id="290" r:id="rId11"/>
    <p:sldId id="279" r:id="rId12"/>
    <p:sldId id="258" r:id="rId13"/>
    <p:sldId id="259" r:id="rId14"/>
    <p:sldId id="282" r:id="rId15"/>
    <p:sldId id="260" r:id="rId16"/>
    <p:sldId id="269" r:id="rId17"/>
    <p:sldId id="288" r:id="rId18"/>
    <p:sldId id="272" r:id="rId19"/>
    <p:sldId id="271" r:id="rId20"/>
    <p:sldId id="275" r:id="rId21"/>
    <p:sldId id="283" r:id="rId22"/>
    <p:sldId id="29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1469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bing.com/images/search?q=Students&amp;view=detailv2&amp;&amp;id=5F7AC47BB4A2E81B13207ED4B4D15F4C84D96627&amp;selectedIndex=6&amp;ccid=pUdArZNF&amp;simid=608042854634819417&amp;thid=OIP.Ma54740ad9345519dde471e179c7112daH0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bing.com/images/search?q=Students&amp;view=detailv2&amp;&amp;id=D3C5F8E48D0ED8EEF5754AAE466698F6A8BD6F4B&amp;selectedIndex=37&amp;ccid=GOSKkly2&amp;simid=608041252625648900&amp;thid=OIP.M18e48a925cb623ed130d1127d1e0ab53H0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ng.com/images/search?q=Christian+Church&amp;view=detailv2&amp;&amp;id=5F6C055332EEFF24171F9DD03A9E0D9E08B1EE53&amp;selectedIndex=1&amp;ccid=PtDjStG8&amp;simid=608043941271634474&amp;thid=OIP.M3ed0e34ad1bcde6fbd644516403affbeo0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Personal Stuff\Church\Discipleship\Lost Sheep Ministries\Countries Folder - LSM\Philippines\Pastor Bob with Youth in Philippin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51"/>
          <a:stretch/>
        </p:blipFill>
        <p:spPr bwMode="auto">
          <a:xfrm>
            <a:off x="68902" y="685800"/>
            <a:ext cx="9016558" cy="5867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TextBox 4"/>
          <p:cNvSpPr txBox="1"/>
          <p:nvPr/>
        </p:nvSpPr>
        <p:spPr>
          <a:xfrm>
            <a:off x="0" y="131446"/>
            <a:ext cx="6705600" cy="7078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solidFill>
                  <a:srgbClr val="002060"/>
                </a:solidFill>
                <a:latin typeface=" Times New Roman"/>
              </a:rPr>
              <a:t>Equipping Students (ES)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18060" y="5943600"/>
            <a:ext cx="5867400" cy="7078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solidFill>
                  <a:srgbClr val="002060"/>
                </a:solidFill>
                <a:latin typeface=" Times New Roman"/>
              </a:rPr>
              <a:t>To Change The World</a:t>
            </a:r>
            <a:endParaRPr lang="en-US" sz="4000" b="1" i="1" dirty="0">
              <a:solidFill>
                <a:srgbClr val="002060"/>
              </a:solidFill>
              <a:latin typeface=" 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06147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hristianitytoday.com/images/49934.jpg?w=6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8441" y="761801"/>
            <a:ext cx="9144000" cy="51471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457200" y="3720405"/>
            <a:ext cx="4724400" cy="1384995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Busters: 1965 – 1983 (32 to 50)</a:t>
            </a:r>
          </a:p>
          <a:p>
            <a:pPr algn="ctr"/>
            <a:r>
              <a:rPr lang="en-US" sz="2800" dirty="0" smtClean="0"/>
              <a:t>Most Influence on next Generation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5168205"/>
            <a:ext cx="4495800" cy="1384995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Mosaics: 1984 – 2000 </a:t>
            </a:r>
          </a:p>
          <a:p>
            <a:pPr algn="ctr"/>
            <a:r>
              <a:rPr lang="en-US" sz="2800" dirty="0" smtClean="0"/>
              <a:t>(13 to 29 years old)</a:t>
            </a:r>
          </a:p>
          <a:p>
            <a:pPr algn="ctr"/>
            <a:r>
              <a:rPr lang="en-US" sz="2800" dirty="0" smtClean="0"/>
              <a:t>The Future of Christianity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2286000"/>
            <a:ext cx="4495800" cy="138499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Boomers: 1946 – 1964  </a:t>
            </a:r>
          </a:p>
          <a:p>
            <a:pPr algn="ctr"/>
            <a:r>
              <a:rPr lang="en-US" sz="2800" dirty="0" smtClean="0"/>
              <a:t>(51 to 69 years old)</a:t>
            </a:r>
          </a:p>
          <a:p>
            <a:pPr algn="ctr"/>
            <a:r>
              <a:rPr lang="en-US" sz="2800" dirty="0" smtClean="0"/>
              <a:t>Preparing to take the Mantle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838200"/>
            <a:ext cx="3810000" cy="138499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Elders: Born Before 1945 (Over 70 years old)</a:t>
            </a:r>
          </a:p>
          <a:p>
            <a:pPr algn="ctr"/>
            <a:r>
              <a:rPr lang="en-US" sz="2800" dirty="0" smtClean="0"/>
              <a:t>Best Resource Age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962400" y="1066800"/>
            <a:ext cx="3352800" cy="954107"/>
          </a:xfrm>
          <a:prstGeom prst="rect">
            <a:avLst/>
          </a:prstGeom>
          <a:solidFill>
            <a:srgbClr val="FFCC99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28% of Post Christians are Elders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4876800" y="2438400"/>
            <a:ext cx="3733800" cy="95410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35% of Post Christians are Boomers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0" y="3962400"/>
            <a:ext cx="3429000" cy="954107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40% of Post Christians are Busters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5334000" y="5383648"/>
            <a:ext cx="3581400" cy="954107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48% of Post Christians are Mosaics!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533400" y="152400"/>
            <a:ext cx="8077200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i="1" dirty="0" smtClean="0">
                <a:solidFill>
                  <a:srgbClr val="002060"/>
                </a:solidFill>
              </a:rPr>
              <a:t>Post Christian Rate (per Barna Research)</a:t>
            </a:r>
            <a:endParaRPr lang="en-US" sz="32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769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http://4.bp.blogspot.com/_jL3HcvFlu0g/TQW6heh3jcI/AAAAAAAABwI/kMKUdQOv888/s1600/under-the-influen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38100"/>
            <a:ext cx="6629400" cy="6629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7318" y="1953583"/>
            <a:ext cx="4648200" cy="12003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 Times New Roman"/>
              </a:rPr>
              <a:t>During the 1960s Polls showed the three most influential factors in a Student’s life to be:</a:t>
            </a:r>
            <a:endParaRPr lang="en-US" sz="2400" dirty="0">
              <a:latin typeface=" 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70118" y="2772912"/>
            <a:ext cx="1600200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 Times New Roman"/>
              </a:rPr>
              <a:t>1. Parents</a:t>
            </a:r>
            <a:endParaRPr lang="en-US" sz="2400" dirty="0">
              <a:latin typeface=" 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94118" y="2994814"/>
            <a:ext cx="1828800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 Times New Roman"/>
              </a:rPr>
              <a:t>2. Teachers</a:t>
            </a:r>
            <a:endParaRPr lang="en-US" sz="2400" dirty="0">
              <a:latin typeface=" 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22418" y="3407759"/>
            <a:ext cx="2895600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 Times New Roman"/>
              </a:rPr>
              <a:t>3. Spiritual Leaders</a:t>
            </a:r>
            <a:endParaRPr lang="en-US" sz="2400" dirty="0">
              <a:latin typeface=" 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4600665"/>
            <a:ext cx="4648200" cy="830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 Times New Roman"/>
              </a:rPr>
              <a:t>Today the three most influential factors in a Student’s life are:</a:t>
            </a:r>
            <a:endParaRPr lang="en-US" sz="2400" dirty="0">
              <a:latin typeface=" 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43400" y="5134065"/>
            <a:ext cx="1524000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 Times New Roman"/>
              </a:rPr>
              <a:t>1.Friends</a:t>
            </a:r>
            <a:endParaRPr lang="en-US" sz="2400" dirty="0">
              <a:latin typeface=" 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0" y="5515065"/>
            <a:ext cx="1524000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 Times New Roman"/>
              </a:rPr>
              <a:t>2. Media</a:t>
            </a:r>
            <a:endParaRPr lang="en-US" sz="2400" dirty="0">
              <a:latin typeface=" 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43600" y="5896065"/>
            <a:ext cx="1600200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 Times New Roman"/>
              </a:rPr>
              <a:t>3. Parents</a:t>
            </a:r>
            <a:endParaRPr lang="en-US" sz="2400" dirty="0">
              <a:latin typeface=" Times New Roman"/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152400" y="6071755"/>
            <a:ext cx="5410200" cy="6096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Spiritual Leaders</a:t>
            </a:r>
            <a:r>
              <a:rPr kumimoji="0" lang="en-US" sz="2800" b="1" i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Dropped to 17</a:t>
            </a:r>
            <a:r>
              <a:rPr kumimoji="0" lang="en-US" sz="2800" b="1" i="1" u="none" strike="noStrike" kern="1200" cap="none" spc="0" normalizeH="0" baseline="3000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</a:t>
            </a:r>
            <a:r>
              <a:rPr kumimoji="0" lang="en-US" sz="2800" b="1" i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!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1595720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88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53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250"/>
                            </p:stCondLst>
                            <p:childTnLst>
                              <p:par>
                                <p:cTn id="56" presetID="53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http://btscelebs.files.wordpress.com/2013/03/thebible-jesus-disciples-2013032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399"/>
            <a:ext cx="9144000" cy="47481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0" y="228600"/>
            <a:ext cx="6400800" cy="1077218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0070C0"/>
                </a:solidFill>
              </a:rPr>
              <a:t>Jesus Chose Common People to be His Disciples:</a:t>
            </a:r>
            <a:endParaRPr lang="en-US" sz="3200" b="1" i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2514600"/>
            <a:ext cx="3429000" cy="95410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They Were Willing to Obey His Teachings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657600" y="2044005"/>
            <a:ext cx="5486400" cy="138499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They Were Common People but Learned Their Purpose in life and Became Great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3733800"/>
            <a:ext cx="3962400" cy="181588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They Understood and Choose to Practice the Great Commandment and Great Commission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4419600" y="5105400"/>
            <a:ext cx="4724400" cy="954107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They Agreed to Practice What They Shared With Other</a:t>
            </a:r>
            <a:r>
              <a:rPr lang="en-US" sz="2400" dirty="0" smtClean="0"/>
              <a:t>s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495800" y="3581400"/>
            <a:ext cx="4495800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They Were Willing to Forsake Worldly Pleasures and Entertainments to Follow Him 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304800" y="5105400"/>
            <a:ext cx="4419600" cy="1323439"/>
          </a:xfrm>
          <a:prstGeom prst="rect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solidFill>
                  <a:schemeClr val="bg1"/>
                </a:solidFill>
                <a:latin typeface="Agency FB" pitchFamily="34" charset="0"/>
              </a:rPr>
              <a:t>And THEY CHANGED THE WORLD</a:t>
            </a:r>
            <a:endParaRPr lang="en-US" sz="4000" b="1" i="1" dirty="0">
              <a:solidFill>
                <a:schemeClr val="bg1"/>
              </a:solidFill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653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3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56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-0.33333  E" pathEditMode="relative" ptsTypes="">
                                      <p:cBhvr>
                                        <p:cTn id="7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9" grpId="0" animBg="1"/>
      <p:bldP spid="9" grpId="1" animBg="1"/>
      <p:bldP spid="8" grpId="0" animBg="1"/>
      <p:bldP spid="8" grpId="1" animBg="1"/>
      <p:bldP spid="10" grpId="0" animBg="1"/>
      <p:bldP spid="10" grpId="1" animBg="1"/>
      <p:bldP spid="10" grpId="2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tse1.mm.bing.net/th?&amp;id=OIP.Ma54740ad9345519dde471e179c7112daH0&amp;w=299&amp;h=199&amp;c=0&amp;pid=1.9&amp;rs=0&amp;p=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179" y="457200"/>
            <a:ext cx="9044821" cy="60198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09600" y="152400"/>
            <a:ext cx="6096000" cy="107721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Today, Jesus Is Calling Students to Be His World-Changing Disciples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22771" y="4876800"/>
            <a:ext cx="4419600" cy="1938992"/>
          </a:xfrm>
          <a:prstGeom prst="rect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solidFill>
                  <a:schemeClr val="bg1"/>
                </a:solidFill>
                <a:latin typeface="Agency FB" pitchFamily="34" charset="0"/>
              </a:rPr>
              <a:t>Understanding Their Purpose in Life, They Will CHANGE THE WORLD</a:t>
            </a:r>
            <a:endParaRPr lang="en-US" sz="4000" b="1" i="1" dirty="0">
              <a:solidFill>
                <a:schemeClr val="bg1"/>
              </a:solidFill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273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6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-0.33333  E" pathEditMode="relative" ptsTypes="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5" grpId="2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60" name="Picture 8" descr="http://assisted-living.benchmarkseniorliving.com/wp-content/uploads/2012/05/Istock-Seniors-at-Compu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914400"/>
            <a:ext cx="8686800" cy="57656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6477000" y="1186189"/>
            <a:ext cx="2590800" cy="1815882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This couple will become Regional Managers for ES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228600" y="63912"/>
            <a:ext cx="8686800" cy="954107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Adult Christian Managers are required to start an ES Movement.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09550" y="1447800"/>
            <a:ext cx="2286000" cy="3539430"/>
          </a:xfrm>
          <a:prstGeom prst="rect">
            <a:avLst/>
          </a:prstGeom>
          <a:solidFill>
            <a:srgbClr val="FFCC66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They will manage ES in their area and report Regional Results </a:t>
            </a:r>
            <a:r>
              <a:rPr lang="en-US" sz="2800" smtClean="0"/>
              <a:t>to Equipping </a:t>
            </a:r>
            <a:r>
              <a:rPr lang="en-US" sz="2800" dirty="0" smtClean="0"/>
              <a:t>Central. </a:t>
            </a:r>
            <a:endParaRPr lang="en-US" sz="2800" dirty="0"/>
          </a:p>
        </p:txBody>
      </p:sp>
      <p:sp>
        <p:nvSpPr>
          <p:cNvPr id="49154" name="AutoShape 2"/>
          <p:cNvSpPr>
            <a:spLocks noChangeAspect="1" noChangeArrowheads="1"/>
          </p:cNvSpPr>
          <p:nvPr/>
        </p:nvSpPr>
        <p:spPr bwMode="auto">
          <a:xfrm>
            <a:off x="63500" y="-906463"/>
            <a:ext cx="2857500" cy="18954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56" name="AutoShape 4"/>
          <p:cNvSpPr>
            <a:spLocks noChangeAspect="1" noChangeArrowheads="1"/>
          </p:cNvSpPr>
          <p:nvPr/>
        </p:nvSpPr>
        <p:spPr bwMode="auto">
          <a:xfrm>
            <a:off x="-76200" y="-906463"/>
            <a:ext cx="2857500" cy="18954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057900" y="3276600"/>
            <a:ext cx="3009900" cy="2246769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They will seek ES Coordinators to help before equipping students.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190500" y="5295539"/>
            <a:ext cx="5181600" cy="95410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ES Managers will Disciple a group of 4 to 6 Students: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4229100" y="5753207"/>
            <a:ext cx="4457700" cy="95410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b</a:t>
            </a:r>
            <a:r>
              <a:rPr lang="en-US" sz="2800" dirty="0" smtClean="0"/>
              <a:t>y Teaching eight 1 to 1 ½ hour ES Discipleship Sessions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48600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8" grpId="0" animBg="1"/>
      <p:bldP spid="11" grpId="0" animBg="1"/>
      <p:bldP spid="10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http://www.constructionjargon.com/images/Foundation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8534400" cy="6400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52400" y="228600"/>
            <a:ext cx="5334000" cy="138499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Jesus said, “</a:t>
            </a:r>
            <a:r>
              <a:rPr lang="en-US" sz="2800" b="1" i="1" dirty="0" smtClean="0">
                <a:solidFill>
                  <a:srgbClr val="C00000"/>
                </a:solidFill>
              </a:rPr>
              <a:t>I will show you what someone is like that comes to me, hears my words and acts on them</a:t>
            </a:r>
            <a:r>
              <a:rPr lang="en-US" sz="2800" dirty="0" smtClean="0"/>
              <a:t>“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3886200"/>
            <a:ext cx="5943600" cy="138499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“</a:t>
            </a:r>
            <a:r>
              <a:rPr lang="en-US" sz="2800" b="1" i="1" dirty="0" smtClean="0">
                <a:solidFill>
                  <a:srgbClr val="C00000"/>
                </a:solidFill>
              </a:rPr>
              <a:t>He is like a man building a house, who dug deeply, and laid the foundation on Rock </a:t>
            </a:r>
            <a:r>
              <a:rPr lang="en-US" sz="2800" dirty="0" smtClean="0"/>
              <a:t>“ (Luke 6:47-48)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514600" y="5410200"/>
            <a:ext cx="6477000" cy="138499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/>
              <a:t>ES</a:t>
            </a:r>
            <a:r>
              <a:rPr lang="en-US" sz="2800" dirty="0" smtClean="0"/>
              <a:t> establishes solid Christian foundations for students that will come to Jesus, hear His words</a:t>
            </a:r>
            <a:r>
              <a:rPr lang="en-US" sz="2800" smtClean="0"/>
              <a:t>, and build their life upon </a:t>
            </a:r>
            <a:r>
              <a:rPr lang="en-US" sz="2800" dirty="0" smtClean="0"/>
              <a:t>them.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41858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se1.mm.bing.net/th?&amp;id=OIP.Mb09e1b00256600173e501f6978f08854H0&amp;w=299&amp;h=197&amp;c=0&amp;pid=1.9&amp;rs=0&amp;p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49" y="838201"/>
            <a:ext cx="9136651" cy="6019800"/>
          </a:xfrm>
          <a:prstGeom prst="rect">
            <a:avLst/>
          </a:prstGeom>
          <a:noFill/>
        </p:spPr>
      </p:pic>
      <p:sp>
        <p:nvSpPr>
          <p:cNvPr id="10" name="Down Arrow 9"/>
          <p:cNvSpPr/>
          <p:nvPr/>
        </p:nvSpPr>
        <p:spPr>
          <a:xfrm rot="18436560">
            <a:off x="3160198" y="1723747"/>
            <a:ext cx="1219200" cy="2992959"/>
          </a:xfrm>
          <a:prstGeom prst="downArrow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33400" y="304800"/>
            <a:ext cx="4191000" cy="1323439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The Students to be Discipled Will:</a:t>
            </a:r>
            <a:endParaRPr lang="en-US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2057400"/>
            <a:ext cx="2895600" cy="181588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2. Briefly write their Relationship with Jesus </a:t>
            </a:r>
          </a:p>
          <a:p>
            <a:pPr algn="ctr"/>
            <a:r>
              <a:rPr lang="en-US" sz="2800" dirty="0" smtClean="0"/>
              <a:t>(their story)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066800" y="4724400"/>
            <a:ext cx="2514600" cy="138499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4. Recite John 3:16 </a:t>
            </a:r>
          </a:p>
          <a:p>
            <a:pPr algn="ctr"/>
            <a:r>
              <a:rPr lang="en-US" sz="2800" dirty="0" smtClean="0"/>
              <a:t>(The Gospel)</a:t>
            </a:r>
            <a:endParaRPr lang="en-US" sz="2800" dirty="0"/>
          </a:p>
        </p:txBody>
      </p:sp>
      <p:sp>
        <p:nvSpPr>
          <p:cNvPr id="9" name="Down Arrow 8"/>
          <p:cNvSpPr/>
          <p:nvPr/>
        </p:nvSpPr>
        <p:spPr>
          <a:xfrm rot="3863868">
            <a:off x="3962679" y="938310"/>
            <a:ext cx="1219200" cy="2120296"/>
          </a:xfrm>
          <a:prstGeom prst="downArrow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257800" y="457200"/>
            <a:ext cx="3886200" cy="138499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1. Make a List of Students they know that are Away from God</a:t>
            </a:r>
            <a:endParaRPr lang="en-US" sz="2800" dirty="0"/>
          </a:p>
        </p:txBody>
      </p:sp>
      <p:sp>
        <p:nvSpPr>
          <p:cNvPr id="11" name="Down Arrow 10"/>
          <p:cNvSpPr/>
          <p:nvPr/>
        </p:nvSpPr>
        <p:spPr>
          <a:xfrm rot="3863868">
            <a:off x="3962678" y="3910111"/>
            <a:ext cx="1219200" cy="2120296"/>
          </a:xfrm>
          <a:prstGeom prst="downArrow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953000" y="4114800"/>
            <a:ext cx="3048000" cy="138499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3. Write a Brief Bridge to the Gospel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4191000" y="5791200"/>
            <a:ext cx="4953000" cy="707886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solidFill>
                  <a:srgbClr val="002060"/>
                </a:solidFill>
              </a:rPr>
              <a:t>Select A Secret Place</a:t>
            </a:r>
            <a:endParaRPr lang="en-US" sz="40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075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 animBg="1"/>
      <p:bldP spid="6" grpId="0" animBg="1"/>
      <p:bldP spid="8" grpId="0" animBg="1"/>
      <p:bldP spid="9" grpId="0" animBg="1"/>
      <p:bldP spid="5" grpId="0" animBg="1"/>
      <p:bldP spid="11" grpId="0" animBg="1"/>
      <p:bldP spid="7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edia-cache-ak0.pinimg.com/736x/e1/66/08/e16608932102f801d21e061f6f4885e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926" y="77926"/>
            <a:ext cx="1745673" cy="28054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 descr="http://ministrytoyouth.com/wp-content/uploads/2014/05/youth-group-lessons-on-discipleship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6" r="8363"/>
          <a:stretch/>
        </p:blipFill>
        <p:spPr bwMode="auto">
          <a:xfrm>
            <a:off x="152400" y="2683520"/>
            <a:ext cx="2902527" cy="1812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TextBox 4"/>
          <p:cNvSpPr txBox="1"/>
          <p:nvPr/>
        </p:nvSpPr>
        <p:spPr>
          <a:xfrm>
            <a:off x="2895600" y="2895600"/>
            <a:ext cx="6096000" cy="12003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ES Provides 8 Discipleship Lessons to Equip the Students</a:t>
            </a:r>
            <a:endParaRPr lang="en-US" sz="3600" dirty="0"/>
          </a:p>
        </p:txBody>
      </p:sp>
      <p:pic>
        <p:nvPicPr>
          <p:cNvPr id="1032" name="Picture 8" descr="http://organize4results.com/wp-content/uploads/2012/04/Soccer-Ball-Goal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74"/>
          <a:stretch/>
        </p:blipFill>
        <p:spPr bwMode="auto">
          <a:xfrm>
            <a:off x="6139711" y="4198657"/>
            <a:ext cx="2715491" cy="24714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TextBox 5"/>
          <p:cNvSpPr txBox="1"/>
          <p:nvPr/>
        </p:nvSpPr>
        <p:spPr>
          <a:xfrm>
            <a:off x="180109" y="4665861"/>
            <a:ext cx="6096000" cy="175432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Students will Agree to Weekly Goals and Be Accountable for Accomplishing them.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6927" y="228600"/>
            <a:ext cx="6096000" cy="175432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ES </a:t>
            </a:r>
            <a:r>
              <a:rPr lang="en-US" sz="3600" dirty="0" smtClean="0"/>
              <a:t>will cast</a:t>
            </a:r>
            <a:r>
              <a:rPr lang="en-US" sz="3600" dirty="0" smtClean="0"/>
              <a:t> </a:t>
            </a:r>
            <a:r>
              <a:rPr lang="en-US" sz="3600" dirty="0" smtClean="0"/>
              <a:t>8 Biblical </a:t>
            </a:r>
            <a:r>
              <a:rPr lang="en-US" sz="3600" dirty="0" smtClean="0"/>
              <a:t>Visions </a:t>
            </a:r>
            <a:r>
              <a:rPr lang="en-US" sz="3600" dirty="0" smtClean="0"/>
              <a:t>to Assure the Students that they </a:t>
            </a:r>
            <a:r>
              <a:rPr lang="en-US" sz="3600" b="1" i="1" dirty="0" smtClean="0"/>
              <a:t>CAN</a:t>
            </a:r>
            <a:r>
              <a:rPr lang="en-US" sz="3600" dirty="0" smtClean="0"/>
              <a:t> Change the World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25748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visitstillwaters.com/witness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09600"/>
            <a:ext cx="8305800" cy="58140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57200" y="76200"/>
            <a:ext cx="8229600" cy="95410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ES students will practice sharing their faith in the classroom, and commit to sharing on their campuses.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06458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http://highlandsministriesonline.org/wp-content/uploads/2014/03/building-the-kingdom-together-suppo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32314"/>
            <a:ext cx="9144000" cy="470188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28600" y="228600"/>
            <a:ext cx="8686800" cy="193899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We must have a radical paradigm shift back to Christian basics as outlined in the book of Acts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3886200"/>
            <a:ext cx="8610600" cy="2800767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i="1" dirty="0" smtClean="0">
                <a:solidFill>
                  <a:srgbClr val="0070C0"/>
                </a:solidFill>
                <a:latin typeface=" Times New Roman"/>
              </a:rPr>
              <a:t>Our commission is to build the Kingdom: Start locally (our schools) and move out to the uttermost parts of the world</a:t>
            </a:r>
            <a:endParaRPr lang="en-US" sz="4400" i="1" dirty="0">
              <a:solidFill>
                <a:srgbClr val="0070C0"/>
              </a:solidFill>
              <a:latin typeface=" 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985236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28" dur="2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cshowers.files.wordpress.com/2014/04/created-for-a-purpo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3" y="1066800"/>
            <a:ext cx="9139072" cy="56521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TextBox 2"/>
          <p:cNvSpPr txBox="1"/>
          <p:nvPr/>
        </p:nvSpPr>
        <p:spPr>
          <a:xfrm>
            <a:off x="18784" y="21026"/>
            <a:ext cx="9125216" cy="378565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solidFill>
                  <a:srgbClr val="002060"/>
                </a:solidFill>
                <a:latin typeface="Copperplate Gothic Light" panose="020E0507020206020404" pitchFamily="34" charset="0"/>
              </a:rPr>
              <a:t>Failure to Fulfill One’s God-Given Purpose Can Lead to a Life of Idleness, Self Gratification, Incompleteness, Worldly Addictions, and despair!  </a:t>
            </a:r>
            <a:endParaRPr lang="en-US" sz="4000" b="1" i="1" dirty="0">
              <a:solidFill>
                <a:srgbClr val="002060"/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0329" y="3352800"/>
            <a:ext cx="1981200" cy="7078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/>
              <a:t>We Are</a:t>
            </a:r>
            <a:endParaRPr lang="en-US" sz="4000" b="1" i="1" dirty="0"/>
          </a:p>
        </p:txBody>
      </p:sp>
    </p:spTree>
    <p:extLst>
      <p:ext uri="{BB962C8B-B14F-4D97-AF65-F5344CB8AC3E}">
        <p14:creationId xmlns:p14="http://schemas.microsoft.com/office/powerpoint/2010/main" val="1305844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://media-cache-ak0.pinimg.com/736x/bc/65/f7/bc65f7ddfdbe096f9183d08dc4823e7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533400"/>
            <a:ext cx="8992834" cy="5553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419600" y="5537537"/>
            <a:ext cx="4191000" cy="101566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i="1" dirty="0" smtClean="0">
                <a:solidFill>
                  <a:srgbClr val="0070C0"/>
                </a:solidFill>
                <a:latin typeface="Bauhaus 93" pitchFamily="82" charset="0"/>
              </a:rPr>
              <a:t>Let’s Do it!!</a:t>
            </a:r>
            <a:endParaRPr lang="en-US" sz="6000" b="1" i="1" dirty="0">
              <a:solidFill>
                <a:srgbClr val="0070C0"/>
              </a:solidFill>
              <a:latin typeface="Bauhaus 9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48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http://assisted-living.benchmarkseniorliving.com/wp-content/uploads/2012/05/Istock-Seniors-at-Compu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066800"/>
            <a:ext cx="8686800" cy="57656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713509" y="76200"/>
            <a:ext cx="7772400" cy="175432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i="1" dirty="0" smtClean="0">
                <a:solidFill>
                  <a:srgbClr val="002060"/>
                </a:solidFill>
              </a:rPr>
              <a:t>Discussions and Questions Regarding ES</a:t>
            </a:r>
            <a:endParaRPr lang="en-US" sz="5400" b="1" i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84418" y="4648648"/>
            <a:ext cx="5410200" cy="175432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i="1" dirty="0" smtClean="0">
                <a:solidFill>
                  <a:srgbClr val="002060"/>
                </a:solidFill>
              </a:rPr>
              <a:t>Will You Become an ES Manager?</a:t>
            </a:r>
            <a:endParaRPr lang="en-US" sz="54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885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7172"/>
            <a:ext cx="9067800" cy="701730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 smtClean="0"/>
              <a:t>ES </a:t>
            </a:r>
            <a:r>
              <a:rPr lang="en-US" b="1" dirty="0"/>
              <a:t>8 -- Request to become an </a:t>
            </a:r>
            <a:r>
              <a:rPr lang="en-US" b="1" dirty="0" smtClean="0"/>
              <a:t>ES </a:t>
            </a:r>
            <a:r>
              <a:rPr lang="en-US" b="1" dirty="0"/>
              <a:t>Manager</a:t>
            </a:r>
            <a:endParaRPr lang="en-US" dirty="0"/>
          </a:p>
          <a:p>
            <a:r>
              <a:rPr lang="en-US" b="1" dirty="0"/>
              <a:t> </a:t>
            </a:r>
            <a:endParaRPr lang="en-US" dirty="0"/>
          </a:p>
          <a:p>
            <a:r>
              <a:rPr lang="en-US" b="1" dirty="0"/>
              <a:t>My Name: ___________________________     			 Date: ____________</a:t>
            </a:r>
            <a:endParaRPr lang="en-US" dirty="0"/>
          </a:p>
          <a:p>
            <a:r>
              <a:rPr lang="en-US" b="1" dirty="0"/>
              <a:t>Phone: _____________________  email: ____________________________________</a:t>
            </a:r>
            <a:endParaRPr lang="en-US" dirty="0"/>
          </a:p>
          <a:p>
            <a:r>
              <a:rPr lang="en-US" b="1" dirty="0"/>
              <a:t>Mailing Address: ________________________________________________________</a:t>
            </a:r>
            <a:endParaRPr lang="en-US" dirty="0"/>
          </a:p>
          <a:p>
            <a:r>
              <a:rPr lang="en-US" b="1" dirty="0"/>
              <a:t>______________________________________________________________________</a:t>
            </a:r>
            <a:endParaRPr lang="en-US" dirty="0"/>
          </a:p>
          <a:p>
            <a:r>
              <a:rPr lang="en-US" b="1" dirty="0"/>
              <a:t>Attending a Church? (  ) No, Yes at: _________________________________________</a:t>
            </a:r>
            <a:endParaRPr lang="en-US" dirty="0"/>
          </a:p>
          <a:p>
            <a:r>
              <a:rPr lang="en-US" b="1" dirty="0"/>
              <a:t>We are a married Christian couple making this request (   Y), (   N)</a:t>
            </a:r>
            <a:endParaRPr lang="en-US" dirty="0"/>
          </a:p>
          <a:p>
            <a:r>
              <a:rPr lang="en-US" b="1" dirty="0"/>
              <a:t>We are abiding Disciples of Christ practicing daily disciplines of prayer, and Bible study.  </a:t>
            </a:r>
            <a:endParaRPr lang="en-US" dirty="0"/>
          </a:p>
          <a:p>
            <a:r>
              <a:rPr lang="en-US" b="1" dirty="0"/>
              <a:t>(   Y),  (   N)</a:t>
            </a:r>
            <a:endParaRPr lang="en-US" dirty="0"/>
          </a:p>
          <a:p>
            <a:r>
              <a:rPr lang="en-US" b="1" dirty="0"/>
              <a:t>I request to be certified as an </a:t>
            </a:r>
            <a:r>
              <a:rPr lang="en-US" b="1" dirty="0" smtClean="0"/>
              <a:t>ES </a:t>
            </a:r>
            <a:r>
              <a:rPr lang="en-US" b="1" dirty="0"/>
              <a:t>Manager for the following</a:t>
            </a:r>
            <a:r>
              <a:rPr lang="en-US" b="1"/>
              <a:t>: </a:t>
            </a:r>
            <a:r>
              <a:rPr lang="en-US" b="1" smtClean="0"/>
              <a:t>( City</a:t>
            </a:r>
            <a:r>
              <a:rPr lang="en-US" b="1" dirty="0"/>
              <a:t>), (   USA State), (   Country)</a:t>
            </a:r>
            <a:endParaRPr lang="en-US" dirty="0"/>
          </a:p>
          <a:p>
            <a:r>
              <a:rPr lang="en-US" b="1" dirty="0"/>
              <a:t>____________________________________________________________</a:t>
            </a:r>
            <a:endParaRPr lang="en-US" dirty="0"/>
          </a:p>
          <a:p>
            <a:r>
              <a:rPr lang="en-US" b="1" dirty="0"/>
              <a:t>If selected, I agree to study the </a:t>
            </a:r>
            <a:r>
              <a:rPr lang="en-US" b="1" dirty="0" smtClean="0"/>
              <a:t>ES </a:t>
            </a:r>
            <a:r>
              <a:rPr lang="en-US" b="1" dirty="0"/>
              <a:t>materials (including each </a:t>
            </a:r>
            <a:r>
              <a:rPr lang="en-US" b="1" dirty="0" smtClean="0"/>
              <a:t>Student class</a:t>
            </a:r>
            <a:r>
              <a:rPr lang="en-US" b="1" dirty="0"/>
              <a:t>), perform weekly goals, and be accountable to the group by reporting how I fulfilled my weekly goals.</a:t>
            </a:r>
            <a:endParaRPr lang="en-US" dirty="0"/>
          </a:p>
          <a:p>
            <a:r>
              <a:rPr lang="en-US" b="1" dirty="0"/>
              <a:t> </a:t>
            </a:r>
            <a:endParaRPr lang="en-US" dirty="0"/>
          </a:p>
          <a:p>
            <a:r>
              <a:rPr lang="en-US" b="1" dirty="0"/>
              <a:t>_______________________________</a:t>
            </a:r>
            <a:endParaRPr lang="en-US" dirty="0"/>
          </a:p>
          <a:p>
            <a:r>
              <a:rPr lang="en-US" b="1" dirty="0"/>
              <a:t>Signature</a:t>
            </a:r>
            <a:endParaRPr lang="en-US" dirty="0"/>
          </a:p>
          <a:p>
            <a:r>
              <a:rPr lang="en-US" b="1" dirty="0"/>
              <a:t>Comments about why I (we) should be selected: </a:t>
            </a:r>
            <a:endParaRPr lang="en-US" dirty="0"/>
          </a:p>
          <a:p>
            <a:r>
              <a:rPr lang="en-US" b="1" dirty="0"/>
              <a:t> </a:t>
            </a:r>
            <a:endParaRPr lang="en-US" dirty="0"/>
          </a:p>
          <a:p>
            <a:r>
              <a:rPr lang="en-US" b="1" dirty="0"/>
              <a:t> </a:t>
            </a:r>
            <a:endParaRPr lang="en-US" dirty="0"/>
          </a:p>
          <a:p>
            <a:r>
              <a:rPr lang="en-US" b="1" dirty="0"/>
              <a:t> </a:t>
            </a:r>
            <a:endParaRPr lang="en-US" dirty="0"/>
          </a:p>
          <a:p>
            <a:r>
              <a:rPr lang="en-US" b="1" dirty="0"/>
              <a:t> </a:t>
            </a:r>
            <a:endParaRPr lang="en-US" dirty="0"/>
          </a:p>
          <a:p>
            <a:r>
              <a:rPr lang="en-US" b="1" dirty="0"/>
              <a:t> </a:t>
            </a:r>
            <a:endParaRPr lang="en-US" dirty="0"/>
          </a:p>
          <a:p>
            <a:r>
              <a:rPr lang="en-US" b="1" dirty="0"/>
              <a:t>Keep in touch with </a:t>
            </a:r>
            <a:r>
              <a:rPr lang="en-US" b="1" dirty="0" smtClean="0"/>
              <a:t>Equipping </a:t>
            </a:r>
            <a:r>
              <a:rPr lang="en-US" b="1" dirty="0"/>
              <a:t>Central at www.equippingstudents.com, email: dotnjohn@comcast.net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93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ptnk.org/assets/vis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3564"/>
            <a:ext cx="9144000" cy="60872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0" y="228600"/>
            <a:ext cx="4114800" cy="132343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b="1" i="1" dirty="0" smtClean="0">
                <a:solidFill>
                  <a:srgbClr val="002060"/>
                </a:solidFill>
                <a:latin typeface="Algerian" panose="04020705040A02060702" pitchFamily="82" charset="0"/>
              </a:rPr>
              <a:t>Vision</a:t>
            </a:r>
            <a:endParaRPr lang="en-US" sz="8000" b="1" i="1" dirty="0">
              <a:solidFill>
                <a:srgbClr val="002060"/>
              </a:solidFill>
              <a:latin typeface="Algerian" panose="04020705040A02060702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91000" y="251947"/>
            <a:ext cx="4114800" cy="1200329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00B0F0"/>
                </a:solidFill>
                <a:latin typeface="Algerian" panose="04020705040A02060702" pitchFamily="82" charset="0"/>
              </a:rPr>
              <a:t>Without Vision, the people Perish</a:t>
            </a:r>
          </a:p>
          <a:p>
            <a:pPr algn="ctr"/>
            <a:r>
              <a:rPr lang="en-US" sz="2400" b="1" i="1" dirty="0" smtClean="0">
                <a:solidFill>
                  <a:srgbClr val="002060"/>
                </a:solidFill>
                <a:latin typeface="Algerian" panose="04020705040A02060702" pitchFamily="82" charset="0"/>
              </a:rPr>
              <a:t>Proverbs 29:18</a:t>
            </a:r>
            <a:endParaRPr lang="en-US" sz="2400" b="1" i="1" dirty="0">
              <a:solidFill>
                <a:srgbClr val="002060"/>
              </a:solidFill>
              <a:latin typeface="Algerian" panose="04020705040A02060702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8800" y="5276671"/>
            <a:ext cx="5029200" cy="1200329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00B0F0"/>
                </a:solidFill>
                <a:latin typeface="Algerian" panose="04020705040A02060702" pitchFamily="82" charset="0"/>
              </a:rPr>
              <a:t>Go, Make Disciples, Teach them to Obey, I’m with you</a:t>
            </a:r>
          </a:p>
          <a:p>
            <a:pPr algn="ctr"/>
            <a:r>
              <a:rPr lang="en-US" sz="2400" b="1" i="1" dirty="0" smtClean="0">
                <a:solidFill>
                  <a:srgbClr val="002060"/>
                </a:solidFill>
                <a:latin typeface="Algerian" panose="04020705040A02060702" pitchFamily="82" charset="0"/>
              </a:rPr>
              <a:t>Matthew 28:18-20</a:t>
            </a:r>
            <a:endParaRPr lang="en-US" sz="2400" b="1" i="1" dirty="0">
              <a:solidFill>
                <a:srgbClr val="002060"/>
              </a:solidFill>
              <a:latin typeface="Algerian" panose="04020705040A02060702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81600" y="1859340"/>
            <a:ext cx="4038600" cy="156966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00B0F0"/>
                </a:solidFill>
                <a:latin typeface="Algerian" panose="04020705040A02060702" pitchFamily="82" charset="0"/>
              </a:rPr>
              <a:t>I can do all things through Christ who strengthens Me</a:t>
            </a:r>
          </a:p>
          <a:p>
            <a:pPr algn="ctr"/>
            <a:r>
              <a:rPr lang="en-US" sz="2400" b="1" i="1" dirty="0" smtClean="0">
                <a:solidFill>
                  <a:srgbClr val="002060"/>
                </a:solidFill>
                <a:latin typeface="Algerian" panose="04020705040A02060702" pitchFamily="82" charset="0"/>
              </a:rPr>
              <a:t>Philippians 4:13</a:t>
            </a:r>
            <a:endParaRPr lang="en-US" sz="2400" b="1" i="1" dirty="0">
              <a:solidFill>
                <a:srgbClr val="002060"/>
              </a:solidFill>
              <a:latin typeface="Algerian" panose="04020705040A02060702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14800" y="3657600"/>
            <a:ext cx="4800600" cy="156966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00B0F0"/>
                </a:solidFill>
                <a:latin typeface="Algerian" panose="04020705040A02060702" pitchFamily="82" charset="0"/>
              </a:rPr>
              <a:t>Powered by the Holy Spirit, Become Witnesses locally and to the uttermost</a:t>
            </a:r>
          </a:p>
          <a:p>
            <a:pPr algn="ctr"/>
            <a:r>
              <a:rPr lang="en-US" sz="2400" b="1" i="1" dirty="0" smtClean="0">
                <a:solidFill>
                  <a:srgbClr val="002060"/>
                </a:solidFill>
                <a:latin typeface="Algerian" panose="04020705040A02060702" pitchFamily="82" charset="0"/>
              </a:rPr>
              <a:t>Acts  1:8</a:t>
            </a:r>
            <a:endParaRPr lang="en-US" sz="2400" b="1" i="1" dirty="0">
              <a:solidFill>
                <a:srgbClr val="002060"/>
              </a:solidFill>
              <a:latin typeface="Algerian" panose="04020705040A020607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981200"/>
            <a:ext cx="5410200" cy="132343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b="1" i="1" dirty="0" smtClean="0">
                <a:solidFill>
                  <a:srgbClr val="002060"/>
                </a:solidFill>
                <a:latin typeface="Algerian" panose="04020705040A02060702" pitchFamily="82" charset="0"/>
              </a:rPr>
              <a:t>Intention</a:t>
            </a:r>
            <a:endParaRPr lang="en-US" sz="8000" b="1" i="1" dirty="0">
              <a:solidFill>
                <a:srgbClr val="002060"/>
              </a:solidFill>
              <a:latin typeface="Algerian" panose="04020705040A02060702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810133"/>
            <a:ext cx="4114800" cy="132343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b="1" i="1" dirty="0" smtClean="0">
                <a:solidFill>
                  <a:srgbClr val="002060"/>
                </a:solidFill>
                <a:latin typeface="Algerian" panose="04020705040A02060702" pitchFamily="82" charset="0"/>
              </a:rPr>
              <a:t>Means</a:t>
            </a:r>
            <a:endParaRPr lang="en-US" sz="8000" b="1" i="1" dirty="0">
              <a:solidFill>
                <a:srgbClr val="00206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822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tse1.mm.bing.net/th?&amp;id=OIP.M18e48a925cb623ed130d1127d1e0ab53H0&amp;w=300&amp;h=199&amp;c=0&amp;pid=1.9&amp;rs=0&amp;p=0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74073"/>
            <a:ext cx="9200388" cy="61029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20782" y="63466"/>
            <a:ext cx="3886200" cy="126188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Our </a:t>
            </a:r>
            <a:r>
              <a:rPr lang="en-US" sz="4000" b="1" i="1" dirty="0" smtClean="0">
                <a:solidFill>
                  <a:srgbClr val="002060"/>
                </a:solidFill>
              </a:rPr>
              <a:t>V</a:t>
            </a:r>
            <a:r>
              <a:rPr lang="en-US" sz="3600" b="1" i="1" dirty="0" smtClean="0"/>
              <a:t>ision</a:t>
            </a:r>
            <a:r>
              <a:rPr lang="en-US" sz="3600" dirty="0" smtClean="0"/>
              <a:t> is to </a:t>
            </a:r>
            <a:r>
              <a:rPr lang="en-US" sz="3600" b="1" i="1" dirty="0" smtClean="0"/>
              <a:t>Change the World</a:t>
            </a:r>
            <a:endParaRPr lang="en-US" sz="36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3068782" y="4038600"/>
            <a:ext cx="6075218" cy="126188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Our </a:t>
            </a:r>
            <a:r>
              <a:rPr lang="en-US" sz="4000" b="1" i="1" dirty="0" smtClean="0">
                <a:solidFill>
                  <a:srgbClr val="002060"/>
                </a:solidFill>
              </a:rPr>
              <a:t>I</a:t>
            </a:r>
            <a:r>
              <a:rPr lang="en-US" sz="3600" b="1" i="1" dirty="0" smtClean="0"/>
              <a:t>ntention</a:t>
            </a:r>
            <a:r>
              <a:rPr lang="en-US" sz="3600" dirty="0" smtClean="0"/>
              <a:t> is to Equip Students to </a:t>
            </a:r>
            <a:r>
              <a:rPr lang="en-US" sz="3600" b="1" i="1" dirty="0" smtClean="0"/>
              <a:t>Change the World</a:t>
            </a:r>
            <a:endParaRPr lang="en-US" sz="36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193964" y="5410200"/>
            <a:ext cx="6435436" cy="126188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Our </a:t>
            </a:r>
            <a:r>
              <a:rPr lang="en-US" sz="4000" b="1" i="1" dirty="0" smtClean="0">
                <a:solidFill>
                  <a:srgbClr val="002060"/>
                </a:solidFill>
              </a:rPr>
              <a:t>M</a:t>
            </a:r>
            <a:r>
              <a:rPr lang="en-US" sz="3600" b="1" i="1" dirty="0" smtClean="0"/>
              <a:t>ean</a:t>
            </a:r>
            <a:r>
              <a:rPr lang="en-US" sz="3600" dirty="0" smtClean="0"/>
              <a:t>s is to use Jesus’ Plan to Reveal Their Purpose in Life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99949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Personal Stuff\Church\Discipleship\Lost Sheep Ministries\EC - Change the World\Change the World - Curriculum\Intro to Change the World - JPG\Slide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331200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125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transformleaders.tv/wp-content/uploads/2012/04/Clear-Sense-Of-Purpo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7" y="632760"/>
            <a:ext cx="8900393" cy="51784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485485" y="2868023"/>
            <a:ext cx="8153400" cy="707886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Knowing Their God-Given Purpose, </a:t>
            </a:r>
            <a:endParaRPr lang="en-US" sz="32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4546" y="4191000"/>
            <a:ext cx="8353714" cy="206210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Students will 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Become Responsive to Jesus and take 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 Gospel onto their Campuses, into their 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Cities, 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and to the Uttermost Parts of the World! </a:t>
            </a:r>
          </a:p>
          <a:p>
            <a:pPr algn="ctr"/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(Acts 1:8, Matthew 28:18-20)</a:t>
            </a:r>
          </a:p>
        </p:txBody>
      </p:sp>
    </p:spTree>
    <p:extLst>
      <p:ext uri="{BB962C8B-B14F-4D97-AF65-F5344CB8AC3E}">
        <p14:creationId xmlns:p14="http://schemas.microsoft.com/office/powerpoint/2010/main" val="3005946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tse1.mm.bing.net/th?&amp;id=OIP.M8575b4e761b7cdd01da001738e14bce8H0&amp;w=299&amp;h=199&amp;c=0&amp;pid=1.9&amp;rs=0&amp;p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980" y="228600"/>
            <a:ext cx="9044820" cy="6019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04800" y="76200"/>
            <a:ext cx="7620000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Five Reasons For Focusing on Students: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926812"/>
            <a:ext cx="8298873" cy="584775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1. They Represent the Future of Christianity.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240090" y="3595807"/>
            <a:ext cx="8610600" cy="584775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2. They Are The Largest Group Leaving the Church.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240090" y="4256782"/>
            <a:ext cx="8686800" cy="584775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3. They Have the Greatest Influence on their Peers.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22980" y="5628382"/>
            <a:ext cx="9044820" cy="1077218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5. They Will Soon Marry, and Introduce A New Generation.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468690" y="4942582"/>
            <a:ext cx="8141910" cy="584775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4. They Are Energetic, Idealistic, and Teachable.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06941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www.nist.gov/baldrige/award_recipients/images/mcps_students_class_H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1146"/>
            <a:ext cx="9144000" cy="62421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152400" y="152400"/>
            <a:ext cx="3962400" cy="95410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/>
              <a:t>Envision Drug and Alcohol Free Campuses</a:t>
            </a:r>
            <a:endParaRPr lang="en-US" sz="28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1143000" y="1711666"/>
            <a:ext cx="3962400" cy="95410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/>
              <a:t>Envision Motivated, Disciplined Students</a:t>
            </a:r>
            <a:endParaRPr lang="en-US" sz="28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2667000" y="3288598"/>
            <a:ext cx="4876800" cy="95410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/>
              <a:t>Envision Students with Solid Spiritual / Moral Foundations</a:t>
            </a:r>
            <a:endParaRPr lang="en-US" sz="28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4308718" y="4730859"/>
            <a:ext cx="3962400" cy="138499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/>
              <a:t>Envision Students Eager to Prepare themselves to Change the World!</a:t>
            </a:r>
            <a:endParaRPr 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400038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20918" y="381000"/>
            <a:ext cx="9185835" cy="6096000"/>
            <a:chOff x="-20918" y="381000"/>
            <a:chExt cx="9185835" cy="6096000"/>
          </a:xfrm>
        </p:grpSpPr>
        <p:pic>
          <p:nvPicPr>
            <p:cNvPr id="3" name="Picture 2" descr="http://1.bp.blogspot.com/-lIL6OxDZkfY/Tc4P3cMzSeI/AAAAAAAAAhU/-DCodiF5f1M/s1600/Tibet%2BNomachi%2BNomads%2Bin%2BNagchu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20918" y="381000"/>
              <a:ext cx="9185835" cy="6096000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prst="angle"/>
            </a:sp3d>
          </p:spPr>
        </p:pic>
        <p:pic>
          <p:nvPicPr>
            <p:cNvPr id="90114" name="Picture 2" descr="http://tse1.mm.bing.net/th?&amp;id=OIP.M3ed0e34ad1bcde6fbd644516403affbeo0&amp;w=300&amp;h=252&amp;c=0&amp;pid=1.9&amp;rs=0&amp;p=0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762000"/>
              <a:ext cx="1639362" cy="1371600"/>
            </a:xfrm>
            <a:prstGeom prst="rect">
              <a:avLst/>
            </a:prstGeom>
            <a:noFill/>
          </p:spPr>
        </p:pic>
      </p:grpSp>
      <p:sp>
        <p:nvSpPr>
          <p:cNvPr id="4" name="TextBox 3"/>
          <p:cNvSpPr txBox="1"/>
          <p:nvPr/>
        </p:nvSpPr>
        <p:spPr>
          <a:xfrm>
            <a:off x="2286000" y="0"/>
            <a:ext cx="4953000" cy="76944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i="1" dirty="0" smtClean="0">
                <a:solidFill>
                  <a:srgbClr val="002060"/>
                </a:solidFill>
              </a:rPr>
              <a:t>Our Current Context</a:t>
            </a:r>
            <a:endParaRPr lang="en-US" sz="4400" b="1" i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5320605"/>
            <a:ext cx="5562600" cy="138499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002060"/>
                </a:solidFill>
              </a:rPr>
              <a:t>People of all ages are leaving the Church and many are leaving Christianity in Search of Purpose</a:t>
            </a:r>
            <a:endParaRPr lang="en-US" sz="28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540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914</TotalTime>
  <Words>832</Words>
  <Application>Microsoft Office PowerPoint</Application>
  <PresentationFormat>On-screen Show (4:3)</PresentationFormat>
  <Paragraphs>115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</dc:creator>
  <cp:lastModifiedBy>John</cp:lastModifiedBy>
  <cp:revision>171</cp:revision>
  <dcterms:created xsi:type="dcterms:W3CDTF">2006-08-16T00:00:00Z</dcterms:created>
  <dcterms:modified xsi:type="dcterms:W3CDTF">2017-01-18T13:06:38Z</dcterms:modified>
  <cp:contentStatus/>
</cp:coreProperties>
</file>