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406" r:id="rId2"/>
    <p:sldId id="401" r:id="rId3"/>
    <p:sldId id="456" r:id="rId4"/>
    <p:sldId id="413" r:id="rId5"/>
    <p:sldId id="462" r:id="rId6"/>
    <p:sldId id="467" r:id="rId7"/>
    <p:sldId id="460" r:id="rId8"/>
    <p:sldId id="410" r:id="rId9"/>
    <p:sldId id="392" r:id="rId10"/>
    <p:sldId id="403" r:id="rId11"/>
    <p:sldId id="396" r:id="rId12"/>
    <p:sldId id="375" r:id="rId13"/>
    <p:sldId id="426" r:id="rId14"/>
    <p:sldId id="428" r:id="rId15"/>
    <p:sldId id="444" r:id="rId16"/>
    <p:sldId id="465" r:id="rId17"/>
    <p:sldId id="466" r:id="rId18"/>
    <p:sldId id="387" r:id="rId19"/>
    <p:sldId id="386" r:id="rId20"/>
    <p:sldId id="429" r:id="rId21"/>
    <p:sldId id="390" r:id="rId22"/>
    <p:sldId id="364" r:id="rId23"/>
    <p:sldId id="365" r:id="rId24"/>
    <p:sldId id="270" r:id="rId25"/>
    <p:sldId id="351" r:id="rId26"/>
    <p:sldId id="398" r:id="rId27"/>
    <p:sldId id="377" r:id="rId28"/>
    <p:sldId id="418" r:id="rId29"/>
    <p:sldId id="391" r:id="rId30"/>
    <p:sldId id="358" r:id="rId31"/>
    <p:sldId id="452" r:id="rId32"/>
    <p:sldId id="333" r:id="rId33"/>
    <p:sldId id="431" r:id="rId34"/>
    <p:sldId id="260" r:id="rId35"/>
    <p:sldId id="261" r:id="rId36"/>
    <p:sldId id="424" r:id="rId37"/>
    <p:sldId id="335" r:id="rId38"/>
    <p:sldId id="443" r:id="rId39"/>
    <p:sldId id="336" r:id="rId40"/>
    <p:sldId id="339" r:id="rId41"/>
    <p:sldId id="433" r:id="rId42"/>
    <p:sldId id="434" r:id="rId43"/>
    <p:sldId id="439" r:id="rId44"/>
    <p:sldId id="278" r:id="rId45"/>
    <p:sldId id="440" r:id="rId46"/>
    <p:sldId id="279" r:id="rId47"/>
    <p:sldId id="436" r:id="rId48"/>
    <p:sldId id="437" r:id="rId49"/>
    <p:sldId id="294" r:id="rId50"/>
    <p:sldId id="323" r:id="rId51"/>
    <p:sldId id="322" r:id="rId52"/>
    <p:sldId id="393" r:id="rId53"/>
    <p:sldId id="416" r:id="rId54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C103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2" autoAdjust="0"/>
    <p:restoredTop sz="94672" autoAdjust="0"/>
  </p:normalViewPr>
  <p:slideViewPr>
    <p:cSldViewPr>
      <p:cViewPr varScale="1">
        <p:scale>
          <a:sx n="58" d="100"/>
          <a:sy n="58" d="100"/>
        </p:scale>
        <p:origin x="-1421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3763" cy="465455"/>
          </a:xfrm>
          <a:prstGeom prst="rect">
            <a:avLst/>
          </a:prstGeom>
        </p:spPr>
        <p:txBody>
          <a:bodyPr vert="horz" lIns="92926" tIns="46463" rIns="92926" bIns="4646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1"/>
            <a:ext cx="3013763" cy="465455"/>
          </a:xfrm>
          <a:prstGeom prst="rect">
            <a:avLst/>
          </a:prstGeom>
        </p:spPr>
        <p:txBody>
          <a:bodyPr vert="horz" lIns="92926" tIns="46463" rIns="92926" bIns="46463" rtlCol="0"/>
          <a:lstStyle>
            <a:lvl1pPr algn="r">
              <a:defRPr sz="1200"/>
            </a:lvl1pPr>
          </a:lstStyle>
          <a:p>
            <a:fld id="{6F6F1FA1-F4A8-432E-B418-78287B947AEA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8500"/>
            <a:ext cx="4652962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26" tIns="46463" rIns="92926" bIns="4646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21823"/>
            <a:ext cx="5563870" cy="4189095"/>
          </a:xfrm>
          <a:prstGeom prst="rect">
            <a:avLst/>
          </a:prstGeom>
        </p:spPr>
        <p:txBody>
          <a:bodyPr vert="horz" lIns="92926" tIns="46463" rIns="92926" bIns="4646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lIns="92926" tIns="46463" rIns="92926" bIns="4646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29"/>
            <a:ext cx="3013763" cy="465455"/>
          </a:xfrm>
          <a:prstGeom prst="rect">
            <a:avLst/>
          </a:prstGeom>
        </p:spPr>
        <p:txBody>
          <a:bodyPr vert="horz" lIns="92926" tIns="46463" rIns="92926" bIns="46463" rtlCol="0" anchor="b"/>
          <a:lstStyle>
            <a:lvl1pPr algn="r">
              <a:defRPr sz="1200"/>
            </a:lvl1pPr>
          </a:lstStyle>
          <a:p>
            <a:fld id="{64DEFA31-FBCB-4950-BCDF-6E31632C7C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37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FCBBE-D6F4-44E4-A0A5-0B20296C02F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306751-338D-4D1A-8CDB-2578CEB71345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FCBBE-D6F4-44E4-A0A5-0B20296C02F8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bing.com/images/search?q=Students&amp;view=detailv2&amp;&amp;id=5F7AC47BB4A2E81B13207ED4B4D15F4C84D96627&amp;selectedIndex=6&amp;ccid=pUdArZNF&amp;simid=608042854634819417&amp;thid=OIP.Ma54740ad9345519dde471e179c7112daH0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bing.com/images/search?q=Students&amp;view=detailv2&amp;&amp;id=D3C5F8E48D0ED8EEF5754AAE466698F6A8BD6F4B&amp;selectedIndex=37&amp;ccid=GOSKkly2&amp;simid=608041252625648900&amp;thid=OIP.M18e48a925cb623ed130d1127d1e0ab53H0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ng.com/images/search?q=Christian+Church&amp;view=detailv2&amp;&amp;id=5F6C055332EEFF24171F9DD03A9E0D9E08B1EE53&amp;selectedIndex=1&amp;ccid=PtDjStG8&amp;simid=608043941271634474&amp;thid=OIP.M3ed0e34ad1bcde6fbd644516403affbeo0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socialwebthing.com/wp-content/uploads/2012/09/student_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47" y="381000"/>
            <a:ext cx="9088153" cy="6067424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2438400" cy="762000"/>
          </a:xfr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Equipping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400" y="1143000"/>
            <a:ext cx="838200" cy="1015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E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8200" y="1524000"/>
            <a:ext cx="838200" cy="1015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S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724400" y="4343400"/>
            <a:ext cx="2209799" cy="762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Students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800600" y="5334000"/>
            <a:ext cx="4038600" cy="1219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One Day Adult 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Promotion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0" y="5029200"/>
            <a:ext cx="4495800" cy="152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To Change The World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37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  <p:bldP spid="6" grpId="0" animBg="1"/>
      <p:bldP spid="7" grpId="0" build="p" animBg="1"/>
      <p:bldP spid="10" grpId="0" build="p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hristianitytoday.com/images/49934.jpg?w=6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5147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57200" y="3720405"/>
            <a:ext cx="4724400" cy="138499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Busters: 1965 – 1983 (32 to 50)</a:t>
            </a:r>
          </a:p>
          <a:p>
            <a:pPr algn="ctr"/>
            <a:r>
              <a:rPr lang="en-US" sz="2800" dirty="0" smtClean="0"/>
              <a:t>Most Influence on next Generation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5168205"/>
            <a:ext cx="4038600" cy="138499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Mosaics: 1984 – 2000 </a:t>
            </a:r>
          </a:p>
          <a:p>
            <a:pPr algn="ctr"/>
            <a:r>
              <a:rPr lang="en-US" sz="2800" dirty="0" smtClean="0"/>
              <a:t>(13 to 29 years old)</a:t>
            </a:r>
          </a:p>
          <a:p>
            <a:pPr algn="ctr"/>
            <a:r>
              <a:rPr lang="en-US" sz="2800" b="1" i="1" dirty="0" smtClean="0">
                <a:solidFill>
                  <a:srgbClr val="0070C0"/>
                </a:solidFill>
              </a:rPr>
              <a:t>The Future of the Church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2286000"/>
            <a:ext cx="44958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Boomers: 1946 – 1964  </a:t>
            </a:r>
          </a:p>
          <a:p>
            <a:pPr algn="ctr"/>
            <a:r>
              <a:rPr lang="en-US" sz="2800" dirty="0" smtClean="0"/>
              <a:t>(51 to 69 years old)</a:t>
            </a:r>
          </a:p>
          <a:p>
            <a:pPr algn="ctr"/>
            <a:r>
              <a:rPr lang="en-US" sz="2800" dirty="0" smtClean="0"/>
              <a:t>Preparing to take the Mantle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838200"/>
            <a:ext cx="38100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Elders: Born Before 1945 (Over 70 years old)</a:t>
            </a:r>
          </a:p>
          <a:p>
            <a:pPr algn="ctr"/>
            <a:r>
              <a:rPr lang="en-US" sz="2800" dirty="0" smtClean="0"/>
              <a:t>Best Resource Age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962400" y="1066800"/>
            <a:ext cx="2971800" cy="954107"/>
          </a:xfrm>
          <a:prstGeom prst="rect">
            <a:avLst/>
          </a:prstGeom>
          <a:solidFill>
            <a:srgbClr val="FFCC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28% of Elders are Dropouts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876800" y="2438400"/>
            <a:ext cx="2628900" cy="95410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35% of Boomers are Dropouts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0" y="3962400"/>
            <a:ext cx="2819400" cy="95410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40% of Busters are Dropouts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876800" y="5410200"/>
            <a:ext cx="2514600" cy="954107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48% of Mosaics are Dropouts!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" y="152400"/>
            <a:ext cx="80772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002060"/>
                </a:solidFill>
              </a:rPr>
              <a:t>Church Dropout Rate (per Barna Research)</a:t>
            </a:r>
            <a:endParaRPr lang="en-US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19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amthatgirl.com/attachments/pages/309/countering-media-influe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12" y="1238776"/>
            <a:ext cx="9156511" cy="478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429490"/>
            <a:ext cx="4648200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 Times New Roman"/>
              </a:rPr>
              <a:t>During the 1960s Polls showed the three most influential factors in a Student’s life to be:</a:t>
            </a:r>
            <a:endParaRPr lang="en-US" sz="2400" dirty="0">
              <a:latin typeface=" 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1572490"/>
            <a:ext cx="18288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 Times New Roman"/>
              </a:rPr>
              <a:t>1. Parents</a:t>
            </a:r>
            <a:endParaRPr lang="en-US" sz="2400" dirty="0">
              <a:latin typeface=" 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2025225"/>
            <a:ext cx="18288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 Times New Roman"/>
              </a:rPr>
              <a:t>2. Teachers</a:t>
            </a:r>
            <a:endParaRPr lang="en-US" sz="2400" dirty="0">
              <a:latin typeface=" 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2482425"/>
            <a:ext cx="31242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 Times New Roman"/>
              </a:rPr>
              <a:t>3. Spiritual Leaders</a:t>
            </a:r>
            <a:endParaRPr lang="en-US" sz="2400" dirty="0">
              <a:latin typeface=" 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4883497"/>
            <a:ext cx="464820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 Times New Roman"/>
              </a:rPr>
              <a:t>Today the three most influential factors in a Student’s life are:</a:t>
            </a:r>
            <a:endParaRPr lang="en-US" sz="2400" dirty="0">
              <a:latin typeface=" 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7800" y="5416897"/>
            <a:ext cx="15240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 Times New Roman"/>
              </a:rPr>
              <a:t>1.Friends</a:t>
            </a:r>
            <a:endParaRPr lang="en-US" sz="2400" dirty="0">
              <a:latin typeface=" 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400" y="5797897"/>
            <a:ext cx="15240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 Times New Roman"/>
              </a:rPr>
              <a:t>2. Media</a:t>
            </a:r>
            <a:endParaRPr lang="en-US" sz="2400" dirty="0">
              <a:latin typeface=" 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0" y="6178897"/>
            <a:ext cx="18288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 Times New Roman"/>
              </a:rPr>
              <a:t>3. Parents</a:t>
            </a:r>
            <a:endParaRPr lang="en-US" sz="2400" dirty="0">
              <a:latin typeface=" Times New Roman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914400" y="6178897"/>
            <a:ext cx="4724400" cy="60960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Spiritual Leaders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Dropped to 17</a:t>
            </a:r>
            <a:r>
              <a:rPr kumimoji="0" lang="en-US" sz="3600" b="1" i="1" u="none" strike="noStrike" kern="1200" cap="none" spc="0" normalizeH="0" baseline="30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!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se1.mm.bing.net/th?&amp;id=OIP.M8575b4e761b7cdd01da001738e14bce8H0&amp;w=299&amp;h=199&amp;c=0&amp;pid=1.9&amp;rs=0&amp;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909" y="228600"/>
            <a:ext cx="9044820" cy="601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04800" y="457200"/>
            <a:ext cx="49530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/>
              <a:t>Why Focus on Students?: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219200"/>
            <a:ext cx="8382000" cy="58477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1.  They Represent the Future of Christianity.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-37909" y="3593812"/>
            <a:ext cx="8610600" cy="58477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2.  They Are The Largest Group Leaving the Church.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41101" y="4267200"/>
            <a:ext cx="8686800" cy="58477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3.  They Have the Greatest Influence on their Peers.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5552182"/>
            <a:ext cx="8686800" cy="107721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5.  They Will Soon Marry, Form Families, and Introduce Another Generation.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17764" y="4901625"/>
            <a:ext cx="8610600" cy="58477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4.  They are Energetic, Idealistic, and Teachable.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0" name="Picture 8" descr="http://assisted-living.benchmarkseniorliving.com/wp-content/uploads/2012/05/Istock-Seniors-at-Compu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14400"/>
            <a:ext cx="8686800" cy="5765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28600" y="63912"/>
            <a:ext cx="8686800" cy="95410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Adult Christian Managers are required to start an ES Movement.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6969" y="2229301"/>
            <a:ext cx="2286000" cy="2677656"/>
          </a:xfrm>
          <a:prstGeom prst="rect">
            <a:avLst/>
          </a:prstGeom>
          <a:solidFill>
            <a:srgbClr val="FFCC66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They will manage ES in their Region and report Results to ES Central. </a:t>
            </a:r>
            <a:endParaRPr lang="en-US" sz="2800" dirty="0"/>
          </a:p>
        </p:txBody>
      </p:sp>
      <p:sp>
        <p:nvSpPr>
          <p:cNvPr id="49154" name="AutoShape 2"/>
          <p:cNvSpPr>
            <a:spLocks noChangeAspect="1" noChangeArrowheads="1"/>
          </p:cNvSpPr>
          <p:nvPr/>
        </p:nvSpPr>
        <p:spPr bwMode="auto">
          <a:xfrm>
            <a:off x="63500" y="-906463"/>
            <a:ext cx="2857500" cy="1895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56" name="AutoShape 4"/>
          <p:cNvSpPr>
            <a:spLocks noChangeAspect="1" noChangeArrowheads="1"/>
          </p:cNvSpPr>
          <p:nvPr/>
        </p:nvSpPr>
        <p:spPr bwMode="auto">
          <a:xfrm>
            <a:off x="-76200" y="-906463"/>
            <a:ext cx="2857500" cy="1895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0500" y="5295539"/>
            <a:ext cx="51816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ES Managers will Disciple a group of 4 to 6 Students: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4229100" y="5753207"/>
            <a:ext cx="44577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</a:t>
            </a:r>
            <a:r>
              <a:rPr lang="en-US" sz="2800" dirty="0" smtClean="0"/>
              <a:t>y Teaching eight 1 to 1 ½ hour ES Discipleship Sessions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400800" y="533400"/>
            <a:ext cx="2590800" cy="397031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This couple will take a 3 day training class and agree to be Disciples of Christ to  become Regional Managers for ES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429000" y="3568129"/>
            <a:ext cx="2595154" cy="1815882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They will seek ES Coordinators to help equip students.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7679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  <p:bldP spid="12" grpId="0" animBg="1"/>
      <p:bldP spid="6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://engageyourlearners.com/images/TrainingMaterials.png"/>
          <p:cNvPicPr>
            <a:picLocks noChangeAspect="1" noChangeArrowheads="1"/>
          </p:cNvPicPr>
          <p:nvPr/>
        </p:nvPicPr>
        <p:blipFill>
          <a:blip r:embed="rId2" cstate="print"/>
          <a:srcRect b="6748"/>
          <a:stretch>
            <a:fillRect/>
          </a:stretch>
        </p:blipFill>
        <p:spPr bwMode="auto">
          <a:xfrm>
            <a:off x="533400" y="539496"/>
            <a:ext cx="8229600" cy="63185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3657600" cy="64633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ES Central Will: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029200"/>
            <a:ext cx="4648200" cy="181588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Training materials include Power point slides, Videos, student manuals, student forms, etc.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514600" y="2146518"/>
            <a:ext cx="4419600" cy="2246769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Maintain and Provide Information and Training Materials needed by Regional Managers &amp; Coordinators.</a:t>
            </a:r>
            <a:endParaRPr lang="en-US" sz="2800" dirty="0"/>
          </a:p>
        </p:txBody>
      </p:sp>
      <p:sp>
        <p:nvSpPr>
          <p:cNvPr id="6146" name="AutoShape 2"/>
          <p:cNvSpPr>
            <a:spLocks noChangeAspect="1" noChangeArrowheads="1"/>
          </p:cNvSpPr>
          <p:nvPr/>
        </p:nvSpPr>
        <p:spPr bwMode="auto">
          <a:xfrm>
            <a:off x="63500" y="-2193925"/>
            <a:ext cx="4572000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AutoShape 4"/>
          <p:cNvSpPr>
            <a:spLocks noChangeAspect="1" noChangeArrowheads="1"/>
          </p:cNvSpPr>
          <p:nvPr/>
        </p:nvSpPr>
        <p:spPr bwMode="auto">
          <a:xfrm>
            <a:off x="63500" y="-2193925"/>
            <a:ext cx="4572000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0" name="AutoShape 6"/>
          <p:cNvSpPr>
            <a:spLocks noChangeAspect="1" noChangeArrowheads="1"/>
          </p:cNvSpPr>
          <p:nvPr/>
        </p:nvSpPr>
        <p:spPr bwMode="auto">
          <a:xfrm>
            <a:off x="63500" y="-2193925"/>
            <a:ext cx="4572000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29400" y="3429000"/>
            <a:ext cx="2438400" cy="138499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Write and Distribute ES Newsletters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5929745" y="5460087"/>
            <a:ext cx="3124200" cy="95410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Maintain a Web Site </a:t>
            </a:r>
            <a:r>
              <a:rPr lang="en-US" sz="2800" dirty="0"/>
              <a:t>/</a:t>
            </a:r>
            <a:r>
              <a:rPr lang="en-US" sz="2800" dirty="0" smtClean="0"/>
              <a:t> BLOG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2299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lEL8zMG8bvw/T_nHNSAqf3I/AAAAAAAADYM/ynMn0LW94nQ/s1600/instruction-manu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010400" cy="663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381000"/>
            <a:ext cx="8458200" cy="76944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lgerian" panose="04020705040A02060702" pitchFamily="82" charset="0"/>
              </a:rPr>
              <a:t>Demonstrate ES Materials</a:t>
            </a:r>
            <a:endParaRPr lang="en-US" sz="4400" dirty="0">
              <a:latin typeface="Algerian" panose="04020705040A02060702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2286000"/>
            <a:ext cx="2895600" cy="46166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latin typeface=" Times New Roman"/>
              </a:rPr>
              <a:t>Manager Manuals</a:t>
            </a:r>
            <a:endParaRPr lang="en-US" sz="2400" b="1" i="1" dirty="0">
              <a:latin typeface=" 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1200" y="4719935"/>
            <a:ext cx="2895600" cy="46166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latin typeface=" Times New Roman"/>
              </a:rPr>
              <a:t>Student Manuals</a:t>
            </a:r>
            <a:endParaRPr lang="en-US" sz="2400" b="1" i="1" dirty="0">
              <a:latin typeface=" 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3200" y="5491324"/>
            <a:ext cx="2895600" cy="46166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latin typeface=" Times New Roman"/>
              </a:rPr>
              <a:t>Student Forms</a:t>
            </a:r>
            <a:endParaRPr lang="en-US" sz="2400" b="1" i="1" dirty="0">
              <a:latin typeface=" 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117271"/>
            <a:ext cx="3733800" cy="46166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latin typeface=" Times New Roman"/>
              </a:rPr>
              <a:t>Student Presentations</a:t>
            </a:r>
            <a:endParaRPr lang="en-US" sz="2400" b="1" i="1" dirty="0">
              <a:latin typeface=" 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3851564"/>
            <a:ext cx="2895600" cy="46166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latin typeface=" Times New Roman"/>
              </a:rPr>
              <a:t>Student </a:t>
            </a:r>
            <a:r>
              <a:rPr lang="en-US" sz="2400" b="1" i="1" smtClean="0">
                <a:latin typeface=" Times New Roman"/>
              </a:rPr>
              <a:t>ES Binder</a:t>
            </a:r>
            <a:endParaRPr lang="en-US" sz="2400" b="1" i="1" dirty="0">
              <a:latin typeface=" 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1783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btscelebs.files.wordpress.com/2013/03/thebible-jesus-disciples-2013032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399"/>
            <a:ext cx="9144000" cy="4748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228600"/>
            <a:ext cx="6400800" cy="107721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0070C0"/>
                </a:solidFill>
              </a:rPr>
              <a:t>Jesus Chose Common People to be His Disciples:</a:t>
            </a:r>
            <a:endParaRPr lang="en-US" sz="3200" b="1" i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2514600"/>
            <a:ext cx="34290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They Were Willing to Obey His Teachings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657600" y="2044005"/>
            <a:ext cx="54864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They Were Common People but Learned Their Purpose in life and Became Great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3733800"/>
            <a:ext cx="3962400" cy="18158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They Understood and Choose to Practice the Great Commandment and Great Commission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419600" y="5105400"/>
            <a:ext cx="4724400" cy="95410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They Agreed to Practice What They Shared With Other</a:t>
            </a:r>
            <a:r>
              <a:rPr lang="en-US" sz="2400" dirty="0" smtClean="0"/>
              <a:t>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495800" y="3581400"/>
            <a:ext cx="4495800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They Were Willing to Forsake Worldly Pleasures and Entertainments to Follow Him 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5105400"/>
            <a:ext cx="4419600" cy="1323439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chemeClr val="bg1"/>
                </a:solidFill>
                <a:latin typeface="Agency FB" pitchFamily="34" charset="0"/>
              </a:rPr>
              <a:t>And THEY CHANGED THE WORLD</a:t>
            </a:r>
            <a:endParaRPr lang="en-US" sz="4000" b="1" i="1" dirty="0">
              <a:solidFill>
                <a:schemeClr val="bg1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43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33  E" pathEditMode="relative" ptsTypes=""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8" grpId="0" animBg="1"/>
      <p:bldP spid="8" grpId="1" animBg="1"/>
      <p:bldP spid="10" grpId="0" animBg="1"/>
      <p:bldP spid="10" grpId="1" animBg="1"/>
      <p:bldP spid="10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tse1.mm.bing.net/th?&amp;id=OIP.Ma54740ad9345519dde471e179c7112daH0&amp;w=299&amp;h=199&amp;c=0&amp;pid=1.9&amp;rs=0&amp;p=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179" y="457200"/>
            <a:ext cx="9044821" cy="6019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09600" y="152400"/>
            <a:ext cx="6096000" cy="10772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Today, Jesus Is Calling Students to Be His World-Changing Disciples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22771" y="4876800"/>
            <a:ext cx="4419600" cy="1938992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chemeClr val="bg1"/>
                </a:solidFill>
                <a:latin typeface="Agency FB" pitchFamily="34" charset="0"/>
              </a:rPr>
              <a:t>Understanding Their Purpose in Life, They Will CHANGE THE WORLD</a:t>
            </a:r>
            <a:endParaRPr lang="en-US" sz="4000" b="1" i="1" dirty="0">
              <a:solidFill>
                <a:schemeClr val="bg1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85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33  E" pathEditMode="relative" ptsTypes="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5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www.constructionjargon.com/images/Foundation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534400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52400" y="228600"/>
            <a:ext cx="53340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Jesus said, “</a:t>
            </a:r>
            <a:r>
              <a:rPr lang="en-US" sz="2800" b="1" i="1" dirty="0" smtClean="0">
                <a:solidFill>
                  <a:srgbClr val="C00000"/>
                </a:solidFill>
              </a:rPr>
              <a:t>I will show you what someone is like that comes to me, hears my words and acts on them</a:t>
            </a:r>
            <a:r>
              <a:rPr lang="en-US" sz="2800" dirty="0" smtClean="0"/>
              <a:t>“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3886200"/>
            <a:ext cx="59436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“</a:t>
            </a:r>
            <a:r>
              <a:rPr lang="en-US" sz="2800" b="1" i="1" dirty="0" smtClean="0">
                <a:solidFill>
                  <a:srgbClr val="C00000"/>
                </a:solidFill>
              </a:rPr>
              <a:t>He is like a man building a house, who dug deeply, and laid the foundation on Rock </a:t>
            </a:r>
            <a:r>
              <a:rPr lang="en-US" sz="2800" dirty="0" smtClean="0"/>
              <a:t>“ (Luke 6:47-48)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0" y="5410200"/>
            <a:ext cx="59436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ES</a:t>
            </a:r>
            <a:r>
              <a:rPr lang="en-US" sz="2800" dirty="0" smtClean="0"/>
              <a:t> establishes solid foundations for students that come to Jesus, hear His words, and acts upon them.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teachingwithtruth.com/wp-content/uploads/2013/06/dare-to-be-a-disciple-story-3-pic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"/>
            <a:ext cx="9144000" cy="6734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81000" y="1143000"/>
            <a:ext cx="5943600" cy="15696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If a Student Does Not Clearly Know his/her Purpose in Life, ES will guide them.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429000" y="5094982"/>
            <a:ext cx="5486400" cy="156966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If the Student is A Christian, They May Become A World-Changing Disciple of Christ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91" y="1366629"/>
            <a:ext cx="70612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1727" y="43190"/>
            <a:ext cx="8839200" cy="13234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002060"/>
                </a:solidFill>
                <a:latin typeface="Algerian" panose="04020705040A02060702" pitchFamily="82" charset="0"/>
              </a:rPr>
              <a:t>One Day Adult  Promotion OUTLINE:</a:t>
            </a:r>
            <a:endParaRPr lang="en-US" sz="4000" b="1" i="1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769283"/>
            <a:ext cx="4267200" cy="30469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The ES Vision and Purpose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Our Current Context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Why Focus on </a:t>
            </a:r>
            <a:r>
              <a:rPr lang="en-US" sz="2400" dirty="0" smtClean="0"/>
              <a:t>Students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Demonstrate ES Materials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ES Strategy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Who Can Change the World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Foundations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Student Tasks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2322263"/>
            <a:ext cx="23622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2060"/>
                </a:solidFill>
                <a:latin typeface="Algerian" panose="04020705040A02060702" pitchFamily="82" charset="0"/>
              </a:rPr>
              <a:t>Morning</a:t>
            </a:r>
            <a:endParaRPr lang="en-US" sz="2800" b="1" i="1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1218" y="2500618"/>
            <a:ext cx="4426527" cy="41549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8 </a:t>
            </a:r>
            <a:r>
              <a:rPr lang="en-US" sz="2400" dirty="0"/>
              <a:t>Student Visions Cast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8 </a:t>
            </a:r>
            <a:r>
              <a:rPr lang="en-US" sz="2400" dirty="0"/>
              <a:t>Student Discipleship Themes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Typical 6 Part Student Session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1. Example Opening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2. Example Spiritual Check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3. Example Vision Cast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4. Example Discipleship Lesson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5. </a:t>
            </a:r>
            <a:r>
              <a:rPr lang="en-US" sz="2400" dirty="0"/>
              <a:t>Example Goal Setting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6. </a:t>
            </a:r>
            <a:r>
              <a:rPr lang="en-US" sz="2400" dirty="0"/>
              <a:t>Example Accountability </a:t>
            </a:r>
            <a:r>
              <a:rPr lang="en-US" sz="2400" dirty="0" smtClean="0"/>
              <a:t>Time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Scope </a:t>
            </a:r>
            <a:r>
              <a:rPr lang="en-US" sz="2400" dirty="0"/>
              <a:t>ES </a:t>
            </a:r>
            <a:r>
              <a:rPr lang="en-US" sz="2400" dirty="0" smtClean="0"/>
              <a:t>Organization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Questions / Discussions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442528" y="1977398"/>
            <a:ext cx="2556164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2060"/>
                </a:solidFill>
                <a:latin typeface="Algerian" panose="04020705040A02060702" pitchFamily="82" charset="0"/>
              </a:rPr>
              <a:t>Afternoon</a:t>
            </a:r>
            <a:endParaRPr lang="en-US" sz="2800" b="1" i="1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7327" y="1905000"/>
            <a:ext cx="15240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atin typeface="Algerian" panose="04020705040A02060702" pitchFamily="82" charset="0"/>
              </a:rPr>
              <a:t>LUNCH</a:t>
            </a:r>
            <a:endParaRPr lang="en-US" sz="2800" b="1" i="1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92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nternationalbaptistny.org/wp-content/uploads/2012/01/BiblicalFoundationsWebSl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080500" cy="3524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524000" y="154026"/>
            <a:ext cx="60198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Spiritual Foundations - Disciplines</a:t>
            </a:r>
            <a:endParaRPr lang="en-US" sz="28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463" y="1420513"/>
            <a:ext cx="4572000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Select a Secret Place: </a:t>
            </a:r>
            <a:endParaRPr lang="en-US" sz="28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7318" y="4920235"/>
            <a:ext cx="644813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Hear His Words: Study the Bible</a:t>
            </a:r>
            <a:endParaRPr lang="en-US" sz="28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182380"/>
            <a:ext cx="91440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Acts On Jesus’ Words: Go and Make Disciples</a:t>
            </a:r>
            <a:endParaRPr lang="en-US" sz="28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9754" y="2047127"/>
            <a:ext cx="430414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Arial Black" panose="020B0A04020102020204" pitchFamily="34" charset="0"/>
              </a:rPr>
              <a:t>Come to Jesus:  Pray</a:t>
            </a:r>
            <a:endParaRPr lang="en-US" sz="2800" b="1" i="1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9831" y="5562600"/>
            <a:ext cx="531957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Determine Life’s Purpose</a:t>
            </a:r>
            <a:endParaRPr lang="en-US" sz="28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13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images.clipartpanda.com/student-taking-a-test-clipart-students-taking-exam-28838986.jpg"/>
          <p:cNvPicPr>
            <a:picLocks noChangeAspect="1" noChangeArrowheads="1"/>
          </p:cNvPicPr>
          <p:nvPr/>
        </p:nvPicPr>
        <p:blipFill>
          <a:blip r:embed="rId2" cstate="print"/>
          <a:srcRect b="8494"/>
          <a:stretch>
            <a:fillRect/>
          </a:stretch>
        </p:blipFill>
        <p:spPr bwMode="auto">
          <a:xfrm>
            <a:off x="1380603" y="1965489"/>
            <a:ext cx="6687594" cy="4876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304800"/>
            <a:ext cx="51816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During An 8 Week Period Adult Managers will Disciple a group of 4 to 6 Students: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724400" y="1143000"/>
            <a:ext cx="41910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Teach Eight ES Sessions</a:t>
            </a:r>
          </a:p>
          <a:p>
            <a:pPr algn="ctr"/>
            <a:r>
              <a:rPr lang="en-US" sz="2800" dirty="0" smtClean="0"/>
              <a:t>(one to 1 ½ hour classes)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3240107"/>
            <a:ext cx="35814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Students will Complete Some Forms: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se1.mm.bing.net/th?&amp;id=OIP.Mb09e1b00256600173e501f6978f08854H0&amp;w=299&amp;h=197&amp;c=0&amp;pid=1.9&amp;rs=0&amp;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9" y="838201"/>
            <a:ext cx="9136651" cy="6019800"/>
          </a:xfrm>
          <a:prstGeom prst="rect">
            <a:avLst/>
          </a:prstGeom>
          <a:noFill/>
        </p:spPr>
      </p:pic>
      <p:sp>
        <p:nvSpPr>
          <p:cNvPr id="10" name="Down Arrow 9"/>
          <p:cNvSpPr/>
          <p:nvPr/>
        </p:nvSpPr>
        <p:spPr>
          <a:xfrm rot="18436560">
            <a:off x="3160198" y="1723747"/>
            <a:ext cx="1219200" cy="2992959"/>
          </a:xfrm>
          <a:prstGeom prst="downArrow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" y="304800"/>
            <a:ext cx="4191000" cy="1323439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The Students to be Discipled Will: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2057400"/>
            <a:ext cx="2895600" cy="18158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2. Briefly write their Relationship with Jesus (their story)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066800" y="4724400"/>
            <a:ext cx="25146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4. Recite John 3:16 (The Gospel)</a:t>
            </a:r>
            <a:endParaRPr lang="en-US" sz="2800" dirty="0"/>
          </a:p>
        </p:txBody>
      </p:sp>
      <p:sp>
        <p:nvSpPr>
          <p:cNvPr id="9" name="Down Arrow 8"/>
          <p:cNvSpPr/>
          <p:nvPr/>
        </p:nvSpPr>
        <p:spPr>
          <a:xfrm rot="3863868">
            <a:off x="3962679" y="938310"/>
            <a:ext cx="1219200" cy="2120296"/>
          </a:xfrm>
          <a:prstGeom prst="downArrow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57800" y="457200"/>
            <a:ext cx="38862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1. Make a List of Students they know that are Away from God</a:t>
            </a:r>
            <a:endParaRPr lang="en-US" sz="2800" dirty="0"/>
          </a:p>
        </p:txBody>
      </p:sp>
      <p:sp>
        <p:nvSpPr>
          <p:cNvPr id="11" name="Down Arrow 10"/>
          <p:cNvSpPr/>
          <p:nvPr/>
        </p:nvSpPr>
        <p:spPr>
          <a:xfrm rot="3863868">
            <a:off x="3962678" y="3910111"/>
            <a:ext cx="1219200" cy="2120296"/>
          </a:xfrm>
          <a:prstGeom prst="downArrow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53000" y="4114800"/>
            <a:ext cx="30480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3. Write a Brief Bridge to the Gospel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4191000" y="5791200"/>
            <a:ext cx="4953000" cy="70788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002060"/>
                </a:solidFill>
              </a:rPr>
              <a:t>Select A Secret Place</a:t>
            </a:r>
            <a:endParaRPr lang="en-US" sz="40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6" grpId="0" animBg="1"/>
      <p:bldP spid="8" grpId="0" animBg="1"/>
      <p:bldP spid="9" grpId="0" animBg="1"/>
      <p:bldP spid="5" grpId="0" animBg="1"/>
      <p:bldP spid="11" grpId="0" animBg="1"/>
      <p:bldP spid="7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baptistleader.org/wp-content/uploads/2013/10/130924-110-Breakfast-660x330-1380833369.jpg"/>
          <p:cNvPicPr>
            <a:picLocks noChangeAspect="1" noChangeArrowheads="1"/>
          </p:cNvPicPr>
          <p:nvPr/>
        </p:nvPicPr>
        <p:blipFill>
          <a:blip r:embed="rId2" cstate="print"/>
          <a:srcRect l="20606"/>
          <a:stretch>
            <a:fillRect/>
          </a:stretch>
        </p:blipFill>
        <p:spPr bwMode="auto">
          <a:xfrm>
            <a:off x="0" y="609600"/>
            <a:ext cx="9144000" cy="5758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angle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181600" y="2743200"/>
            <a:ext cx="37338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They will be Taught a Brief Discipleship Lesson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2438400"/>
            <a:ext cx="33528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They Will Receive A Scripture-Based Vision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4114800"/>
            <a:ext cx="37338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They will set Goals for the Following Week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343400" y="5244405"/>
            <a:ext cx="46482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They will Give An Account for How They Accomplished last Week’s Goals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990600"/>
            <a:ext cx="37338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They Will Lead in Prayer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highlandsministriesonline.org/wp-content/uploads/2014/03/building-the-kingdom-together-suppo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314"/>
            <a:ext cx="9144000" cy="470188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8600" y="228600"/>
            <a:ext cx="8686800" cy="19389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We must have a radical paradigm shift back to Christian basics as outlined in the book of Acts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3886200"/>
            <a:ext cx="8610600" cy="280076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solidFill>
                  <a:srgbClr val="0070C0"/>
                </a:solidFill>
                <a:latin typeface=" Times New Roman"/>
              </a:rPr>
              <a:t>Our commission is to build the Kingdom: Start locally (our schools) and move out to the uttermost parts of the world</a:t>
            </a:r>
            <a:endParaRPr lang="en-US" sz="4400" i="1" dirty="0">
              <a:solidFill>
                <a:srgbClr val="0070C0"/>
              </a:solidFill>
              <a:latin typeface=" Times New Roman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28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visitstillwaters.com/witness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15340"/>
            <a:ext cx="8305800" cy="5814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09600" y="228599"/>
            <a:ext cx="84582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Have students Practice Sharing their Story in the Classroom.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6029980"/>
            <a:ext cx="84582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Then Move Them to Share their Story in their Schools.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media-cache-ak0.pinimg.com/736x/bc/65/f7/bc65f7ddfdbe096f9183d08dc4823e7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533400"/>
            <a:ext cx="8992834" cy="5553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419600" y="5537537"/>
            <a:ext cx="4191000" cy="1015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i="1" dirty="0" smtClean="0">
                <a:solidFill>
                  <a:srgbClr val="0070C0"/>
                </a:solidFill>
                <a:latin typeface="Bauhaus 93" pitchFamily="82" charset="0"/>
              </a:rPr>
              <a:t>Let’s Do it!!</a:t>
            </a:r>
            <a:endParaRPr lang="en-US" sz="6000" b="1" i="1" dirty="0">
              <a:solidFill>
                <a:srgbClr val="0070C0"/>
              </a:solidFill>
              <a:latin typeface="Bauhaus 93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c2.staticflickr.com/6/5049/5360420856_863a405544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8" y="457200"/>
            <a:ext cx="9136582" cy="586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28600" y="254214"/>
            <a:ext cx="48006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Let’s Take A Lunch Break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876800" y="4724400"/>
            <a:ext cx="4114800" cy="18158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This Afternoon, We will Cover the content of Eight Student Discipleship Sessions Included in the Kit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icsb.org/wp-content/uploads/2014/08/Students_in_classro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447800"/>
            <a:ext cx="9199099" cy="541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28600" y="533400"/>
            <a:ext cx="40386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Typical ES Meeting will include six parts: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2057400"/>
            <a:ext cx="48006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Opening Prayer  (Student Assist)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2743200"/>
            <a:ext cx="65532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2. How are you doing Spiritually? (Student Assist)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3429000"/>
            <a:ext cx="53340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3. Loving Accountability (Student Assist)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800" y="4038600"/>
            <a:ext cx="38100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4. Vision Casting (Adult Led)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0" y="4648200"/>
            <a:ext cx="53340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5. Brief Discipleship Lesson (Adult Led)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urved Left Arrow 9"/>
          <p:cNvSpPr/>
          <p:nvPr/>
        </p:nvSpPr>
        <p:spPr>
          <a:xfrm rot="10800000" flipH="1">
            <a:off x="6934200" y="3352800"/>
            <a:ext cx="1315547" cy="2362200"/>
          </a:xfrm>
          <a:prstGeom prst="curvedLeftArrow">
            <a:avLst>
              <a:gd name="adj1" fmla="val 25000"/>
              <a:gd name="adj2" fmla="val 60000"/>
              <a:gd name="adj3" fmla="val 2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400" y="381000"/>
            <a:ext cx="4800600" cy="138499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An Adult will Teach each Session with Assistance from a Student for some of the parts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4600" y="5334000"/>
            <a:ext cx="44958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6. Goal Setting (Student Assist)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0" y="4191000"/>
            <a:ext cx="1143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Following Week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50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1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tse1.mm.bing.net/th?&amp;id=OIP.Mb2c186a9c8f4c12cc49cdf9408e95448H0&amp;w=299&amp;h=195&amp;c=0&amp;pid=1.9&amp;rs=0&amp;p=0"/>
          <p:cNvPicPr>
            <a:picLocks noChangeAspect="1" noChangeArrowheads="1"/>
          </p:cNvPicPr>
          <p:nvPr/>
        </p:nvPicPr>
        <p:blipFill>
          <a:blip r:embed="rId2" cstate="print"/>
          <a:srcRect b="5111"/>
          <a:stretch>
            <a:fillRect/>
          </a:stretch>
        </p:blipFill>
        <p:spPr bwMode="auto">
          <a:xfrm>
            <a:off x="0" y="762000"/>
            <a:ext cx="9144000" cy="565868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57400" y="0"/>
            <a:ext cx="5029200" cy="58477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latin typeface=" Times New Roman"/>
              </a:rPr>
              <a:t>The Eight ES </a:t>
            </a:r>
            <a:r>
              <a:rPr lang="en-US" sz="3200" dirty="0" smtClean="0">
                <a:latin typeface=" Times New Roman"/>
              </a:rPr>
              <a:t>Sessions:</a:t>
            </a:r>
            <a:endParaRPr lang="en-US" sz="3200" dirty="0">
              <a:latin typeface=" 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609600"/>
            <a:ext cx="9067800" cy="461665"/>
          </a:xfrm>
          <a:prstGeom prst="rect">
            <a:avLst/>
          </a:prstGeom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 Times New Roman"/>
              </a:rPr>
              <a:t>1. Know Your Purpose </a:t>
            </a:r>
            <a:r>
              <a:rPr lang="en-US" sz="2400" dirty="0" smtClean="0">
                <a:latin typeface=" Times New Roman"/>
              </a:rPr>
              <a:t>(Christian and know my life-purpose)</a:t>
            </a:r>
            <a:endParaRPr lang="en-US" sz="2400" dirty="0">
              <a:latin typeface=" 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0971" y="1219199"/>
            <a:ext cx="5976258" cy="461665"/>
          </a:xfrm>
          <a:prstGeom prst="rect">
            <a:avLst/>
          </a:prstGeom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 Times New Roman"/>
              </a:rPr>
              <a:t>2. Spiritual </a:t>
            </a:r>
            <a:r>
              <a:rPr lang="en-US" sz="2400" dirty="0" smtClean="0">
                <a:latin typeface=" Times New Roman"/>
              </a:rPr>
              <a:t>Disciplines (Daily applications)  </a:t>
            </a:r>
            <a:endParaRPr lang="en-US" sz="2400" dirty="0">
              <a:latin typeface=" 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343" y="1828800"/>
            <a:ext cx="5900058" cy="461665"/>
          </a:xfrm>
          <a:prstGeom prst="rect">
            <a:avLst/>
          </a:prstGeom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 Times New Roman"/>
              </a:rPr>
              <a:t>3. Moral Boundaries </a:t>
            </a:r>
            <a:r>
              <a:rPr lang="en-US" sz="2400" dirty="0" smtClean="0">
                <a:latin typeface=" Times New Roman"/>
              </a:rPr>
              <a:t>(Where’s the line?)</a:t>
            </a:r>
            <a:endParaRPr lang="en-US" sz="2400" dirty="0">
              <a:latin typeface=" 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111251"/>
            <a:ext cx="7252062" cy="461665"/>
          </a:xfrm>
          <a:prstGeom prst="rect">
            <a:avLst/>
          </a:prstGeom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 Times New Roman"/>
              </a:rPr>
              <a:t>5. Healthy Friendships </a:t>
            </a:r>
            <a:r>
              <a:rPr lang="en-US" sz="2400" dirty="0" smtClean="0">
                <a:latin typeface=" Times New Roman"/>
              </a:rPr>
              <a:t>(In the world but not of it!)</a:t>
            </a:r>
            <a:endParaRPr lang="en-US" sz="2400" dirty="0">
              <a:latin typeface=" 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964" y="3772901"/>
            <a:ext cx="8569036" cy="461665"/>
          </a:xfrm>
          <a:prstGeom prst="rect">
            <a:avLst/>
          </a:prstGeom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 Times New Roman"/>
              </a:rPr>
              <a:t>6. Wise Choices </a:t>
            </a:r>
            <a:r>
              <a:rPr lang="en-US" sz="2400" dirty="0" smtClean="0">
                <a:latin typeface=" Times New Roman"/>
              </a:rPr>
              <a:t>(</a:t>
            </a:r>
            <a:r>
              <a:rPr lang="en-US" sz="2400" dirty="0">
                <a:latin typeface=" Times New Roman"/>
              </a:rPr>
              <a:t>R</a:t>
            </a:r>
            <a:r>
              <a:rPr lang="en-US" sz="2400" dirty="0" smtClean="0">
                <a:latin typeface=" Times New Roman"/>
              </a:rPr>
              <a:t>ight for me? Will It Support My Purpose?)</a:t>
            </a:r>
            <a:endParaRPr lang="en-US" sz="2400" dirty="0">
              <a:latin typeface=" 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71600" y="4338935"/>
            <a:ext cx="7315200" cy="461665"/>
          </a:xfrm>
          <a:prstGeom prst="rect">
            <a:avLst/>
          </a:prstGeom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 Times New Roman"/>
              </a:rPr>
              <a:t>7. Ultimate Authority </a:t>
            </a:r>
            <a:r>
              <a:rPr lang="en-US" sz="2400" dirty="0" smtClean="0">
                <a:latin typeface=" Times New Roman"/>
              </a:rPr>
              <a:t>(Parents, teachers, law, God)</a:t>
            </a:r>
            <a:endParaRPr lang="en-US" sz="2400" dirty="0">
              <a:latin typeface=" 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8601" y="6189849"/>
            <a:ext cx="4419600" cy="461665"/>
          </a:xfrm>
          <a:prstGeom prst="rect">
            <a:avLst/>
          </a:prstGeom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 Times New Roman"/>
              </a:rPr>
              <a:t>8. Others First </a:t>
            </a:r>
            <a:r>
              <a:rPr lang="en-US" sz="2400" dirty="0" smtClean="0">
                <a:latin typeface=" Times New Roman"/>
              </a:rPr>
              <a:t>(Servanthood)</a:t>
            </a:r>
            <a:endParaRPr lang="en-US" sz="2400" dirty="0">
              <a:latin typeface=" 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5691" y="2475636"/>
            <a:ext cx="7476310" cy="461665"/>
          </a:xfrm>
          <a:prstGeom prst="rect">
            <a:avLst/>
          </a:prstGeom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 Times New Roman"/>
              </a:rPr>
              <a:t>4. Moral Boundaries </a:t>
            </a:r>
            <a:r>
              <a:rPr lang="en-US" sz="2400" b="1" i="1" dirty="0" err="1" smtClean="0">
                <a:latin typeface=" Times New Roman"/>
              </a:rPr>
              <a:t>Con’t</a:t>
            </a:r>
            <a:r>
              <a:rPr lang="en-US" sz="2400" b="1" i="1" dirty="0" smtClean="0">
                <a:latin typeface=" Times New Roman"/>
              </a:rPr>
              <a:t> </a:t>
            </a:r>
            <a:r>
              <a:rPr lang="en-US" sz="2400" dirty="0" smtClean="0">
                <a:latin typeface=" Times New Roman"/>
              </a:rPr>
              <a:t>(How Far Should I Go?)</a:t>
            </a:r>
            <a:endParaRPr lang="en-US" sz="2400" dirty="0">
              <a:latin typeface=" 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cshowers.files.wordpress.com/2014/04/created-for-a-purpo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3" y="1066800"/>
            <a:ext cx="9139072" cy="5652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360218" y="21026"/>
            <a:ext cx="8631381" cy="31700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002060"/>
                </a:solidFill>
                <a:latin typeface="Copperplate Gothic Light" panose="020E0507020206020404" pitchFamily="34" charset="0"/>
              </a:rPr>
              <a:t>Failure to Fulfill One’s God-Given Purpose Can Lead to a Life of Idleness, Self Gratification, Incompleteness, and despair!  </a:t>
            </a:r>
            <a:endParaRPr lang="en-US" sz="4000" b="1" i="1" dirty="0">
              <a:solidFill>
                <a:srgbClr val="002060"/>
              </a:solidFill>
              <a:latin typeface="Copperplate Gothic Light" panose="020E05070202060204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0218" y="3352800"/>
            <a:ext cx="198120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/>
              <a:t>We Are</a:t>
            </a:r>
            <a:endParaRPr lang="en-US" sz="4000" b="1" i="1" dirty="0"/>
          </a:p>
        </p:txBody>
      </p:sp>
    </p:spTree>
    <p:extLst>
      <p:ext uri="{BB962C8B-B14F-4D97-AF65-F5344CB8AC3E}">
        <p14:creationId xmlns:p14="http://schemas.microsoft.com/office/powerpoint/2010/main" val="208901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eaglesinleadership.org/wp-content/uploads/2011/03/vision_ca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533400"/>
            <a:ext cx="5257800" cy="629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85800" y="152400"/>
            <a:ext cx="7620000" cy="58477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The Eight Visions Cast in ES:</a:t>
            </a:r>
            <a:endParaRPr lang="en-US" sz="3200" dirty="0">
              <a:latin typeface=" 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838200"/>
            <a:ext cx="83820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i="1" dirty="0" smtClean="0">
                <a:solidFill>
                  <a:srgbClr val="0070C0"/>
                </a:solidFill>
              </a:rPr>
              <a:t>Don’t Depend on Your Understanding: </a:t>
            </a:r>
            <a:r>
              <a:rPr lang="en-US" sz="2400" dirty="0" smtClean="0"/>
              <a:t>Depend on Jesus</a:t>
            </a:r>
          </a:p>
          <a:p>
            <a:pPr marL="457200" indent="-457200" algn="ctr"/>
            <a:r>
              <a:rPr lang="en-US" sz="2400" dirty="0" smtClean="0"/>
              <a:t>(</a:t>
            </a:r>
            <a:r>
              <a:rPr lang="en-US" sz="2400" b="1" dirty="0" smtClean="0">
                <a:solidFill>
                  <a:srgbClr val="0070C0"/>
                </a:solidFill>
              </a:rPr>
              <a:t>Proverbs 3:5-6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1837730"/>
            <a:ext cx="88392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2. </a:t>
            </a:r>
            <a:r>
              <a:rPr lang="en-US" sz="2400" b="1" i="1" dirty="0" smtClean="0">
                <a:solidFill>
                  <a:srgbClr val="0070C0"/>
                </a:solidFill>
              </a:rPr>
              <a:t>Power: </a:t>
            </a:r>
            <a:r>
              <a:rPr lang="en-US" sz="2400" dirty="0" smtClean="0"/>
              <a:t>You Will Receive Power When the Holy Spirit Comes on You and You Will be My Witnesses to the Ends of the Earth. (</a:t>
            </a:r>
            <a:r>
              <a:rPr lang="en-US" sz="2400" b="1" dirty="0" smtClean="0">
                <a:solidFill>
                  <a:srgbClr val="0070C0"/>
                </a:solidFill>
              </a:rPr>
              <a:t>Acts 1:8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2828330"/>
            <a:ext cx="6934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3. </a:t>
            </a:r>
            <a:r>
              <a:rPr lang="en-US" sz="2400" b="1" i="1" dirty="0" smtClean="0">
                <a:solidFill>
                  <a:srgbClr val="0070C0"/>
                </a:solidFill>
              </a:rPr>
              <a:t>Attitude: </a:t>
            </a:r>
            <a:r>
              <a:rPr lang="en-US" sz="2400" dirty="0" smtClean="0"/>
              <a:t>I Can Do This in Christ!.  (</a:t>
            </a:r>
            <a:r>
              <a:rPr lang="en-US" sz="2400" b="1" dirty="0" smtClean="0">
                <a:solidFill>
                  <a:srgbClr val="0070C0"/>
                </a:solidFill>
              </a:rPr>
              <a:t>Philippians 4:13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3437930"/>
            <a:ext cx="6705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4. </a:t>
            </a:r>
            <a:r>
              <a:rPr lang="en-US" sz="2400" b="1" i="1" dirty="0" smtClean="0">
                <a:solidFill>
                  <a:srgbClr val="0070C0"/>
                </a:solidFill>
              </a:rPr>
              <a:t>Self-Control: </a:t>
            </a:r>
            <a:r>
              <a:rPr lang="en-US" sz="2400" dirty="0" smtClean="0"/>
              <a:t>Take Up Your Cross Daily. (</a:t>
            </a:r>
            <a:r>
              <a:rPr lang="en-US" sz="2400" b="1" dirty="0" smtClean="0">
                <a:solidFill>
                  <a:srgbClr val="0070C0"/>
                </a:solidFill>
              </a:rPr>
              <a:t>Luke 9:23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4047530"/>
            <a:ext cx="7924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5. </a:t>
            </a:r>
            <a:r>
              <a:rPr lang="en-US" sz="2400" b="1" i="1" dirty="0" smtClean="0">
                <a:solidFill>
                  <a:srgbClr val="0070C0"/>
                </a:solidFill>
              </a:rPr>
              <a:t>Follow Me: </a:t>
            </a:r>
            <a:r>
              <a:rPr lang="en-US" sz="2400" dirty="0" smtClean="0"/>
              <a:t>I will make you Fishers of Men.  (</a:t>
            </a:r>
            <a:r>
              <a:rPr lang="en-US" sz="2400" b="1" dirty="0" smtClean="0">
                <a:solidFill>
                  <a:srgbClr val="0070C0"/>
                </a:solidFill>
              </a:rPr>
              <a:t>Matthew 4:19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52400" y="4657130"/>
            <a:ext cx="7086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6. </a:t>
            </a:r>
            <a:r>
              <a:rPr lang="en-US" sz="2400" b="1" i="1" dirty="0" smtClean="0">
                <a:solidFill>
                  <a:srgbClr val="0070C0"/>
                </a:solidFill>
              </a:rPr>
              <a:t>Vision</a:t>
            </a:r>
            <a:r>
              <a:rPr lang="en-US" sz="2400" dirty="0" smtClean="0"/>
              <a:t>: We Perish for lack of Vision. (</a:t>
            </a:r>
            <a:r>
              <a:rPr lang="en-US" sz="2400" b="1" dirty="0" smtClean="0">
                <a:solidFill>
                  <a:srgbClr val="0070C0"/>
                </a:solidFill>
              </a:rPr>
              <a:t>Proverbs 29:18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152400" y="5266730"/>
            <a:ext cx="8001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7. </a:t>
            </a:r>
            <a:r>
              <a:rPr lang="en-US" sz="2400" b="1" i="1" dirty="0" smtClean="0">
                <a:solidFill>
                  <a:srgbClr val="0070C0"/>
                </a:solidFill>
              </a:rPr>
              <a:t>Commissioned</a:t>
            </a:r>
            <a:r>
              <a:rPr lang="en-US" sz="2400" dirty="0" smtClean="0"/>
              <a:t>: Go, Make Disciples…….. (</a:t>
            </a:r>
            <a:r>
              <a:rPr lang="en-US" sz="2400" b="1" dirty="0" smtClean="0">
                <a:solidFill>
                  <a:srgbClr val="0070C0"/>
                </a:solidFill>
              </a:rPr>
              <a:t>Matthew 28:18-20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152400" y="5880795"/>
            <a:ext cx="85344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8. </a:t>
            </a:r>
            <a:r>
              <a:rPr lang="en-US" sz="2400" b="1" i="1" dirty="0" smtClean="0">
                <a:solidFill>
                  <a:srgbClr val="0070C0"/>
                </a:solidFill>
              </a:rPr>
              <a:t>He Loves You: </a:t>
            </a:r>
            <a:r>
              <a:rPr lang="en-US" sz="2400" dirty="0" smtClean="0"/>
              <a:t>He Commended His Love while we were Sinners. (</a:t>
            </a:r>
            <a:r>
              <a:rPr lang="en-US" sz="2400" b="1" dirty="0" smtClean="0">
                <a:solidFill>
                  <a:srgbClr val="0070C0"/>
                </a:solidFill>
              </a:rPr>
              <a:t>Romans 5:8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11" grpId="0" animBg="1"/>
      <p:bldP spid="13" grpId="0" animBg="1"/>
      <p:bldP spid="14" grpId="0" animBg="1"/>
      <p:bldP spid="17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earning.unog.ch/Portals/0/images/PowerPoint_Presentation_F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1310"/>
            <a:ext cx="8400747" cy="675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7000" y="1219200"/>
            <a:ext cx="6477000" cy="1200329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lgerian" panose="04020705040A02060702" pitchFamily="82" charset="0"/>
              </a:rPr>
              <a:t>Sample Slides from the 8 Student ES Sessions</a:t>
            </a:r>
            <a:endParaRPr lang="en-US" sz="36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50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firstchurchseattle.org/wp-content/uploads/2013/04/Biblical-Prayer-Worship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3400" y="304800"/>
            <a:ext cx="4800600" cy="95410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Adult Leads First Session Prayer for Their Schools</a:t>
            </a:r>
            <a:endParaRPr lang="en-US" sz="2800" dirty="0">
              <a:latin typeface=" 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2209800"/>
            <a:ext cx="2209800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atin typeface=" Times New Roman"/>
              </a:rPr>
              <a:t>Students</a:t>
            </a:r>
            <a:endParaRPr lang="en-US" sz="2800" b="1" i="1" dirty="0">
              <a:latin typeface=" 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2971800"/>
            <a:ext cx="2209800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atin typeface=" Times New Roman"/>
              </a:rPr>
              <a:t>Teachers</a:t>
            </a:r>
            <a:endParaRPr lang="en-US" sz="2800" b="1" i="1" dirty="0">
              <a:latin typeface=" 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3733800"/>
            <a:ext cx="2209800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atin typeface=" Times New Roman"/>
              </a:rPr>
              <a:t>Parents</a:t>
            </a:r>
            <a:endParaRPr lang="en-US" sz="2800" b="1" i="1" dirty="0">
              <a:latin typeface=" 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0" y="4495800"/>
            <a:ext cx="2819400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atin typeface=" Times New Roman"/>
              </a:rPr>
              <a:t>Administrators</a:t>
            </a:r>
            <a:endParaRPr lang="en-US" sz="2800" b="1" i="1" dirty="0">
              <a:latin typeface=" 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5257800"/>
            <a:ext cx="2819400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atin typeface=" Times New Roman"/>
              </a:rPr>
              <a:t>Cooks</a:t>
            </a:r>
            <a:endParaRPr lang="en-US" sz="2800" b="1" i="1" dirty="0">
              <a:latin typeface=" 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0" y="6019800"/>
            <a:ext cx="2819400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atin typeface=" Times New Roman"/>
              </a:rPr>
              <a:t>Janitors</a:t>
            </a:r>
            <a:endParaRPr lang="en-US" sz="2800" b="1" i="1" dirty="0">
              <a:latin typeface=" 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0100" y="1778912"/>
            <a:ext cx="42672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Example of First Student Session  (Authentic Faith) </a:t>
            </a:r>
            <a:r>
              <a:rPr lang="en-US" sz="2800" b="1" i="1" dirty="0" smtClean="0"/>
              <a:t>Opening Prayer</a:t>
            </a:r>
            <a:endParaRPr lang="en-US" sz="28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1143000" y="1457980"/>
            <a:ext cx="16764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Pray For: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2" grpId="0" animBg="1"/>
      <p:bldP spid="11" grpId="0" animBg="1"/>
      <p:bldP spid="11" grpId="1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0" y="609600"/>
            <a:ext cx="4267200" cy="107721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Authintic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Faith is in a Person or an Object!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3124200"/>
            <a:ext cx="4267200" cy="156966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Authentic Christian Faith is in the Person of Jesus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ts3.mm.bing.net/th?id=H.5008195043328238&amp;w=253&amp;h=174&amp;c=7&amp;rs=1&amp;pid=1.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752600"/>
            <a:ext cx="6587796" cy="4530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837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il3.picdn.net/shutterstock/videos/1391881/thumb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9197340" cy="5181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79170" y="599182"/>
            <a:ext cx="7239000" cy="10772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Session # 1 Students: Think of people </a:t>
            </a:r>
            <a:r>
              <a:rPr lang="en-US" sz="3200" u="sng" dirty="0" smtClean="0">
                <a:latin typeface=" Times New Roman"/>
              </a:rPr>
              <a:t>you know</a:t>
            </a:r>
            <a:r>
              <a:rPr lang="en-US" sz="3200" dirty="0" smtClean="0">
                <a:latin typeface=" Times New Roman"/>
              </a:rPr>
              <a:t> that are away from God</a:t>
            </a:r>
            <a:endParaRPr lang="en-US" sz="3200" dirty="0">
              <a:latin typeface=" 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5105400"/>
            <a:ext cx="6477000" cy="15696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Pause for a few minutes to write these names on a form.  Keep in your ES Binder</a:t>
            </a:r>
            <a:endParaRPr lang="en-US" sz="3200" dirty="0">
              <a:latin typeface=" 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3200400"/>
            <a:ext cx="6248400" cy="1015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i="1" u="sng" dirty="0" smtClean="0">
                <a:latin typeface=" Times New Roman"/>
              </a:rPr>
              <a:t>Fellow Students</a:t>
            </a:r>
            <a:r>
              <a:rPr lang="en-US" sz="3200" dirty="0" smtClean="0">
                <a:latin typeface=" Times New Roman"/>
              </a:rPr>
              <a:t>.</a:t>
            </a:r>
            <a:endParaRPr lang="en-US" sz="3200" dirty="0">
              <a:latin typeface=" 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clker.com/cliparts/u/Y/q/G/J/u/paper-form-with-ballpoint-h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0"/>
            <a:ext cx="5410200" cy="67798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81200" y="1600200"/>
            <a:ext cx="5105400" cy="35394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Do not use ‘Churchy’ words like “when I was young, I always went to church”  or “I accepted Christ when I was 12 years old but got away from Him when I grew older.”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0" y="2667000"/>
            <a:ext cx="4572000" cy="1815882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Use a few minutes</a:t>
            </a:r>
          </a:p>
          <a:p>
            <a:pPr algn="ctr"/>
            <a:r>
              <a:rPr lang="en-US" sz="2800" dirty="0" smtClean="0">
                <a:latin typeface=" Times New Roman"/>
              </a:rPr>
              <a:t> to discuss Your Relationship with Jesus.  This will be </a:t>
            </a:r>
            <a:r>
              <a:rPr lang="en-US" sz="2800" b="1" i="1" dirty="0" smtClean="0">
                <a:latin typeface=" Times New Roman"/>
              </a:rPr>
              <a:t>Your Story</a:t>
            </a:r>
            <a:r>
              <a:rPr lang="en-US" sz="2800" dirty="0" smtClean="0">
                <a:latin typeface=" Times New Roman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2667000"/>
            <a:ext cx="4572000" cy="181588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tx1"/>
                </a:solidFill>
                <a:latin typeface=" Times New Roman"/>
              </a:rPr>
              <a:t>Use a form to write out </a:t>
            </a:r>
            <a:r>
              <a:rPr lang="en-US" sz="2800" b="1" i="1" dirty="0" smtClean="0">
                <a:solidFill>
                  <a:schemeClr val="tx1"/>
                </a:solidFill>
                <a:latin typeface=" Times New Roman"/>
              </a:rPr>
              <a:t>Your Story</a:t>
            </a:r>
            <a:r>
              <a:rPr lang="en-US" sz="2800" i="1" dirty="0" smtClean="0">
                <a:solidFill>
                  <a:schemeClr val="tx1"/>
                </a:solidFill>
                <a:latin typeface=" Times New Roman"/>
              </a:rPr>
              <a:t>.  Make it very brief.  Keep in your ES Binder</a:t>
            </a:r>
            <a:endParaRPr lang="en-US" sz="2800" i="1" dirty="0">
              <a:solidFill>
                <a:schemeClr val="tx1"/>
              </a:solidFill>
              <a:latin typeface=" Times New Roman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geeksundergrace.com/wp-content/uploads/2015/02/jesus-relationship.jpg"/>
          <p:cNvPicPr>
            <a:picLocks noChangeAspect="1" noChangeArrowheads="1"/>
          </p:cNvPicPr>
          <p:nvPr/>
        </p:nvPicPr>
        <p:blipFill rotWithShape="1">
          <a:blip r:embed="rId2" cstate="print"/>
          <a:srcRect t="6465" b="8589"/>
          <a:stretch/>
        </p:blipFill>
        <p:spPr bwMode="auto">
          <a:xfrm>
            <a:off x="2209800" y="17226"/>
            <a:ext cx="6857998" cy="5825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1474888"/>
            <a:ext cx="3810000" cy="50783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 Times New Roman"/>
              </a:rPr>
              <a:t>“Since I have Jesus in my life I have come into a relationship with Him: He has changed me, given me purpose and eternal life.”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228600"/>
            <a:ext cx="4419600" cy="1200329"/>
          </a:xfrm>
          <a:prstGeom prst="rect">
            <a:avLst/>
          </a:prstGeom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i="1" smtClean="0">
                <a:solidFill>
                  <a:srgbClr val="002060"/>
                </a:solidFill>
              </a:rPr>
              <a:t>Session # 1 Example </a:t>
            </a:r>
            <a:r>
              <a:rPr lang="en-US" sz="3600" b="1" i="1" dirty="0" smtClean="0">
                <a:solidFill>
                  <a:srgbClr val="002060"/>
                </a:solidFill>
              </a:rPr>
              <a:t>of Your Story: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35782" y="4343400"/>
            <a:ext cx="3124200" cy="20621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Keep Your Story Very Short and easy for others to understand</a:t>
            </a:r>
            <a:endParaRPr lang="en-US" sz="3200" dirty="0">
              <a:latin typeface=" 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371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www.michaelmichail.com/wp-content/uploads/2013/05/spiritual-enlightenment.jpg"/>
          <p:cNvPicPr>
            <a:picLocks noChangeAspect="1" noChangeArrowheads="1"/>
          </p:cNvPicPr>
          <p:nvPr/>
        </p:nvPicPr>
        <p:blipFill>
          <a:blip r:embed="rId2" cstate="print"/>
          <a:srcRect l="14167"/>
          <a:stretch>
            <a:fillRect/>
          </a:stretch>
        </p:blipFill>
        <p:spPr bwMode="auto">
          <a:xfrm>
            <a:off x="0" y="0"/>
            <a:ext cx="902193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04800" y="3124200"/>
            <a:ext cx="86868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Each Student </a:t>
            </a:r>
            <a:r>
              <a:rPr lang="en-US" sz="2800" u="sng" dirty="0" smtClean="0">
                <a:latin typeface=" Times New Roman"/>
              </a:rPr>
              <a:t>Briefly</a:t>
            </a:r>
            <a:r>
              <a:rPr lang="en-US" sz="2800" dirty="0" smtClean="0">
                <a:latin typeface=" Times New Roman"/>
              </a:rPr>
              <a:t> tells the group about their Relationship with Jesus. (They can read from their Notes)  </a:t>
            </a:r>
            <a:endParaRPr lang="en-US" sz="2800" dirty="0">
              <a:latin typeface=" 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5953780"/>
            <a:ext cx="74676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Avoid using too much time with one student</a:t>
            </a:r>
            <a:endParaRPr lang="en-US" sz="2800" dirty="0">
              <a:latin typeface=" 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4760893"/>
            <a:ext cx="68580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This may be awkward for some:  Encourage them to be honest and brief</a:t>
            </a:r>
            <a:endParaRPr lang="en-US" sz="2800" dirty="0">
              <a:latin typeface=" 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2362200"/>
            <a:ext cx="84582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Start by </a:t>
            </a:r>
            <a:r>
              <a:rPr lang="en-US" sz="2800" u="sng" dirty="0" smtClean="0">
                <a:latin typeface=" Times New Roman"/>
              </a:rPr>
              <a:t>Briefly</a:t>
            </a:r>
            <a:r>
              <a:rPr lang="en-US" sz="2800" dirty="0" smtClean="0">
                <a:latin typeface=" Times New Roman"/>
              </a:rPr>
              <a:t> Sharing Your Relationship with Jesus</a:t>
            </a:r>
            <a:endParaRPr lang="en-US" sz="2800" dirty="0">
              <a:latin typeface=" 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48346" y="838200"/>
            <a:ext cx="42672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Example of Second Student Session (Disciplines)  “</a:t>
            </a:r>
            <a:r>
              <a:rPr lang="en-US" sz="2800" b="1" i="1" dirty="0" smtClean="0"/>
              <a:t>How Are You Doing Spiritually?”</a:t>
            </a:r>
            <a:endParaRPr lang="en-US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8" grpId="1" animBg="1"/>
      <p:bldP spid="10" grpId="0" animBg="1"/>
      <p:bldP spid="10" grpId="1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marcalanschelske.com/wp-content/uploads/2013/09/Blacksmith_s_apprentice_by__Zapan99_on_deviantAR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516135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19800" y="3276600"/>
            <a:ext cx="2895600" cy="34163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 Times New Roman"/>
              </a:rPr>
              <a:t>Within this relationship, the master leads a learner through a process (the discipline) until the learner can imitate or live like the master</a:t>
            </a:r>
            <a:endParaRPr lang="en-US" sz="2400" dirty="0">
              <a:latin typeface=" 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46959" y="159052"/>
            <a:ext cx="4876800" cy="83099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 Times New Roman"/>
              </a:rPr>
              <a:t>Discipline refers to the process by which one learns a way of life. </a:t>
            </a:r>
            <a:endParaRPr lang="en-US" sz="2400" dirty="0">
              <a:latin typeface=" 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34100" y="1149927"/>
            <a:ext cx="2667000" cy="1938992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 Times New Roman"/>
              </a:rPr>
              <a:t>A disciple is like an apprentice who is learning a trade or craft from a master. </a:t>
            </a:r>
            <a:endParaRPr lang="en-US" sz="2400" dirty="0">
              <a:latin typeface=" 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3048000"/>
            <a:ext cx="2819400" cy="3046988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 Times New Roman"/>
              </a:rPr>
              <a:t>Such learning requires a relationship between the master who knows the way of life (discipline) and a learner (a disciple). </a:t>
            </a:r>
            <a:endParaRPr lang="en-US" sz="2400" dirty="0">
              <a:latin typeface=" 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52400"/>
            <a:ext cx="4038600" cy="58477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Spiritual Disciplines: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509000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2400"/>
            <a:ext cx="35052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Vision Casting: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://ts4.mm.bing.net/th?id=H.4618113081935551&amp;pid=1.7&amp;w=225&amp;h=188&amp;c=7&amp;rs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143000"/>
            <a:ext cx="3429000" cy="2865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2" name="Picture 4" descr="http://ts4.mm.bing.net/th?id=H.4850801513202291&amp;pid=1.7&amp;w=206&amp;h=166&amp;c=7&amp;rs=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685800"/>
            <a:ext cx="4066140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4" name="Picture 6" descr="http://ts3.mm.bing.net/th?id=H.4538926764525546&amp;pid=1.7&amp;w=250&amp;h=188&amp;c=7&amp;rs=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222" y="3429000"/>
            <a:ext cx="364787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6" name="Picture 8" descr="http://ts2.mm.bing.net/th?id=H.4891917189121781&amp;pid=1.7&amp;w=145&amp;h=188&amp;c=7&amp;rs=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3733800"/>
            <a:ext cx="2209800" cy="2865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8" name="Picture 10" descr="http://ts3.mm.bing.net/th?id=H.4659258828588298&amp;pid=1.7&amp;w=250&amp;h=177&amp;c=7&amp;rs=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55691" y="4038600"/>
            <a:ext cx="3444065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362200" y="2667000"/>
            <a:ext cx="44196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Example of Third Student Session  (Moral Boundaries) </a:t>
            </a:r>
            <a:r>
              <a:rPr lang="en-US" sz="2800" b="1" i="1" dirty="0" smtClean="0"/>
              <a:t>Vision Casting </a:t>
            </a:r>
            <a:r>
              <a:rPr lang="en-US" sz="2800" dirty="0" smtClean="0"/>
              <a:t>by Adult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733800" y="152400"/>
            <a:ext cx="36576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Can-Do Attitude 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57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22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8" grpId="1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ptnk.org/assets/vi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564"/>
            <a:ext cx="9144000" cy="6087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0" y="228600"/>
            <a:ext cx="4114800" cy="13234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i="1" dirty="0" smtClean="0">
                <a:solidFill>
                  <a:srgbClr val="002060"/>
                </a:solidFill>
                <a:latin typeface="Algerian" panose="04020705040A02060702" pitchFamily="82" charset="0"/>
              </a:rPr>
              <a:t>Vision</a:t>
            </a:r>
            <a:endParaRPr lang="en-US" sz="8000" b="1" i="1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251947"/>
            <a:ext cx="4114800" cy="120032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B0F0"/>
                </a:solidFill>
                <a:latin typeface="Algerian" panose="04020705040A02060702" pitchFamily="82" charset="0"/>
              </a:rPr>
              <a:t>Without Vision, the people Perish</a:t>
            </a:r>
          </a:p>
          <a:p>
            <a:pPr algn="ctr"/>
            <a:r>
              <a:rPr lang="en-US" sz="2400" b="1" i="1" dirty="0" smtClean="0">
                <a:solidFill>
                  <a:srgbClr val="002060"/>
                </a:solidFill>
                <a:latin typeface="Algerian" panose="04020705040A02060702" pitchFamily="82" charset="0"/>
              </a:rPr>
              <a:t>Proverbs 29:18</a:t>
            </a:r>
            <a:endParaRPr lang="en-US" sz="2400" b="1" i="1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800" y="5276671"/>
            <a:ext cx="5029200" cy="120032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B0F0"/>
                </a:solidFill>
                <a:latin typeface="Algerian" panose="04020705040A02060702" pitchFamily="82" charset="0"/>
              </a:rPr>
              <a:t>Go, Make Disciples, Teach them to Obey, I’m with you</a:t>
            </a:r>
          </a:p>
          <a:p>
            <a:pPr algn="ctr"/>
            <a:r>
              <a:rPr lang="en-US" sz="2400" b="1" i="1" dirty="0" smtClean="0">
                <a:solidFill>
                  <a:srgbClr val="002060"/>
                </a:solidFill>
                <a:latin typeface="Algerian" panose="04020705040A02060702" pitchFamily="82" charset="0"/>
              </a:rPr>
              <a:t>Matthew 28:18-20</a:t>
            </a:r>
            <a:endParaRPr lang="en-US" sz="2400" b="1" i="1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1600" y="1859340"/>
            <a:ext cx="4038600" cy="156966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B0F0"/>
                </a:solidFill>
                <a:latin typeface="Algerian" panose="04020705040A02060702" pitchFamily="82" charset="0"/>
              </a:rPr>
              <a:t>I can do all things through Christ who strengthens Me</a:t>
            </a:r>
          </a:p>
          <a:p>
            <a:pPr algn="ctr"/>
            <a:r>
              <a:rPr lang="en-US" sz="2400" b="1" i="1" dirty="0" smtClean="0">
                <a:solidFill>
                  <a:srgbClr val="002060"/>
                </a:solidFill>
                <a:latin typeface="Algerian" panose="04020705040A02060702" pitchFamily="82" charset="0"/>
              </a:rPr>
              <a:t>Philippians 4:13</a:t>
            </a:r>
            <a:endParaRPr lang="en-US" sz="2400" b="1" i="1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4800" y="3657600"/>
            <a:ext cx="4800600" cy="156966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B0F0"/>
                </a:solidFill>
                <a:latin typeface="Algerian" panose="04020705040A02060702" pitchFamily="82" charset="0"/>
              </a:rPr>
              <a:t>Powered by the Holy Spirit, Become Witnesses locally and to the uttermost</a:t>
            </a:r>
          </a:p>
          <a:p>
            <a:pPr algn="ctr"/>
            <a:r>
              <a:rPr lang="en-US" sz="2400" b="1" i="1" dirty="0" smtClean="0">
                <a:solidFill>
                  <a:srgbClr val="002060"/>
                </a:solidFill>
                <a:latin typeface="Algerian" panose="04020705040A02060702" pitchFamily="82" charset="0"/>
              </a:rPr>
              <a:t>Acts  1:8</a:t>
            </a:r>
            <a:endParaRPr lang="en-US" sz="2400" b="1" i="1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981200"/>
            <a:ext cx="5410200" cy="13234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i="1" dirty="0" smtClean="0">
                <a:solidFill>
                  <a:srgbClr val="002060"/>
                </a:solidFill>
                <a:latin typeface="Algerian" panose="04020705040A02060702" pitchFamily="82" charset="0"/>
              </a:rPr>
              <a:t>Intention</a:t>
            </a:r>
            <a:endParaRPr lang="en-US" sz="8000" b="1" i="1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810133"/>
            <a:ext cx="4114800" cy="13234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i="1" dirty="0" smtClean="0">
                <a:solidFill>
                  <a:srgbClr val="002060"/>
                </a:solidFill>
                <a:latin typeface="Algerian" panose="04020705040A02060702" pitchFamily="82" charset="0"/>
              </a:rPr>
              <a:t>Means</a:t>
            </a:r>
            <a:endParaRPr lang="en-US" sz="8000" b="1" i="1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35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5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tse1.mm.bing.net/th?&amp;id=OIP.M63f6608173b268b5a343fc0a1963730fo0&amp;w=274&amp;h=231&amp;c=0&amp;pid=1.9&amp;rs=0&amp;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956"/>
            <a:ext cx="7772400" cy="6552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990600" y="2590800"/>
            <a:ext cx="4419600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How Far is Too Far?</a:t>
            </a:r>
            <a:endParaRPr lang="en-US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4419600"/>
            <a:ext cx="4724400" cy="1323439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Where Will You Draw the Line?</a:t>
            </a:r>
            <a:endParaRPr lang="en-US" sz="4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457200"/>
            <a:ext cx="5715000" cy="58477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Discipleship - Moral Boundaries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2667000"/>
            <a:ext cx="42672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Example of Fourth Student Session </a:t>
            </a:r>
            <a:r>
              <a:rPr lang="en-US" sz="2800" b="1" i="1" dirty="0" smtClean="0"/>
              <a:t>Discipleship Lesson </a:t>
            </a:r>
            <a:r>
              <a:rPr lang="en-US" sz="2800" dirty="0" smtClean="0"/>
              <a:t>by Adult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6" grpId="0" animBg="1"/>
      <p:bldP spid="6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cmslearning1.files.wordpress.com/2012/07/relationships.jpg"/>
          <p:cNvPicPr>
            <a:picLocks noChangeAspect="1" noChangeArrowheads="1"/>
          </p:cNvPicPr>
          <p:nvPr/>
        </p:nvPicPr>
        <p:blipFill>
          <a:blip r:embed="rId2" cstate="print"/>
          <a:srcRect b="6593"/>
          <a:stretch>
            <a:fillRect/>
          </a:stretch>
        </p:blipFill>
        <p:spPr bwMode="auto">
          <a:xfrm>
            <a:off x="1447800" y="96297"/>
            <a:ext cx="7239000" cy="6761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04800" y="76200"/>
            <a:ext cx="8382000" cy="107721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Example Session #4 (Moral Boundaries Cont.) Discipleship Lesson: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200400"/>
            <a:ext cx="2286000" cy="156966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Proper Relationship with Jesus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1200" y="4495800"/>
            <a:ext cx="3048000" cy="2062103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Proper Relationship with Students of the Other Sex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5181600"/>
            <a:ext cx="3505200" cy="156966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Proper Relationship with</a:t>
            </a: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Parents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447800"/>
            <a:ext cx="2438400" cy="15696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True Christianity is Relationships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8289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xa1265.files.wordpress.com/2014/03/boundaries__having_healthy_relationshi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1000" y="609600"/>
            <a:ext cx="6096000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Moral Boundaries Continued: Choices are up to You.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0" y="4038600"/>
            <a:ext cx="4419600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Quality Life is on this Side.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4290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ww.pureleverage.com/bdgvo/wp-content/uploads/sites/16798/2013/11/goal-300x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76200"/>
            <a:ext cx="6629400" cy="6629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1000" y="304800"/>
            <a:ext cx="8153400" cy="52322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Example Session #5 (Healthy Friendships) Goal Setting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066800"/>
            <a:ext cx="7010400" cy="523220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Boys Perform a Good Deed for a Girl Student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2362200"/>
            <a:ext cx="7696200" cy="10772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Continue Daily Bible Study, Prayers and Meditation in Your Secret Place.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3581400"/>
            <a:ext cx="5029200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Pray for the Names on your List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4191000"/>
            <a:ext cx="4572000" cy="58477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Pray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for your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classmates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0" y="5029200"/>
            <a:ext cx="6934200" cy="58477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Tell Your Story to a student on your list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6019800"/>
            <a:ext cx="5791200" cy="707886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Memorize Philippines 4:13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6400" y="1752600"/>
            <a:ext cx="7010400" cy="523220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Girls Perform a Good Deed for a Boy Student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3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jimandjerolynbogear.com/wp-content/uploads/2014/06/frie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055100" cy="4527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304800"/>
            <a:ext cx="4267200" cy="584775"/>
          </a:xfrm>
          <a:prstGeom prst="rect">
            <a:avLst/>
          </a:prstGeom>
          <a:solidFill>
            <a:srgbClr val="92D050"/>
          </a:solidFill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Healthy Friendships</a:t>
            </a:r>
            <a:endParaRPr lang="en-US" sz="3200" dirty="0">
              <a:latin typeface=" 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67200" y="228600"/>
            <a:ext cx="4876800" cy="138499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Friends will have a direct impact on the decisions made and standards chosen.</a:t>
            </a:r>
            <a:endParaRPr lang="en-US" sz="2800" dirty="0">
              <a:latin typeface=" 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2590800"/>
            <a:ext cx="5638800" cy="267765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Healthy friendships builds a person up and draws them closer to Jesus; unhealthy friendships brings a person down and causes them to compromise what they know is right.</a:t>
            </a:r>
            <a:endParaRPr lang="en-US" sz="2800" dirty="0">
              <a:latin typeface=" 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0" y="4343400"/>
            <a:ext cx="3124200" cy="1815882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Your friends will determine the direction and quality of your life.</a:t>
            </a:r>
            <a:endParaRPr lang="en-US" sz="2800" dirty="0">
              <a:latin typeface=" 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0" y="6019800"/>
            <a:ext cx="3048000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Matthew 4:19</a:t>
            </a:r>
            <a:endParaRPr lang="en-US" sz="2800" dirty="0">
              <a:latin typeface=" Times New Roman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5" grpId="1" animBg="1"/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tse1.mm.bing.net/th?&amp;id=OIP.M6bf8a45a4cefcbd912bbeef7a28363e2H0&amp;w=300&amp;h=199&amp;c=0&amp;pid=1.9&amp;rs=0&amp;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236" y="992207"/>
            <a:ext cx="8845322" cy="5867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86000" y="2971800"/>
            <a:ext cx="66294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How Did the Student you Shared Your Story With Respond?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038600"/>
            <a:ext cx="7848600" cy="58477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Tell Your Story and Your Bridge to the Gospel.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0"/>
            <a:ext cx="8727558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Example Session #6 (Wise Choices) Accountability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1600" y="1181963"/>
            <a:ext cx="70104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Share the Good Deed you Did this Past Week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1828800"/>
            <a:ext cx="83820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Tell Where You spend time Studying the Bible, Journaling, and Praying each day in Your Secret Place.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4724400"/>
            <a:ext cx="35814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Recite Philippines 4:13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52400" y="5181600"/>
            <a:ext cx="5410200" cy="830997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Q: Why should you do a good deed for someone of the opposite sex?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685800" y="6211669"/>
            <a:ext cx="7315200" cy="46166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A: To learn to socialize properly with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the opposite sex.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61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  <p:bldP spid="14337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jimbonham.com/blog/wp-content/uploads/2010/03/Choic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7149"/>
            <a:ext cx="8534400" cy="680085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" y="0"/>
            <a:ext cx="4572000" cy="707886"/>
          </a:xfrm>
          <a:prstGeom prst="rect">
            <a:avLst/>
          </a:prstGeom>
          <a:solidFill>
            <a:srgbClr val="FFC000"/>
          </a:solidFill>
          <a:ln w="952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 Times New Roman"/>
              </a:rPr>
              <a:t>Wise Choices</a:t>
            </a:r>
            <a:endParaRPr lang="en-US" sz="4000" dirty="0">
              <a:latin typeface=" 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3581400"/>
            <a:ext cx="38862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What is the wise thing to do in any situation?</a:t>
            </a:r>
            <a:endParaRPr lang="en-US" sz="2800" dirty="0">
              <a:latin typeface=" 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1000" y="533400"/>
            <a:ext cx="46482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Good decision making is more than simply choosing between right and wrong.</a:t>
            </a:r>
            <a:endParaRPr lang="en-US" sz="2800" dirty="0">
              <a:latin typeface=" 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5800" y="4572000"/>
            <a:ext cx="4419600" cy="18158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 Times New Roman"/>
              </a:rPr>
              <a:t>In light of past experiences and my Life’s Purpose, what is the wise thing for me to do?</a:t>
            </a:r>
            <a:endParaRPr lang="en-US" sz="2800" dirty="0">
              <a:latin typeface=" 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943600"/>
            <a:ext cx="3886200" cy="707886"/>
          </a:xfrm>
          <a:prstGeom prst="rect">
            <a:avLst/>
          </a:prstGeom>
          <a:solidFill>
            <a:srgbClr val="FFC000"/>
          </a:solidFill>
          <a:ln w="952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 Times New Roman"/>
              </a:rPr>
              <a:t>Proverbs 29:18</a:t>
            </a:r>
            <a:endParaRPr lang="en-US" sz="4000" dirty="0">
              <a:latin typeface=" Times New Roman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6" grpId="1" animBg="1"/>
      <p:bldP spid="8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thefunstons.com/wp-content/uploads/2012/04/Delega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418" y="90561"/>
            <a:ext cx="8940800" cy="6705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5" name="TextBox 4"/>
          <p:cNvSpPr txBox="1"/>
          <p:nvPr/>
        </p:nvSpPr>
        <p:spPr>
          <a:xfrm>
            <a:off x="5943599" y="76706"/>
            <a:ext cx="3135745" cy="353943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When Someone with Authority has to be Away, He or She may Delegate their Authority to Someone Else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638800"/>
            <a:ext cx="7772400" cy="107721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002060"/>
                </a:solidFill>
                <a:latin typeface="Stencil" pitchFamily="82" charset="0"/>
                <a:cs typeface="Times New Roman" pitchFamily="18" charset="0"/>
              </a:rPr>
              <a:t>Jesus Has Delegated His Authority to Us in Matthew </a:t>
            </a:r>
            <a:r>
              <a:rPr lang="en-US" sz="2400" i="1" dirty="0" smtClean="0">
                <a:solidFill>
                  <a:srgbClr val="002060"/>
                </a:solidFill>
                <a:latin typeface="Stencil" pitchFamily="82" charset="0"/>
                <a:cs typeface="Times New Roman" pitchFamily="18" charset="0"/>
              </a:rPr>
              <a:t>28:18-20</a:t>
            </a:r>
            <a:endParaRPr lang="en-US" sz="2400" i="1" dirty="0">
              <a:solidFill>
                <a:srgbClr val="002060"/>
              </a:solidFill>
              <a:latin typeface="Stencil" pitchFamily="82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545" y="187366"/>
            <a:ext cx="3276600" cy="1569660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Example Session # 7 (Ultimate Authority)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37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.imgur.com/tKIUHAe.jpg"/>
          <p:cNvPicPr>
            <a:picLocks noChangeAspect="1" noChangeArrowheads="1"/>
          </p:cNvPicPr>
          <p:nvPr/>
        </p:nvPicPr>
        <p:blipFill>
          <a:blip r:embed="rId2" cstate="print"/>
          <a:srcRect t="32144"/>
          <a:stretch>
            <a:fillRect/>
          </a:stretch>
        </p:blipFill>
        <p:spPr bwMode="auto">
          <a:xfrm>
            <a:off x="533400" y="-36163"/>
            <a:ext cx="7620000" cy="68941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994564" y="44448"/>
            <a:ext cx="3810000" cy="1938992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How to Start making Others First: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8400" y="2279073"/>
            <a:ext cx="251460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Listen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971800"/>
            <a:ext cx="274320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Remember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4114800"/>
            <a:ext cx="228600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Pray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whogodis.files.wordpress.com/2008/09/flower-bless.jpg"/>
          <p:cNvPicPr>
            <a:picLocks noChangeAspect="1" noChangeArrowheads="1"/>
          </p:cNvPicPr>
          <p:nvPr/>
        </p:nvPicPr>
        <p:blipFill>
          <a:blip r:embed="rId3" cstate="print"/>
          <a:srcRect l="15994" t="3329" r="20085" b="34319"/>
          <a:stretch>
            <a:fillRect/>
          </a:stretch>
        </p:blipFill>
        <p:spPr bwMode="auto">
          <a:xfrm>
            <a:off x="5029200" y="3505200"/>
            <a:ext cx="3657600" cy="28542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52400" y="4953000"/>
            <a:ext cx="388620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Q: Why did Jesus instruct us to put others first?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600" y="3581400"/>
            <a:ext cx="213360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Ask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6027003"/>
            <a:ext cx="388620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A: Because He knows that we will be blessed the most.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9400" y="6172200"/>
            <a:ext cx="2133600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Proverbs 11:25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3733800" cy="107721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Example Session #8 (Others First)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84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radfordcareer.org/wp-content/uploads/2013/04/Student-inter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53123"/>
            <a:ext cx="9144000" cy="510487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5809" y="80296"/>
            <a:ext cx="9050481" cy="15696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Asking students to know their Purpose in Life and </a:t>
            </a:r>
            <a:r>
              <a:rPr lang="en-US" sz="3200" smtClean="0">
                <a:latin typeface=" Times New Roman"/>
              </a:rPr>
              <a:t>become Disciples/Equippers </a:t>
            </a:r>
            <a:r>
              <a:rPr lang="en-US" sz="3200" dirty="0" smtClean="0">
                <a:latin typeface=" Times New Roman"/>
              </a:rPr>
              <a:t>raises the bar of expectation radically.</a:t>
            </a:r>
            <a:endParaRPr lang="en-US" sz="3200" dirty="0">
              <a:latin typeface=" 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8041" y="1615320"/>
            <a:ext cx="4953000" cy="58477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Jesus was a Radical!</a:t>
            </a:r>
            <a:endParaRPr lang="en-US" sz="3200" dirty="0">
              <a:latin typeface=" 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7" y="1753123"/>
            <a:ext cx="3732068" cy="20621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 Times New Roman"/>
              </a:rPr>
              <a:t>T</a:t>
            </a:r>
            <a:r>
              <a:rPr lang="en-US" sz="3200" dirty="0" smtClean="0">
                <a:latin typeface=" Times New Roman"/>
              </a:rPr>
              <a:t>hese students are making final preparations for their future.</a:t>
            </a:r>
            <a:endParaRPr lang="en-US" sz="3200" dirty="0">
              <a:latin typeface=" 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7799" y="2221590"/>
            <a:ext cx="3900055" cy="1569660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They will soon marry and become parents.</a:t>
            </a:r>
            <a:endParaRPr lang="en-US" sz="3200" dirty="0">
              <a:latin typeface=" 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09" y="4284779"/>
            <a:ext cx="9010650" cy="107721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They will influence our culture economically, morally, and spiritually, </a:t>
            </a:r>
            <a:endParaRPr lang="en-US" sz="3200" dirty="0">
              <a:latin typeface=" 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250" y="5287309"/>
            <a:ext cx="8953500" cy="156966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This field is, indeed, ripe for harvest.  Now is our only chance to help them Identify their Life Purpose.</a:t>
            </a:r>
            <a:endParaRPr lang="en-US" sz="3200" dirty="0">
              <a:latin typeface=" Times New Roman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BDB33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se1.mm.bing.net/th?&amp;id=OIP.M18e48a925cb623ed130d1127d1e0ab53H0&amp;w=300&amp;h=199&amp;c=0&amp;pid=1.9&amp;rs=0&amp;p=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4073"/>
            <a:ext cx="9200388" cy="6102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20782" y="63466"/>
            <a:ext cx="3886200" cy="12618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Our </a:t>
            </a:r>
            <a:r>
              <a:rPr lang="en-US" sz="4000" b="1" i="1" dirty="0" smtClean="0">
                <a:solidFill>
                  <a:srgbClr val="002060"/>
                </a:solidFill>
              </a:rPr>
              <a:t>V</a:t>
            </a:r>
            <a:r>
              <a:rPr lang="en-US" sz="3600" b="1" i="1" dirty="0" smtClean="0"/>
              <a:t>ision</a:t>
            </a:r>
            <a:r>
              <a:rPr lang="en-US" sz="3600" dirty="0" smtClean="0"/>
              <a:t> is to </a:t>
            </a:r>
            <a:r>
              <a:rPr lang="en-US" sz="3600" b="1" i="1" dirty="0" smtClean="0"/>
              <a:t>Change the World</a:t>
            </a:r>
            <a:endParaRPr lang="en-US" sz="36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068782" y="4038600"/>
            <a:ext cx="6075218" cy="12618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Our </a:t>
            </a:r>
            <a:r>
              <a:rPr lang="en-US" sz="4000" b="1" i="1" dirty="0" smtClean="0">
                <a:solidFill>
                  <a:srgbClr val="002060"/>
                </a:solidFill>
              </a:rPr>
              <a:t>I</a:t>
            </a:r>
            <a:r>
              <a:rPr lang="en-US" sz="3600" b="1" i="1" dirty="0" smtClean="0"/>
              <a:t>ntention</a:t>
            </a:r>
            <a:r>
              <a:rPr lang="en-US" sz="3600" dirty="0" smtClean="0"/>
              <a:t> is to Equip Students to </a:t>
            </a:r>
            <a:r>
              <a:rPr lang="en-US" sz="3600" b="1" i="1" dirty="0" smtClean="0"/>
              <a:t>Change the World</a:t>
            </a:r>
            <a:endParaRPr lang="en-US" sz="36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93964" y="5410200"/>
            <a:ext cx="6740236" cy="12618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Our </a:t>
            </a:r>
            <a:r>
              <a:rPr lang="en-US" sz="4000" b="1" i="1" dirty="0" smtClean="0">
                <a:solidFill>
                  <a:srgbClr val="002060"/>
                </a:solidFill>
              </a:rPr>
              <a:t>M</a:t>
            </a:r>
            <a:r>
              <a:rPr lang="en-US" sz="3600" b="1" i="1" dirty="0" smtClean="0"/>
              <a:t>ean</a:t>
            </a:r>
            <a:r>
              <a:rPr lang="en-US" sz="3600" dirty="0" smtClean="0"/>
              <a:t>s is to use Jesus’ Plan to Reveal Student’s Purpose in Life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1913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>
            <a:off x="1600200" y="1600200"/>
            <a:ext cx="6934200" cy="381000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5000" y="381000"/>
            <a:ext cx="5029200" cy="1569660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 Times New Roman"/>
              </a:rPr>
              <a:t>There is a big difference between a Disciple and an Equipper</a:t>
            </a:r>
            <a:r>
              <a:rPr lang="en-US" sz="2400" dirty="0" smtClean="0">
                <a:latin typeface=" Times New Roman"/>
              </a:rPr>
              <a:t>.</a:t>
            </a:r>
            <a:endParaRPr lang="en-US" sz="2400" dirty="0">
              <a:latin typeface=" 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2895600"/>
            <a:ext cx="5029200" cy="120032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 Times New Roman"/>
              </a:rPr>
              <a:t>A Disciple is a student or a learner.</a:t>
            </a:r>
            <a:endParaRPr lang="en-US" sz="3600" dirty="0">
              <a:latin typeface=" 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1066800"/>
            <a:ext cx="7772400" cy="37856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 Times New Roman"/>
              </a:rPr>
              <a:t>Our churches have emphasized transfer of knowledge through preaching, Sunday school, special classes, etc.</a:t>
            </a:r>
            <a:endParaRPr lang="en-US" sz="4800" dirty="0">
              <a:latin typeface=" 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2600" y="2743200"/>
            <a:ext cx="5334000" cy="175432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 Times New Roman"/>
              </a:rPr>
              <a:t>Teaching transfers knowledge but Equipping changes behavior.</a:t>
            </a:r>
            <a:endParaRPr lang="en-US" sz="3600" dirty="0">
              <a:latin typeface=" 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4800600"/>
            <a:ext cx="7010400" cy="1754326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 Times New Roman"/>
              </a:rPr>
              <a:t>An Equipper is a Disciple that makes Disciples that will make Disciples (2 Timothy 2:2)</a:t>
            </a:r>
            <a:endParaRPr lang="en-US" sz="3600" dirty="0">
              <a:latin typeface=" 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4" grpId="0" animBg="1"/>
      <p:bldP spid="5" grpId="0" animBg="1"/>
      <p:bldP spid="5" grpId="1" animBg="1"/>
      <p:bldP spid="8" grpId="0" animBg="1"/>
      <p:bldP spid="8" grpId="1" animBg="1"/>
      <p:bldP spid="9" grpId="0" animBg="1"/>
      <p:bldP spid="6" grpId="0" animBg="1"/>
      <p:bldP spid="6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media-cache-ak0.pinimg.com/736x/bc/65/f7/bc65f7ddfdbe096f9183d08dc4823e7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533400"/>
            <a:ext cx="8992834" cy="5553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419600" y="5537537"/>
            <a:ext cx="4191000" cy="1015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i="1" dirty="0" smtClean="0">
                <a:solidFill>
                  <a:srgbClr val="0070C0"/>
                </a:solidFill>
                <a:latin typeface="Bauhaus 93" pitchFamily="82" charset="0"/>
              </a:rPr>
              <a:t>Let’s Do it!!</a:t>
            </a:r>
            <a:endParaRPr lang="en-US" sz="6000" b="1" i="1" dirty="0">
              <a:solidFill>
                <a:srgbClr val="0070C0"/>
              </a:solidFill>
              <a:latin typeface="Bauhaus 93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673" y="152400"/>
            <a:ext cx="4191000" cy="1015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i="1" dirty="0" smtClean="0">
                <a:solidFill>
                  <a:srgbClr val="0070C0"/>
                </a:solidFill>
                <a:latin typeface="Bauhaus 93" pitchFamily="82" charset="0"/>
              </a:rPr>
              <a:t>Remember</a:t>
            </a:r>
            <a:endParaRPr lang="en-US" sz="6000" b="1" i="1" dirty="0">
              <a:solidFill>
                <a:srgbClr val="0070C0"/>
              </a:solidFill>
              <a:latin typeface="Bauhaus 93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2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tse1.mm.bing.net/th?&amp;id=OIP.Mea43aa960e4f41d083204c24af2743cco0&amp;w=299&amp;h=299&amp;c=0&amp;pid=1.9&amp;rs=0&amp;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100" y="-1"/>
            <a:ext cx="6858000" cy="6858002"/>
          </a:xfrm>
          <a:prstGeom prst="rect">
            <a:avLst/>
          </a:prstGeom>
          <a:noFill/>
        </p:spPr>
      </p:pic>
      <p:sp>
        <p:nvSpPr>
          <p:cNvPr id="5" name="TextBox 1"/>
          <p:cNvSpPr txBox="1"/>
          <p:nvPr/>
        </p:nvSpPr>
        <p:spPr>
          <a:xfrm>
            <a:off x="266700" y="228599"/>
            <a:ext cx="50292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/>
              <a:t>ES Scope &amp; Organization</a:t>
            </a:r>
            <a:endParaRPr lang="en-US" sz="3600" dirty="0"/>
          </a:p>
        </p:txBody>
      </p:sp>
      <p:sp>
        <p:nvSpPr>
          <p:cNvPr id="7" name="TextBox 3"/>
          <p:cNvSpPr txBox="1"/>
          <p:nvPr/>
        </p:nvSpPr>
        <p:spPr>
          <a:xfrm>
            <a:off x="1181100" y="2826602"/>
            <a:ext cx="1752600" cy="83099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Nicaragua</a:t>
            </a:r>
          </a:p>
          <a:p>
            <a:pPr algn="ctr"/>
            <a:r>
              <a:rPr lang="en-US" sz="2400" dirty="0" smtClean="0"/>
              <a:t>Manager</a:t>
            </a:r>
            <a:endParaRPr lang="en-US" sz="2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095500" y="2445602"/>
            <a:ext cx="5791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95500" y="2445602"/>
            <a:ext cx="0" cy="3810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3"/>
          <p:cNvSpPr txBox="1"/>
          <p:nvPr/>
        </p:nvSpPr>
        <p:spPr>
          <a:xfrm>
            <a:off x="3086100" y="2826602"/>
            <a:ext cx="1752600" cy="83099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Philippine</a:t>
            </a:r>
          </a:p>
          <a:p>
            <a:pPr algn="ctr"/>
            <a:r>
              <a:rPr lang="en-US" sz="2400" dirty="0" smtClean="0"/>
              <a:t>Manager</a:t>
            </a:r>
            <a:endParaRPr lang="en-US" sz="24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000500" y="2445602"/>
            <a:ext cx="0" cy="3810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5"/>
          <p:cNvSpPr txBox="1"/>
          <p:nvPr/>
        </p:nvSpPr>
        <p:spPr>
          <a:xfrm>
            <a:off x="5067300" y="2826602"/>
            <a:ext cx="1752600" cy="83099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Nigeria</a:t>
            </a:r>
          </a:p>
          <a:p>
            <a:pPr algn="ctr"/>
            <a:r>
              <a:rPr lang="en-US" sz="2400" dirty="0" smtClean="0"/>
              <a:t>Manager</a:t>
            </a:r>
            <a:endParaRPr lang="en-US" sz="24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5981700" y="2445602"/>
            <a:ext cx="0" cy="3810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7"/>
          <p:cNvSpPr txBox="1"/>
          <p:nvPr/>
        </p:nvSpPr>
        <p:spPr>
          <a:xfrm>
            <a:off x="7048500" y="2826602"/>
            <a:ext cx="1752600" cy="83099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Brazil</a:t>
            </a:r>
          </a:p>
          <a:p>
            <a:pPr algn="ctr"/>
            <a:r>
              <a:rPr lang="en-US" sz="2400" dirty="0" smtClean="0"/>
              <a:t>Manager</a:t>
            </a:r>
            <a:endParaRPr lang="en-US" sz="24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7886700" y="2438399"/>
            <a:ext cx="0" cy="3810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9"/>
          <p:cNvSpPr txBox="1"/>
          <p:nvPr/>
        </p:nvSpPr>
        <p:spPr>
          <a:xfrm>
            <a:off x="4076700" y="5105399"/>
            <a:ext cx="1752600" cy="83099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The UTTERMOST</a:t>
            </a:r>
            <a:endParaRPr lang="en-US" sz="2400" dirty="0"/>
          </a:p>
        </p:txBody>
      </p:sp>
      <p:cxnSp>
        <p:nvCxnSpPr>
          <p:cNvPr id="17" name="Straight Connector 16"/>
          <p:cNvCxnSpPr>
            <a:stCxn id="6" idx="2"/>
            <a:endCxn id="16" idx="0"/>
          </p:cNvCxnSpPr>
          <p:nvPr/>
        </p:nvCxnSpPr>
        <p:spPr>
          <a:xfrm>
            <a:off x="4933950" y="2249506"/>
            <a:ext cx="19050" cy="285589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21"/>
          <p:cNvSpPr txBox="1"/>
          <p:nvPr/>
        </p:nvSpPr>
        <p:spPr>
          <a:xfrm>
            <a:off x="342900" y="3962399"/>
            <a:ext cx="1752600" cy="83099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Pacific</a:t>
            </a:r>
          </a:p>
          <a:p>
            <a:pPr algn="ctr"/>
            <a:r>
              <a:rPr lang="en-US" sz="2400" dirty="0" smtClean="0"/>
              <a:t>Manager</a:t>
            </a:r>
            <a:endParaRPr lang="en-US" sz="2400" dirty="0"/>
          </a:p>
        </p:txBody>
      </p:sp>
      <p:sp>
        <p:nvSpPr>
          <p:cNvPr id="19" name="TextBox 22"/>
          <p:cNvSpPr txBox="1"/>
          <p:nvPr/>
        </p:nvSpPr>
        <p:spPr>
          <a:xfrm>
            <a:off x="2171700" y="3962399"/>
            <a:ext cx="1752600" cy="83099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Atlantic</a:t>
            </a:r>
          </a:p>
          <a:p>
            <a:pPr algn="ctr"/>
            <a:r>
              <a:rPr lang="en-US" sz="2400" dirty="0" smtClean="0"/>
              <a:t>Manager</a:t>
            </a:r>
            <a:endParaRPr lang="en-US" sz="24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1485900" y="3505199"/>
            <a:ext cx="0" cy="4572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628900" y="3581399"/>
            <a:ext cx="0" cy="3810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7"/>
          <p:cNvSpPr txBox="1"/>
          <p:nvPr/>
        </p:nvSpPr>
        <p:spPr>
          <a:xfrm>
            <a:off x="6515100" y="1295399"/>
            <a:ext cx="2362200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/>
              <a:t>State Managers</a:t>
            </a:r>
            <a:endParaRPr lang="en-US" sz="28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5981700" y="1752599"/>
            <a:ext cx="7620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2"/>
          <p:cNvSpPr txBox="1"/>
          <p:nvPr/>
        </p:nvSpPr>
        <p:spPr>
          <a:xfrm>
            <a:off x="3505200" y="1295399"/>
            <a:ext cx="2857500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/>
              <a:t>Equipping Central (Texas, USA)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19" grpId="0" animBg="1"/>
      <p:bldP spid="22" grpId="0" animBg="1"/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://assisted-living.benchmarkseniorliving.com/wp-content/uploads/2012/05/Istock-Seniors-at-Compu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8686800" cy="5765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713509" y="76200"/>
            <a:ext cx="7772400" cy="17543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i="1" dirty="0" smtClean="0">
                <a:solidFill>
                  <a:srgbClr val="002060"/>
                </a:solidFill>
              </a:rPr>
              <a:t>Discussions and Questions Regarding ES</a:t>
            </a:r>
            <a:endParaRPr lang="en-US" sz="5400" b="1" i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419600"/>
            <a:ext cx="5410200" cy="17543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i="1" dirty="0" smtClean="0">
                <a:solidFill>
                  <a:srgbClr val="002060"/>
                </a:solidFill>
              </a:rPr>
              <a:t>Will You Become an ES Manager?</a:t>
            </a:r>
            <a:endParaRPr lang="en-US" sz="5400" b="1" i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2743200"/>
            <a:ext cx="2895600" cy="31700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002060"/>
                </a:solidFill>
              </a:rPr>
              <a:t>Do You Know Someone Who Will Help You?</a:t>
            </a:r>
            <a:endParaRPr lang="en-US" sz="4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5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Personal Stuff\Church\Discipleship\Lost Sheep Ministries\EC - Change the World\Change the World - Curriculum\Intro to Change the World - JPG\Slide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78800" cy="613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90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ransformleaders.tv/wp-content/uploads/2012/04/Clear-Sense-Of-Purpo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7" y="632760"/>
            <a:ext cx="8900393" cy="5178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485485" y="2868023"/>
            <a:ext cx="8153400" cy="707886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Knowing Their God-Given Purpose, </a:t>
            </a:r>
            <a:endParaRPr lang="en-US" sz="3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4546" y="4191000"/>
            <a:ext cx="8353714" cy="20621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Students will 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Become Responsive to Jesus and take 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 Gospel onto their Campuses, into their City, and to the Uttermost Parts of the World! </a:t>
            </a:r>
          </a:p>
          <a:p>
            <a:pPr algn="ctr"/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(Acts 1:8, Matthew 28:18-20)</a:t>
            </a:r>
          </a:p>
        </p:txBody>
      </p:sp>
    </p:spTree>
    <p:extLst>
      <p:ext uri="{BB962C8B-B14F-4D97-AF65-F5344CB8AC3E}">
        <p14:creationId xmlns:p14="http://schemas.microsoft.com/office/powerpoint/2010/main" val="343351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0918" y="381000"/>
            <a:ext cx="9185835" cy="6096000"/>
            <a:chOff x="-20918" y="381000"/>
            <a:chExt cx="9185835" cy="6096000"/>
          </a:xfrm>
        </p:grpSpPr>
        <p:pic>
          <p:nvPicPr>
            <p:cNvPr id="3" name="Picture 2" descr="http://1.bp.blogspot.com/-lIL6OxDZkfY/Tc4P3cMzSeI/AAAAAAAAAhU/-DCodiF5f1M/s1600/Tibet%2BNomachi%2BNomads%2Bin%2BNagchu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20918" y="381000"/>
              <a:ext cx="9185835" cy="609600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pic>
          <p:nvPicPr>
            <p:cNvPr id="90114" name="Picture 2" descr="http://tse1.mm.bing.net/th?&amp;id=OIP.M3ed0e34ad1bcde6fbd644516403affbeo0&amp;w=300&amp;h=252&amp;c=0&amp;pid=1.9&amp;rs=0&amp;p=0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762000"/>
              <a:ext cx="1639362" cy="1371600"/>
            </a:xfrm>
            <a:prstGeom prst="rect">
              <a:avLst/>
            </a:prstGeom>
            <a:noFill/>
          </p:spPr>
        </p:pic>
      </p:grpSp>
      <p:sp>
        <p:nvSpPr>
          <p:cNvPr id="4" name="TextBox 3"/>
          <p:cNvSpPr txBox="1"/>
          <p:nvPr/>
        </p:nvSpPr>
        <p:spPr>
          <a:xfrm>
            <a:off x="2286000" y="0"/>
            <a:ext cx="5791200" cy="7694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002060"/>
                </a:solidFill>
              </a:rPr>
              <a:t>Our Current Context</a:t>
            </a:r>
            <a:endParaRPr lang="en-US" sz="4400" b="1" i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5320605"/>
            <a:ext cx="55626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2060"/>
                </a:solidFill>
              </a:rPr>
              <a:t>People of all ages are leaving the Church and many are leaving Christianity in Search of Purpose</a:t>
            </a:r>
            <a:endParaRPr lang="en-US" sz="2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57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2438400"/>
            <a:ext cx="8534400" cy="2123658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Culture is Changing Rapidly </a:t>
            </a:r>
            <a:r>
              <a:rPr lang="en-US" sz="4000" dirty="0" smtClean="0"/>
              <a:t>(for the worse) 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62342"/>
            <a:ext cx="7924800" cy="212365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/>
              <a:t>Worldly Entertainment and Self Gratification is Influencing Christians</a:t>
            </a:r>
            <a:r>
              <a:rPr lang="en-US" sz="4400" dirty="0" smtClean="0"/>
              <a:t> 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193964" y="2992397"/>
            <a:ext cx="8763000" cy="31393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Luring Christians Away from Church and Christianity!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11468</TotalTime>
  <Words>2398</Words>
  <Application>Microsoft Office PowerPoint</Application>
  <PresentationFormat>On-screen Show (4:3)</PresentationFormat>
  <Paragraphs>290</Paragraphs>
  <Slides>53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</dc:creator>
  <cp:lastModifiedBy>John</cp:lastModifiedBy>
  <cp:revision>1402</cp:revision>
  <cp:lastPrinted>2016-06-05T12:51:16Z</cp:lastPrinted>
  <dcterms:created xsi:type="dcterms:W3CDTF">2006-08-16T00:00:00Z</dcterms:created>
  <dcterms:modified xsi:type="dcterms:W3CDTF">2016-12-22T16:01:21Z</dcterms:modified>
</cp:coreProperties>
</file>