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7" r:id="rId2"/>
    <p:sldId id="400" r:id="rId3"/>
    <p:sldId id="398" r:id="rId4"/>
    <p:sldId id="404" r:id="rId5"/>
    <p:sldId id="392" r:id="rId6"/>
    <p:sldId id="402" r:id="rId7"/>
    <p:sldId id="348" r:id="rId8"/>
    <p:sldId id="312" r:id="rId9"/>
    <p:sldId id="413" r:id="rId10"/>
    <p:sldId id="310" r:id="rId11"/>
    <p:sldId id="305" r:id="rId12"/>
    <p:sldId id="384" r:id="rId13"/>
    <p:sldId id="395" r:id="rId14"/>
    <p:sldId id="306" r:id="rId15"/>
    <p:sldId id="318" r:id="rId16"/>
    <p:sldId id="319" r:id="rId17"/>
    <p:sldId id="397" r:id="rId18"/>
    <p:sldId id="365" r:id="rId19"/>
    <p:sldId id="304" r:id="rId20"/>
    <p:sldId id="388" r:id="rId21"/>
    <p:sldId id="309" r:id="rId22"/>
    <p:sldId id="352" r:id="rId23"/>
    <p:sldId id="313" r:id="rId24"/>
    <p:sldId id="415" r:id="rId25"/>
    <p:sldId id="378" r:id="rId26"/>
    <p:sldId id="390" r:id="rId27"/>
    <p:sldId id="292" r:id="rId28"/>
    <p:sldId id="270" r:id="rId29"/>
    <p:sldId id="259" r:id="rId30"/>
    <p:sldId id="301" r:id="rId31"/>
    <p:sldId id="350" r:id="rId32"/>
    <p:sldId id="351" r:id="rId33"/>
    <p:sldId id="288" r:id="rId34"/>
    <p:sldId id="358" r:id="rId35"/>
    <p:sldId id="355" r:id="rId36"/>
    <p:sldId id="377" r:id="rId37"/>
    <p:sldId id="382" r:id="rId38"/>
    <p:sldId id="380" r:id="rId39"/>
    <p:sldId id="333" r:id="rId40"/>
    <p:sldId id="260" r:id="rId41"/>
    <p:sldId id="261" r:id="rId42"/>
    <p:sldId id="265" r:id="rId43"/>
    <p:sldId id="266" r:id="rId44"/>
    <p:sldId id="291" r:id="rId45"/>
    <p:sldId id="273" r:id="rId46"/>
    <p:sldId id="267" r:id="rId47"/>
    <p:sldId id="264" r:id="rId48"/>
    <p:sldId id="321" r:id="rId49"/>
    <p:sldId id="335" r:id="rId50"/>
    <p:sldId id="336" r:id="rId51"/>
    <p:sldId id="339" r:id="rId52"/>
    <p:sldId id="354" r:id="rId53"/>
    <p:sldId id="366" r:id="rId54"/>
    <p:sldId id="343" r:id="rId55"/>
    <p:sldId id="302" r:id="rId56"/>
    <p:sldId id="275" r:id="rId57"/>
    <p:sldId id="283" r:id="rId58"/>
    <p:sldId id="276" r:id="rId59"/>
    <p:sldId id="295" r:id="rId60"/>
    <p:sldId id="277" r:id="rId61"/>
    <p:sldId id="340" r:id="rId62"/>
    <p:sldId id="324" r:id="rId63"/>
    <p:sldId id="325" r:id="rId64"/>
    <p:sldId id="296" r:id="rId65"/>
    <p:sldId id="278" r:id="rId66"/>
    <p:sldId id="286" r:id="rId67"/>
    <p:sldId id="279" r:id="rId68"/>
    <p:sldId id="297" r:id="rId69"/>
    <p:sldId id="280" r:id="rId70"/>
    <p:sldId id="298" r:id="rId71"/>
    <p:sldId id="281" r:id="rId72"/>
    <p:sldId id="299" r:id="rId73"/>
    <p:sldId id="294" r:id="rId74"/>
    <p:sldId id="323" r:id="rId75"/>
    <p:sldId id="322" r:id="rId76"/>
    <p:sldId id="359" r:id="rId77"/>
    <p:sldId id="315" r:id="rId78"/>
    <p:sldId id="419" r:id="rId79"/>
    <p:sldId id="317" r:id="rId80"/>
    <p:sldId id="362" r:id="rId81"/>
    <p:sldId id="316" r:id="rId82"/>
    <p:sldId id="417" r:id="rId83"/>
    <p:sldId id="344" r:id="rId84"/>
    <p:sldId id="345" r:id="rId85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10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86" autoAdjust="0"/>
  </p:normalViewPr>
  <p:slideViewPr>
    <p:cSldViewPr>
      <p:cViewPr varScale="1">
        <p:scale>
          <a:sx n="58" d="100"/>
          <a:sy n="58" d="100"/>
        </p:scale>
        <p:origin x="-1421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22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F6F1FA1-F4A8-432E-B418-78287B947AE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64DEFA31-FBCB-4950-BCDF-6E31632C7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CBBE-D6F4-44E4-A0A5-0B20296C02F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E37917-34B7-4EC2-B3AB-8D852691550D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CBBE-D6F4-44E4-A0A5-0B20296C02F8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bing.com/images/search?q=Students&amp;view=detailv2&amp;&amp;id=5F7AC47BB4A2E81B13207ED4B4D15F4C84D96627&amp;selectedIndex=6&amp;ccid=pUdArZNF&amp;simid=608042854634819417&amp;thid=OIP.Ma54740ad9345519dde471e179c7112daH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Christian+Church&amp;view=detailv2&amp;&amp;id=5F6C055332EEFF24171F9DD03A9E0D9E08B1EE53&amp;selectedIndex=1&amp;ccid=PtDjStG8&amp;simid=608043941271634474&amp;thid=OIP.M3ed0e34ad1bcde6fbd644516403affbeo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socialwebthing.com/wp-content/uploads/2012/09/student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7" y="381000"/>
            <a:ext cx="9088153" cy="6067424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2438400" cy="7620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Equipping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143000"/>
            <a:ext cx="8382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1524000"/>
            <a:ext cx="8382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724400" y="4343400"/>
            <a:ext cx="2209799" cy="76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Students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800600" y="5562600"/>
            <a:ext cx="4038600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 Day Manager / Coordinator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Training Kit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5029200"/>
            <a:ext cx="4495800" cy="152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Change The World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  <p:bldP spid="7" grpId="0" build="p" animBg="1"/>
      <p:bldP spid="10" grpId="0" build="p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2895600" y="2777698"/>
            <a:ext cx="533400" cy="3089702"/>
          </a:xfrm>
          <a:prstGeom prst="downArrow">
            <a:avLst>
              <a:gd name="adj1" fmla="val 7057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914400" y="2057400"/>
            <a:ext cx="609600" cy="15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Picture 2" descr="http://www.masternewmedia.org/the-future-of-making_network-your-organization_id13051831_size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855" y="2743200"/>
            <a:ext cx="5178957" cy="3895477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37338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Adult ES Network</a:t>
            </a:r>
            <a:endParaRPr lang="en-US" sz="32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228600"/>
            <a:ext cx="4953000" cy="138499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ES is designed to be a Sustained, Multiplying, Discipleship Ministry </a:t>
            </a:r>
            <a:r>
              <a:rPr lang="en-US" sz="2000" dirty="0" smtClean="0"/>
              <a:t>(Matt. 28:18-20)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39624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Step 1. – Appoint and Train Adult Managers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5867400"/>
            <a:ext cx="2667000" cy="8309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Group Selects 2nd Student Group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15000" y="6135469"/>
            <a:ext cx="1600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 Regional Managers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91000" y="5410200"/>
            <a:ext cx="1600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 Coordinators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0" y="4876800"/>
            <a:ext cx="1524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 Coordinators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4226322">
            <a:off x="593969" y="4525273"/>
            <a:ext cx="216403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90800" y="3810000"/>
            <a:ext cx="11430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Step 6 Equip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4572000"/>
            <a:ext cx="2514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Step 5. – Select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Student Group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600200"/>
            <a:ext cx="41910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ES Success Depends Upon Adult Managers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1981200"/>
            <a:ext cx="32004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Step 2. – Select and Train Adult Coordinators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581400"/>
            <a:ext cx="2438400" cy="8309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Step 4. –  Equip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Student Group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2362200"/>
            <a:ext cx="25908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Step 3. – Select Group of Students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4" grpId="0" animBg="1"/>
      <p:bldP spid="6" grpId="0" animBg="1"/>
      <p:bldP spid="7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8" grpId="0" animBg="1"/>
      <p:bldP spid="9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http://assisted-living.benchmarkseniorliving.com/wp-content/uploads/2012/05/Istock-Seniors-at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686800" cy="5765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77000" y="2401431"/>
            <a:ext cx="2590800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couple will become the Regional Managers for 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267200"/>
            <a:ext cx="3962400" cy="22467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NOTE:  The Managers will not be expected to perform all of the arrangements for ES courses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3912"/>
            <a:ext cx="86868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Regional Christian Adult Managers &amp; Coordinators are required to start an ES Movement.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3500" y="1219200"/>
            <a:ext cx="2451100" cy="2677656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will manage ES in their area and report Results to Equipping Central. </a:t>
            </a:r>
            <a:endParaRPr lang="en-US" sz="2800" dirty="0"/>
          </a:p>
        </p:txBody>
      </p:sp>
      <p:sp>
        <p:nvSpPr>
          <p:cNvPr id="49154" name="AutoShape 2"/>
          <p:cNvSpPr>
            <a:spLocks noChangeAspect="1" noChangeArrowheads="1"/>
          </p:cNvSpPr>
          <p:nvPr/>
        </p:nvSpPr>
        <p:spPr bwMode="auto">
          <a:xfrm>
            <a:off x="63500" y="-906463"/>
            <a:ext cx="2857500" cy="1895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AutoShape 4"/>
          <p:cNvSpPr>
            <a:spLocks noChangeAspect="1" noChangeArrowheads="1"/>
          </p:cNvSpPr>
          <p:nvPr/>
        </p:nvSpPr>
        <p:spPr bwMode="auto">
          <a:xfrm>
            <a:off x="-76200" y="-906463"/>
            <a:ext cx="2857500" cy="1895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0" y="4800600"/>
            <a:ext cx="4343400" cy="138499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will seek ES Coordinators to help before equipping students.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9" grpId="1" animBg="1"/>
      <p:bldP spid="8" grpId="0" animBg="1"/>
      <p:bldP spid="8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btscelebs.files.wordpress.com/2013/03/thebible-jesus-disciples-201303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0100"/>
            <a:ext cx="9144000" cy="474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3"/>
          <p:cNvSpPr txBox="1"/>
          <p:nvPr/>
        </p:nvSpPr>
        <p:spPr>
          <a:xfrm>
            <a:off x="0" y="114300"/>
            <a:ext cx="64008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smtClean="0">
                <a:solidFill>
                  <a:srgbClr val="0070C0"/>
                </a:solidFill>
              </a:rPr>
              <a:t>Jesus Chose Common People to be His Disciples: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4800" y="2400300"/>
            <a:ext cx="3429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They Were Willing to Obey His Teachings</a:t>
            </a:r>
            <a:endParaRPr lang="en-US" sz="2800" dirty="0"/>
          </a:p>
        </p:txBody>
      </p:sp>
      <p:sp>
        <p:nvSpPr>
          <p:cNvPr id="5" name="TextBox 5"/>
          <p:cNvSpPr txBox="1"/>
          <p:nvPr/>
        </p:nvSpPr>
        <p:spPr>
          <a:xfrm>
            <a:off x="4724400" y="2400300"/>
            <a:ext cx="4038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They Were Common People but Became Great</a:t>
            </a:r>
            <a:endParaRPr lang="en-US" sz="2800" dirty="0"/>
          </a:p>
        </p:txBody>
      </p:sp>
      <p:sp>
        <p:nvSpPr>
          <p:cNvPr id="6" name="TextBox 6"/>
          <p:cNvSpPr txBox="1"/>
          <p:nvPr/>
        </p:nvSpPr>
        <p:spPr>
          <a:xfrm>
            <a:off x="152400" y="3619500"/>
            <a:ext cx="39624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They Understood and Choose to Practice the Great Commandment and Great Commission</a:t>
            </a:r>
            <a:endParaRPr lang="en-US" sz="2800" dirty="0"/>
          </a:p>
        </p:txBody>
      </p:sp>
      <p:sp>
        <p:nvSpPr>
          <p:cNvPr id="7" name="TextBox 8"/>
          <p:cNvSpPr txBox="1"/>
          <p:nvPr/>
        </p:nvSpPr>
        <p:spPr>
          <a:xfrm>
            <a:off x="4419600" y="4991100"/>
            <a:ext cx="4724400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They Agreed to Practice All that They Shared With Other</a:t>
            </a:r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3467100"/>
            <a:ext cx="44958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They Were Willing to Forsake Worldly Pleasures and Entertainments to Follow Him </a:t>
            </a:r>
            <a:endParaRPr lang="en-US" sz="2800" dirty="0"/>
          </a:p>
        </p:txBody>
      </p:sp>
      <p:sp>
        <p:nvSpPr>
          <p:cNvPr id="9" name="TextBox 9"/>
          <p:cNvSpPr txBox="1"/>
          <p:nvPr/>
        </p:nvSpPr>
        <p:spPr>
          <a:xfrm>
            <a:off x="0" y="5420261"/>
            <a:ext cx="4419600" cy="13234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gency FB" pitchFamily="34" charset="0"/>
              </a:rPr>
              <a:t>And THEY CHANGED THE WORLD</a:t>
            </a:r>
            <a:endParaRPr lang="en-US" sz="4000" b="1" i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tse1.mm.bing.net/th?&amp;id=OIP.Ma54740ad9345519dde471e179c7112daH0&amp;w=299&amp;h=199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79" y="457200"/>
            <a:ext cx="9044821" cy="6019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0"/>
            <a:ext cx="60960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Today, Jesus Is Calling Students to Be His World Changing Disciples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534561"/>
            <a:ext cx="5181600" cy="13234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gency FB" pitchFamily="34" charset="0"/>
              </a:rPr>
              <a:t>Properly Discipled, THEY WILL CHANGE THE WORLD</a:t>
            </a:r>
            <a:endParaRPr lang="en-US" sz="4000" b="1" i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free.bridal-shower-themes.com/img/high-school-students-in-hallwa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2133600"/>
            <a:ext cx="8610600" cy="40650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685800"/>
            <a:ext cx="6324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2. Recruit a small group of Christian Jr. High, High School/College Students (4 to 6) to be equipped  to take the Gospel onto their campuses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057400"/>
            <a:ext cx="5181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3. Select a suitable off-campus location for ES Training Sessions with: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048000"/>
            <a:ext cx="43434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a. AC electrical power.  Extension cord with two outlets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3505200"/>
            <a:ext cx="4343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b. Tables for students to write on.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006644"/>
            <a:ext cx="2819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c. Individual Chairs.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4572000"/>
            <a:ext cx="7010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d. Screen or suitable wall for projecting training slides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181600"/>
            <a:ext cx="2057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e. Rest Room.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5562600"/>
            <a:ext cx="2286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f. Good lighting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5257800"/>
            <a:ext cx="22860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g. Copy Machine (if available)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2400"/>
            <a:ext cx="6934200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Manager Tasks Prior to initial Student Training: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0" y="640140"/>
            <a:ext cx="2514600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Select a few adults to observe and help with the first Student Equipping Cycle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vchurch.org/wp-content/uploads/2014/02/youth-bible-stu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852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3048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Each student must be Provided: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371600"/>
            <a:ext cx="3505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Student Study Bible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98223" y="3377129"/>
            <a:ext cx="2057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Journal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2170093"/>
            <a:ext cx="2895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A binder containing: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743200"/>
            <a:ext cx="3124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ES Student Manuals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191692" y="4014299"/>
            <a:ext cx="3886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Scriptures and ES Forms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5181600"/>
            <a:ext cx="2057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Writing Pen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www.vrml.k12.la.us/Chevron/sbchevron/projector/project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94" y="457200"/>
            <a:ext cx="9033886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38200" y="124361"/>
            <a:ext cx="7162800" cy="132343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Schedule and conduct the initial Eight ES Classes</a:t>
            </a:r>
            <a:endParaRPr lang="en-US" sz="4000" dirty="0"/>
          </a:p>
        </p:txBody>
      </p:sp>
      <p:sp>
        <p:nvSpPr>
          <p:cNvPr id="44034" name="AutoShape 2"/>
          <p:cNvSpPr>
            <a:spLocks noChangeAspect="1" noChangeArrowheads="1"/>
          </p:cNvSpPr>
          <p:nvPr/>
        </p:nvSpPr>
        <p:spPr bwMode="auto">
          <a:xfrm>
            <a:off x="63500" y="-769938"/>
            <a:ext cx="2857500" cy="160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6" name="AutoShape 4"/>
          <p:cNvSpPr>
            <a:spLocks noChangeAspect="1" noChangeArrowheads="1"/>
          </p:cNvSpPr>
          <p:nvPr/>
        </p:nvSpPr>
        <p:spPr bwMode="auto">
          <a:xfrm>
            <a:off x="63500" y="-769938"/>
            <a:ext cx="2857500" cy="160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667000"/>
            <a:ext cx="33528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Adult Coordinators sit in as Observers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e1.mm.bing.net/th?&amp;id=OIP.Mb09e1b00256600173e501f6978f08854H0&amp;w=299&amp;h=197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9" y="838201"/>
            <a:ext cx="9136651" cy="6019800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>
          <a:xfrm rot="18436560">
            <a:off x="3160198" y="1723747"/>
            <a:ext cx="1219200" cy="2992959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304800"/>
            <a:ext cx="2895600" cy="132343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Students Will: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2057400"/>
            <a:ext cx="32004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2. Briefly write about their Relationship with Jesus (their Story)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5105400"/>
            <a:ext cx="2514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4. Recite John 3:16 (The Gospel)</a:t>
            </a:r>
            <a:endParaRPr lang="en-US" sz="2800" dirty="0"/>
          </a:p>
        </p:txBody>
      </p:sp>
      <p:sp>
        <p:nvSpPr>
          <p:cNvPr id="9" name="Down Arrow 8"/>
          <p:cNvSpPr/>
          <p:nvPr/>
        </p:nvSpPr>
        <p:spPr>
          <a:xfrm rot="2954307">
            <a:off x="3813446" y="642257"/>
            <a:ext cx="1219200" cy="2378639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9200" y="228600"/>
            <a:ext cx="3886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1. Make a List of Students they know that are Away from God</a:t>
            </a:r>
            <a:endParaRPr lang="en-US" sz="2800" dirty="0"/>
          </a:p>
        </p:txBody>
      </p:sp>
      <p:sp>
        <p:nvSpPr>
          <p:cNvPr id="11" name="Down Arrow 10"/>
          <p:cNvSpPr/>
          <p:nvPr/>
        </p:nvSpPr>
        <p:spPr>
          <a:xfrm rot="3863868">
            <a:off x="3962678" y="3910111"/>
            <a:ext cx="1219200" cy="2120296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4114800"/>
            <a:ext cx="3657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3. Write a Brief Bridge to the Gospel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3383" y="5316398"/>
            <a:ext cx="4339726" cy="132343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Select a Secret Place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8" grpId="0" animBg="1"/>
      <p:bldP spid="9" grpId="0" animBg="1"/>
      <p:bldP spid="5" grpId="0" animBg="1"/>
      <p:bldP spid="11" grpId="0" animBg="1"/>
      <p:bldP spid="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baptistleader.org/wp-content/uploads/2013/10/130924-110-Breakfast-660x330-1380833369.jpg"/>
          <p:cNvPicPr>
            <a:picLocks noChangeAspect="1" noChangeArrowheads="1"/>
          </p:cNvPicPr>
          <p:nvPr/>
        </p:nvPicPr>
        <p:blipFill>
          <a:blip r:embed="rId2" cstate="print"/>
          <a:srcRect l="20606"/>
          <a:stretch>
            <a:fillRect/>
          </a:stretch>
        </p:blipFill>
        <p:spPr bwMode="auto">
          <a:xfrm>
            <a:off x="0" y="609600"/>
            <a:ext cx="9144000" cy="5758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181600" y="2743200"/>
            <a:ext cx="3733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be Taught a Brief Discipleship Lesson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438400"/>
            <a:ext cx="33528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 Scripture Based Vision will be Cast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114800"/>
            <a:ext cx="37338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set Goals for the Following Week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5244405"/>
            <a:ext cx="4648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Give An Account for How They Accomplished last Week’s Goals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990600"/>
            <a:ext cx="37338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Lead in Prayer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engageyourlearners.com/images/TrainingMaterials.png"/>
          <p:cNvPicPr>
            <a:picLocks noChangeAspect="1" noChangeArrowheads="1"/>
          </p:cNvPicPr>
          <p:nvPr/>
        </p:nvPicPr>
        <p:blipFill>
          <a:blip r:embed="rId2" cstate="print"/>
          <a:srcRect b="6748"/>
          <a:stretch>
            <a:fillRect/>
          </a:stretch>
        </p:blipFill>
        <p:spPr bwMode="auto">
          <a:xfrm>
            <a:off x="533400" y="539496"/>
            <a:ext cx="8229600" cy="6318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457200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Equipping Central Will: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029200"/>
            <a:ext cx="4648200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Training materials include Power point slides, Videos, student manuals, student forms, etc.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514600" y="2146518"/>
            <a:ext cx="4419600" cy="181588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Maintain Information and Training Materials needed by Regional Managers &amp; Coordinators.</a:t>
            </a:r>
            <a:endParaRPr lang="en-US" sz="2800" dirty="0"/>
          </a:p>
        </p:txBody>
      </p:sp>
      <p:sp>
        <p:nvSpPr>
          <p:cNvPr id="6146" name="AutoShape 2"/>
          <p:cNvSpPr>
            <a:spLocks noChangeAspect="1" noChangeArrowheads="1"/>
          </p:cNvSpPr>
          <p:nvPr/>
        </p:nvSpPr>
        <p:spPr bwMode="auto">
          <a:xfrm>
            <a:off x="63500" y="-2193925"/>
            <a:ext cx="4572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/>
          <p:cNvSpPr>
            <a:spLocks noChangeAspect="1" noChangeArrowheads="1"/>
          </p:cNvSpPr>
          <p:nvPr/>
        </p:nvSpPr>
        <p:spPr bwMode="auto">
          <a:xfrm>
            <a:off x="63500" y="-2193925"/>
            <a:ext cx="4572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/>
          <p:cNvSpPr>
            <a:spLocks noChangeAspect="1" noChangeArrowheads="1"/>
          </p:cNvSpPr>
          <p:nvPr/>
        </p:nvSpPr>
        <p:spPr bwMode="auto">
          <a:xfrm>
            <a:off x="63500" y="-2193925"/>
            <a:ext cx="4572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29400" y="3429000"/>
            <a:ext cx="2438400" cy="138499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Write and Distribute ES Newsletters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929745" y="5460087"/>
            <a:ext cx="3124200" cy="95410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Maintain a Web Site </a:t>
            </a:r>
            <a:r>
              <a:rPr lang="en-US" sz="2800" dirty="0"/>
              <a:t>/</a:t>
            </a:r>
            <a:r>
              <a:rPr lang="en-US" sz="2800" dirty="0" smtClean="0"/>
              <a:t> BLOG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884979"/>
            <a:ext cx="7860181" cy="58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190"/>
            <a:ext cx="9150927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3 Day Adult Training OUTLINE:</a:t>
            </a:r>
            <a:endParaRPr lang="en-US" sz="40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90" y="1411444"/>
            <a:ext cx="3756892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smtClean="0"/>
              <a:t>Overview of ES: Context &amp; Why Students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890" y="953032"/>
            <a:ext cx="33528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Evening 1</a:t>
            </a:r>
            <a:r>
              <a:rPr lang="en-US" sz="2800" b="1" i="1" baseline="300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st</a:t>
            </a:r>
            <a:r>
              <a:rPr lang="en-US" sz="28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 Day                                              </a:t>
            </a:r>
            <a:endParaRPr lang="en-US" sz="28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2889" y="1879707"/>
            <a:ext cx="4267200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Breakfast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Example Opening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Example Spiritual Check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Example Vision Cast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Example Discipleship Lesson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Example Goal Setting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Example Accountability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Adult Application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2889" y="1344075"/>
            <a:ext cx="1676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3</a:t>
            </a:r>
            <a:r>
              <a:rPr lang="en-US" sz="2800" b="1" i="1" baseline="300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rd</a:t>
            </a:r>
            <a:r>
              <a:rPr lang="en-US" sz="28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Day</a:t>
            </a:r>
            <a:endParaRPr lang="en-US" sz="28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2438400"/>
            <a:ext cx="1676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lgerian" panose="04020705040A02060702" pitchFamily="82" charset="0"/>
              </a:rPr>
              <a:t>2</a:t>
            </a:r>
            <a:r>
              <a:rPr lang="en-US" sz="2800" b="1" i="1" baseline="30000" dirty="0" smtClean="0">
                <a:latin typeface="Algerian" panose="04020705040A02060702" pitchFamily="82" charset="0"/>
              </a:rPr>
              <a:t>nd</a:t>
            </a:r>
            <a:r>
              <a:rPr lang="en-US" sz="2800" b="1" i="1" dirty="0" smtClean="0">
                <a:latin typeface="Algerian" panose="04020705040A02060702" pitchFamily="82" charset="0"/>
              </a:rPr>
              <a:t> Day</a:t>
            </a:r>
            <a:endParaRPr lang="en-US" sz="2800" b="1" i="1" dirty="0">
              <a:latin typeface="Algerian" panose="04020705040A02060702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8973" y="5407967"/>
            <a:ext cx="3124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lgerian" panose="04020705040A02060702" pitchFamily="82" charset="0"/>
              </a:rPr>
              <a:t>Evening 3</a:t>
            </a:r>
            <a:r>
              <a:rPr lang="en-US" sz="2800" b="1" i="1" baseline="30000" dirty="0" smtClean="0">
                <a:latin typeface="Algerian" panose="04020705040A02060702" pitchFamily="82" charset="0"/>
              </a:rPr>
              <a:t>rd</a:t>
            </a:r>
            <a:r>
              <a:rPr lang="en-US" sz="2800" b="1" i="1" dirty="0" smtClean="0">
                <a:latin typeface="Algerian" panose="04020705040A02060702" pitchFamily="82" charset="0"/>
              </a:rPr>
              <a:t> Day</a:t>
            </a:r>
            <a:endParaRPr lang="en-US" sz="2800" b="1" i="1" dirty="0">
              <a:latin typeface="Algerian" panose="04020705040A02060702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1873" y="5931187"/>
            <a:ext cx="2438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Commissioning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72085" y="2469177"/>
            <a:ext cx="1971315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ES Strategy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2776" y="1380338"/>
            <a:ext cx="2218713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Field Training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090" y="2961620"/>
            <a:ext cx="4425373" cy="3785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Purpose of ES; Discipleship, Equipping, Change the World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The Process; Student Sessions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Lunch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Eight ES Sessions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Opening &amp; Spiritual Check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Vision Casting &amp; Discipleship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Goal Setting &amp; Accountability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Tomorrow Field Training &amp;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35706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tse1.mm.bing.net/th?&amp;id=OIP.Mea43aa960e4f41d083204c24af2743cco0&amp;w=299&amp;h=299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5029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ES Scope &amp; Organization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826603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Nicaragua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57400" y="2445603"/>
            <a:ext cx="5791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7400" y="2445603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8000" y="2826603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Philippine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962400" y="2445603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29200" y="2826603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Nigeria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43600" y="2445603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10400" y="2826603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Brazil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848600" y="2438400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8600" y="5105400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UTTERMOST</a:t>
            </a:r>
            <a:endParaRPr lang="en-US" sz="2400" dirty="0"/>
          </a:p>
        </p:txBody>
      </p:sp>
      <p:cxnSp>
        <p:nvCxnSpPr>
          <p:cNvPr id="21" name="Straight Connector 20"/>
          <p:cNvCxnSpPr>
            <a:stCxn id="3" idx="2"/>
            <a:endCxn id="20" idx="0"/>
          </p:cNvCxnSpPr>
          <p:nvPr/>
        </p:nvCxnSpPr>
        <p:spPr>
          <a:xfrm>
            <a:off x="4914900" y="2249507"/>
            <a:ext cx="0" cy="285589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" y="3962400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Pacific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3600" y="3962400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Atlantic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447800" y="3505200"/>
            <a:ext cx="0" cy="457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90800" y="3581400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77000" y="1295400"/>
            <a:ext cx="2362200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State Managers</a:t>
            </a:r>
            <a:endParaRPr lang="en-US" sz="28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943600" y="1752600"/>
            <a:ext cx="76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05200" y="1295400"/>
            <a:ext cx="2819400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Equipping Central (Texas, USA)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workaday.org/wp-content/uploads/2012/11/soquel_high_school_skype_nick_anderson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9067800" cy="68008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327660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Sustained ES: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457200"/>
            <a:ext cx="5867400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Managers will schedule and conduct 8 weekly (1 to 1 ½ hour) Student training sessions and follow up with the students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219200"/>
            <a:ext cx="2743200" cy="2062103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Adult Coordinators will monitor all classes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2667000"/>
            <a:ext cx="5105400" cy="2062103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Student Group will Recommend a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Group of Students upon completion of their training.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3505200"/>
            <a:ext cx="3733800" cy="15696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Adult Coordinators will Equip the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Student Group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4719697"/>
            <a:ext cx="5638800" cy="206210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Managers will Recruit Additional Adult Coordinators who will Monitor Subsequent Student classes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1905000"/>
            <a:ext cx="5334000" cy="3170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This Process will continue By Selecting additional Adult Coordinators and Student Groups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4267200"/>
            <a:ext cx="5181600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Questions and Discussions about Equipping Students (ES)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33400"/>
            <a:ext cx="3505200" cy="181588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Tomorrow We will spend the day going over the BASIC STRATEGY OF 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2590800"/>
            <a:ext cx="3200400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Time and Location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5334000"/>
            <a:ext cx="32004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Conclude the Evening with Prayer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E42A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bbbmanpowersolution.com/yahoo_site_admin/assets/images/company-overview.10233028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1371600"/>
            <a:ext cx="6959600" cy="52197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209800" y="457200"/>
            <a:ext cx="43434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BASIC STRATEGY OF ES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(DAY TWO)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ersonal Stuff\Church\Discipleship\Lost Sheep Ministries\EC - Change the World\Change the World - Curriculum\Intro to Change the World - JPG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23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3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Personal Stuff\Church\Discipleship\Lost Sheep Ministries\PP Presentations\The Great Omission\The Great Omission - JPG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304800"/>
            <a:ext cx="8432800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constructionjargon.com/images/Foundation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5334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Jesus said, “</a:t>
            </a:r>
            <a:r>
              <a:rPr lang="en-US" sz="2800" b="1" i="1" dirty="0" smtClean="0">
                <a:solidFill>
                  <a:srgbClr val="C00000"/>
                </a:solidFill>
              </a:rPr>
              <a:t>I will show you what someone is like that comes to me, hears my words and acts on them</a:t>
            </a:r>
            <a:r>
              <a:rPr lang="en-US" sz="2800" dirty="0" smtClean="0"/>
              <a:t>“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886200"/>
            <a:ext cx="5943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“</a:t>
            </a:r>
            <a:r>
              <a:rPr lang="en-US" sz="2800" b="1" i="1" dirty="0" smtClean="0">
                <a:solidFill>
                  <a:srgbClr val="C00000"/>
                </a:solidFill>
              </a:rPr>
              <a:t>He is like a man building a house, who dug deeply, and laid the foundation on Rock </a:t>
            </a:r>
            <a:r>
              <a:rPr lang="en-US" sz="2800" dirty="0" smtClean="0"/>
              <a:t>“ (Luke 6:47-48)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5410200"/>
            <a:ext cx="5943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ES establishes solid foundations for students that will come to Jesus, hear His words, and acts upon them.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nscblog.com/wp-content/uploads/2014/05/The-Proc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79060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highlandsministriesonline.org/wp-content/uploads/2014/03/building-the-kingdom-together-sup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314"/>
            <a:ext cx="9144000" cy="47018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8686800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We must have a radical paradigm shift back to Christian basics as outlined in the book of Acts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886200"/>
            <a:ext cx="8610600" cy="280076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0070C0"/>
                </a:solidFill>
                <a:latin typeface=" Times New Roman"/>
              </a:rPr>
              <a:t>Our commission is to build the Kingdom: Start locally (our schools) and move out to the uttermost parts of the world</a:t>
            </a:r>
            <a:endParaRPr lang="en-US" sz="4400" i="1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8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724400"/>
            <a:ext cx="8077200" cy="193899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 Times New Roman"/>
              </a:rPr>
              <a:t>They must be taught to Absolutely Depend upon the Holy Spirit to Accomplish the Objectives of ES</a:t>
            </a:r>
            <a:endParaRPr lang="en-US" sz="40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33400"/>
            <a:ext cx="1981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 Times New Roman"/>
              </a:rPr>
              <a:t>How</a:t>
            </a:r>
            <a:endParaRPr lang="en-US" sz="4800" dirty="0">
              <a:latin typeface=" 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81534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 Times New Roman"/>
              </a:rPr>
              <a:t>Recruit a Small Group of Christian Students (4 to 6)</a:t>
            </a:r>
            <a:endParaRPr lang="en-US" sz="40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048000"/>
            <a:ext cx="8001000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Adults and Students must be Committed to Faithfully Obey Selected New Testament Commandments and Commissions</a:t>
            </a:r>
            <a:endParaRPr lang="en-US" sz="32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04800"/>
            <a:ext cx="7010400" cy="10772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Appoint and Train Adult Managers and Coordinators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4" grpId="1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0918" y="381000"/>
            <a:ext cx="9185835" cy="6096000"/>
            <a:chOff x="-20918" y="381000"/>
            <a:chExt cx="9185835" cy="6096000"/>
          </a:xfrm>
        </p:grpSpPr>
        <p:pic>
          <p:nvPicPr>
            <p:cNvPr id="3" name="Picture 2" descr="http://1.bp.blogspot.com/-lIL6OxDZkfY/Tc4P3cMzSeI/AAAAAAAAAhU/-DCodiF5f1M/s1600/Tibet%2BNomachi%2BNomads%2Bin%2BNagchu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0918" y="381000"/>
              <a:ext cx="9185835" cy="6096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90114" name="Picture 2" descr="http://tse1.mm.bing.net/th?&amp;id=OIP.M3ed0e34ad1bcde6fbd644516403affbeo0&amp;w=300&amp;h=252&amp;c=0&amp;pid=1.9&amp;rs=0&amp;p=0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62000"/>
              <a:ext cx="1639362" cy="137160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2286000" y="0"/>
            <a:ext cx="441960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2060"/>
                </a:solidFill>
              </a:rPr>
              <a:t>The Context for ES</a:t>
            </a:r>
            <a:endParaRPr lang="en-US" sz="4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20605"/>
            <a:ext cx="5943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</a:rPr>
              <a:t>People of all ages are leaving the Church and many are leaving Christianity in search of their Purpose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Arrow 26"/>
          <p:cNvSpPr/>
          <p:nvPr/>
        </p:nvSpPr>
        <p:spPr>
          <a:xfrm>
            <a:off x="4572000" y="52578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838200" y="1752600"/>
            <a:ext cx="484632" cy="1438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                 </a:t>
            </a:r>
            <a:endParaRPr lang="en-US" dirty="0"/>
          </a:p>
        </p:txBody>
      </p:sp>
      <p:sp>
        <p:nvSpPr>
          <p:cNvPr id="34" name="Left Brace 33"/>
          <p:cNvSpPr/>
          <p:nvPr/>
        </p:nvSpPr>
        <p:spPr>
          <a:xfrm rot="16200000">
            <a:off x="4171950" y="-1428750"/>
            <a:ext cx="723900" cy="845820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295400" y="2362200"/>
            <a:ext cx="29718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Manager /Coordinators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200400"/>
            <a:ext cx="167640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Generation Story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3200400"/>
            <a:ext cx="13716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1st List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3212068"/>
            <a:ext cx="13716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1st Bridge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00400"/>
            <a:ext cx="16002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1st Witness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133600" y="31242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0400" y="4267200"/>
            <a:ext cx="160020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 Disciples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191000" y="31242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248400" y="31242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467600" y="3581400"/>
            <a:ext cx="484632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76800" y="4267200"/>
            <a:ext cx="1371600" cy="36933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2nd Story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5535168" y="990600"/>
            <a:ext cx="484632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6248400" y="4191000"/>
            <a:ext cx="7620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43200" y="4267200"/>
            <a:ext cx="1371600" cy="36933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2nd List</a:t>
            </a:r>
            <a:endParaRPr lang="en-US" dirty="0"/>
          </a:p>
        </p:txBody>
      </p:sp>
      <p:sp>
        <p:nvSpPr>
          <p:cNvPr id="20" name="Left Arrow 19"/>
          <p:cNvSpPr/>
          <p:nvPr/>
        </p:nvSpPr>
        <p:spPr>
          <a:xfrm>
            <a:off x="4114800" y="4191000"/>
            <a:ext cx="7620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9600" y="4267200"/>
            <a:ext cx="1371600" cy="36933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2nd Bridge</a:t>
            </a:r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>
            <a:off x="1981200" y="4191000"/>
            <a:ext cx="7620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" y="5334000"/>
            <a:ext cx="1600200" cy="36933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2nd Witness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1143000" y="4648200"/>
            <a:ext cx="484632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71800" y="5181600"/>
            <a:ext cx="1676400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3rd Generation Disciples</a:t>
            </a:r>
            <a:endParaRPr lang="en-US" b="1" dirty="0"/>
          </a:p>
        </p:txBody>
      </p:sp>
      <p:sp>
        <p:nvSpPr>
          <p:cNvPr id="26" name="Right Arrow 25"/>
          <p:cNvSpPr/>
          <p:nvPr/>
        </p:nvSpPr>
        <p:spPr>
          <a:xfrm>
            <a:off x="2286000" y="5257800"/>
            <a:ext cx="685800" cy="5334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858000" y="5257800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467600" y="5105400"/>
            <a:ext cx="1524000" cy="838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SCHOOL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10800000">
            <a:off x="3581400" y="16002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86400" y="2590800"/>
            <a:ext cx="1905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Students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343400" y="1447800"/>
            <a:ext cx="3048000" cy="83099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Select Managers &amp;  Coordinators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7800" y="5181600"/>
            <a:ext cx="1600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Generation Disciples</a:t>
            </a:r>
            <a:endParaRPr lang="en-US" b="1" dirty="0"/>
          </a:p>
        </p:txBody>
      </p:sp>
      <p:sp>
        <p:nvSpPr>
          <p:cNvPr id="38" name="Left-Right Arrow 37"/>
          <p:cNvSpPr/>
          <p:nvPr/>
        </p:nvSpPr>
        <p:spPr>
          <a:xfrm>
            <a:off x="2133600" y="3657600"/>
            <a:ext cx="5181600" cy="609600"/>
          </a:xfrm>
          <a:prstGeom prst="left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8 Weeks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9" name="Left-Right Arrow 38"/>
          <p:cNvSpPr/>
          <p:nvPr/>
        </p:nvSpPr>
        <p:spPr>
          <a:xfrm>
            <a:off x="1676400" y="4648200"/>
            <a:ext cx="3048000" cy="609600"/>
          </a:xfrm>
          <a:prstGeom prst="left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nd</a:t>
            </a:r>
            <a:r>
              <a:rPr lang="en-US" sz="2800" b="1" dirty="0" smtClean="0">
                <a:solidFill>
                  <a:schemeClr val="tx1"/>
                </a:solidFill>
              </a:rPr>
              <a:t> Generation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33600" y="0"/>
            <a:ext cx="62484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070C0"/>
                </a:solidFill>
                <a:latin typeface=" Times New Roman"/>
              </a:rPr>
              <a:t>The ES Process</a:t>
            </a:r>
            <a:endParaRPr lang="en-US" sz="6000" b="1" i="1" dirty="0">
              <a:solidFill>
                <a:srgbClr val="0070C0"/>
              </a:solidFill>
              <a:latin typeface=" 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455003"/>
            <a:ext cx="3581400" cy="83099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ES Manager Training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 (3 days)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3794" name="Picture 2" descr="http://upload.wikimedia.org/wikipedia/en/0/08/Mountain_View_High_School_building.jpg"/>
          <p:cNvPicPr>
            <a:picLocks noChangeAspect="1" noChangeArrowheads="1"/>
          </p:cNvPicPr>
          <p:nvPr/>
        </p:nvPicPr>
        <p:blipFill>
          <a:blip r:embed="rId4" cstate="print"/>
          <a:srcRect b="11111"/>
          <a:stretch>
            <a:fillRect/>
          </a:stretch>
        </p:blipFill>
        <p:spPr bwMode="auto">
          <a:xfrm>
            <a:off x="0" y="1524000"/>
            <a:ext cx="9074521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D43A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36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3" grpId="0" animBg="1"/>
      <p:bldP spid="35" grpId="0" animBg="1"/>
      <p:bldP spid="32" grpId="0" animBg="1"/>
      <p:bldP spid="37" grpId="0" animBg="1"/>
      <p:bldP spid="38" grpId="0" animBg="1"/>
      <p:bldP spid="39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hedailynews.cc/wp-content/uploads/2012/12/loc-1203-cs-BHS-iPads-6-1024x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21616"/>
            <a:ext cx="8172474" cy="653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4572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Equip the Students with a Solid Relationship with Jesus as their Foundation</a:t>
            </a:r>
            <a:endParaRPr lang="en-US" sz="2800" dirty="0"/>
          </a:p>
        </p:txBody>
      </p:sp>
      <p:pic>
        <p:nvPicPr>
          <p:cNvPr id="60418" name="Picture 2" descr="http://walkwithjesusonline.com/wp-content/uploads/2014/03/Christ-Our-Cornersto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7746" y="3276601"/>
            <a:ext cx="3793854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visitstillwaters.com/witnes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305800" cy="5814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6477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Have Students Practice sharing their story in class and then take it to their schools.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csb.org/wp-content/uploads/2014/08/Students_in_class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47800"/>
            <a:ext cx="9199099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4038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Typical ES Meeting will include six parts: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2057400"/>
            <a:ext cx="4800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Opening Prayer 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743200"/>
            <a:ext cx="6553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How are you doing Spiritually?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429000"/>
            <a:ext cx="533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Loving Accountability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4038600"/>
            <a:ext cx="3810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Vision Casting (Adult Led)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648200"/>
            <a:ext cx="533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Brief Discipleship Lesson (Adult Led)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urved Left Arrow 9"/>
          <p:cNvSpPr/>
          <p:nvPr/>
        </p:nvSpPr>
        <p:spPr>
          <a:xfrm rot="10800000" flipH="1">
            <a:off x="6934200" y="3352800"/>
            <a:ext cx="1315547" cy="2362200"/>
          </a:xfrm>
          <a:prstGeom prst="curvedLeftArrow">
            <a:avLst>
              <a:gd name="adj1" fmla="val 25000"/>
              <a:gd name="adj2" fmla="val 60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381000"/>
            <a:ext cx="41148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Adult will Teach each Session with Assistance from a Student for some of the parts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5334000"/>
            <a:ext cx="4495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 Goal Setting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4191000"/>
            <a:ext cx="1143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Following Week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eaglesinleadership.org/wp-content/uploads/2011/03/vision_c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533400"/>
            <a:ext cx="5257800" cy="629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5800" y="710625"/>
            <a:ext cx="76200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 Eight Visions Cast in ES: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371600"/>
            <a:ext cx="71628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i="1" dirty="0" smtClean="0">
                <a:solidFill>
                  <a:srgbClr val="0070C0"/>
                </a:solidFill>
              </a:rPr>
              <a:t>Don’t Depend on Your Understanding: </a:t>
            </a:r>
            <a:r>
              <a:rPr lang="en-US" sz="2400" dirty="0" smtClean="0"/>
              <a:t>Lean on Him</a:t>
            </a:r>
          </a:p>
          <a:p>
            <a:pPr marL="457200" indent="-457200" algn="ctr"/>
            <a:r>
              <a:rPr lang="en-US" sz="2400" dirty="0" smtClean="0"/>
              <a:t>(</a:t>
            </a:r>
            <a:r>
              <a:rPr lang="en-US" sz="2400" b="1" dirty="0" smtClean="0">
                <a:solidFill>
                  <a:srgbClr val="0070C0"/>
                </a:solidFill>
              </a:rPr>
              <a:t>Proverbs 3:5-6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293203"/>
            <a:ext cx="88392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2. </a:t>
            </a:r>
            <a:r>
              <a:rPr lang="en-US" sz="2400" b="1" i="1" dirty="0" smtClean="0">
                <a:solidFill>
                  <a:srgbClr val="0070C0"/>
                </a:solidFill>
              </a:rPr>
              <a:t>Power: </a:t>
            </a:r>
            <a:r>
              <a:rPr lang="en-US" sz="2400" dirty="0" smtClean="0"/>
              <a:t>You Will Receive Power When the Holy Spirit Comes on You and You Will be My Witnesses to the Ends of the Earth. (</a:t>
            </a:r>
            <a:r>
              <a:rPr lang="en-US" sz="2400" b="1" dirty="0" smtClean="0">
                <a:solidFill>
                  <a:srgbClr val="0070C0"/>
                </a:solidFill>
              </a:rPr>
              <a:t>Acts 1:8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195935"/>
            <a:ext cx="6934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3. </a:t>
            </a:r>
            <a:r>
              <a:rPr lang="en-US" sz="2400" b="1" i="1" dirty="0" smtClean="0">
                <a:solidFill>
                  <a:srgbClr val="0070C0"/>
                </a:solidFill>
              </a:rPr>
              <a:t>Attitude: </a:t>
            </a:r>
            <a:r>
              <a:rPr lang="en-US" sz="2400" dirty="0" smtClean="0"/>
              <a:t>I Can Do This in Christ!.  (</a:t>
            </a:r>
            <a:r>
              <a:rPr lang="en-US" sz="2400" b="1" dirty="0" smtClean="0">
                <a:solidFill>
                  <a:srgbClr val="0070C0"/>
                </a:solidFill>
              </a:rPr>
              <a:t>Philippians 4:13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3729335"/>
            <a:ext cx="6705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b="1" i="1" dirty="0" smtClean="0">
                <a:solidFill>
                  <a:srgbClr val="0070C0"/>
                </a:solidFill>
              </a:rPr>
              <a:t>Self-Control: </a:t>
            </a:r>
            <a:r>
              <a:rPr lang="en-US" sz="2400" dirty="0" smtClean="0"/>
              <a:t>Take Up Your Cross Daily. (</a:t>
            </a:r>
            <a:r>
              <a:rPr lang="en-US" sz="2400" b="1" dirty="0" smtClean="0">
                <a:solidFill>
                  <a:srgbClr val="0070C0"/>
                </a:solidFill>
              </a:rPr>
              <a:t>Luke 9:23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262735"/>
            <a:ext cx="7924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5. </a:t>
            </a:r>
            <a:r>
              <a:rPr lang="en-US" sz="2400" b="1" i="1" dirty="0" smtClean="0">
                <a:solidFill>
                  <a:srgbClr val="0070C0"/>
                </a:solidFill>
              </a:rPr>
              <a:t>Follow Me: </a:t>
            </a:r>
            <a:r>
              <a:rPr lang="en-US" sz="2400" dirty="0" smtClean="0"/>
              <a:t>I will make you Fishers of Men.  (</a:t>
            </a:r>
            <a:r>
              <a:rPr lang="en-US" sz="2400" b="1" dirty="0" smtClean="0">
                <a:solidFill>
                  <a:srgbClr val="0070C0"/>
                </a:solidFill>
              </a:rPr>
              <a:t>Matthew 4:19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4796135"/>
            <a:ext cx="7086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6. </a:t>
            </a:r>
            <a:r>
              <a:rPr lang="en-US" sz="2400" b="1" i="1" dirty="0" smtClean="0">
                <a:solidFill>
                  <a:srgbClr val="0070C0"/>
                </a:solidFill>
              </a:rPr>
              <a:t>Vision</a:t>
            </a:r>
            <a:r>
              <a:rPr lang="en-US" sz="2400" dirty="0" smtClean="0"/>
              <a:t>: We Perish for lack of Vision. (</a:t>
            </a:r>
            <a:r>
              <a:rPr lang="en-US" sz="2400" b="1" dirty="0" smtClean="0">
                <a:solidFill>
                  <a:srgbClr val="0070C0"/>
                </a:solidFill>
              </a:rPr>
              <a:t>Proverbs 29:18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5329535"/>
            <a:ext cx="7620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7. </a:t>
            </a:r>
            <a:r>
              <a:rPr lang="en-US" sz="2400" b="1" i="1" dirty="0" smtClean="0">
                <a:solidFill>
                  <a:srgbClr val="0070C0"/>
                </a:solidFill>
              </a:rPr>
              <a:t>Commissioned</a:t>
            </a:r>
            <a:r>
              <a:rPr lang="en-US" sz="2400" dirty="0" smtClean="0"/>
              <a:t>: Go, Make Disciples.  (</a:t>
            </a:r>
            <a:r>
              <a:rPr lang="en-US" sz="2400" b="1" dirty="0" smtClean="0">
                <a:solidFill>
                  <a:srgbClr val="0070C0"/>
                </a:solidFill>
              </a:rPr>
              <a:t>Matthew 28:18-20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5880795"/>
            <a:ext cx="85344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8. </a:t>
            </a:r>
            <a:r>
              <a:rPr lang="en-US" sz="2400" b="1" i="1" dirty="0" smtClean="0">
                <a:solidFill>
                  <a:srgbClr val="0070C0"/>
                </a:solidFill>
              </a:rPr>
              <a:t>He Loves You: </a:t>
            </a:r>
            <a:r>
              <a:rPr lang="en-US" sz="2400" dirty="0" smtClean="0"/>
              <a:t>He Commended His Love while we were Sinners. (</a:t>
            </a:r>
            <a:r>
              <a:rPr lang="en-US" sz="2400" b="1" dirty="0" smtClean="0">
                <a:solidFill>
                  <a:srgbClr val="0070C0"/>
                </a:solidFill>
              </a:rPr>
              <a:t>Romans 5:8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14" grpId="0" animBg="1"/>
      <p:bldP spid="17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avproducts.com/images/client_portfolio/real-estate/small%20roo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8" y="304800"/>
            <a:ext cx="9039972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4495800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Manager / Coordinator must set up the equipping room and test the projection equipment before the Students arrive.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1676400"/>
            <a:ext cx="43434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Students should bring their Binder and Pen to each Session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4800600"/>
            <a:ext cx="4191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Insist that Students answer with sentences rather than with one word.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3124200"/>
            <a:ext cx="3657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Never ask a question for which a single word can be the answer.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c2.staticflickr.com/6/5049/5360420856_863a405544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8" y="457200"/>
            <a:ext cx="9136582" cy="586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1600" y="914400"/>
            <a:ext cx="41148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Let’s Take A Lunch Break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4724400"/>
            <a:ext cx="41148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Afternoon, We will Cover the content of Eight Student Discipleship Sessions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tse1.mm.bing.net/th?&amp;id=OIP.Mb2c186a9c8f4c12cc49cdf9408e95448H0&amp;w=299&amp;h=195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 b="5111"/>
          <a:stretch>
            <a:fillRect/>
          </a:stretch>
        </p:blipFill>
        <p:spPr bwMode="auto">
          <a:xfrm>
            <a:off x="0" y="762000"/>
            <a:ext cx="9144000" cy="56586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 Eight Brief Discipleship Lessons in ES: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066800"/>
            <a:ext cx="73152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1. Know Your Purpose (Make sure they are saved)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676400"/>
            <a:ext cx="59436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2. Spiritual Disciplines (Daily applications)  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2286000"/>
            <a:ext cx="59436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3. Moral Boundaries (How Far is to Far?) 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500735"/>
            <a:ext cx="68580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5. Healthy Friendships (In the world but not of it!)</a:t>
            </a:r>
            <a:endParaRPr lang="en-US" sz="24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110335"/>
            <a:ext cx="54102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6. Wise Choices (Is this right for me?)</a:t>
            </a:r>
            <a:endParaRPr lang="en-US" sz="24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4719935"/>
            <a:ext cx="73152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7. Ultimate Authority (Parents, teachers, law, God)</a:t>
            </a:r>
            <a:endParaRPr lang="en-US" sz="2400" dirty="0">
              <a:latin typeface=" 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167735"/>
            <a:ext cx="44196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8. Others First (</a:t>
            </a:r>
            <a:r>
              <a:rPr lang="en-US" sz="2400" dirty="0" err="1" smtClean="0">
                <a:latin typeface=" Times New Roman"/>
              </a:rPr>
              <a:t>Servanthood</a:t>
            </a:r>
            <a:r>
              <a:rPr lang="en-US" sz="2400" dirty="0" smtClean="0">
                <a:latin typeface=" Times New Roman"/>
              </a:rPr>
              <a:t>)</a:t>
            </a:r>
            <a:endParaRPr lang="en-US" sz="2400" dirty="0">
              <a:latin typeface=" 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2891135"/>
            <a:ext cx="65532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4. Moral Boundaries </a:t>
            </a:r>
            <a:r>
              <a:rPr lang="en-US" sz="2400" dirty="0" err="1" smtClean="0">
                <a:latin typeface=" Times New Roman"/>
              </a:rPr>
              <a:t>Con’t</a:t>
            </a:r>
            <a:r>
              <a:rPr lang="en-US" sz="2400" dirty="0" smtClean="0">
                <a:latin typeface=" Times New Roman"/>
              </a:rPr>
              <a:t>. (Where’s the line?).</a:t>
            </a:r>
            <a:endParaRPr lang="en-US" sz="24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362200"/>
            <a:ext cx="3657600" cy="138499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Following are Examples of the six parts of each Student Session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irstchurchseattle.org/wp-content/uploads/2013/04/Biblical-Prayer-Worship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304800"/>
            <a:ext cx="4800600" cy="95410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Adult Leads First Session Prayer for Their Schools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209800"/>
            <a:ext cx="22098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Students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971800"/>
            <a:ext cx="22098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Teachers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733800"/>
            <a:ext cx="22098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Parents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4495800"/>
            <a:ext cx="2819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Administrators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7800"/>
            <a:ext cx="2819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Cooks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6019800"/>
            <a:ext cx="2819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Janitors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667000"/>
            <a:ext cx="4267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First Student Session </a:t>
            </a:r>
            <a:r>
              <a:rPr lang="en-US" sz="2800" b="1" i="1" dirty="0" smtClean="0"/>
              <a:t>Opening Prayer</a:t>
            </a:r>
            <a:endParaRPr lang="en-US" sz="28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1457980"/>
            <a:ext cx="1676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Pray For: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1" grpId="0" animBg="1"/>
      <p:bldP spid="11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ristianitytoday.com/images/49934.jpg?w=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147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7200" y="3720405"/>
            <a:ext cx="4724400" cy="138499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Busters: 1965 – 1983 (32 to 50)</a:t>
            </a:r>
          </a:p>
          <a:p>
            <a:pPr algn="ctr"/>
            <a:r>
              <a:rPr lang="en-US" sz="2800" dirty="0" smtClean="0"/>
              <a:t>Most Influence on next Generation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168205"/>
            <a:ext cx="4038600" cy="138499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Mosaics: 1984 – 2000 </a:t>
            </a:r>
          </a:p>
          <a:p>
            <a:pPr algn="ctr"/>
            <a:r>
              <a:rPr lang="en-US" sz="2800" dirty="0" smtClean="0"/>
              <a:t>(13 to 29 years old)</a:t>
            </a:r>
          </a:p>
          <a:p>
            <a:pPr algn="ctr"/>
            <a:r>
              <a:rPr lang="en-US" sz="2800" dirty="0" smtClean="0"/>
              <a:t>The Future of the Church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286000"/>
            <a:ext cx="4495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Boomers: 1946 – 1964  </a:t>
            </a:r>
          </a:p>
          <a:p>
            <a:pPr algn="ctr"/>
            <a:r>
              <a:rPr lang="en-US" sz="2800" dirty="0" smtClean="0"/>
              <a:t>(51 to 69 years old)</a:t>
            </a:r>
          </a:p>
          <a:p>
            <a:pPr algn="ctr"/>
            <a:r>
              <a:rPr lang="en-US" sz="2800" dirty="0" smtClean="0"/>
              <a:t>Preparing to take the Mantle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3810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Elders: Born Before 1945 (Over 70 years old)</a:t>
            </a:r>
          </a:p>
          <a:p>
            <a:pPr algn="ctr"/>
            <a:r>
              <a:rPr lang="en-US" sz="2800" dirty="0" smtClean="0"/>
              <a:t>Best Resource Age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1066800"/>
            <a:ext cx="3352800" cy="954107"/>
          </a:xfrm>
          <a:prstGeom prst="rect">
            <a:avLst/>
          </a:prstGeom>
          <a:solidFill>
            <a:srgbClr val="FFCC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28% of Post Christians are Elders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2438400"/>
            <a:ext cx="35052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35% of Post Christians are Boomers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3962400"/>
            <a:ext cx="34290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40% of Post Christians are Busters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5410200"/>
            <a:ext cx="3505200" cy="95410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48% of Post Christians are Mosaics!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"/>
            <a:ext cx="80772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2060"/>
                </a:solidFill>
              </a:rPr>
              <a:t>Post Christian Rate (per Barna Research)</a:t>
            </a:r>
            <a:endParaRPr lang="en-US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l3.picdn.net/shutterstock/videos/1391881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97340" cy="5181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6800" y="838200"/>
            <a:ext cx="66294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Students: Think of people </a:t>
            </a:r>
            <a:r>
              <a:rPr lang="en-US" sz="3200" u="sng" dirty="0" smtClean="0">
                <a:latin typeface=" Times New Roman"/>
              </a:rPr>
              <a:t>you know</a:t>
            </a:r>
            <a:r>
              <a:rPr lang="en-US" sz="3200" dirty="0" smtClean="0">
                <a:latin typeface=" Times New Roman"/>
              </a:rPr>
              <a:t> that are away from God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105400"/>
            <a:ext cx="6477000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Pause for a few minutes to write these names on form ES2.  Keep in your Binder</a:t>
            </a:r>
            <a:endParaRPr lang="en-US" sz="32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200400"/>
            <a:ext cx="62484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i="1" u="sng" dirty="0" smtClean="0">
                <a:latin typeface=" Times New Roman"/>
              </a:rPr>
              <a:t>Fellow Students</a:t>
            </a:r>
            <a:r>
              <a:rPr lang="en-US" sz="3200" dirty="0" smtClean="0">
                <a:latin typeface=" Times New Roman"/>
              </a:rPr>
              <a:t>.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clker.com/cliparts/u/Y/q/G/J/u/paper-form-with-ballpoint-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410200" cy="67798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81200" y="1447800"/>
            <a:ext cx="5105400" cy="3539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Do not use ‘Churchy’ words like “when I was young, I always went to church”  or “I accepted Christ when I was 12 years old but got away from Him when I grew older.”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667000"/>
            <a:ext cx="4572000" cy="181588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Use a few minutes</a:t>
            </a:r>
          </a:p>
          <a:p>
            <a:pPr algn="ctr"/>
            <a:r>
              <a:rPr lang="en-US" sz="2800" dirty="0" smtClean="0">
                <a:latin typeface=" Times New Roman"/>
              </a:rPr>
              <a:t> to discuss Your Relationship with Jesus.  This will be </a:t>
            </a:r>
            <a:r>
              <a:rPr lang="en-US" sz="2800" b="1" i="1" dirty="0" smtClean="0">
                <a:latin typeface=" Times New Roman"/>
              </a:rPr>
              <a:t>Your Story</a:t>
            </a:r>
            <a:r>
              <a:rPr lang="en-US" sz="2800" dirty="0" smtClean="0">
                <a:latin typeface=" Times New Roman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2667000"/>
            <a:ext cx="4572000" cy="138499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 Times New Roman"/>
              </a:rPr>
              <a:t>Use form ES1 to write out </a:t>
            </a:r>
            <a:r>
              <a:rPr lang="en-US" sz="2800" b="1" i="1" dirty="0" smtClean="0">
                <a:solidFill>
                  <a:schemeClr val="tx1"/>
                </a:solidFill>
                <a:latin typeface=" Times New Roman"/>
              </a:rPr>
              <a:t>Your Story</a:t>
            </a:r>
            <a:r>
              <a:rPr lang="en-US" sz="2800" i="1" dirty="0" smtClean="0">
                <a:solidFill>
                  <a:schemeClr val="tx1"/>
                </a:solidFill>
                <a:latin typeface=" Times New Roman"/>
              </a:rPr>
              <a:t>.  Make it very brief.  Keep in your Binder</a:t>
            </a:r>
            <a:endParaRPr lang="en-US" sz="2800" i="1" dirty="0">
              <a:solidFill>
                <a:schemeClr val="tx1"/>
              </a:solidFill>
              <a:latin typeface=" Times New Roman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1000" y="228600"/>
            <a:ext cx="8382000" cy="64008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t3.gstatic.com/images?q=tbn:ANd9GcTbSNJH-yEau_HrSEv-WGi65gJcZxY5IvB_Q1iWTQdGtK3m5E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363" y="609600"/>
            <a:ext cx="7265800" cy="5715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TextBox 4"/>
          <p:cNvSpPr txBox="1"/>
          <p:nvPr/>
        </p:nvSpPr>
        <p:spPr>
          <a:xfrm>
            <a:off x="685800" y="762000"/>
            <a:ext cx="22860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Your Story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3962400"/>
            <a:ext cx="1981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Gospel (John 3:16)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1905000"/>
            <a:ext cx="3124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BRIDGE: I can tell you how to have eternal life?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5562600"/>
            <a:ext cx="2362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Do you want eternal life?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eeksundergrace.com/wp-content/uploads/2015/02/jesus-relations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7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3960674"/>
            <a:ext cx="8610600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“Since I have a Relationship with Jesus, He has changed me, revealed my Purpose, and given me eternal life.”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4419600" cy="1200329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2060"/>
                </a:solidFill>
              </a:rPr>
              <a:t>Example of Your Story: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5780782"/>
            <a:ext cx="62484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Keep Your Story Very Short and easy for others to understand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ottontownbaptistchurch.com/wp-content/uploads/2012/07/MostImportantMessag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350520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The Gospel:</a:t>
            </a:r>
            <a:endParaRPr lang="en-US" sz="36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60655"/>
            <a:ext cx="9144000" cy="209734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“God so loves </a:t>
            </a:r>
            <a:r>
              <a:rPr lang="en-US" sz="3200" b="1" i="1" dirty="0" smtClean="0">
                <a:latin typeface=" Times New Roman"/>
              </a:rPr>
              <a:t>YOU</a:t>
            </a:r>
            <a:r>
              <a:rPr lang="en-US" sz="3200" dirty="0" smtClean="0">
                <a:latin typeface=" Times New Roman"/>
              </a:rPr>
              <a:t> that He gave His only begotten Son so that if </a:t>
            </a:r>
            <a:r>
              <a:rPr lang="en-US" sz="3200" b="1" i="1" dirty="0" smtClean="0">
                <a:latin typeface=" Times New Roman"/>
              </a:rPr>
              <a:t>YOU</a:t>
            </a:r>
            <a:r>
              <a:rPr lang="en-US" sz="3200" dirty="0" smtClean="0">
                <a:latin typeface=" Times New Roman"/>
              </a:rPr>
              <a:t> believe in Him (Authentic Faith) </a:t>
            </a:r>
            <a:r>
              <a:rPr lang="en-US" sz="3200" b="1" i="1" dirty="0" smtClean="0">
                <a:latin typeface=" Times New Roman"/>
              </a:rPr>
              <a:t>YOU</a:t>
            </a:r>
            <a:r>
              <a:rPr lang="en-US" sz="3200" dirty="0" smtClean="0">
                <a:latin typeface=" Times New Roman"/>
              </a:rPr>
              <a:t> will not perish but have everlasting life.”  </a:t>
            </a:r>
            <a:r>
              <a:rPr lang="en-US" sz="3200" b="1" i="1" dirty="0" smtClean="0">
                <a:solidFill>
                  <a:srgbClr val="0070C0"/>
                </a:solidFill>
                <a:latin typeface=" Times New Roman"/>
              </a:rPr>
              <a:t>John 3:16</a:t>
            </a:r>
            <a:endParaRPr lang="en-US" sz="3200" b="1" i="1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Arrow 19"/>
          <p:cNvSpPr/>
          <p:nvPr/>
        </p:nvSpPr>
        <p:spPr>
          <a:xfrm rot="8376857">
            <a:off x="1763713" y="2333625"/>
            <a:ext cx="2008187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124200" y="304800"/>
            <a:ext cx="3124200" cy="274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rgbClr val="0070C0"/>
              </a:solidFill>
              <a:latin typeface=" 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 rot="19201700">
            <a:off x="2185966" y="2611592"/>
            <a:ext cx="1371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</a:rPr>
              <a:t>Grace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762000"/>
            <a:ext cx="2286000" cy="10772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/>
              <a:t>The Gospel</a:t>
            </a:r>
          </a:p>
          <a:p>
            <a:pPr algn="ctr">
              <a:defRPr/>
            </a:pPr>
            <a:r>
              <a:rPr lang="en-US" sz="3200" b="1" dirty="0" smtClean="0"/>
              <a:t>John 3:16</a:t>
            </a:r>
            <a:endParaRPr lang="en-US" sz="3200" b="1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191000" y="1371600"/>
            <a:ext cx="958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 Times New Roman"/>
              </a:rPr>
              <a:t>Son</a:t>
            </a:r>
          </a:p>
        </p:txBody>
      </p:sp>
      <p:sp>
        <p:nvSpPr>
          <p:cNvPr id="9244" name="TextBox 26"/>
          <p:cNvSpPr txBox="1">
            <a:spLocks noChangeArrowheads="1"/>
          </p:cNvSpPr>
          <p:nvPr/>
        </p:nvSpPr>
        <p:spPr bwMode="auto">
          <a:xfrm>
            <a:off x="3810000" y="9144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 Times New Roman"/>
              </a:rPr>
              <a:t>Father</a:t>
            </a:r>
          </a:p>
        </p:txBody>
      </p:sp>
      <p:pic>
        <p:nvPicPr>
          <p:cNvPr id="6146" name="Picture 2" descr="http://ts2.mm.bing.net/th?id=H.4967830885631693&amp;w=160&amp;h=181&amp;c=7&amp;rs=1&amp;pid=1.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87750"/>
            <a:ext cx="2057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ts1.mm.bing.net/th?id=H.4726780170995916&amp;w=119&amp;h=178&amp;c=7&amp;rs=1&amp;pid=1.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19500"/>
            <a:ext cx="21653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encrypted-tbn3.google.com/images?q=tbn:ANd9GcT0b3p44vJTJP-LD1KhyHqZYdCRRs34_z-oayRSWHOzJhtnXwnOv_Wy5eD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24145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ight Arrow 22"/>
          <p:cNvSpPr/>
          <p:nvPr/>
        </p:nvSpPr>
        <p:spPr>
          <a:xfrm flipH="1">
            <a:off x="1524000" y="4419600"/>
            <a:ext cx="2133600" cy="16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latin typeface=" Times New Roman"/>
              </a:rPr>
              <a:t>Authentic Faith</a:t>
            </a:r>
            <a:endParaRPr lang="en-US" sz="2400" b="1" dirty="0">
              <a:latin typeface=" Times New Roman"/>
            </a:endParaRPr>
          </a:p>
        </p:txBody>
      </p:sp>
      <p:pic>
        <p:nvPicPr>
          <p:cNvPr id="28" name="Picture 27" descr="http://jillwente.com/files/2008/12/a-christmas-present-from-your-ho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00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://ts3.mm.bing.net/th?id=H.4546490395852922&amp;w=334&amp;h=188&amp;c=7&amp;rs=1&amp;pid=1.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3631820"/>
            <a:ext cx="5257800" cy="2959482"/>
          </a:xfrm>
          <a:prstGeom prst="rect">
            <a:avLst/>
          </a:prstGeom>
          <a:noFill/>
        </p:spPr>
      </p:pic>
      <p:sp>
        <p:nvSpPr>
          <p:cNvPr id="25" name="Left Arrow 24"/>
          <p:cNvSpPr/>
          <p:nvPr/>
        </p:nvSpPr>
        <p:spPr>
          <a:xfrm rot="20279268">
            <a:off x="6046271" y="1022306"/>
            <a:ext cx="709186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29400" y="457200"/>
            <a:ext cx="16002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 Times New Roman"/>
              </a:rPr>
              <a:t>A Holy and Sinless Place</a:t>
            </a:r>
            <a:endParaRPr lang="en-US" sz="2000" dirty="0">
              <a:latin typeface=" Times New Roman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86200" y="1828800"/>
            <a:ext cx="1676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 Times New Roman"/>
              </a:rPr>
              <a:t>Holy Spirit</a:t>
            </a:r>
          </a:p>
        </p:txBody>
      </p:sp>
      <p:sp>
        <p:nvSpPr>
          <p:cNvPr id="24" name="Up-Down Arrow 23"/>
          <p:cNvSpPr/>
          <p:nvPr/>
        </p:nvSpPr>
        <p:spPr>
          <a:xfrm>
            <a:off x="3733800" y="1981200"/>
            <a:ext cx="2057400" cy="2362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 Times New Roman"/>
              </a:rPr>
              <a:t>GRACE</a:t>
            </a:r>
          </a:p>
        </p:txBody>
      </p:sp>
      <p:sp>
        <p:nvSpPr>
          <p:cNvPr id="27" name="Oval 26"/>
          <p:cNvSpPr/>
          <p:nvPr/>
        </p:nvSpPr>
        <p:spPr>
          <a:xfrm>
            <a:off x="3124200" y="304800"/>
            <a:ext cx="3124200" cy="274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0070C0"/>
                </a:solidFill>
                <a:latin typeface=" Times New Roman"/>
              </a:rPr>
              <a:t>GOD</a:t>
            </a:r>
            <a:endParaRPr lang="en-US" sz="6000" b="1" dirty="0">
              <a:solidFill>
                <a:srgbClr val="0070C0"/>
              </a:solidFill>
              <a:latin typeface=" Times New Roman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3124200" y="2971800"/>
            <a:ext cx="5562600" cy="838200"/>
          </a:xfrm>
          <a:prstGeom prst="cloudCallou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Cloud of Sin Separates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834 0.5326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4" grpId="0" animBg="1"/>
      <p:bldP spid="22" grpId="0"/>
      <p:bldP spid="22" grpId="1"/>
      <p:bldP spid="22" grpId="2"/>
      <p:bldP spid="23" grpId="0" animBg="1"/>
      <p:bldP spid="23" grpId="1" animBg="1"/>
      <p:bldP spid="26" grpId="0"/>
      <p:bldP spid="26" grpId="1"/>
      <p:bldP spid="24" grpId="0" animBg="1"/>
      <p:bldP spid="27" grpId="0" animBg="1"/>
      <p:bldP spid="2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tse3.mm.bing.net/th?id=OIP.M2454b25f12387f866b5d2cdad1de2cadH0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0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3811012"/>
            <a:ext cx="9144000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It is very important that you only use ONE Story, Bridge, and Gospel.  Practice it often – Be able to use it under all circumstances</a:t>
            </a:r>
            <a:endParaRPr lang="en-US" sz="48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3.bp.blogspot.com/_Mh6x4vqPNSA/TRtGEu7oOwI/AAAAAAAABEA/acaFA0fnf7Q/s1600/My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68462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533400"/>
            <a:ext cx="44196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 Your Story Might Be 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371600"/>
            <a:ext cx="2743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My Life Before Christ Was One of Depression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1143000"/>
            <a:ext cx="2743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My Life Before Christ Was Without Purpose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200400"/>
            <a:ext cx="3429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My Life Before Christ Was Held Hostage by  Addictions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2971800"/>
            <a:ext cx="2743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My Life Before Christ Was Filled with Loneliness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4876800"/>
            <a:ext cx="5486400" cy="138499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</a:rPr>
              <a:t>Bridge:</a:t>
            </a:r>
            <a:r>
              <a:rPr lang="en-US" sz="2800" b="1" i="1" dirty="0" smtClean="0">
                <a:solidFill>
                  <a:srgbClr val="0070C0"/>
                </a:solidFill>
              </a:rPr>
              <a:t> But Now I Am Free from my past!  You can be too!  Can I tell you how?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3.bp.blogspot.com/-XfmHhvmSKo0/UmrmjR2F88I/AAAAAAAAF28/j4w8X0oQ_r4/s1600/376858_267096473399218_1104131703_n.jpg"/>
          <p:cNvPicPr>
            <a:picLocks noChangeAspect="1" noChangeArrowheads="1"/>
          </p:cNvPicPr>
          <p:nvPr/>
        </p:nvPicPr>
        <p:blipFill>
          <a:blip r:embed="rId2" cstate="print"/>
          <a:srcRect b="4598"/>
          <a:stretch>
            <a:fillRect/>
          </a:stretch>
        </p:blipFill>
        <p:spPr bwMode="auto">
          <a:xfrm>
            <a:off x="1143000" y="0"/>
            <a:ext cx="644486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2514600"/>
            <a:ext cx="3429000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True Christianity is a Relationship with Jesus.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2509897"/>
            <a:ext cx="4114800" cy="20621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It is not membership in an organization, study group, or social program.</a:t>
            </a:r>
            <a:endParaRPr lang="en-US" sz="32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2514600"/>
            <a:ext cx="5334000" cy="206210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Establishing and maintaining a Relationship with Jesus takes </a:t>
            </a:r>
            <a:r>
              <a:rPr lang="en-US" sz="3200" u="sng" dirty="0" smtClean="0">
                <a:latin typeface=" Times New Roman"/>
              </a:rPr>
              <a:t>daily</a:t>
            </a:r>
            <a:r>
              <a:rPr lang="en-US" sz="3200" dirty="0" smtClean="0">
                <a:latin typeface=" Times New Roman"/>
              </a:rPr>
              <a:t> Discipline.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michaelmichail.com/wp-content/uploads/2013/05/spiritual-enlightenment.jpg"/>
          <p:cNvPicPr>
            <a:picLocks noChangeAspect="1" noChangeArrowheads="1"/>
          </p:cNvPicPr>
          <p:nvPr/>
        </p:nvPicPr>
        <p:blipFill>
          <a:blip r:embed="rId2" cstate="print"/>
          <a:srcRect l="14167"/>
          <a:stretch>
            <a:fillRect/>
          </a:stretch>
        </p:blipFill>
        <p:spPr bwMode="auto">
          <a:xfrm>
            <a:off x="0" y="0"/>
            <a:ext cx="902193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66800" y="304800"/>
            <a:ext cx="7162800" cy="1446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Ask, “How  are You Doing Spiritually ?”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617893"/>
            <a:ext cx="7848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Each Student </a:t>
            </a:r>
            <a:r>
              <a:rPr lang="en-US" sz="2800" u="sng" dirty="0" smtClean="0">
                <a:latin typeface=" Times New Roman"/>
              </a:rPr>
              <a:t>Briefly</a:t>
            </a:r>
            <a:r>
              <a:rPr lang="en-US" sz="2800" dirty="0" smtClean="0">
                <a:latin typeface=" Times New Roman"/>
              </a:rPr>
              <a:t> tells the group about their Relationship with Jesus  </a:t>
            </a:r>
            <a:endParaRPr lang="en-US" sz="28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953780"/>
            <a:ext cx="71628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Avoid using too much time with one student</a:t>
            </a:r>
            <a:endParaRPr lang="en-US" sz="28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447800"/>
            <a:ext cx="42672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Second Student Session Spiritual Check  “</a:t>
            </a:r>
            <a:r>
              <a:rPr lang="en-US" sz="2800" b="1" i="1" dirty="0" smtClean="0"/>
              <a:t>How Are You Doing Spiritually?”</a:t>
            </a:r>
            <a:endParaRPr lang="en-US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4760893"/>
            <a:ext cx="6858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This may be awkward for some:  Encourage them to be honest and brief</a:t>
            </a:r>
            <a:endParaRPr lang="en-US" sz="28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2200"/>
            <a:ext cx="8458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Start by </a:t>
            </a:r>
            <a:r>
              <a:rPr lang="en-US" sz="2800" u="sng" dirty="0" smtClean="0">
                <a:latin typeface=" Times New Roman"/>
              </a:rPr>
              <a:t>Briefly</a:t>
            </a:r>
            <a:r>
              <a:rPr lang="en-US" sz="2800" dirty="0" smtClean="0">
                <a:latin typeface=" Times New Roman"/>
              </a:rPr>
              <a:t> Sharing Your Relationship with Jesus</a:t>
            </a:r>
            <a:endParaRPr lang="en-US" sz="28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9" grpId="0" animBg="1"/>
      <p:bldP spid="9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4.bp.blogspot.com/_jL3HcvFlu0g/TQW6heh3jcI/AAAAAAAABwI/kMKUdQOv888/s1600/under-the-influ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"/>
            <a:ext cx="6629400" cy="662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238071"/>
            <a:ext cx="46482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During the 1960s Polls showed the three most influential factors in a Student’s life to be:</a:t>
            </a:r>
            <a:endParaRPr lang="en-US" sz="24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2057400"/>
            <a:ext cx="1828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1. Parents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2510135"/>
            <a:ext cx="1828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2. Teachers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2967335"/>
            <a:ext cx="2895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3. Spiritual Leaders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2987887"/>
            <a:ext cx="4648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Today the three most influential factors in a Student’s life are:</a:t>
            </a:r>
            <a:endParaRPr lang="en-US" sz="24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3521287"/>
            <a:ext cx="152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1.Friends</a:t>
            </a:r>
            <a:endParaRPr lang="en-US" sz="24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3902287"/>
            <a:ext cx="152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2. Media</a:t>
            </a:r>
            <a:endParaRPr lang="en-US" sz="2400" dirty="0">
              <a:latin typeface=" 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4283287"/>
            <a:ext cx="1600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3. Parents</a:t>
            </a:r>
            <a:endParaRPr lang="en-US" sz="2400" dirty="0">
              <a:latin typeface=" Times New Roman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52400" y="6071755"/>
            <a:ext cx="6400800" cy="609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Spiritual Leaders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has Dropped to 17</a:t>
            </a:r>
            <a:r>
              <a:rPr kumimoji="0" lang="en-US" sz="2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3505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Vision Casting: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ts4.mm.bing.net/th?id=H.4618113081935551&amp;pid=1.7&amp;w=225&amp;h=188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3429000" cy="2865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http://ts4.mm.bing.net/th?id=H.4850801513202291&amp;pid=1.7&amp;w=206&amp;h=166&amp;c=7&amp;rs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685800"/>
            <a:ext cx="406614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http://ts3.mm.bing.net/th?id=H.4538926764525546&amp;pid=1.7&amp;w=250&amp;h=188&amp;c=7&amp;rs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222" y="3429000"/>
            <a:ext cx="364787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8" descr="http://ts2.mm.bing.net/th?id=H.4891917189121781&amp;pid=1.7&amp;w=145&amp;h=188&amp;c=7&amp;rs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733800"/>
            <a:ext cx="2209800" cy="2865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8" name="Picture 10" descr="http://ts3.mm.bing.net/th?id=H.4659258828588298&amp;pid=1.7&amp;w=250&amp;h=177&amp;c=7&amp;rs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5691" y="4038600"/>
            <a:ext cx="344406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62200" y="2667000"/>
            <a:ext cx="4419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Third Student Session </a:t>
            </a:r>
            <a:r>
              <a:rPr lang="en-US" sz="2800" b="1" i="1" dirty="0" smtClean="0"/>
              <a:t>Vision Casting </a:t>
            </a:r>
            <a:r>
              <a:rPr lang="en-US" sz="2800" dirty="0" smtClean="0"/>
              <a:t>by Adult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152400"/>
            <a:ext cx="3657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Can-Do Attitude 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tse1.mm.bing.net/th?&amp;id=OIP.M63f6608173b268b5a343fc0a1963730fo0&amp;w=274&amp;h=231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956"/>
            <a:ext cx="7772400" cy="655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90600" y="2590800"/>
            <a:ext cx="441960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Far is Too Far?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4419600"/>
            <a:ext cx="4724400" cy="132343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Where Will You Draw the Line?</a:t>
            </a:r>
            <a:endParaRPr lang="en-US" sz="4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57200"/>
            <a:ext cx="57150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Discipleship - Moral Boundaries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667000"/>
            <a:ext cx="4267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Fourth Student Session </a:t>
            </a:r>
            <a:r>
              <a:rPr lang="en-US" sz="2800" b="1" i="1" dirty="0" smtClean="0"/>
              <a:t>Discipleship Lesson </a:t>
            </a:r>
            <a:r>
              <a:rPr lang="en-US" sz="2800" dirty="0" smtClean="0"/>
              <a:t>by Adult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6" grpId="0" animBg="1"/>
      <p:bldP spid="6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fellowshiproom.files.wordpress.com/2010/06/discipline-of-prayer-t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4"/>
            <a:ext cx="9144000" cy="68610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0292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Goal Setting for Session #1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228600"/>
            <a:ext cx="37338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Starting tomorrow, rise early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each morning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(for the rest of your life)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057400"/>
            <a:ext cx="76962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Read at least a chapter of the Bible (Suggest starting with the Book of John)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00"/>
            <a:ext cx="7467600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Journal your impressions about what you read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581400"/>
            <a:ext cx="9144000" cy="1261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Pray:   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Confess any known sins.</a:t>
            </a:r>
          </a:p>
          <a:p>
            <a:pPr marL="742950" indent="-742950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Thank Jesus for what He has done to set you free from the penalty of your sins and from the power of sin.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257800"/>
            <a:ext cx="3429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Add to </a:t>
            </a:r>
            <a:r>
              <a:rPr lang="en-US" sz="2400" b="1" i="1" dirty="0" smtClean="0">
                <a:solidFill>
                  <a:srgbClr val="002060"/>
                </a:solidFill>
              </a:rPr>
              <a:t>Your List </a:t>
            </a:r>
            <a:r>
              <a:rPr lang="en-US" sz="2400" b="1" i="1" dirty="0" smtClean="0">
                <a:solidFill>
                  <a:srgbClr val="0070C0"/>
                </a:solidFill>
              </a:rPr>
              <a:t>of Students that you Know are away from God.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029200"/>
            <a:ext cx="2438400" cy="120032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Review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Story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Revise it but keep it brief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5105400"/>
            <a:ext cx="2590800" cy="830997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Write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Bridge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 the Gospel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6096000"/>
            <a:ext cx="34290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Memorize Acts 1:8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2667000"/>
            <a:ext cx="4267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First Student Session </a:t>
            </a:r>
            <a:r>
              <a:rPr lang="en-US" sz="2800" b="1" i="1" dirty="0" smtClean="0"/>
              <a:t>Goal Setting</a:t>
            </a:r>
            <a:endParaRPr lang="en-US" sz="28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914400"/>
            <a:ext cx="3886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Locate a secret place, and do the following: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media-cache-ak0.pinimg.com/736x/b1/bb/9b/b1bb9b96e6c0b9ec1a69dbc70566c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05646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2400" y="4227255"/>
            <a:ext cx="4267200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Keep Your Bible, ES Binder, and Pen in Your Secret Place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lindagalindo.com/wp-content/uploads/2013/12/Accountabi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442" y="491819"/>
            <a:ext cx="8237358" cy="636618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52400" y="1676400"/>
            <a:ext cx="71628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Tell what you learned from the chapter of John read this morning?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4648200"/>
            <a:ext cx="8534400" cy="107721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Tell how you identified students on Your List of People Away from God?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110616"/>
            <a:ext cx="647700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Accountability for Session #2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5867400"/>
            <a:ext cx="4038600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 Times New Roman"/>
              </a:rPr>
              <a:t>Tell Your Story</a:t>
            </a:r>
            <a:endParaRPr lang="en-US" sz="3600" dirty="0">
              <a:solidFill>
                <a:schemeClr val="bg1"/>
              </a:solidFill>
              <a:latin typeface=" 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8400" y="838200"/>
            <a:ext cx="64770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Ask each Student to: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2819400"/>
            <a:ext cx="861060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Select and read your Journal entry for one morning this past week.  How many days have you made entries in your Journal?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5867400"/>
            <a:ext cx="4495800" cy="5847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 Times New Roman"/>
              </a:rPr>
              <a:t>Repeat Proverbs 3: 5-6</a:t>
            </a:r>
            <a:endParaRPr lang="en-US" sz="3200" dirty="0">
              <a:solidFill>
                <a:schemeClr val="tx1"/>
              </a:solidFill>
              <a:latin typeface=" 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7400" y="2667000"/>
            <a:ext cx="4953000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Example of Second Student Session </a:t>
            </a:r>
            <a:r>
              <a:rPr lang="en-US" sz="3600" b="1" i="1" dirty="0" smtClean="0"/>
              <a:t>Accountability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3.bp.blogspot.com/-eWjcXZvoZwc/UPSnY0Q4WUI/AAAAAAAAA20/4nCUttlkh90/s1600/sev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0386"/>
            <a:ext cx="6172200" cy="665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9200" y="5066675"/>
            <a:ext cx="6172200" cy="144655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auhaus 93" pitchFamily="82" charset="0"/>
              </a:rPr>
              <a:t>The Seven ES Discipleship Topics</a:t>
            </a:r>
            <a:endParaRPr lang="en-US" sz="4400" dirty="0"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rtoddwrites.files.wordpress.com/2015/06/real-faith.png"/>
          <p:cNvPicPr>
            <a:picLocks noChangeAspect="1" noChangeArrowheads="1"/>
          </p:cNvPicPr>
          <p:nvPr/>
        </p:nvPicPr>
        <p:blipFill>
          <a:blip r:embed="rId2" cstate="print"/>
          <a:srcRect l="7000" t="6000" r="7000" b="7000"/>
          <a:stretch>
            <a:fillRect/>
          </a:stretch>
        </p:blipFill>
        <p:spPr bwMode="auto">
          <a:xfrm>
            <a:off x="1143000" y="0"/>
            <a:ext cx="6553200" cy="662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457200"/>
            <a:ext cx="4495800" cy="584775"/>
          </a:xfrm>
          <a:prstGeom prst="rect">
            <a:avLst/>
          </a:prstGeom>
          <a:solidFill>
            <a:srgbClr val="FFC0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1. Know Your Purpose</a:t>
            </a:r>
            <a:endParaRPr lang="en-US" sz="3200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95400"/>
            <a:ext cx="4267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Authentic Faith focuses on a correct understanding of faith.</a:t>
            </a:r>
            <a:endParaRPr lang="en-US" sz="24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24400"/>
            <a:ext cx="91440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Authentic faith is confidence that Jesus is who He says He is --- and confidence that He will do everything He has </a:t>
            </a:r>
            <a:r>
              <a:rPr lang="en-US" sz="2400" b="1" i="1" dirty="0" smtClean="0">
                <a:solidFill>
                  <a:srgbClr val="0070C0"/>
                </a:solidFill>
                <a:latin typeface=" Times New Roman"/>
              </a:rPr>
              <a:t>promised</a:t>
            </a:r>
            <a:r>
              <a:rPr lang="en-US" sz="2400" dirty="0" smtClean="0">
                <a:latin typeface=" Times New Roman"/>
              </a:rPr>
              <a:t> to do.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4648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Jesus can be trusted.  </a:t>
            </a:r>
            <a:r>
              <a:rPr lang="en-US" sz="2400" b="1" i="1" dirty="0" smtClean="0">
                <a:solidFill>
                  <a:srgbClr val="0070C0"/>
                </a:solidFill>
                <a:latin typeface=" Times New Roman"/>
              </a:rPr>
              <a:t>He will do all He has promised to do</a:t>
            </a:r>
            <a:r>
              <a:rPr lang="en-US" sz="2400" dirty="0" smtClean="0">
                <a:latin typeface=" Times New Roman"/>
              </a:rPr>
              <a:t>.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968425"/>
            <a:ext cx="29718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Proverbs 3:5-6.</a:t>
            </a:r>
            <a:endParaRPr lang="en-US" sz="32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24000"/>
            <a:ext cx="1676400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The Object of Authentic Faith is the </a:t>
            </a:r>
            <a:r>
              <a:rPr lang="en-US" sz="2400" b="1" i="1" dirty="0" smtClean="0">
                <a:solidFill>
                  <a:srgbClr val="002060"/>
                </a:solidFill>
                <a:latin typeface=" Times New Roman"/>
              </a:rPr>
              <a:t>Person, Jesus, the Christ</a:t>
            </a:r>
            <a:endParaRPr lang="en-US" sz="2400" b="1" i="1" dirty="0">
              <a:solidFill>
                <a:srgbClr val="002060"/>
              </a:solidFill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ureword.co.uk/images/wallpapers1/proverbs-3-5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4881"/>
            <a:ext cx="9139767" cy="5141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95400" y="5657671"/>
            <a:ext cx="66294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 Times New Roman"/>
              </a:rPr>
              <a:t>In all your ways Acknowledge Him, and He will direct your life.</a:t>
            </a:r>
            <a:endParaRPr lang="en-US" sz="36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8610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Trust Jesus with all your heart and Depend not on your own understanding</a:t>
            </a:r>
            <a:r>
              <a:rPr lang="en-US" sz="2400" dirty="0" smtClean="0">
                <a:latin typeface=" Times New Roman"/>
              </a:rPr>
              <a:t>, </a:t>
            </a:r>
            <a:endParaRPr lang="en-US" sz="2400" dirty="0">
              <a:latin typeface=" 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ytimg.com/vi/T7ucVll-30M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076267" cy="510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6800" y="914400"/>
            <a:ext cx="4572000" cy="584775"/>
          </a:xfrm>
          <a:prstGeom prst="rect">
            <a:avLst/>
          </a:prstGeom>
          <a:solidFill>
            <a:srgbClr val="FFFF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2. Spiritual Disciplines</a:t>
            </a:r>
            <a:endParaRPr lang="en-US" sz="3200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1600200"/>
            <a:ext cx="4495800" cy="120032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Spiritual Disciplines focuses on the devotional life. Actions you need to take</a:t>
            </a:r>
            <a:endParaRPr lang="en-US" sz="24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590800"/>
            <a:ext cx="3886200" cy="8309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True transformation comes from a renewed mind.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3200400"/>
            <a:ext cx="45720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When you see as Jesus sees, you will do as Jesus says.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4343400"/>
            <a:ext cx="4191000" cy="156966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A Disciple of Christ practices a consistent devotional life (Prayer, Bible study, Journaling, Sharing).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877580"/>
            <a:ext cx="2590800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 Times New Roman"/>
              </a:rPr>
              <a:t>Acts 1:8</a:t>
            </a:r>
            <a:r>
              <a:rPr lang="en-US" sz="2400" dirty="0" smtClean="0">
                <a:latin typeface=" Times New Roman"/>
              </a:rPr>
              <a:t>.</a:t>
            </a:r>
            <a:endParaRPr lang="en-US" sz="2400" dirty="0">
              <a:latin typeface=" 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kybaptist.org/wp-content/uploads/2012/06/Acts_1_8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53" y="228600"/>
            <a:ext cx="9050547" cy="4796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3886200"/>
            <a:ext cx="9144000" cy="2308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You will receive power </a:t>
            </a:r>
            <a:r>
              <a:rPr lang="en-US" sz="3600" u="sng" dirty="0" smtClean="0">
                <a:latin typeface=" Times New Roman"/>
              </a:rPr>
              <a:t>when the Holy Spirit comes upon you </a:t>
            </a:r>
            <a:r>
              <a:rPr lang="en-US" sz="3600" dirty="0" smtClean="0">
                <a:latin typeface=" Times New Roman"/>
              </a:rPr>
              <a:t>and you will be My witnesses in your school, other schools, your town, and to the ends of the earth.  </a:t>
            </a:r>
            <a:endParaRPr lang="en-US" sz="3600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D2D6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se1.mm.bing.net/th?&amp;id=OIP.M8575b4e761b7cdd01da001738e14bce8H0&amp;w=299&amp;h=199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909" y="228600"/>
            <a:ext cx="904482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457200"/>
            <a:ext cx="4953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Why Focus on Students?: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83820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1.  They Represent the Future of Christianity.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37909" y="3593812"/>
            <a:ext cx="8610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2.  They Are The Largest Group Leaving the Church.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41101" y="4267200"/>
            <a:ext cx="86868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3.  They Have the Greatest Influence on their Peers.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552182"/>
            <a:ext cx="86868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5.  They Will Soon Marry, Form Families, and Introduce Another Generation.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17764" y="4901625"/>
            <a:ext cx="8610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4.  They are Energetic, Idealistic, and Teachable.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68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milybusinessperformance.com/wp-content/uploads/2014/08/boundaries__having_healthy_relationshi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1800" cy="69913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304800"/>
            <a:ext cx="3200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3. Moral Boundaries</a:t>
            </a:r>
            <a:endParaRPr lang="en-US" sz="2800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914400"/>
            <a:ext cx="4648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Clear moral limits must be established and practiced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352800"/>
            <a:ext cx="57150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Protect our bodies and emotions by honoring God’s plan for morality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4800600"/>
            <a:ext cx="4648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Purity paves the way to intimacy.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715000"/>
            <a:ext cx="3657600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 Times New Roman"/>
              </a:rPr>
              <a:t>Philippines 4:13</a:t>
            </a:r>
            <a:endParaRPr lang="en-US" sz="2800" b="1" dirty="0">
              <a:latin typeface=" Times New Roman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seeinguthrough.files.wordpress.com/2012/08/smore_card_covers8.jpg"/>
          <p:cNvPicPr>
            <a:picLocks noChangeAspect="1" noChangeArrowheads="1"/>
          </p:cNvPicPr>
          <p:nvPr/>
        </p:nvPicPr>
        <p:blipFill>
          <a:blip r:embed="rId2" cstate="print"/>
          <a:srcRect t="13333"/>
          <a:stretch>
            <a:fillRect/>
          </a:stretch>
        </p:blipFill>
        <p:spPr bwMode="auto">
          <a:xfrm>
            <a:off x="762000" y="-10160"/>
            <a:ext cx="7924800" cy="68681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7400" y="3810000"/>
            <a:ext cx="472440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Where Should You Draw the Boundary Beyond  Which You will Not Cross?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missionventureministries.files.wordpress.com/2014/05/ephesians-5-vs-15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0700" cy="6848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http://thevoiceasia.com/wp-content/uploads/2014/05/drug-addict-alcohol.jpg"/>
          <p:cNvPicPr>
            <a:picLocks noChangeAspect="1" noChangeArrowheads="1"/>
          </p:cNvPicPr>
          <p:nvPr/>
        </p:nvPicPr>
        <p:blipFill>
          <a:blip r:embed="rId2" cstate="print"/>
          <a:srcRect b="9950"/>
          <a:stretch>
            <a:fillRect/>
          </a:stretch>
        </p:blipFill>
        <p:spPr bwMode="auto">
          <a:xfrm>
            <a:off x="232532" y="1447800"/>
            <a:ext cx="8911468" cy="451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4600" y="533400"/>
            <a:ext cx="4114800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Rather than let Peers pressure you, Love them.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oupart.files.wordpress.com/2011/10/philippians4_13lj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6273225"/>
            <a:ext cx="32004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 Times New Roman"/>
              </a:rPr>
              <a:t>Philippians 4:13</a:t>
            </a:r>
            <a:endParaRPr lang="en-US" sz="3200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jimandjerolynbogear.com/wp-content/uploads/2014/06/frie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055100" cy="452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4267200" cy="584775"/>
          </a:xfrm>
          <a:prstGeom prst="rect">
            <a:avLst/>
          </a:prstGeom>
          <a:solidFill>
            <a:srgbClr val="92D05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4. Healthy Friendships</a:t>
            </a:r>
            <a:endParaRPr lang="en-US" sz="3200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228600"/>
            <a:ext cx="4876800" cy="138499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Friends will have a direct impact on the decisions made and standards chosen.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590800"/>
            <a:ext cx="5638800" cy="267765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Healthy friendships builds a person up and draws them closer to Jesus; unhealthy friendships brings a person down and causes them to compromise what they know is right.</a:t>
            </a:r>
            <a:endParaRPr lang="en-US" sz="28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4343400"/>
            <a:ext cx="3124200" cy="181588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Your friends will determine the direction and quality of your life.</a:t>
            </a:r>
            <a:endParaRPr lang="en-US" sz="28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6019800"/>
            <a:ext cx="30480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Matthew 4:19</a:t>
            </a:r>
            <a:endParaRPr lang="en-US" sz="2800" dirty="0">
              <a:latin typeface=" 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5" grpId="1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otesofinspiration.com/wp-content/uploads/2011/07/footprints-in-sand1-1024x819.jpg"/>
          <p:cNvPicPr>
            <a:picLocks noChangeAspect="1" noChangeArrowheads="1"/>
          </p:cNvPicPr>
          <p:nvPr/>
        </p:nvPicPr>
        <p:blipFill>
          <a:blip r:embed="rId2" cstate="print"/>
          <a:srcRect b="4124"/>
          <a:stretch>
            <a:fillRect/>
          </a:stretch>
        </p:blipFill>
        <p:spPr bwMode="auto">
          <a:xfrm>
            <a:off x="0" y="-533400"/>
            <a:ext cx="9241505" cy="708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5486400"/>
            <a:ext cx="30480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Matthew 4:19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752600"/>
            <a:ext cx="4495800" cy="2123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 Times New Roman"/>
              </a:rPr>
              <a:t>Follow Me and I’ll make you fishers of men.</a:t>
            </a:r>
            <a:endParaRPr lang="en-US" sz="4400" dirty="0">
              <a:latin typeface=" 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jimbonham.com/blog/wp-content/uploads/2010/03/Choi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149"/>
            <a:ext cx="8534400" cy="68008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4572000" cy="707886"/>
          </a:xfrm>
          <a:prstGeom prst="rect">
            <a:avLst/>
          </a:prstGeom>
          <a:solidFill>
            <a:srgbClr val="FFC0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 Times New Roman"/>
              </a:rPr>
              <a:t>5. Wise Choices</a:t>
            </a:r>
            <a:endParaRPr lang="en-US" sz="40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581400"/>
            <a:ext cx="3886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What is the wise thing to do in any situation?</a:t>
            </a:r>
            <a:endParaRPr lang="en-US" sz="28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533400"/>
            <a:ext cx="4648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Good decision making is more than simply choosing between right and wrong.</a:t>
            </a:r>
            <a:endParaRPr lang="en-US" sz="28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572000"/>
            <a:ext cx="44196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In light of past experiences and my purpose in life, what is the wise thing for me to do?</a:t>
            </a:r>
            <a:endParaRPr lang="en-US" sz="28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943600"/>
            <a:ext cx="3886200" cy="707886"/>
          </a:xfrm>
          <a:prstGeom prst="rect">
            <a:avLst/>
          </a:prstGeom>
          <a:solidFill>
            <a:srgbClr val="FFC0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 Times New Roman"/>
              </a:rPr>
              <a:t>Proverbs 29:18</a:t>
            </a:r>
            <a:endParaRPr lang="en-US" sz="4000" dirty="0">
              <a:latin typeface=" Times New Roman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8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parastorage.com/media/7a843e_96909d5478a7d44c711fe4a7233b101f.jpg_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22321" cy="53562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TextBox 3"/>
          <p:cNvSpPr txBox="1"/>
          <p:nvPr/>
        </p:nvSpPr>
        <p:spPr>
          <a:xfrm>
            <a:off x="2743200" y="4572000"/>
            <a:ext cx="3962400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 Times New Roman"/>
              </a:rPr>
              <a:t>Proverbs 29:18</a:t>
            </a:r>
            <a:endParaRPr lang="en-US" sz="3600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-aWcqY2UdCos/T1b1uvZ8Y2I/AAAAAAAAAIE/sTSpKi-1jik/s1600/matthew-28-18-free-bible-verse-desktop-wallpapers.jpg"/>
          <p:cNvPicPr>
            <a:picLocks noChangeAspect="1" noChangeArrowheads="1"/>
          </p:cNvPicPr>
          <p:nvPr/>
        </p:nvPicPr>
        <p:blipFill>
          <a:blip r:embed="rId2" cstate="print"/>
          <a:srcRect r="9508"/>
          <a:stretch>
            <a:fillRect/>
          </a:stretch>
        </p:blipFill>
        <p:spPr bwMode="auto">
          <a:xfrm>
            <a:off x="1" y="-1"/>
            <a:ext cx="9151130" cy="67364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62400" y="228600"/>
            <a:ext cx="4648200" cy="646331"/>
          </a:xfrm>
          <a:prstGeom prst="rect">
            <a:avLst/>
          </a:prstGeom>
          <a:solidFill>
            <a:srgbClr val="92D05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 Times New Roman"/>
              </a:rPr>
              <a:t>6. Ultimate Authority</a:t>
            </a:r>
            <a:endParaRPr lang="en-US" sz="3600" b="1" i="1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1066800"/>
            <a:ext cx="3276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Authority and Freedom are not opposing concepts!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2590800"/>
            <a:ext cx="2743200" cy="39703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True freedom comes from God’s ultimate authority and respect for earthly authorities He has placed over us.</a:t>
            </a:r>
            <a:endParaRPr lang="en-US" sz="28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953000"/>
            <a:ext cx="25908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Maximum freedom is found under God’s authority</a:t>
            </a:r>
            <a:endParaRPr lang="en-US" sz="28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freeppt.net/background/learning-management-systems_powerpoint_temp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53" y="152400"/>
            <a:ext cx="8984679" cy="655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1219200"/>
            <a:ext cx="51054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Day 1 (Evening) : Overview of 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90800"/>
            <a:ext cx="4267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Day 2: Classroom Training about ES Strategy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50327" y="4038600"/>
            <a:ext cx="32004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Day 3: ES Field Training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244405"/>
            <a:ext cx="50292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Day 3 (Evening): Commissioning Service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28600"/>
            <a:ext cx="77724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Three Day ES Manager/ Coordinator Training: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ixteller.com/pdata/t/l-79064.jpg"/>
          <p:cNvPicPr>
            <a:picLocks noChangeAspect="1" noChangeArrowheads="1"/>
          </p:cNvPicPr>
          <p:nvPr/>
        </p:nvPicPr>
        <p:blipFill>
          <a:blip r:embed="rId2" cstate="print"/>
          <a:srcRect b="11741"/>
          <a:stretch>
            <a:fillRect/>
          </a:stretch>
        </p:blipFill>
        <p:spPr bwMode="auto">
          <a:xfrm>
            <a:off x="1" y="215974"/>
            <a:ext cx="9144000" cy="63896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6019800"/>
            <a:ext cx="4114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 Times New Roman"/>
              </a:rPr>
              <a:t>Matthew 28:18</a:t>
            </a:r>
            <a:endParaRPr lang="en-US" sz="3600" dirty="0">
              <a:solidFill>
                <a:srgbClr val="0070C0"/>
              </a:solidFill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743271"/>
            <a:ext cx="27432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 Times New Roman"/>
              </a:rPr>
              <a:t>I will Be With You</a:t>
            </a:r>
            <a:endParaRPr lang="en-US" sz="3600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-cache-ak0.pinimg.com/736x/bf/b5/4f/bfb54f04bee40987b5bc6a78616edf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19" y="-152400"/>
            <a:ext cx="9103781" cy="68278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05400" y="1334869"/>
            <a:ext cx="4038600" cy="646331"/>
          </a:xfrm>
          <a:prstGeom prst="rect">
            <a:avLst/>
          </a:prstGeom>
          <a:solidFill>
            <a:srgbClr val="FFFF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 Times New Roman"/>
              </a:rPr>
              <a:t>7. Others First</a:t>
            </a:r>
            <a:endParaRPr lang="en-US" sz="3600" b="1" i="1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2667000"/>
            <a:ext cx="2209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Selfishness comes naturally.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3505200"/>
            <a:ext cx="2209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Selflessness must be learned.</a:t>
            </a:r>
            <a:endParaRPr lang="en-US" sz="28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953000"/>
            <a:ext cx="3657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Others First focuses on the true nature of humility and service.</a:t>
            </a:r>
            <a:endParaRPr lang="en-US" sz="28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4648200"/>
            <a:ext cx="1676400" cy="1384995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Consider others over self.</a:t>
            </a:r>
            <a:endParaRPr lang="en-US" sz="28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6172200"/>
            <a:ext cx="2438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Romans 5:8</a:t>
            </a:r>
            <a:endParaRPr lang="en-US" sz="2800" dirty="0">
              <a:latin typeface=" 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-cache-ec0.pinimg.com/736x/01/0f/56/010f566c7141987c01eebecd0e76db85.jpg"/>
          <p:cNvPicPr>
            <a:picLocks noChangeAspect="1" noChangeArrowheads="1"/>
          </p:cNvPicPr>
          <p:nvPr/>
        </p:nvPicPr>
        <p:blipFill>
          <a:blip r:embed="rId2" cstate="print"/>
          <a:srcRect t="16667"/>
          <a:stretch>
            <a:fillRect/>
          </a:stretch>
        </p:blipFill>
        <p:spPr bwMode="auto">
          <a:xfrm>
            <a:off x="533400" y="0"/>
            <a:ext cx="82296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4114800"/>
            <a:ext cx="3810000" cy="255454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God commended His love toward us in that while we were still sinners, Christ died for us.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radfordcareer.org/wp-content/uploads/2013/04/Student-inter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3123"/>
            <a:ext cx="9144000" cy="51048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382000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Asking students to become Disciple/Equippers raises the bar of expectation radically.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981200"/>
            <a:ext cx="49530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Jesus was a Radical!</a:t>
            </a:r>
            <a:endParaRPr lang="en-US" sz="32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67000"/>
            <a:ext cx="83058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In a few years, these students will be making final preparations for their future.</a:t>
            </a:r>
            <a:endParaRPr lang="en-US" sz="32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3810000"/>
            <a:ext cx="73152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They will marry and become parents.</a:t>
            </a:r>
            <a:endParaRPr lang="en-US" sz="32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4495800"/>
            <a:ext cx="73914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They will influence our culture economically, morally, and spiritually, </a:t>
            </a:r>
            <a:endParaRPr lang="en-US" sz="32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5707042"/>
            <a:ext cx="7086600" cy="107721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This field is, indeed, ripe for harvest.  Now is our only chance to guide them.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BDB33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1600200" y="1600200"/>
            <a:ext cx="6934200" cy="3810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381000"/>
            <a:ext cx="5029200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There is a big difference between a Disciple and an Equipper</a:t>
            </a:r>
            <a:r>
              <a:rPr lang="en-US" sz="2400" dirty="0" smtClean="0">
                <a:latin typeface=" Times New Roman"/>
              </a:rPr>
              <a:t>.</a:t>
            </a:r>
            <a:endParaRPr lang="en-US" sz="24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895600"/>
            <a:ext cx="5029200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A Disciple is a student or a learner.</a:t>
            </a:r>
            <a:endParaRPr lang="en-US" sz="36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66800"/>
            <a:ext cx="7772400" cy="3785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 Times New Roman"/>
              </a:rPr>
              <a:t>Our churches have emphasized transfer of knowledge through preaching, Sunday school, special classes, etc.</a:t>
            </a:r>
            <a:endParaRPr lang="en-US" sz="48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2743200"/>
            <a:ext cx="5334000" cy="175432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Teaching transfers knowledge but Equipping changes behavior.</a:t>
            </a:r>
            <a:endParaRPr lang="en-US" sz="36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800600"/>
            <a:ext cx="7010400" cy="17543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An Equipper is a Disciple that makes Disciples that will make Disciples (2 Timothy 2:2)</a:t>
            </a:r>
            <a:endParaRPr lang="en-US" sz="36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5" grpId="0" animBg="1"/>
      <p:bldP spid="5" grpId="1" animBg="1"/>
      <p:bldP spid="8" grpId="0" animBg="1"/>
      <p:bldP spid="8" grpId="1" animBg="1"/>
      <p:bldP spid="9" grpId="0" animBg="1"/>
      <p:bldP spid="6" grpId="0" animBg="1"/>
      <p:bldP spid="6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media-cache-ak0.pinimg.com/736x/bc/65/f7/bc65f7ddfdbe096f9183d08dc4823e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33400"/>
            <a:ext cx="8992834" cy="555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19600" y="5537537"/>
            <a:ext cx="41910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070C0"/>
                </a:solidFill>
                <a:latin typeface="Bauhaus 93" pitchFamily="82" charset="0"/>
              </a:rPr>
              <a:t>Let’s Do it!!</a:t>
            </a:r>
            <a:endParaRPr lang="en-US" sz="6000" b="1" i="1" dirty="0">
              <a:solidFill>
                <a:srgbClr val="0070C0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752600"/>
            <a:ext cx="4572000" cy="255454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Tomorrow We will Meet for Breakfast and Complete our Training.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3886200"/>
            <a:ext cx="2667000" cy="132343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Where ?</a:t>
            </a:r>
          </a:p>
          <a:p>
            <a:pPr algn="ctr"/>
            <a:r>
              <a:rPr lang="en-US" sz="4000" dirty="0" smtClean="0"/>
              <a:t>Time?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029200"/>
            <a:ext cx="32004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Conclude today’s training with Prayer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http://media-cache-ec0.pinimg.com/736x/2a/d5/4f/2ad54ff999da98636d9b6afcf7cfde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432798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43200" y="228600"/>
            <a:ext cx="3810000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DAY THREE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371600"/>
            <a:ext cx="3657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Managers/Coordinators Meet in the morning for breakfast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1676400"/>
            <a:ext cx="33528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Write </a:t>
            </a:r>
            <a:r>
              <a:rPr lang="en-US" sz="2800" b="1" i="1" dirty="0" smtClean="0"/>
              <a:t>Your Story</a:t>
            </a:r>
          </a:p>
          <a:p>
            <a:pPr algn="ctr"/>
            <a:r>
              <a:rPr lang="en-US" sz="2800" dirty="0" smtClean="0"/>
              <a:t>(Be Brief)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048000"/>
            <a:ext cx="33528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List people you know that are away from God that can be contacted today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3962400"/>
            <a:ext cx="33528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Share John 3:16 with each other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5181600"/>
            <a:ext cx="3733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After Breakfast, Make contact with one of the people on your list.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334000"/>
            <a:ext cx="33528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Share </a:t>
            </a:r>
            <a:r>
              <a:rPr lang="en-US" sz="2800" b="1" i="1" dirty="0" smtClean="0"/>
              <a:t>Your Story </a:t>
            </a:r>
            <a:r>
              <a:rPr lang="en-US" sz="2800" dirty="0" smtClean="0"/>
              <a:t>with each other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2819400"/>
            <a:ext cx="3886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Write your Bridge to the Gospel (Also Brief)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ersonal Stuff\Church\Discipleship\Lost Sheep Ministries\EC - Change the World\Change the World - Curriculum\Intro to Change the World - JPG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23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09600"/>
            <a:ext cx="327660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2060"/>
                </a:solidFill>
                <a:latin typeface="Bauhaus 93" panose="04030905020B02020C02" pitchFamily="82" charset="0"/>
              </a:rPr>
              <a:t>REMEMBER:</a:t>
            </a:r>
            <a:endParaRPr lang="en-US" sz="4400" b="1" i="1" dirty="0">
              <a:solidFill>
                <a:srgbClr val="002060"/>
              </a:solidFill>
              <a:latin typeface="Bauhaus 93" panose="04030905020B02020C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71628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As their teacher, You must Do what you will ask them to do.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42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amorettiblog.com/wp-content/uploads/2012/08/women-enjoying-coff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3657600" cy="1384995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Invite the person you contacted to a cup of coffee (or tea).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381000"/>
            <a:ext cx="3352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During your conversations, tell </a:t>
            </a:r>
            <a:r>
              <a:rPr lang="en-US" sz="2800" b="1" dirty="0" smtClean="0"/>
              <a:t>Your Story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676400"/>
            <a:ext cx="3505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Bridge Your Story to the Gospel </a:t>
            </a:r>
          </a:p>
          <a:p>
            <a:pPr algn="ctr"/>
            <a:r>
              <a:rPr lang="en-US" sz="2800" dirty="0" smtClean="0"/>
              <a:t>(John 3:16).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33528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Recite John 3:16 (the Gospel)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81400"/>
            <a:ext cx="3657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Ask if he/she would like to be sure they can have eternal life.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572000"/>
            <a:ext cx="3352800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 Prepared to Give him/her a Christian tract and a Bible if one is needed.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5334000"/>
            <a:ext cx="3352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Ask to follow-up with him/her.  Thank them for the visit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304800"/>
            <a:ext cx="4267200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Overview of ES </a:t>
            </a:r>
          </a:p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(Evening of DAY ONE)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www.iconpng.com/png/mixed_icons1/overview_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487680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welsteadconstruction.com/wp-content/uploads/2013/05/Foot-Brid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0579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3352800" cy="954107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</a:t>
            </a:r>
            <a:r>
              <a:rPr lang="en-US" sz="2800" b="1" i="1" dirty="0" smtClean="0"/>
              <a:t>Your Story</a:t>
            </a:r>
            <a:r>
              <a:rPr lang="en-US" sz="2800" dirty="0" smtClean="0"/>
              <a:t>, Bridge, Gospel</a:t>
            </a:r>
            <a:endParaRPr lang="en-US" sz="2800" dirty="0"/>
          </a:p>
        </p:txBody>
      </p:sp>
      <p:sp>
        <p:nvSpPr>
          <p:cNvPr id="3" name="TextBox 3"/>
          <p:cNvSpPr txBox="1"/>
          <p:nvPr/>
        </p:nvSpPr>
        <p:spPr>
          <a:xfrm>
            <a:off x="0" y="1219200"/>
            <a:ext cx="9144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latin typeface=" Times New Roman"/>
              </a:rPr>
              <a:t>Since I have a Relationship with Jesus, He has changed me, removed my sins, revealed my purpose in life, and given me eternal life.  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3352800" y="3124200"/>
            <a:ext cx="54864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I Am Free from my past!  You can be too!  Can I tell you how?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4599563"/>
            <a:ext cx="7391400" cy="187743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“</a:t>
            </a:r>
            <a:r>
              <a:rPr lang="en-US" sz="2800" dirty="0" smtClean="0">
                <a:latin typeface=" Times New Roman"/>
              </a:rPr>
              <a:t>God so loves </a:t>
            </a:r>
            <a:r>
              <a:rPr lang="en-US" sz="2800" b="1" i="1" dirty="0" smtClean="0">
                <a:latin typeface=" Times New Roman"/>
              </a:rPr>
              <a:t>YOU</a:t>
            </a:r>
            <a:r>
              <a:rPr lang="en-US" sz="2800" dirty="0" smtClean="0">
                <a:latin typeface=" Times New Roman"/>
              </a:rPr>
              <a:t> that He gave His only begotten Son so that if </a:t>
            </a:r>
            <a:r>
              <a:rPr lang="en-US" sz="2800" b="1" i="1" dirty="0" smtClean="0">
                <a:latin typeface=" Times New Roman"/>
              </a:rPr>
              <a:t>YOU</a:t>
            </a:r>
            <a:r>
              <a:rPr lang="en-US" sz="2800" dirty="0" smtClean="0">
                <a:latin typeface=" Times New Roman"/>
              </a:rPr>
              <a:t> believe in Him </a:t>
            </a:r>
            <a:r>
              <a:rPr lang="en-US" sz="2800" b="1" i="1" dirty="0" smtClean="0">
                <a:latin typeface=" Times New Roman"/>
              </a:rPr>
              <a:t>YOU</a:t>
            </a:r>
            <a:r>
              <a:rPr lang="en-US" sz="2800" dirty="0" smtClean="0">
                <a:latin typeface=" Times New Roman"/>
              </a:rPr>
              <a:t> will not perish but have everlasting life.”  </a:t>
            </a:r>
            <a:r>
              <a:rPr lang="en-US" sz="2800" b="1" i="1" dirty="0" smtClean="0">
                <a:solidFill>
                  <a:srgbClr val="0070C0"/>
                </a:solidFill>
                <a:latin typeface=" Times New Roman"/>
              </a:rPr>
              <a:t>John 3:16</a:t>
            </a:r>
            <a:endParaRPr lang="en-US" sz="2800" b="1" i="1" dirty="0">
              <a:solidFill>
                <a:srgbClr val="0070C0"/>
              </a:solidFill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533400"/>
            <a:ext cx="2362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Your Story: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3352800"/>
            <a:ext cx="1371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Bridge: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572000"/>
            <a:ext cx="1981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Gospel: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aintmmparish.org/images/adult-faith-sha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3679"/>
            <a:ext cx="5943600" cy="6814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4953000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DAY THREE (Evening)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57400"/>
            <a:ext cx="3505200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Managers / Coordinators meet to discuss ES, share questions they have, and problems they foresee.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81600"/>
            <a:ext cx="3505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Pray for students, parents, teachers, and their school campuses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5473005"/>
            <a:ext cx="5181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Pray that ES will be anointed to start a sustained Spiritual Awakening among Students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ersonal Stuff\Church\Discipleship\Lost Sheep Ministries\EC - Change the World\Change the World - Curriculum\Intro to Change the World - JPG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23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09600"/>
            <a:ext cx="327660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2060"/>
                </a:solidFill>
                <a:latin typeface="Bauhaus 93" panose="04030905020B02020C02" pitchFamily="82" charset="0"/>
              </a:rPr>
              <a:t>REMEMBER:</a:t>
            </a:r>
            <a:endParaRPr lang="en-US" sz="4400" b="1" i="1" dirty="0">
              <a:solidFill>
                <a:srgbClr val="00206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457200"/>
            <a:ext cx="4267200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Commissioning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0114" name="Picture 2" descr="http://discipleship.ag.org/Images/slides_homepage/TeacherCertific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886" y="1524000"/>
            <a:ext cx="9165886" cy="307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362200" y="4343400"/>
            <a:ext cx="4953000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Each ES Manager / Coordinator completing three days of training will be Commissioned to start and sustain an ES movement locally.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thumbs.dreamstime.com/z/grapes-branches-9079506.jpg"/>
          <p:cNvPicPr>
            <a:picLocks noChangeAspect="1" noChangeArrowheads="1"/>
          </p:cNvPicPr>
          <p:nvPr/>
        </p:nvPicPr>
        <p:blipFill>
          <a:blip r:embed="rId3" cstate="print"/>
          <a:srcRect b="11365"/>
          <a:stretch>
            <a:fillRect/>
          </a:stretch>
        </p:blipFill>
        <p:spPr bwMode="auto">
          <a:xfrm>
            <a:off x="3276600" y="609600"/>
            <a:ext cx="5029200" cy="287687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0" y="533400"/>
            <a:ext cx="7620000" cy="5715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thumbs.dreamstime.com/z/grapes-branches-9079506.jpg"/>
          <p:cNvPicPr>
            <a:picLocks noChangeAspect="1" noChangeArrowheads="1"/>
          </p:cNvPicPr>
          <p:nvPr/>
        </p:nvPicPr>
        <p:blipFill>
          <a:blip r:embed="rId3" cstate="print"/>
          <a:srcRect b="11420"/>
          <a:stretch>
            <a:fillRect/>
          </a:stretch>
        </p:blipFill>
        <p:spPr bwMode="auto">
          <a:xfrm>
            <a:off x="838199" y="533400"/>
            <a:ext cx="7466857" cy="5638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67000" y="685800"/>
            <a:ext cx="40386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Lucida Handwriting" pitchFamily="66" charset="0"/>
              </a:rPr>
              <a:t>ES Commission</a:t>
            </a:r>
            <a:endParaRPr lang="en-US" sz="32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1371600"/>
            <a:ext cx="4343400" cy="24006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Brush Script MT" pitchFamily="66" charset="0"/>
              </a:rPr>
              <a:t>Congratulation!</a:t>
            </a:r>
          </a:p>
          <a:p>
            <a:pPr algn="ctr"/>
            <a:r>
              <a:rPr lang="en-US" sz="1400" dirty="0" smtClean="0"/>
              <a:t>You have  been prepared to Equip Students (ES) to: </a:t>
            </a:r>
          </a:p>
          <a:p>
            <a:pPr algn="ctr"/>
            <a:r>
              <a:rPr lang="en-US" sz="1400" dirty="0" smtClean="0"/>
              <a:t>Be accountable for exercising: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Authentic Faith in Jesus, the Christ,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Daily Spiritual Disciplines,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Moral Boundaries,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Healthy Friendships,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Wise Choices,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Ultimate Authority, and</a:t>
            </a:r>
          </a:p>
          <a:p>
            <a:pPr algn="ctr">
              <a:buFont typeface="Wingdings" pitchFamily="2" charset="2"/>
              <a:buChar char="Ø"/>
            </a:pPr>
            <a:r>
              <a:rPr lang="en-US" sz="1400" dirty="0" smtClean="0"/>
              <a:t> Preferring Others First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3886200"/>
            <a:ext cx="2819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Reynard Venturina</a:t>
            </a:r>
            <a:endParaRPr lang="en-US" sz="24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4419600"/>
            <a:ext cx="22860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r>
              <a:rPr lang="en-US" smtClean="0"/>
              <a:t>: </a:t>
            </a:r>
            <a:r>
              <a:rPr lang="en-US" u="sng" smtClean="0"/>
              <a:t>May 17, </a:t>
            </a:r>
            <a:r>
              <a:rPr lang="en-US" u="sng" dirty="0" smtClean="0"/>
              <a:t>2016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114800" y="4419600"/>
            <a:ext cx="35052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Place:  </a:t>
            </a:r>
            <a:r>
              <a:rPr lang="en-US" u="sng" dirty="0" smtClean="0"/>
              <a:t>Santa Rosa, Philippines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4953000"/>
            <a:ext cx="4572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____________________________________</a:t>
            </a:r>
          </a:p>
          <a:p>
            <a:r>
              <a:rPr lang="en-US" dirty="0" smtClean="0"/>
              <a:t>Witnessed By: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43000" y="5715000"/>
            <a:ext cx="6629400" cy="3385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Lucida Handwriting" pitchFamily="66" charset="0"/>
              </a:rPr>
              <a:t> “Equipping Disciples to make Disciples”  II Timothy 2:2</a:t>
            </a:r>
            <a:endParaRPr lang="en-US" sz="16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ersonal Stuff\Church\Discipleship\Lost Sheep Ministries\EC - Change the World\Change the World - Curriculum\Intro to Change the World - JPG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23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2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9814</TotalTime>
  <Words>3454</Words>
  <Application>Microsoft Office PowerPoint</Application>
  <PresentationFormat>On-screen Show (4:3)</PresentationFormat>
  <Paragraphs>429</Paragraphs>
  <Slides>84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John</cp:lastModifiedBy>
  <cp:revision>1261</cp:revision>
  <cp:lastPrinted>2016-03-23T20:28:21Z</cp:lastPrinted>
  <dcterms:created xsi:type="dcterms:W3CDTF">2006-08-16T00:00:00Z</dcterms:created>
  <dcterms:modified xsi:type="dcterms:W3CDTF">2017-01-18T15:27:55Z</dcterms:modified>
</cp:coreProperties>
</file>