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390" r:id="rId3"/>
    <p:sldId id="374" r:id="rId4"/>
    <p:sldId id="357" r:id="rId5"/>
    <p:sldId id="283" r:id="rId6"/>
    <p:sldId id="363" r:id="rId7"/>
    <p:sldId id="375" r:id="rId8"/>
    <p:sldId id="267" r:id="rId9"/>
    <p:sldId id="349" r:id="rId10"/>
    <p:sldId id="359" r:id="rId11"/>
    <p:sldId id="293" r:id="rId12"/>
    <p:sldId id="388" r:id="rId13"/>
    <p:sldId id="385" r:id="rId14"/>
    <p:sldId id="386" r:id="rId15"/>
    <p:sldId id="383" r:id="rId16"/>
    <p:sldId id="354" r:id="rId17"/>
    <p:sldId id="369" r:id="rId18"/>
    <p:sldId id="378" r:id="rId19"/>
    <p:sldId id="360" r:id="rId20"/>
    <p:sldId id="370" r:id="rId21"/>
    <p:sldId id="361" r:id="rId22"/>
    <p:sldId id="356" r:id="rId23"/>
    <p:sldId id="366" r:id="rId24"/>
    <p:sldId id="290" r:id="rId25"/>
    <p:sldId id="372" r:id="rId26"/>
    <p:sldId id="376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1469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4" d="100"/>
        <a:sy n="6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D0536B-05FA-4C72-AD19-90618FE42B2B}" type="datetimeFigureOut">
              <a:rPr lang="en-US" smtClean="0"/>
              <a:pPr/>
              <a:t>1/19/2017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7FCBBE-D6F4-44E4-A0A5-0B20296C02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365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FCBBE-D6F4-44E4-A0A5-0B20296C02F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2B706F-61E4-4CC2-9876-8DBFD2F25B4C}" type="slidenum">
              <a:rPr lang="en-US" smtClean="0">
                <a:latin typeface="Arial" pitchFamily="34" charset="0"/>
              </a:rPr>
              <a:pPr/>
              <a:t>10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1D333-561C-4239-8C87-7CC974ED8047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E37917-34B7-4EC2-B3AB-8D852691550D}" type="slidenum">
              <a:rPr lang="en-US" smtClean="0">
                <a:latin typeface="Arial" pitchFamily="34" charset="0"/>
              </a:rPr>
              <a:pPr/>
              <a:t>18</a:t>
            </a:fld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bing.com/images/search?q=Purpose&amp;view=detailv2&amp;&amp;id=DAEB411FC0773E356F0A6D72D8D9E2B46BD7C4E9&amp;selectedIndex=7&amp;ccid=77o2sIlF&amp;simid=608005003267214437&amp;thid=OIP.Mefba36b089450046029887217f1248a8H0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socialwebthing.com/wp-content/uploads/2012/09/student_phot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923" y="533400"/>
            <a:ext cx="9088153" cy="6067424"/>
          </a:xfrm>
          <a:prstGeom prst="rect">
            <a:avLst/>
          </a:prstGeom>
          <a:noFill/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2514600"/>
            <a:ext cx="2209800" cy="609600"/>
          </a:xfr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US" sz="3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Equipping</a:t>
            </a:r>
            <a:endParaRPr lang="en-US" sz="36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86200" y="1295400"/>
            <a:ext cx="685800" cy="101566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E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8200" y="1676400"/>
            <a:ext cx="685800" cy="101566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S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3390900" y="3429000"/>
            <a:ext cx="2209799" cy="6096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Students</a:t>
            </a: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5791200" y="4114800"/>
            <a:ext cx="2781301" cy="8382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Session 1</a:t>
            </a:r>
            <a:endParaRPr kumimoji="0" lang="en-US" sz="4400" b="1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4662055" y="4991100"/>
            <a:ext cx="4454021" cy="1447800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Know Your Purpose</a:t>
            </a:r>
            <a:endParaRPr kumimoji="0" lang="en-US" sz="4400" b="1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0" y="4953000"/>
            <a:ext cx="4495800" cy="1524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To Change The World</a:t>
            </a:r>
            <a:endParaRPr kumimoji="0" lang="en-US" sz="4400" b="1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animBg="1"/>
      <p:bldP spid="6" grpId="0" animBg="1"/>
      <p:bldP spid="7" grpId="0" build="p" animBg="1"/>
      <p:bldP spid="10" grpId="0" build="p" animBg="1"/>
      <p:bldP spid="11" grpId="0" build="p" animBg="1"/>
      <p:bldP spid="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watumishiwaneno.files.wordpress.com/2012/07/grape-vin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8436" name="Text Box 2051"/>
          <p:cNvSpPr txBox="1">
            <a:spLocks noChangeArrowheads="1"/>
          </p:cNvSpPr>
          <p:nvPr/>
        </p:nvSpPr>
        <p:spPr bwMode="auto">
          <a:xfrm>
            <a:off x="2315135" y="1093625"/>
            <a:ext cx="4572000" cy="2492990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u="sng" dirty="0">
                <a:solidFill>
                  <a:srgbClr val="0070C0"/>
                </a:solidFill>
              </a:rPr>
              <a:t>John 15: 5</a:t>
            </a:r>
          </a:p>
          <a:p>
            <a:pPr algn="ctr">
              <a:spcBef>
                <a:spcPct val="50000"/>
              </a:spcBef>
            </a:pPr>
            <a:r>
              <a:rPr lang="en-US" sz="2400" dirty="0">
                <a:solidFill>
                  <a:srgbClr val="C00000"/>
                </a:solidFill>
              </a:rPr>
              <a:t>I am the Vine; you are the branches.  If a man remains in me and I in him, he will bear much fruit, apart from me you can do nothing.</a:t>
            </a:r>
          </a:p>
        </p:txBody>
      </p:sp>
      <p:pic>
        <p:nvPicPr>
          <p:cNvPr id="18437" name="Picture 2054" descr="Abide In Chris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3886200"/>
            <a:ext cx="4038600" cy="22653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137222" name="Text Box 2055"/>
          <p:cNvSpPr txBox="1">
            <a:spLocks noChangeArrowheads="1"/>
          </p:cNvSpPr>
          <p:nvPr/>
        </p:nvSpPr>
        <p:spPr bwMode="auto">
          <a:xfrm>
            <a:off x="533400" y="4800600"/>
            <a:ext cx="2362200" cy="707886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/>
              <a:t>Jesus is the source of </a:t>
            </a:r>
            <a:r>
              <a:rPr lang="en-US" sz="2000" dirty="0" smtClean="0"/>
              <a:t>Power </a:t>
            </a:r>
            <a:r>
              <a:rPr lang="en-US" sz="2000" dirty="0"/>
              <a:t>– The Vine</a:t>
            </a:r>
          </a:p>
        </p:txBody>
      </p:sp>
      <p:sp>
        <p:nvSpPr>
          <p:cNvPr id="137223" name="Line 2056"/>
          <p:cNvSpPr>
            <a:spLocks noChangeShapeType="1"/>
          </p:cNvSpPr>
          <p:nvPr/>
        </p:nvSpPr>
        <p:spPr bwMode="auto">
          <a:xfrm>
            <a:off x="2667000" y="3962400"/>
            <a:ext cx="2667000" cy="5334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7224" name="Text Box 2057"/>
          <p:cNvSpPr txBox="1">
            <a:spLocks noChangeArrowheads="1"/>
          </p:cNvSpPr>
          <p:nvPr/>
        </p:nvSpPr>
        <p:spPr bwMode="auto">
          <a:xfrm>
            <a:off x="0" y="3657600"/>
            <a:ext cx="3429000" cy="1015663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/>
              <a:t>You can </a:t>
            </a:r>
            <a:r>
              <a:rPr lang="en-US" sz="2000" dirty="0" smtClean="0"/>
              <a:t>know your purpose and be </a:t>
            </a:r>
            <a:r>
              <a:rPr lang="en-US" sz="2000" dirty="0"/>
              <a:t>a productive Christian by remaining in Christ</a:t>
            </a:r>
          </a:p>
        </p:txBody>
      </p:sp>
      <p:sp>
        <p:nvSpPr>
          <p:cNvPr id="137225" name="Line 2058"/>
          <p:cNvSpPr>
            <a:spLocks noChangeShapeType="1"/>
          </p:cNvSpPr>
          <p:nvPr/>
        </p:nvSpPr>
        <p:spPr bwMode="auto">
          <a:xfrm>
            <a:off x="2895600" y="5105400"/>
            <a:ext cx="3429000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7226" name="Text Box 2059"/>
          <p:cNvSpPr txBox="1">
            <a:spLocks noChangeArrowheads="1"/>
          </p:cNvSpPr>
          <p:nvPr/>
        </p:nvSpPr>
        <p:spPr bwMode="auto">
          <a:xfrm>
            <a:off x="304800" y="5638800"/>
            <a:ext cx="2667000" cy="1015663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/>
              <a:t>Or you can do the best you can without Christ – Nothing (Dead Works)</a:t>
            </a:r>
          </a:p>
        </p:txBody>
      </p:sp>
      <p:sp>
        <p:nvSpPr>
          <p:cNvPr id="137227" name="Line 2060"/>
          <p:cNvSpPr>
            <a:spLocks noChangeShapeType="1"/>
          </p:cNvSpPr>
          <p:nvPr/>
        </p:nvSpPr>
        <p:spPr bwMode="auto">
          <a:xfrm flipV="1">
            <a:off x="2971800" y="5715000"/>
            <a:ext cx="4114800" cy="3048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85800" y="228600"/>
            <a:ext cx="8001000" cy="8309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 Times New Roman"/>
              </a:rPr>
              <a:t>Q: What did Jesus mean when He told us to take up our cross daily and follow Him ?  -- </a:t>
            </a:r>
            <a:r>
              <a:rPr lang="en-US" sz="2400" i="1" dirty="0" smtClean="0">
                <a:solidFill>
                  <a:srgbClr val="0070C0"/>
                </a:solidFill>
                <a:latin typeface=" Times New Roman"/>
              </a:rPr>
              <a:t>Luke 9:23</a:t>
            </a:r>
            <a:endParaRPr lang="en-US" sz="2400" i="1" dirty="0">
              <a:solidFill>
                <a:srgbClr val="0070C0"/>
              </a:solidFill>
              <a:latin typeface=" Times New Roman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8200" y="1219200"/>
            <a:ext cx="8001000" cy="8309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 Times New Roman"/>
              </a:rPr>
              <a:t>A: We are to live as if our Self has been crucified (dead to our selfishness). (</a:t>
            </a:r>
            <a:r>
              <a:rPr lang="en-US" sz="2400" i="1" dirty="0" smtClean="0">
                <a:solidFill>
                  <a:srgbClr val="002060"/>
                </a:solidFill>
                <a:latin typeface=" Times New Roman"/>
              </a:rPr>
              <a:t>Galatians 2:20)</a:t>
            </a:r>
            <a:endParaRPr lang="en-US" sz="2400" i="1" dirty="0">
              <a:solidFill>
                <a:srgbClr val="002060"/>
              </a:solidFill>
              <a:latin typeface=" Times New Roman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8200" y="2362200"/>
            <a:ext cx="8229600" cy="12003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 Times New Roman"/>
              </a:rPr>
              <a:t>A: We are to follow Jesus daily.  Our relationship with Jesus reveals our purpose, and equips us to live free, quality lives. </a:t>
            </a:r>
            <a:r>
              <a:rPr lang="en-US" sz="2400" i="1" dirty="0" smtClean="0">
                <a:solidFill>
                  <a:srgbClr val="002060"/>
                </a:solidFill>
                <a:latin typeface=" Times New Roman"/>
              </a:rPr>
              <a:t>(Matthew 4:19)</a:t>
            </a:r>
            <a:endParaRPr lang="en-US" sz="2400" i="1" dirty="0">
              <a:solidFill>
                <a:srgbClr val="002060"/>
              </a:solidFill>
              <a:latin typeface=" Times New Roman"/>
            </a:endParaRPr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7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7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7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7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7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7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7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7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7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7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7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7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animBg="1"/>
      <p:bldP spid="18436" grpId="1" animBg="1"/>
      <p:bldP spid="137222" grpId="0" animBg="1"/>
      <p:bldP spid="137223" grpId="0" animBg="1"/>
      <p:bldP spid="137224" grpId="0" animBg="1"/>
      <p:bldP spid="137225" grpId="0" animBg="1"/>
      <p:bldP spid="137226" grpId="0" animBg="1"/>
      <p:bldP spid="137227" grpId="0" animBg="1"/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cshowers.files.wordpress.com/2014/04/created-for-a-purpos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3" y="1066800"/>
            <a:ext cx="9139072" cy="56521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TextBox 3"/>
          <p:cNvSpPr txBox="1"/>
          <p:nvPr/>
        </p:nvSpPr>
        <p:spPr>
          <a:xfrm>
            <a:off x="5029200" y="304800"/>
            <a:ext cx="3962400" cy="1200329"/>
          </a:xfrm>
          <a:prstGeom prst="rect">
            <a:avLst/>
          </a:prstGeom>
          <a:ln w="381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i="1" dirty="0" smtClean="0">
                <a:solidFill>
                  <a:srgbClr val="0070C0"/>
                </a:solidFill>
                <a:latin typeface=" Times New Roman"/>
              </a:rPr>
              <a:t>Know Your Purpose</a:t>
            </a:r>
            <a:endParaRPr lang="en-US" sz="3600" b="1" i="1" dirty="0">
              <a:solidFill>
                <a:srgbClr val="0070C0"/>
              </a:solidFill>
              <a:latin typeface=" 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304800"/>
            <a:ext cx="4724400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Brief Discipleship Lesson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0218" y="3352800"/>
            <a:ext cx="1981200" cy="70788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i="1" dirty="0" smtClean="0"/>
              <a:t>We Are</a:t>
            </a:r>
            <a:endParaRPr lang="en-US" sz="4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tse1.mm.bing.net/th?&amp;id=OIP.Mefba36b089450046029887217f1248a8H0&amp;w=300&amp;h=174&amp;c=0&amp;pid=1.9&amp;rs=0&amp;p=0&amp;r=0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2" y="466236"/>
            <a:ext cx="9049588" cy="52487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TextBox 3"/>
          <p:cNvSpPr txBox="1"/>
          <p:nvPr/>
        </p:nvSpPr>
        <p:spPr>
          <a:xfrm>
            <a:off x="457200" y="228600"/>
            <a:ext cx="3429000" cy="95410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Do You Know What Your Life Purpose is ?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6698673" y="1524000"/>
            <a:ext cx="2133600" cy="206210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If not, Would you Like to Know?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450273" y="4724400"/>
            <a:ext cx="3429000" cy="138499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The Bible Tells Us that We Can and Should Know!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5181600" y="3811012"/>
            <a:ext cx="3650673" cy="255454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You Should Be Preparing to Fulfill Your Purpose Now While you Have the Opportunity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26444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3000" y="609600"/>
            <a:ext cx="2590800" cy="1569660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Do You want to find your true vocation in this world?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352800" y="1981200"/>
            <a:ext cx="2590800" cy="1569660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Do You want to find the true Purpose for which God created you?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3352800"/>
            <a:ext cx="3124200" cy="1569660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Do You want to find your true purpose for which Christ died for you?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352800" y="4343400"/>
            <a:ext cx="2895600" cy="1200329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Do You want to know what God wants to do with you?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6248400" y="2519808"/>
            <a:ext cx="2590800" cy="2062103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And God Does Want to Do Something With You!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94941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Give Up to Ga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5" y="159007"/>
            <a:ext cx="9133115" cy="6393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7818" y="159007"/>
            <a:ext cx="3581400" cy="286232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As long as you hold on to your life for yourself, you will never know!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4204855" y="4191000"/>
            <a:ext cx="4800600" cy="255454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Jesus says, “</a:t>
            </a:r>
            <a:r>
              <a:rPr lang="en-US" sz="3200" b="1" i="1" dirty="0" smtClean="0">
                <a:solidFill>
                  <a:srgbClr val="C00000"/>
                </a:solidFill>
              </a:rPr>
              <a:t>He that loses his life shall find it</a:t>
            </a:r>
            <a:r>
              <a:rPr lang="en-US" sz="3200" dirty="0" smtClean="0"/>
              <a:t>;” that is, whoever will give up his own life for Jesus’ sake shall find the purpose of his </a:t>
            </a:r>
            <a:r>
              <a:rPr lang="en-US" sz="3200" smtClean="0"/>
              <a:t>life.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87739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0913" y="1828800"/>
            <a:ext cx="8631381" cy="378565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i="1" dirty="0" smtClean="0">
                <a:solidFill>
                  <a:srgbClr val="002060"/>
                </a:solidFill>
                <a:latin typeface="Copperplate Gothic Light" panose="020E0507020206020404" pitchFamily="34" charset="0"/>
              </a:rPr>
              <a:t>Failure to Fulfill One’s God-Given Purpose Can Lead to a Life of Idleness, Self Gratification, Incompleteness, </a:t>
            </a:r>
            <a:r>
              <a:rPr lang="en-US" sz="4000" b="1" i="1" dirty="0" smtClean="0">
                <a:solidFill>
                  <a:srgbClr val="002060"/>
                </a:solidFill>
                <a:latin typeface="Copperplate Gothic Light" panose="020E0507020206020404" pitchFamily="34" charset="0"/>
              </a:rPr>
              <a:t>Worldly Additions, and </a:t>
            </a:r>
            <a:r>
              <a:rPr lang="en-US" sz="4000" b="1" i="1" dirty="0" smtClean="0">
                <a:solidFill>
                  <a:srgbClr val="002060"/>
                </a:solidFill>
                <a:latin typeface="Copperplate Gothic Light" panose="020E0507020206020404" pitchFamily="34" charset="0"/>
              </a:rPr>
              <a:t>despair!  </a:t>
            </a:r>
            <a:endParaRPr lang="en-US" sz="4000" b="1" i="1" dirty="0">
              <a:solidFill>
                <a:srgbClr val="002060"/>
              </a:solidFill>
              <a:latin typeface="Copperplate Gothic Light" panose="020E05070202060204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6970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0" y="0"/>
            <a:ext cx="9144000" cy="68580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676400" y="381000"/>
            <a:ext cx="5562600" cy="107721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 Times New Roman"/>
              </a:rPr>
              <a:t>We will Know our Life’s Purpose by Abiding in Christ</a:t>
            </a:r>
            <a:endParaRPr lang="en-US" sz="2400" dirty="0">
              <a:latin typeface=" 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1676400"/>
            <a:ext cx="7239000" cy="156966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 Times New Roman"/>
              </a:rPr>
              <a:t>Jesus Calls each of us to become one of His Students (Disciples) and promises to Always be with us.  </a:t>
            </a:r>
            <a:endParaRPr lang="en-US" sz="3200" dirty="0">
              <a:latin typeface=" 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1673" y="3558570"/>
            <a:ext cx="4724400" cy="156966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 Times New Roman"/>
              </a:rPr>
              <a:t>Jesus can be trusted.  </a:t>
            </a:r>
            <a:r>
              <a:rPr lang="en-US" sz="32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 Times New Roman"/>
              </a:rPr>
              <a:t>He will do all He has promised to do</a:t>
            </a:r>
            <a:r>
              <a:rPr lang="en-US" sz="3200" dirty="0" smtClean="0">
                <a:latin typeface=" Times New Roman"/>
              </a:rPr>
              <a:t>.</a:t>
            </a:r>
            <a:endParaRPr lang="en-US" sz="3200" dirty="0">
              <a:latin typeface=" 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43600" y="6096000"/>
            <a:ext cx="2971800" cy="584775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 Times New Roman"/>
              </a:rPr>
              <a:t>Proverbs 3:5-6.</a:t>
            </a:r>
            <a:endParaRPr lang="en-US" sz="3200" dirty="0">
              <a:latin typeface=" 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57800" y="4343400"/>
            <a:ext cx="3657600" cy="156966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 Times New Roman"/>
              </a:rPr>
              <a:t>The foundational cornerstone of our faith is </a:t>
            </a:r>
            <a:r>
              <a:rPr lang="en-US" sz="3200" b="1" i="1" dirty="0" smtClean="0">
                <a:solidFill>
                  <a:srgbClr val="002060"/>
                </a:solidFill>
                <a:latin typeface=" Times New Roman"/>
              </a:rPr>
              <a:t>Jesus</a:t>
            </a:r>
            <a:r>
              <a:rPr lang="en-US" sz="3200" dirty="0" smtClean="0">
                <a:latin typeface=" Times New Roman"/>
              </a:rPr>
              <a:t>.</a:t>
            </a:r>
            <a:endParaRPr lang="en-US" sz="3200" dirty="0">
              <a:latin typeface=" 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1295400"/>
            <a:ext cx="7086600" cy="4154984"/>
          </a:xfrm>
          <a:prstGeom prst="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70C0"/>
                </a:solidFill>
                <a:latin typeface="Brush Script MT" pitchFamily="66" charset="0"/>
              </a:rPr>
              <a:t>Trust the Lord with All your heart and lean not upon Your Understanding.  </a:t>
            </a:r>
          </a:p>
          <a:p>
            <a:pPr algn="ctr"/>
            <a:r>
              <a:rPr lang="en-US" sz="4400" b="1" dirty="0" smtClean="0">
                <a:solidFill>
                  <a:srgbClr val="0070C0"/>
                </a:solidFill>
                <a:latin typeface="Brush Script MT" pitchFamily="66" charset="0"/>
              </a:rPr>
              <a:t>Acknowledge Him in All that you do and He will direct your life!  </a:t>
            </a:r>
            <a:r>
              <a:rPr lang="en-US" sz="4400" b="1" dirty="0" smtClean="0">
                <a:solidFill>
                  <a:schemeClr val="tx1"/>
                </a:solidFill>
                <a:latin typeface="Brush Script MT" pitchFamily="66" charset="0"/>
              </a:rPr>
              <a:t>Proverbs 3: 5-6</a:t>
            </a:r>
            <a:endParaRPr lang="en-US" sz="4400" b="1" dirty="0">
              <a:solidFill>
                <a:schemeClr val="tx1"/>
              </a:solidFill>
              <a:latin typeface="Brush Script MT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ight Arrow 19"/>
          <p:cNvSpPr/>
          <p:nvPr/>
        </p:nvSpPr>
        <p:spPr>
          <a:xfrm rot="8376857">
            <a:off x="1763713" y="2333625"/>
            <a:ext cx="2008187" cy="1219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3124200" y="304800"/>
            <a:ext cx="3124200" cy="2743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200" b="1" dirty="0">
              <a:solidFill>
                <a:srgbClr val="0070C0"/>
              </a:solidFill>
              <a:latin typeface=" Times New Roman"/>
            </a:endParaRPr>
          </a:p>
        </p:txBody>
      </p:sp>
      <p:sp>
        <p:nvSpPr>
          <p:cNvPr id="19" name="TextBox 18"/>
          <p:cNvSpPr txBox="1"/>
          <p:nvPr/>
        </p:nvSpPr>
        <p:spPr>
          <a:xfrm rot="19201700">
            <a:off x="2185966" y="2611592"/>
            <a:ext cx="1371600" cy="584775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rgbClr val="0070C0"/>
                </a:solidFill>
              </a:rPr>
              <a:t>Grace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6200" y="533400"/>
            <a:ext cx="2286000" cy="2062103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dirty="0"/>
              <a:t>God the </a:t>
            </a:r>
            <a:r>
              <a:rPr lang="en-US" sz="3200" b="1" dirty="0" smtClean="0"/>
              <a:t>Word Came </a:t>
            </a:r>
            <a:r>
              <a:rPr lang="en-US" sz="3200" b="1" dirty="0"/>
              <a:t>Down to Earth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4191000" y="1371600"/>
            <a:ext cx="122559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 Times New Roman"/>
              </a:rPr>
              <a:t>Word</a:t>
            </a:r>
            <a:endParaRPr lang="en-US" sz="3200" b="1" dirty="0">
              <a:solidFill>
                <a:srgbClr val="0070C0"/>
              </a:solidFill>
              <a:latin typeface=" Times New Roman"/>
            </a:endParaRPr>
          </a:p>
        </p:txBody>
      </p:sp>
      <p:sp>
        <p:nvSpPr>
          <p:cNvPr id="9244" name="TextBox 26"/>
          <p:cNvSpPr txBox="1">
            <a:spLocks noChangeArrowheads="1"/>
          </p:cNvSpPr>
          <p:nvPr/>
        </p:nvSpPr>
        <p:spPr bwMode="auto">
          <a:xfrm>
            <a:off x="3810000" y="914400"/>
            <a:ext cx="1828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  <a:latin typeface=" Times New Roman"/>
              </a:rPr>
              <a:t>Father</a:t>
            </a:r>
          </a:p>
        </p:txBody>
      </p:sp>
      <p:pic>
        <p:nvPicPr>
          <p:cNvPr id="6146" name="Picture 2" descr="http://ts2.mm.bing.net/th?id=H.4967830885631693&amp;w=160&amp;h=181&amp;c=7&amp;rs=1&amp;pid=1.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587750"/>
            <a:ext cx="2057400" cy="232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 descr="http://ts1.mm.bing.net/th?id=H.4726780170995916&amp;w=119&amp;h=178&amp;c=7&amp;rs=1&amp;pid=1.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1" y="3505200"/>
            <a:ext cx="2165350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https://encrypted-tbn3.google.com/images?q=tbn:ANd9GcT0b3p44vJTJP-LD1KhyHqZYdCRRs34_z-oayRSWHOzJhtnXwnOv_Wy5eDJ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568619"/>
            <a:ext cx="2414588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7" descr="http://jillwente.com/files/2008/12/a-christmas-present-from-your-ho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1095" y="4058140"/>
            <a:ext cx="2362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2" descr="http://ts3.mm.bing.net/th?id=H.4546490395852922&amp;w=334&amp;h=188&amp;c=7&amp;rs=1&amp;pid=1.7"/>
          <p:cNvPicPr>
            <a:picLocks noChangeAspect="1" noChangeArrowheads="1"/>
          </p:cNvPicPr>
          <p:nvPr/>
        </p:nvPicPr>
        <p:blipFill>
          <a:blip r:embed="rId7" cstate="print"/>
          <a:srcRect t="5634"/>
          <a:stretch>
            <a:fillRect/>
          </a:stretch>
        </p:blipFill>
        <p:spPr bwMode="auto">
          <a:xfrm>
            <a:off x="3505199" y="3657600"/>
            <a:ext cx="5523162" cy="2933701"/>
          </a:xfrm>
          <a:prstGeom prst="rect">
            <a:avLst/>
          </a:prstGeom>
          <a:noFill/>
        </p:spPr>
      </p:pic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3886200" y="1828800"/>
            <a:ext cx="16764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  <a:latin typeface=" Times New Roman"/>
              </a:rPr>
              <a:t>Holy Spirit</a:t>
            </a:r>
          </a:p>
        </p:txBody>
      </p:sp>
      <p:sp>
        <p:nvSpPr>
          <p:cNvPr id="24" name="Up-Down Arrow 23"/>
          <p:cNvSpPr/>
          <p:nvPr/>
        </p:nvSpPr>
        <p:spPr>
          <a:xfrm>
            <a:off x="3581400" y="2057400"/>
            <a:ext cx="2209800" cy="22860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latin typeface=" Times New Roman"/>
              </a:rPr>
              <a:t>GRACE</a:t>
            </a:r>
          </a:p>
        </p:txBody>
      </p:sp>
      <p:sp>
        <p:nvSpPr>
          <p:cNvPr id="23" name="Right Arrow 22"/>
          <p:cNvSpPr/>
          <p:nvPr/>
        </p:nvSpPr>
        <p:spPr>
          <a:xfrm flipH="1">
            <a:off x="1752600" y="4572000"/>
            <a:ext cx="1981200" cy="1447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smtClean="0">
                <a:latin typeface=" Times New Roman"/>
              </a:rPr>
              <a:t>Authentic Faith</a:t>
            </a:r>
            <a:endParaRPr lang="en-US" sz="2400" b="1" dirty="0">
              <a:latin typeface=" Times New Roman"/>
            </a:endParaRPr>
          </a:p>
        </p:txBody>
      </p:sp>
      <p:sp>
        <p:nvSpPr>
          <p:cNvPr id="18" name="Oval Callout 17"/>
          <p:cNvSpPr/>
          <p:nvPr/>
        </p:nvSpPr>
        <p:spPr>
          <a:xfrm>
            <a:off x="6477000" y="304800"/>
            <a:ext cx="1981200" cy="990600"/>
          </a:xfrm>
          <a:prstGeom prst="wedgeEllipseCallout">
            <a:avLst>
              <a:gd name="adj1" fmla="val -61031"/>
              <a:gd name="adj2" fmla="val 81855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Holy and Sinless Heaven</a:t>
            </a:r>
            <a:endParaRPr lang="en-US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3075795" y="291353"/>
            <a:ext cx="3124200" cy="2743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 smtClean="0">
                <a:solidFill>
                  <a:srgbClr val="0070C0"/>
                </a:solidFill>
                <a:latin typeface=" Times New Roman"/>
              </a:rPr>
              <a:t>GOD</a:t>
            </a:r>
            <a:endParaRPr lang="en-US" sz="4000" b="1" dirty="0">
              <a:solidFill>
                <a:srgbClr val="0070C0"/>
              </a:solidFill>
              <a:latin typeface=" Times New Roman"/>
            </a:endParaRPr>
          </a:p>
        </p:txBody>
      </p:sp>
      <p:sp>
        <p:nvSpPr>
          <p:cNvPr id="17" name="Cloud Callout 16"/>
          <p:cNvSpPr/>
          <p:nvPr/>
        </p:nvSpPr>
        <p:spPr>
          <a:xfrm>
            <a:off x="3200400" y="2971800"/>
            <a:ext cx="5562600" cy="838200"/>
          </a:xfrm>
          <a:prstGeom prst="cloudCallout">
            <a:avLst/>
          </a:prstGeom>
          <a:solidFill>
            <a:schemeClr val="bg2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rgbClr val="0070C0"/>
                </a:solidFill>
              </a:rPr>
              <a:t>Cloud of Sin Separates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4029" y="1287087"/>
            <a:ext cx="2286000" cy="707886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dirty="0" smtClean="0"/>
              <a:t>John 3:16</a:t>
            </a:r>
            <a:endParaRPr lang="en-US" sz="40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0" y="5903893"/>
            <a:ext cx="2590800" cy="954107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 smtClean="0"/>
              <a:t>He was named </a:t>
            </a:r>
            <a:r>
              <a:rPr lang="en-US" sz="2800" b="1" i="1" dirty="0" smtClean="0">
                <a:solidFill>
                  <a:srgbClr val="002060"/>
                </a:solidFill>
              </a:rPr>
              <a:t>Jesus.</a:t>
            </a:r>
            <a:endParaRPr lang="en-US" sz="28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1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53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000"/>
                            </p:stCondLst>
                            <p:childTnLst>
                              <p:par>
                                <p:cTn id="139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0" dur="5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4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500"/>
                            </p:stCondLst>
                            <p:childTnLst>
                              <p:par>
                                <p:cTn id="148" presetID="4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00834 0.53264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" y="26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3500"/>
                            </p:stCondLst>
                            <p:childTnLst>
                              <p:par>
                                <p:cTn id="151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500"/>
                            </p:stCondLst>
                            <p:childTnLst>
                              <p:par>
                                <p:cTn id="154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0" grpId="2" animBg="1"/>
      <p:bldP spid="4" grpId="0" animBg="1"/>
      <p:bldP spid="22" grpId="0"/>
      <p:bldP spid="22" grpId="1"/>
      <p:bldP spid="22" grpId="2"/>
      <p:bldP spid="26" grpId="0"/>
      <p:bldP spid="26" grpId="1"/>
      <p:bldP spid="24" grpId="0" animBg="1"/>
      <p:bldP spid="23" grpId="0" animBg="1"/>
      <p:bldP spid="23" grpId="1" animBg="1"/>
      <p:bldP spid="25" grpId="0" animBg="1"/>
      <p:bldP spid="25" grpId="1" animBg="1"/>
      <p:bldP spid="27" grpId="0" animBg="1"/>
      <p:bldP spid="29" grpId="0" animBg="1"/>
      <p:bldP spid="29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0" y="609600"/>
            <a:ext cx="4267200" cy="107721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All Faith is in a Person or an Object!</a:t>
            </a:r>
            <a:endParaRPr lang="en-US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0" y="3124200"/>
            <a:ext cx="4267200" cy="1569660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Authentic Christian Faith is in the Person of Jesus</a:t>
            </a:r>
            <a:endParaRPr lang="en-US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://ts3.mm.bing.net/th?id=H.5008195043328238&amp;w=253&amp;h=174&amp;c=7&amp;rs=1&amp;pid=1.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752600"/>
            <a:ext cx="6587796" cy="45307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228600" y="5410200"/>
            <a:ext cx="3810000" cy="138499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i="1" dirty="0" smtClean="0">
                <a:latin typeface=" Times New Roman"/>
              </a:rPr>
              <a:t>Only Jesus Reveals Our Purpose for Being Created!</a:t>
            </a:r>
            <a:endParaRPr lang="en-US" sz="2800" b="1" i="1" dirty="0">
              <a:latin typeface=" 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12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Personal Stuff\Church\Discipleship\Lost Sheep Ministries\EC - Change the World\Change the World - Curriculum\Intro to Change the World - JPG\Slide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331200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087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loud 8"/>
          <p:cNvSpPr/>
          <p:nvPr/>
        </p:nvSpPr>
        <p:spPr>
          <a:xfrm>
            <a:off x="0" y="0"/>
            <a:ext cx="9144000" cy="6858000"/>
          </a:xfrm>
          <a:prstGeom prst="cloud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62000" y="685800"/>
            <a:ext cx="3048000" cy="1077218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Do You Know Jesus?</a:t>
            </a:r>
            <a:endParaRPr lang="en-US" sz="32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62400" y="1905000"/>
            <a:ext cx="3048000" cy="584775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More Important</a:t>
            </a:r>
            <a:endParaRPr lang="en-US" sz="32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2743200"/>
            <a:ext cx="3048000" cy="1077218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Does Jesus Know You?</a:t>
            </a:r>
            <a:endParaRPr lang="en-US" sz="32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14800" y="4038600"/>
            <a:ext cx="4495800" cy="156966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If You are not Sure, We need to settle Your Relationship with Him</a:t>
            </a:r>
            <a:endParaRPr lang="en-US" sz="32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5029200"/>
            <a:ext cx="3048000" cy="1077218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We Can Help You to be Sure.</a:t>
            </a:r>
            <a:endParaRPr lang="en-US" sz="32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ts1.mm.bing.net/th?id=H.4989267131565516&amp;w=206&amp;h=166&amp;c=7&amp;rs=1&amp;pid=1.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3035" y="150180"/>
            <a:ext cx="3406965" cy="2745420"/>
          </a:xfrm>
          <a:prstGeom prst="rect">
            <a:avLst/>
          </a:prstGeom>
          <a:noFill/>
        </p:spPr>
      </p:pic>
      <p:pic>
        <p:nvPicPr>
          <p:cNvPr id="1026" name="Picture 2" descr="http://ts3.mm.bing.net/th?id=H.5027573947040006&amp;w=179&amp;h=180&amp;c=7&amp;rs=1&amp;pid=1.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286000"/>
            <a:ext cx="4114800" cy="4137788"/>
          </a:xfrm>
          <a:prstGeom prst="rect">
            <a:avLst/>
          </a:prstGeom>
          <a:noFill/>
        </p:spPr>
      </p:pic>
      <p:pic>
        <p:nvPicPr>
          <p:cNvPr id="1030" name="Picture 6" descr="http://ts1.mm.bing.net/th?id=H.4964150172059000&amp;w=334&amp;h=188&amp;c=7&amp;rs=1&amp;pid=1.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799" y="4267200"/>
            <a:ext cx="3993609" cy="22479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09600" y="2971800"/>
            <a:ext cx="5105400" cy="8309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 Times New Roman"/>
              </a:rPr>
              <a:t>Q: Why do you think that God insists that we faithfully trust Jesus?</a:t>
            </a:r>
            <a:endParaRPr lang="en-US" sz="2400" dirty="0">
              <a:latin typeface=" 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4191000"/>
            <a:ext cx="5334000" cy="156966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 Times New Roman"/>
              </a:rPr>
              <a:t>A: Because He knows the purpose for which He created us and the best way to fulfill that purpose is to follow Jesus’ </a:t>
            </a:r>
            <a:r>
              <a:rPr lang="en-US" sz="2400" dirty="0" smtClean="0">
                <a:latin typeface=" Times New Roman"/>
              </a:rPr>
              <a:t>example.</a:t>
            </a:r>
            <a:endParaRPr lang="en-US" sz="2400" dirty="0">
              <a:latin typeface=" Times New Roman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s1.mm.bing.net/th?id=H.4503811330606572&amp;w=264&amp;h=187&amp;c=7&amp;rs=1&amp;pid=1.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295400"/>
            <a:ext cx="6239432" cy="44196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90600" y="685800"/>
            <a:ext cx="2819400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Now He Is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feelgood-achieveyourgoals.com/wp-content/uploads/2011/08/setgoalsboar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8378"/>
            <a:ext cx="8458199" cy="66296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tse1.mm.bing.net/th?&amp;id=OIP.M21fb64dfb40e7e22c67b69a3d317da3co0&amp;w=300&amp;h=225&amp;c=0&amp;pid=1.9&amp;rs=0&amp;p=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905000" y="4191000"/>
            <a:ext cx="6705600" cy="107721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Add to your 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list of students that </a:t>
            </a:r>
            <a:r>
              <a:rPr lang="en-US" sz="3200" b="1" i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you know 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are away from God.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5334000"/>
            <a:ext cx="5029200" cy="107721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Rewrite Your Story </a:t>
            </a:r>
          </a:p>
          <a:p>
            <a:pPr algn="ctr"/>
            <a:r>
              <a:rPr lang="en-US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(very brief)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91200" y="2133600"/>
            <a:ext cx="2819400" cy="584775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Date each Entry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" y="2971800"/>
            <a:ext cx="8153400" cy="107721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Start reading a chapter of the Book of John </a:t>
            </a:r>
            <a:r>
              <a:rPr lang="en-US" sz="3200" u="sng" dirty="0" smtClean="0">
                <a:latin typeface="Times New Roman" pitchFamily="18" charset="0"/>
                <a:cs typeface="Times New Roman" pitchFamily="18" charset="0"/>
              </a:rPr>
              <a:t>each day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and journal what the verses mean to you.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19200" y="2133600"/>
            <a:ext cx="3886200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Start a </a:t>
            </a:r>
            <a:r>
              <a:rPr lang="en-US" sz="3200" u="sng" dirty="0" smtClean="0">
                <a:latin typeface="Times New Roman" pitchFamily="18" charset="0"/>
                <a:cs typeface="Times New Roman" pitchFamily="18" charset="0"/>
              </a:rPr>
              <a:t>Daily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Journal: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228600"/>
            <a:ext cx="5029200" cy="584775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Goal Setting for Session 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43400" y="6019800"/>
            <a:ext cx="4648200" cy="584775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Memorize Proverbs 3:5-6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76600" y="1143000"/>
            <a:ext cx="5334000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Select a Secret Place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  <p:bldP spid="10" grpId="0" animBg="1"/>
      <p:bldP spid="4" grpId="0" animBg="1"/>
      <p:bldP spid="13" grpId="0" animBg="1"/>
      <p:bldP spid="1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p Arrow 5"/>
          <p:cNvSpPr/>
          <p:nvPr/>
        </p:nvSpPr>
        <p:spPr>
          <a:xfrm>
            <a:off x="0" y="0"/>
            <a:ext cx="9144000" cy="6858000"/>
          </a:xfrm>
          <a:prstGeom prst="upArrow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524000" y="2286000"/>
            <a:ext cx="6096000" cy="107721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 Times New Roman"/>
              </a:rPr>
              <a:t>Q: Why do you think it is important to set spiritual goals? </a:t>
            </a:r>
            <a:endParaRPr lang="en-US" sz="3200" dirty="0">
              <a:latin typeface=" 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4191000"/>
            <a:ext cx="7696200" cy="107721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 Times New Roman"/>
              </a:rPr>
              <a:t>A: To build a spiritual foundation upon which to Know and Fulfill Your Purpose</a:t>
            </a:r>
            <a:endParaRPr lang="en-US" sz="3200" dirty="0">
              <a:latin typeface=" 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s://pbs.twimg.com/media/By0feegCYAAZm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28600"/>
            <a:ext cx="8839200" cy="66294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81000" y="3886200"/>
            <a:ext cx="5257800" cy="230832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You Will Be Called Upon to Report How You Accomplished Your Goals Next Week.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determinedsteps.files.wordpress.com/2012/10/20121009-191103.jpg?w=6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02951"/>
            <a:ext cx="6206490" cy="66026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685800" y="533400"/>
            <a:ext cx="2743200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REMEMBER: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0" y="6182380"/>
            <a:ext cx="2743200" cy="523220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Proverbs 3:6</a:t>
            </a:r>
            <a:endParaRPr lang="en-US" sz="28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5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ts2.mm.bing.net/th?&amp;id=HN.608043270524897696&amp;w=300&amp;h=300&amp;c=0&amp;pid=1.9&amp;rs=0&amp;p=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685800"/>
            <a:ext cx="7811453" cy="5181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609600" y="609600"/>
            <a:ext cx="3581400" cy="954107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 Times New Roman"/>
              </a:rPr>
              <a:t>Opening Prayer for Your School</a:t>
            </a:r>
            <a:endParaRPr lang="en-US" sz="2800" dirty="0">
              <a:latin typeface=" 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9200" y="2209800"/>
            <a:ext cx="2209800" cy="523220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latin typeface=" Times New Roman"/>
              </a:rPr>
              <a:t>Students</a:t>
            </a:r>
            <a:endParaRPr lang="en-US" sz="2800" b="1" i="1" dirty="0">
              <a:latin typeface=" 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7400" y="2971800"/>
            <a:ext cx="2209800" cy="523220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latin typeface=" Times New Roman"/>
              </a:rPr>
              <a:t>Teachers</a:t>
            </a:r>
            <a:endParaRPr lang="en-US" sz="2800" b="1" i="1" dirty="0">
              <a:latin typeface=" 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0" y="3733800"/>
            <a:ext cx="2209800" cy="523220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latin typeface=" Times New Roman"/>
              </a:rPr>
              <a:t>Parents</a:t>
            </a:r>
            <a:endParaRPr lang="en-US" sz="2800" b="1" i="1" dirty="0">
              <a:latin typeface=" 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86200" y="4495800"/>
            <a:ext cx="2819400" cy="523220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latin typeface=" Times New Roman"/>
              </a:rPr>
              <a:t>Administrators</a:t>
            </a:r>
            <a:endParaRPr lang="en-US" sz="2800" b="1" i="1" dirty="0">
              <a:latin typeface=" Times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0" y="5257800"/>
            <a:ext cx="2819400" cy="523220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latin typeface=" Times New Roman"/>
              </a:rPr>
              <a:t>Cooks</a:t>
            </a:r>
            <a:endParaRPr lang="en-US" sz="2800" b="1" i="1" dirty="0">
              <a:latin typeface=" Times New Roman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0" y="6019800"/>
            <a:ext cx="2819400" cy="523220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latin typeface=" Times New Roman"/>
              </a:rPr>
              <a:t>Janitors</a:t>
            </a:r>
            <a:endParaRPr lang="en-US" sz="2800" b="1" i="1" dirty="0">
              <a:latin typeface=" 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tse1.mm.bing.net/th?&amp;id=OIP.Mc828b7526bf2524dd16593c6c8e06216o0&amp;w=299&amp;h=299&amp;c=0&amp;pid=1.9&amp;rs=0&amp;p=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52400"/>
            <a:ext cx="6705598" cy="67056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57200" y="2590800"/>
            <a:ext cx="8153400" cy="76944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How  are You Doing Spiritually?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3560342"/>
            <a:ext cx="7086600" cy="8309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 Times New Roman"/>
              </a:rPr>
              <a:t>Q: Why do you think students new to ES should reveal how they are doing spiritually? </a:t>
            </a:r>
            <a:endParaRPr lang="en-US" sz="2400" dirty="0">
              <a:latin typeface=" 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10691" y="4495800"/>
            <a:ext cx="6477000" cy="4616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 Times New Roman"/>
              </a:rPr>
              <a:t>A: To gain experience in verbalizing their faith.</a:t>
            </a:r>
            <a:endParaRPr lang="en-US" sz="2400" dirty="0">
              <a:latin typeface=" 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66800" y="5029200"/>
            <a:ext cx="7391400" cy="4616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 Times New Roman"/>
              </a:rPr>
              <a:t>A: So the group will know how to pray for each other.</a:t>
            </a:r>
            <a:endParaRPr lang="en-US" sz="2400" dirty="0">
              <a:latin typeface=" 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2743200"/>
            <a:ext cx="2743200" cy="138499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My Life Before Christ Was One of Depression</a:t>
            </a:r>
            <a:endParaRPr lang="en-US" sz="2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00800" y="2743200"/>
            <a:ext cx="2743200" cy="138499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My Life Before Christ Was Without Purpose</a:t>
            </a:r>
            <a:endParaRPr lang="en-US" sz="2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4191000"/>
            <a:ext cx="4419600" cy="95410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My Life Before Christ Was Held Hostage by Addictions</a:t>
            </a:r>
            <a:endParaRPr lang="en-US" sz="2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00600" y="4191000"/>
            <a:ext cx="4343400" cy="95410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My Life Before Christ Was Filled with Loneliness</a:t>
            </a:r>
            <a:endParaRPr lang="en-US" sz="2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33600" y="5257800"/>
            <a:ext cx="5486400" cy="1384995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BRIDGE: 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But Now I Am Free from my past!  You can be also!  Can I tell you how?</a:t>
            </a:r>
            <a:endParaRPr lang="en-US" sz="2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1789093"/>
            <a:ext cx="9144000" cy="138499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Since I have come into a relationship with Jesus, He has made me His brother/sister,  Shown me my Purpose in Life,</a:t>
            </a:r>
          </a:p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and given me eternal life. 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562600" y="152400"/>
            <a:ext cx="3581400" cy="12003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What is Your Story?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62400" y="3174088"/>
            <a:ext cx="1219200" cy="76944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OR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" y="0"/>
            <a:ext cx="5257800" cy="107721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Let’s Share our Relationship with Jesus Story: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47800" y="1143000"/>
            <a:ext cx="2362200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Here’s Mine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833 -0.09028 L -0.04166 -0.42315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0" y="-16600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0" presetID="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1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9" grpId="2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0" grpId="0" animBg="1"/>
      <p:bldP spid="10" grpId="1" animBg="1"/>
      <p:bldP spid="14" grpId="0" animBg="1"/>
      <p:bldP spid="1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officialpsds.com/images/thumbs/Blank-Notebook-Paper-psd7013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228600"/>
            <a:ext cx="5019675" cy="6477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600200" y="990600"/>
            <a:ext cx="5638800" cy="255454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Use the Blank ES1 Form in your ES Binder to write Your Story.  Keep it very Brief.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1600200" y="3886200"/>
            <a:ext cx="5638800" cy="255454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Use ES2 form to write the names of Students You Know that Are Away from God.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media-cache-ak0.pinimg.com/736x/2e/55/d9/2e55d9075f803f4bc597849a1b33bc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2400"/>
            <a:ext cx="8382000" cy="67056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28600" y="228600"/>
            <a:ext cx="3581400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Accountability</a:t>
            </a:r>
            <a:endParaRPr lang="en-US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362200"/>
            <a:ext cx="8001000" cy="1754326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 Times New Roman"/>
              </a:rPr>
              <a:t>Starting at our next meeting, You will Share How You Accomplished Your Goals?</a:t>
            </a:r>
            <a:endParaRPr lang="en-US" sz="3600" dirty="0">
              <a:latin typeface=" 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990600"/>
            <a:ext cx="7620000" cy="1200329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 Times New Roman"/>
              </a:rPr>
              <a:t>At the Close of each meeting, we will set Goals for the following week.</a:t>
            </a:r>
            <a:endParaRPr lang="en-US" sz="3600" dirty="0">
              <a:latin typeface=" 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4267200"/>
            <a:ext cx="6172200" cy="8309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 Times New Roman"/>
              </a:rPr>
              <a:t>Q: Why is it important to be accountable for accomplishing and reporting goals?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24200" y="5257800"/>
            <a:ext cx="5105400" cy="4616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 Times New Roman"/>
              </a:rPr>
              <a:t>A: Life after graduation demands it.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90600" y="5791200"/>
            <a:ext cx="6172200" cy="8309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 Times New Roman"/>
              </a:rPr>
              <a:t>Q: What are some goals you will be expected to accomplish after graduation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  <p:bldP spid="5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spiritlessons.com/Documents/Jesus_Pictures/Jesus_1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4999" y="0"/>
            <a:ext cx="5661919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28600" y="228600"/>
            <a:ext cx="2590800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Vision Casting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990600"/>
            <a:ext cx="3200400" cy="1815882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 Times New Roman"/>
              </a:rPr>
              <a:t>We Christians are able to accomplish amazing things in God’s Kingdom.</a:t>
            </a:r>
            <a:endParaRPr lang="en-US" sz="2800" dirty="0">
              <a:latin typeface=" 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3962400"/>
            <a:ext cx="3810000" cy="2677656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 Times New Roman"/>
              </a:rPr>
              <a:t>We MUST, however, not attempt ministry in our flesh (self), we MUST draw upon the Power and Wisdom of His Spirit</a:t>
            </a:r>
            <a:r>
              <a:rPr lang="en-US" sz="2400" dirty="0" smtClean="0">
                <a:latin typeface=" Times New Roman"/>
              </a:rPr>
              <a:t>.</a:t>
            </a:r>
            <a:endParaRPr lang="en-US" sz="2400" dirty="0">
              <a:latin typeface=" 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48400" y="228600"/>
            <a:ext cx="2438400" cy="2246769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 Times New Roman"/>
              </a:rPr>
              <a:t>Apart From Me (Jesus), You Can Do Nothing! </a:t>
            </a:r>
          </a:p>
          <a:p>
            <a:pPr algn="ctr"/>
            <a:r>
              <a:rPr lang="en-US" sz="2800" dirty="0" smtClean="0">
                <a:latin typeface=" Times New Roman"/>
              </a:rPr>
              <a:t>(John 15:5)</a:t>
            </a:r>
            <a:endParaRPr lang="en-US" sz="2800" dirty="0">
              <a:latin typeface=" 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43600" y="4114800"/>
            <a:ext cx="3048000" cy="224676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 Times New Roman"/>
              </a:rPr>
              <a:t>I Can Do All Things Through Christ who Strengthens Me.</a:t>
            </a:r>
          </a:p>
          <a:p>
            <a:pPr algn="ctr"/>
            <a:r>
              <a:rPr lang="en-US" sz="2800" dirty="0" smtClean="0">
                <a:latin typeface=" Times New Roman"/>
              </a:rPr>
              <a:t>(Philippians 4:13)</a:t>
            </a:r>
            <a:endParaRPr lang="en-US" sz="2800" dirty="0">
              <a:latin typeface=" Times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81800" y="2819400"/>
            <a:ext cx="1447800" cy="5232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latin typeface=" Times New Roman"/>
              </a:rPr>
              <a:t>BUT</a:t>
            </a:r>
            <a:endParaRPr lang="en-US" sz="2800" b="1" i="1" dirty="0">
              <a:latin typeface=" Times New Roman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4975</TotalTime>
  <Words>1037</Words>
  <Application>Microsoft Office PowerPoint</Application>
  <PresentationFormat>On-screen Show (4:3)</PresentationFormat>
  <Paragraphs>116</Paragraphs>
  <Slides>26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T4T</dc:title>
  <dc:creator>John</dc:creator>
  <cp:lastModifiedBy>John</cp:lastModifiedBy>
  <cp:revision>619</cp:revision>
  <dcterms:created xsi:type="dcterms:W3CDTF">2006-08-16T00:00:00Z</dcterms:created>
  <dcterms:modified xsi:type="dcterms:W3CDTF">2017-01-19T13:58:01Z</dcterms:modified>
</cp:coreProperties>
</file>