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308" r:id="rId3"/>
    <p:sldId id="301" r:id="rId4"/>
    <p:sldId id="270" r:id="rId5"/>
    <p:sldId id="269" r:id="rId6"/>
    <p:sldId id="268" r:id="rId7"/>
    <p:sldId id="275" r:id="rId8"/>
    <p:sldId id="276" r:id="rId9"/>
    <p:sldId id="278" r:id="rId10"/>
    <p:sldId id="279" r:id="rId11"/>
    <p:sldId id="285" r:id="rId12"/>
    <p:sldId id="303" r:id="rId13"/>
    <p:sldId id="291" r:id="rId14"/>
    <p:sldId id="292" r:id="rId15"/>
    <p:sldId id="293" r:id="rId16"/>
    <p:sldId id="284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C173-FC0D-4A2A-BA93-E99A1422725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54493-84CC-447A-ADCC-566ABF9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4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9B1E7-A391-47E8-8394-141D614DC8E4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23913-00AE-4AD2-AEEE-A34C58F6ABC4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ocialwebthing.com/wp-content/uploads/2012/09/student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0576"/>
            <a:ext cx="9088153" cy="606742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2209800" cy="609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Equipping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8382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600200"/>
            <a:ext cx="8382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</a:t>
            </a:r>
            <a:endParaRPr lang="en-US" sz="6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352800" y="4191000"/>
            <a:ext cx="169817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214601" y="4222376"/>
            <a:ext cx="251460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 5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50970" y="5105400"/>
            <a:ext cx="4211353" cy="14478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Healthy Friendships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28600" y="5105400"/>
            <a:ext cx="4495800" cy="152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Change The World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build="p" animBg="1"/>
      <p:bldP spid="10" grpId="0" build="p" animBg="1"/>
      <p:bldP spid="11" grpId="0" build="p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Arrow 3"/>
          <p:cNvSpPr/>
          <p:nvPr/>
        </p:nvSpPr>
        <p:spPr>
          <a:xfrm>
            <a:off x="1295400" y="990600"/>
            <a:ext cx="5486400" cy="1828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685800"/>
            <a:ext cx="1676400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His Righteousness (Grace)</a:t>
            </a:r>
          </a:p>
        </p:txBody>
      </p:sp>
      <p:pic>
        <p:nvPicPr>
          <p:cNvPr id="6" name="Picture 2" descr="http://ts3.mm.bing.net/th?id=H.4546490395852922&amp;w=334&amp;h=188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19400"/>
            <a:ext cx="6227321" cy="3505200"/>
          </a:xfrm>
          <a:prstGeom prst="rect">
            <a:avLst/>
          </a:prstGeom>
          <a:noFill/>
        </p:spPr>
      </p:pic>
      <p:pic>
        <p:nvPicPr>
          <p:cNvPr id="98306" name="Picture 2" descr="http://www.marianland.com/orlandi/christ/th_F7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792412"/>
            <a:ext cx="1676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s1.mm.bing.net/th?id=H.4851737884690704&amp;pid=1.7&amp;w=254&amp;h=188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494" y="1600200"/>
            <a:ext cx="6085056" cy="4503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3400" y="5334000"/>
            <a:ext cx="55626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wants You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become Fishers of men (Students)!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Matthew 4:18-23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609600"/>
            <a:ext cx="35814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Jesus wants us to share with others what He has done for us.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4.bp.blogspot.com/_jL3HcvFlu0g/TQW6heh3jcI/AAAAAAAABwI/kMKUdQOv888/s1600/under-the-influ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"/>
            <a:ext cx="6629400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318" y="1953583"/>
            <a:ext cx="46482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During the 1960s Polls showed the three most influential factors in a Student’s life to be:</a:t>
            </a:r>
            <a:endParaRPr lang="en-US" sz="24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0118" y="2772912"/>
            <a:ext cx="1600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1. Parents</a:t>
            </a:r>
            <a:endParaRPr lang="en-US" sz="2400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4118" y="2994814"/>
            <a:ext cx="1828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2. Teachers</a:t>
            </a:r>
            <a:endParaRPr lang="en-US" sz="2400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2418" y="3407759"/>
            <a:ext cx="2895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3. Spiritual Leaders</a:t>
            </a:r>
            <a:endParaRPr lang="en-US" sz="2400" dirty="0">
              <a:latin typeface=" 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00665"/>
            <a:ext cx="4648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Today the three most influential factors in a Student’s life are:</a:t>
            </a:r>
            <a:endParaRPr lang="en-US" sz="2400" dirty="0">
              <a:latin typeface=" 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134065"/>
            <a:ext cx="15240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1.Friends</a:t>
            </a:r>
            <a:endParaRPr lang="en-US" sz="2400" dirty="0">
              <a:latin typeface=" 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515065"/>
            <a:ext cx="15240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2. Media</a:t>
            </a:r>
            <a:endParaRPr lang="en-US" sz="2400" dirty="0">
              <a:latin typeface=" 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5896065"/>
            <a:ext cx="1600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3. Parents</a:t>
            </a:r>
            <a:endParaRPr lang="en-US" sz="2400" dirty="0">
              <a:latin typeface=" Times New Roman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400" y="6071755"/>
            <a:ext cx="54102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Spiritual Leaders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Dropped to 17</a:t>
            </a:r>
            <a:r>
              <a:rPr kumimoji="0" lang="en-US" sz="28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40504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mpassionatesolutions.ca/wp-content/uploads/2010/09/j0439453-teens-t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1047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457200"/>
            <a:ext cx="4114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Friends Often Have More Influence on Students than:</a:t>
            </a:r>
            <a:endParaRPr lang="en-US" sz="2400" dirty="0">
              <a:latin typeface=" 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3276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Personal Convictions</a:t>
            </a:r>
            <a:endParaRPr lang="en-US" sz="2400" dirty="0">
              <a:latin typeface=" 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1295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Parents</a:t>
            </a:r>
            <a:endParaRPr lang="en-US" sz="24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971800"/>
            <a:ext cx="838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God</a:t>
            </a:r>
            <a:endParaRPr lang="en-US" sz="2400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4800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Solomon wrote in Proverbs 13:20:</a:t>
            </a:r>
            <a:endParaRPr lang="en-US" sz="2400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581400"/>
            <a:ext cx="43434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Walk with the wise and become wise, for a companion of fools suffers harm.</a:t>
            </a:r>
            <a:endParaRPr lang="en-US" sz="2400" dirty="0">
              <a:latin typeface=" 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31242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A Wise Friend Knows Right from Wrong and Chooses Right</a:t>
            </a:r>
            <a:endParaRPr lang="en-US" sz="2400" dirty="0">
              <a:latin typeface=" 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257800"/>
            <a:ext cx="37338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A Foolish Friend Knows Right from Wrong and Chooses Wrong!</a:t>
            </a:r>
            <a:endParaRPr lang="en-US" sz="2400" dirty="0">
              <a:latin typeface=" 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edefined Process 7"/>
          <p:cNvSpPr/>
          <p:nvPr/>
        </p:nvSpPr>
        <p:spPr>
          <a:xfrm>
            <a:off x="0" y="228600"/>
            <a:ext cx="9144000" cy="6248400"/>
          </a:xfrm>
          <a:prstGeom prst="flowChartPredefinedProcess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1524000"/>
            <a:ext cx="19812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 Times New Roman"/>
              </a:rPr>
              <a:t>Rejection</a:t>
            </a:r>
            <a:endParaRPr lang="en-US" sz="3200" dirty="0">
              <a:latin typeface=" 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2514600"/>
            <a:ext cx="25146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 Times New Roman"/>
              </a:rPr>
              <a:t>Acceptance</a:t>
            </a:r>
            <a:endParaRPr lang="en-US" sz="3200" dirty="0">
              <a:latin typeface=" Times New Roman"/>
            </a:endParaRPr>
          </a:p>
        </p:txBody>
      </p:sp>
      <p:pic>
        <p:nvPicPr>
          <p:cNvPr id="1026" name="Picture 2" descr="http://ts4.explicit.bing.net/th?id=H.5059610094862851&amp;w=211&amp;h=165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29" y="2133600"/>
            <a:ext cx="4384961" cy="3429000"/>
          </a:xfrm>
          <a:prstGeom prst="rect">
            <a:avLst/>
          </a:prstGeom>
          <a:noFill/>
        </p:spPr>
      </p:pic>
      <p:pic>
        <p:nvPicPr>
          <p:cNvPr id="1028" name="Picture 4" descr="http://favim.com/orig/201105/30/best-friends-fashion-flowers-friends-girl-phoptography-Favim.com-60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276600"/>
            <a:ext cx="4419943" cy="29436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304800"/>
            <a:ext cx="3886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 Times New Roman"/>
              </a:rPr>
              <a:t>The Two Most Influential Consequences of Friends</a:t>
            </a:r>
            <a:endParaRPr lang="en-US" sz="2400" dirty="0">
              <a:solidFill>
                <a:schemeClr val="tx1"/>
              </a:solidFill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133600"/>
            <a:ext cx="990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 Times New Roman"/>
              </a:rPr>
              <a:t>And</a:t>
            </a:r>
            <a:endParaRPr lang="en-US" sz="2400" dirty="0">
              <a:latin typeface=" 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reasure.diylol.com/uploads/post/image/611122/resized_creepy-willy-wonka-meme-generator-i-accepted-your-add-request-on-facebook-tell-me-more-about-how-youre-my-best-friend-in-the-world-058cda.jpg"/>
          <p:cNvPicPr>
            <a:picLocks noChangeAspect="1" noChangeArrowheads="1"/>
          </p:cNvPicPr>
          <p:nvPr/>
        </p:nvPicPr>
        <p:blipFill>
          <a:blip r:embed="rId2" cstate="print"/>
          <a:srcRect b="3019"/>
          <a:stretch>
            <a:fillRect/>
          </a:stretch>
        </p:blipFill>
        <p:spPr bwMode="auto">
          <a:xfrm>
            <a:off x="1667110" y="304800"/>
            <a:ext cx="656248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20574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 Times New Roman"/>
              </a:rPr>
              <a:t>Acceptance Paves the Way to Influence.</a:t>
            </a:r>
            <a:endParaRPr lang="en-US" sz="2400" dirty="0">
              <a:solidFill>
                <a:schemeClr val="tx1"/>
              </a:solidFill>
              <a:latin typeface=" 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1828800"/>
            <a:ext cx="28194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 Times New Roman"/>
              </a:rPr>
              <a:t>Students Resist the Influence of those that They Feel Do Not Accept Them.</a:t>
            </a:r>
            <a:endParaRPr lang="en-US" sz="2400" dirty="0">
              <a:latin typeface=" 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26670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 Times New Roman"/>
              </a:rPr>
              <a:t>When they Feel Accepted, However, They Drop Their Guard.</a:t>
            </a:r>
            <a:endParaRPr lang="en-US" sz="2400" dirty="0">
              <a:latin typeface=" Times New Roman"/>
            </a:endParaRPr>
          </a:p>
        </p:txBody>
      </p:sp>
      <p:pic>
        <p:nvPicPr>
          <p:cNvPr id="1026" name="Picture 2" descr="http://ts1.mm.bing.net/th?id=H.5061955177152832&amp;w=265&amp;h=180&amp;c=7&amp;rs=1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483" y="3733800"/>
            <a:ext cx="4599517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M73TT95C7dg/UQkiSjDAF9I/AAAAAAAAAxY/8KHZ_X7s9UI/s1600/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8177"/>
            <a:ext cx="4829175" cy="65498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219200"/>
            <a:ext cx="4191000" cy="181588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Prayerfully review your list of Students and Add new names as prompted by the Holy Spirit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228600"/>
            <a:ext cx="1752600" cy="267765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Eat Lunch with a Student that is Sitting Alone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238220"/>
            <a:ext cx="38862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Memorize Matthew 4:19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4572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Goal Setting for Session 5</a:t>
            </a:r>
            <a:endParaRPr lang="en-US" sz="3200" dirty="0"/>
          </a:p>
        </p:txBody>
      </p:sp>
      <p:pic>
        <p:nvPicPr>
          <p:cNvPr id="1026" name="Picture 2" descr="http://ts2.mm.bing.net/th?id=H.4935756166989273&amp;w=206&amp;h=164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027" y="2971800"/>
            <a:ext cx="4594303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39436" y="5181600"/>
            <a:ext cx="4572000" cy="95410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Select an entry in Your Journal to Share with the Group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6248400" cy="95410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Share Your Story With a Student that Does not Appear to have a Friend.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4151293"/>
            <a:ext cx="62484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Tell them about ES and ask if they would be interested in joining an ES group.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4" grpId="0" animBg="1"/>
      <p:bldP spid="11" grpId="0" animBg="1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wisegeek.com/woman-testifying-in-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209935" cy="636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3"/>
          <p:cNvSpPr txBox="1"/>
          <p:nvPr/>
        </p:nvSpPr>
        <p:spPr>
          <a:xfrm>
            <a:off x="5257800" y="685800"/>
            <a:ext cx="3429000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Remember: You will be asked to share the results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of Your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goals at next week’s meeting.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286000" y="5486400"/>
            <a:ext cx="6705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Our Next ES Session will be on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Wise Choices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rsonal Stuff\Church\Discipleship\Lost Sheep Ministries\EC - Change the World\Change the World - Curriculum\Intro to Change the World - JPG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erminedsteps.files.wordpress.com/2012/10/20121009-191103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951"/>
            <a:ext cx="6206490" cy="660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2743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REMEMBER: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182380"/>
            <a:ext cx="27432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Proverbs 3:6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78486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Let’s Worship Him with Prayer</a:t>
            </a:r>
            <a:endParaRPr lang="en-US" sz="4800" dirty="0"/>
          </a:p>
        </p:txBody>
      </p:sp>
      <p:pic>
        <p:nvPicPr>
          <p:cNvPr id="10242" name="Picture 2" descr="http://ts3.mm.bing.net/th?id=H.4667814445645990&amp;pid=1.7&amp;w=221&amp;h=164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9" y="2133600"/>
            <a:ext cx="6058365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27432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Prayer Time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09600"/>
            <a:ext cx="41910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member of the ES  Group take turns praying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ts4.mm.bing.net/th?id=H.4643294536663643&amp;pid=1.7&amp;w=273&amp;h=183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09600"/>
            <a:ext cx="329658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66800" y="2057400"/>
            <a:ext cx="3886200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Silent before the Lord for a few moments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200400"/>
            <a:ext cx="3886200" cy="9541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Ask the Holy Spirit to energize this meeting.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10000"/>
            <a:ext cx="3886200" cy="95410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Pray, by name, for those on your list.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419600"/>
            <a:ext cx="4343400" cy="138499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Ask Him to remind the Group of New names that are away from God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562600"/>
            <a:ext cx="4191000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Adult Teacher Close the Prayer Time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ic5.quoteswave.com/wp-content/uploads/2013/03/We-would-do-ourselves-a-tremendous.jpg"/>
          <p:cNvPicPr>
            <a:picLocks noChangeAspect="1" noChangeArrowheads="1"/>
          </p:cNvPicPr>
          <p:nvPr/>
        </p:nvPicPr>
        <p:blipFill>
          <a:blip r:embed="rId2" cstate="print"/>
          <a:srcRect b="22093"/>
          <a:stretch>
            <a:fillRect/>
          </a:stretch>
        </p:blipFill>
        <p:spPr bwMode="auto">
          <a:xfrm>
            <a:off x="457200" y="252522"/>
            <a:ext cx="8283054" cy="6453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29000" y="609600"/>
            <a:ext cx="556260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 are You Doing Spiritually?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029200"/>
            <a:ext cx="40386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Share how you are personally changing spiritually.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zed.gov/student-accountability/files/2011/08/student-accountability-department-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2571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3048000"/>
            <a:ext cx="5867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How have some students responded favorably to Your Story?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838200"/>
            <a:ext cx="7391400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What Good Deed did you Do for a Student this past week?  How did they respond?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5791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Accountability for Session #5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6477000" cy="9541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Share today’s time in Prayer and Bible Study in your secret place.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5029200"/>
            <a:ext cx="28956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Recite Luke 9:23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495800"/>
            <a:ext cx="64770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Q: What Does It Mean to take up one’s cross?</a:t>
            </a:r>
            <a:endParaRPr lang="en-US" sz="2400" dirty="0">
              <a:latin typeface=" 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029200"/>
            <a:ext cx="5410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A: To live as though SELF were dead!</a:t>
            </a:r>
            <a:endParaRPr lang="en-US" sz="2400" dirty="0">
              <a:latin typeface=" 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562600"/>
            <a:ext cx="57150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Q: How often are we to deny ourselves?</a:t>
            </a:r>
            <a:endParaRPr lang="en-US" sz="2400" dirty="0">
              <a:latin typeface=" 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6096000"/>
            <a:ext cx="2057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A: Every Day!</a:t>
            </a:r>
            <a:endParaRPr lang="en-US" sz="2400" dirty="0">
              <a:latin typeface=" 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6093540"/>
            <a:ext cx="2133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Q: Why Daily?</a:t>
            </a:r>
            <a:endParaRPr lang="en-US" sz="2400" dirty="0">
              <a:latin typeface=" 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knowing-jesus-pullzone.knowingjesus.netdna-cdn.com/wp-content/uploads/xxx-Colossians-3-23-20350930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086600" cy="6728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90600" y="152400"/>
            <a:ext cx="33528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Vision Casting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3657600" cy="5016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Colossians 1: 22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Yet 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(Christ) has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now reconciled you in His fleshly body through death, in order to present you before Him (God)  holy and blameless and beyond reproach.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1295400"/>
            <a:ext cx="5181600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you aware that you are seen by our Heavenly Father as being holy, blameless, and beyond reproach?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495800"/>
            <a:ext cx="2209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Colossians 3:23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marianland.com/orlandi/christ/th_F7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1676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Down Arrow 4"/>
          <p:cNvSpPr/>
          <p:nvPr/>
        </p:nvSpPr>
        <p:spPr>
          <a:xfrm flipH="1">
            <a:off x="990600" y="838200"/>
            <a:ext cx="5562600" cy="1981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457200"/>
            <a:ext cx="914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Our Sin (Faith)</a:t>
            </a:r>
          </a:p>
        </p:txBody>
      </p:sp>
      <p:pic>
        <p:nvPicPr>
          <p:cNvPr id="7" name="Picture 2" descr="http://ts3.mm.bing.net/th?id=H.4546490395852922&amp;w=334&amp;h=188&amp;c=7&amp;rs=1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5254" y="2819400"/>
            <a:ext cx="6227321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542</Words>
  <Application>Microsoft Office PowerPoint</Application>
  <PresentationFormat>On-screen Show (4:3)</PresentationFormat>
  <Paragraphs>74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220</cp:revision>
  <dcterms:created xsi:type="dcterms:W3CDTF">2006-08-16T00:00:00Z</dcterms:created>
  <dcterms:modified xsi:type="dcterms:W3CDTF">2017-01-19T20:57:59Z</dcterms:modified>
</cp:coreProperties>
</file>