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494" r:id="rId5"/>
    <p:sldId id="592" r:id="rId6"/>
    <p:sldId id="379" r:id="rId7"/>
    <p:sldId id="593" r:id="rId8"/>
    <p:sldId id="594" r:id="rId9"/>
    <p:sldId id="558" r:id="rId10"/>
    <p:sldId id="595" r:id="rId11"/>
    <p:sldId id="596" r:id="rId12"/>
    <p:sldId id="632" r:id="rId13"/>
    <p:sldId id="646" r:id="rId14"/>
    <p:sldId id="652" r:id="rId15"/>
    <p:sldId id="613" r:id="rId16"/>
    <p:sldId id="587" r:id="rId17"/>
    <p:sldId id="663" r:id="rId18"/>
    <p:sldId id="664" r:id="rId19"/>
    <p:sldId id="665" r:id="rId20"/>
    <p:sldId id="666" r:id="rId21"/>
    <p:sldId id="630" r:id="rId22"/>
    <p:sldId id="653" r:id="rId23"/>
    <p:sldId id="654" r:id="rId24"/>
    <p:sldId id="655" r:id="rId25"/>
    <p:sldId id="656" r:id="rId26"/>
    <p:sldId id="657" r:id="rId27"/>
    <p:sldId id="659" r:id="rId28"/>
    <p:sldId id="660" r:id="rId29"/>
    <p:sldId id="661" r:id="rId30"/>
    <p:sldId id="662" r:id="rId31"/>
    <p:sldId id="610" r:id="rId3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1C6FD"/>
    <a:srgbClr val="ED7D31"/>
    <a:srgbClr val="79AE02"/>
    <a:srgbClr val="324655"/>
    <a:srgbClr val="9CCECA"/>
    <a:srgbClr val="067F9C"/>
    <a:srgbClr val="014E52"/>
    <a:srgbClr val="0C596D"/>
    <a:srgbClr val="0355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1" autoAdjust="0"/>
    <p:restoredTop sz="91636" autoAdjust="0"/>
  </p:normalViewPr>
  <p:slideViewPr>
    <p:cSldViewPr snapToGrid="0">
      <p:cViewPr varScale="1">
        <p:scale>
          <a:sx n="97" d="100"/>
          <a:sy n="97" d="100"/>
        </p:scale>
        <p:origin x="89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8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0628B0-64BB-49A1-918B-EED969B06E91}" type="doc">
      <dgm:prSet loTypeId="urn:microsoft.com/office/officeart/2005/8/layout/process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DDEB14-9DB1-4ADC-A671-49F436E7022D}">
      <dgm:prSet phldrT="[Text]"/>
      <dgm:spPr>
        <a:solidFill>
          <a:schemeClr val="tx1"/>
        </a:solidFill>
      </dgm:spPr>
      <dgm:t>
        <a:bodyPr/>
        <a:lstStyle/>
        <a:p>
          <a:r>
            <a:rPr lang="en-US" b="1" dirty="0"/>
            <a:t>Revenue Requirements</a:t>
          </a:r>
        </a:p>
      </dgm:t>
    </dgm:pt>
    <dgm:pt modelId="{08962617-A2AE-4748-B9FE-364B9223C7EC}" type="parTrans" cxnId="{47187E70-4D42-4101-8D26-A344D9310E6A}">
      <dgm:prSet/>
      <dgm:spPr/>
      <dgm:t>
        <a:bodyPr/>
        <a:lstStyle/>
        <a:p>
          <a:endParaRPr lang="en-US"/>
        </a:p>
      </dgm:t>
    </dgm:pt>
    <dgm:pt modelId="{62FC7365-65D1-431F-AD7C-BB75331FC21F}" type="sibTrans" cxnId="{47187E70-4D42-4101-8D26-A344D9310E6A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/>
        </a:p>
      </dgm:t>
    </dgm:pt>
    <dgm:pt modelId="{12BAE2F6-91FB-4175-ABB4-08A35C0B7E79}">
      <dgm:prSet phldrT="[Text]"/>
      <dgm:spPr>
        <a:solidFill>
          <a:schemeClr val="tx1"/>
        </a:solidFill>
      </dgm:spPr>
      <dgm:t>
        <a:bodyPr/>
        <a:lstStyle/>
        <a:p>
          <a:r>
            <a:rPr lang="en-US" b="1" dirty="0"/>
            <a:t>Cost-of-Service</a:t>
          </a:r>
        </a:p>
      </dgm:t>
    </dgm:pt>
    <dgm:pt modelId="{15810D9D-551E-4EB4-88C8-DAB50F6F350C}" type="parTrans" cxnId="{7453C433-FB87-4F5C-A9EE-3C06C8E6BFB9}">
      <dgm:prSet/>
      <dgm:spPr/>
      <dgm:t>
        <a:bodyPr/>
        <a:lstStyle/>
        <a:p>
          <a:endParaRPr lang="en-US"/>
        </a:p>
      </dgm:t>
    </dgm:pt>
    <dgm:pt modelId="{F75A8C08-43D4-434D-971E-31037FD19190}" type="sibTrans" cxnId="{7453C433-FB87-4F5C-A9EE-3C06C8E6BFB9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/>
        </a:p>
      </dgm:t>
    </dgm:pt>
    <dgm:pt modelId="{D35A2B89-C373-4B7A-AFAF-959C16A56BA9}">
      <dgm:prSet phldrT="[Text]"/>
      <dgm:spPr>
        <a:solidFill>
          <a:schemeClr val="tx1"/>
        </a:solidFill>
      </dgm:spPr>
      <dgm:t>
        <a:bodyPr/>
        <a:lstStyle/>
        <a:p>
          <a:r>
            <a:rPr lang="en-US" b="1" dirty="0"/>
            <a:t>Rate Design</a:t>
          </a:r>
        </a:p>
      </dgm:t>
    </dgm:pt>
    <dgm:pt modelId="{431E5540-D322-4373-8D41-C2BC640B6586}" type="parTrans" cxnId="{DBA11D3E-8B42-4A7F-A996-99B8E2C31206}">
      <dgm:prSet/>
      <dgm:spPr/>
      <dgm:t>
        <a:bodyPr/>
        <a:lstStyle/>
        <a:p>
          <a:endParaRPr lang="en-US"/>
        </a:p>
      </dgm:t>
    </dgm:pt>
    <dgm:pt modelId="{D5681161-811D-44EC-8AA4-F44681317240}" type="sibTrans" cxnId="{DBA11D3E-8B42-4A7F-A996-99B8E2C31206}">
      <dgm:prSet/>
      <dgm:spPr/>
      <dgm:t>
        <a:bodyPr/>
        <a:lstStyle/>
        <a:p>
          <a:endParaRPr lang="en-US"/>
        </a:p>
      </dgm:t>
    </dgm:pt>
    <dgm:pt modelId="{5952DAF3-D01C-424E-A51A-C1E29094FF65}" type="pres">
      <dgm:prSet presAssocID="{DD0628B0-64BB-49A1-918B-EED969B06E91}" presName="linearFlow" presStyleCnt="0">
        <dgm:presLayoutVars>
          <dgm:resizeHandles val="exact"/>
        </dgm:presLayoutVars>
      </dgm:prSet>
      <dgm:spPr/>
    </dgm:pt>
    <dgm:pt modelId="{C6C21AF8-CE6B-4A82-99CA-0221951A729E}" type="pres">
      <dgm:prSet presAssocID="{29DDEB14-9DB1-4ADC-A671-49F436E7022D}" presName="node" presStyleLbl="node1" presStyleIdx="0" presStyleCnt="3" custScaleX="270707" custLinFactNeighborX="763">
        <dgm:presLayoutVars>
          <dgm:bulletEnabled val="1"/>
        </dgm:presLayoutVars>
      </dgm:prSet>
      <dgm:spPr/>
    </dgm:pt>
    <dgm:pt modelId="{11E3DA3B-4A10-46F9-B826-87476F210CD9}" type="pres">
      <dgm:prSet presAssocID="{62FC7365-65D1-431F-AD7C-BB75331FC21F}" presName="sibTrans" presStyleLbl="sibTrans2D1" presStyleIdx="0" presStyleCnt="2"/>
      <dgm:spPr/>
    </dgm:pt>
    <dgm:pt modelId="{C76F383F-9B32-44DD-A6E8-F0FDF9503546}" type="pres">
      <dgm:prSet presAssocID="{62FC7365-65D1-431F-AD7C-BB75331FC21F}" presName="connectorText" presStyleLbl="sibTrans2D1" presStyleIdx="0" presStyleCnt="2"/>
      <dgm:spPr/>
    </dgm:pt>
    <dgm:pt modelId="{5DC52377-DB52-4A28-8CB6-0A531F322491}" type="pres">
      <dgm:prSet presAssocID="{12BAE2F6-91FB-4175-ABB4-08A35C0B7E79}" presName="node" presStyleLbl="node1" presStyleIdx="1" presStyleCnt="3" custScaleX="262626">
        <dgm:presLayoutVars>
          <dgm:bulletEnabled val="1"/>
        </dgm:presLayoutVars>
      </dgm:prSet>
      <dgm:spPr/>
    </dgm:pt>
    <dgm:pt modelId="{459C6908-0C3A-4DF5-8AD5-7B0A8087E92F}" type="pres">
      <dgm:prSet presAssocID="{F75A8C08-43D4-434D-971E-31037FD19190}" presName="sibTrans" presStyleLbl="sibTrans2D1" presStyleIdx="1" presStyleCnt="2"/>
      <dgm:spPr/>
    </dgm:pt>
    <dgm:pt modelId="{816C81B1-2E34-4713-9FB1-620AB4050F6D}" type="pres">
      <dgm:prSet presAssocID="{F75A8C08-43D4-434D-971E-31037FD19190}" presName="connectorText" presStyleLbl="sibTrans2D1" presStyleIdx="1" presStyleCnt="2"/>
      <dgm:spPr/>
    </dgm:pt>
    <dgm:pt modelId="{230EB8C4-94ED-4BF5-BE45-8BEB436D4E86}" type="pres">
      <dgm:prSet presAssocID="{D35A2B89-C373-4B7A-AFAF-959C16A56BA9}" presName="node" presStyleLbl="node1" presStyleIdx="2" presStyleCnt="3" custScaleX="254545">
        <dgm:presLayoutVars>
          <dgm:bulletEnabled val="1"/>
        </dgm:presLayoutVars>
      </dgm:prSet>
      <dgm:spPr/>
    </dgm:pt>
  </dgm:ptLst>
  <dgm:cxnLst>
    <dgm:cxn modelId="{7820B718-1018-486F-BDE8-D651DC6DBE28}" type="presOf" srcId="{12BAE2F6-91FB-4175-ABB4-08A35C0B7E79}" destId="{5DC52377-DB52-4A28-8CB6-0A531F322491}" srcOrd="0" destOrd="0" presId="urn:microsoft.com/office/officeart/2005/8/layout/process2"/>
    <dgm:cxn modelId="{5977BE25-3B7C-4354-82A6-3A20F8EE3E7B}" type="presOf" srcId="{DD0628B0-64BB-49A1-918B-EED969B06E91}" destId="{5952DAF3-D01C-424E-A51A-C1E29094FF65}" srcOrd="0" destOrd="0" presId="urn:microsoft.com/office/officeart/2005/8/layout/process2"/>
    <dgm:cxn modelId="{CD2F382F-F518-454A-B914-ED2F1399294C}" type="presOf" srcId="{62FC7365-65D1-431F-AD7C-BB75331FC21F}" destId="{C76F383F-9B32-44DD-A6E8-F0FDF9503546}" srcOrd="1" destOrd="0" presId="urn:microsoft.com/office/officeart/2005/8/layout/process2"/>
    <dgm:cxn modelId="{7453C433-FB87-4F5C-A9EE-3C06C8E6BFB9}" srcId="{DD0628B0-64BB-49A1-918B-EED969B06E91}" destId="{12BAE2F6-91FB-4175-ABB4-08A35C0B7E79}" srcOrd="1" destOrd="0" parTransId="{15810D9D-551E-4EB4-88C8-DAB50F6F350C}" sibTransId="{F75A8C08-43D4-434D-971E-31037FD19190}"/>
    <dgm:cxn modelId="{EAED8835-DCF3-414F-9247-BEFF9AEDE031}" type="presOf" srcId="{F75A8C08-43D4-434D-971E-31037FD19190}" destId="{459C6908-0C3A-4DF5-8AD5-7B0A8087E92F}" srcOrd="0" destOrd="0" presId="urn:microsoft.com/office/officeart/2005/8/layout/process2"/>
    <dgm:cxn modelId="{DBA11D3E-8B42-4A7F-A996-99B8E2C31206}" srcId="{DD0628B0-64BB-49A1-918B-EED969B06E91}" destId="{D35A2B89-C373-4B7A-AFAF-959C16A56BA9}" srcOrd="2" destOrd="0" parTransId="{431E5540-D322-4373-8D41-C2BC640B6586}" sibTransId="{D5681161-811D-44EC-8AA4-F44681317240}"/>
    <dgm:cxn modelId="{A9A7394E-FA38-4CAA-9640-DB40EEA1FD4B}" type="presOf" srcId="{29DDEB14-9DB1-4ADC-A671-49F436E7022D}" destId="{C6C21AF8-CE6B-4A82-99CA-0221951A729E}" srcOrd="0" destOrd="0" presId="urn:microsoft.com/office/officeart/2005/8/layout/process2"/>
    <dgm:cxn modelId="{47187E70-4D42-4101-8D26-A344D9310E6A}" srcId="{DD0628B0-64BB-49A1-918B-EED969B06E91}" destId="{29DDEB14-9DB1-4ADC-A671-49F436E7022D}" srcOrd="0" destOrd="0" parTransId="{08962617-A2AE-4748-B9FE-364B9223C7EC}" sibTransId="{62FC7365-65D1-431F-AD7C-BB75331FC21F}"/>
    <dgm:cxn modelId="{16186285-AA64-45C4-998E-4BDD0EB05A6E}" type="presOf" srcId="{D35A2B89-C373-4B7A-AFAF-959C16A56BA9}" destId="{230EB8C4-94ED-4BF5-BE45-8BEB436D4E86}" srcOrd="0" destOrd="0" presId="urn:microsoft.com/office/officeart/2005/8/layout/process2"/>
    <dgm:cxn modelId="{E9112F8A-63F6-4470-B659-5C01562965DC}" type="presOf" srcId="{62FC7365-65D1-431F-AD7C-BB75331FC21F}" destId="{11E3DA3B-4A10-46F9-B826-87476F210CD9}" srcOrd="0" destOrd="0" presId="urn:microsoft.com/office/officeart/2005/8/layout/process2"/>
    <dgm:cxn modelId="{7F40DECA-296B-4FF7-B9A9-FA69BB00BB94}" type="presOf" srcId="{F75A8C08-43D4-434D-971E-31037FD19190}" destId="{816C81B1-2E34-4713-9FB1-620AB4050F6D}" srcOrd="1" destOrd="0" presId="urn:microsoft.com/office/officeart/2005/8/layout/process2"/>
    <dgm:cxn modelId="{AB0CD3A3-A889-405E-87DB-B85E75DF6AC4}" type="presParOf" srcId="{5952DAF3-D01C-424E-A51A-C1E29094FF65}" destId="{C6C21AF8-CE6B-4A82-99CA-0221951A729E}" srcOrd="0" destOrd="0" presId="urn:microsoft.com/office/officeart/2005/8/layout/process2"/>
    <dgm:cxn modelId="{AD49059E-B1A5-40CE-82B7-689364712F05}" type="presParOf" srcId="{5952DAF3-D01C-424E-A51A-C1E29094FF65}" destId="{11E3DA3B-4A10-46F9-B826-87476F210CD9}" srcOrd="1" destOrd="0" presId="urn:microsoft.com/office/officeart/2005/8/layout/process2"/>
    <dgm:cxn modelId="{A8E93DB6-209B-4A51-BAA3-00F87CF7C600}" type="presParOf" srcId="{11E3DA3B-4A10-46F9-B826-87476F210CD9}" destId="{C76F383F-9B32-44DD-A6E8-F0FDF9503546}" srcOrd="0" destOrd="0" presId="urn:microsoft.com/office/officeart/2005/8/layout/process2"/>
    <dgm:cxn modelId="{52FDE523-D107-48F9-875C-CBF4E67F948B}" type="presParOf" srcId="{5952DAF3-D01C-424E-A51A-C1E29094FF65}" destId="{5DC52377-DB52-4A28-8CB6-0A531F322491}" srcOrd="2" destOrd="0" presId="urn:microsoft.com/office/officeart/2005/8/layout/process2"/>
    <dgm:cxn modelId="{B094E8B9-4540-4985-9E44-469D73DEAEAB}" type="presParOf" srcId="{5952DAF3-D01C-424E-A51A-C1E29094FF65}" destId="{459C6908-0C3A-4DF5-8AD5-7B0A8087E92F}" srcOrd="3" destOrd="0" presId="urn:microsoft.com/office/officeart/2005/8/layout/process2"/>
    <dgm:cxn modelId="{96EAD6F3-1CC8-43F4-9D83-408947A22B36}" type="presParOf" srcId="{459C6908-0C3A-4DF5-8AD5-7B0A8087E92F}" destId="{816C81B1-2E34-4713-9FB1-620AB4050F6D}" srcOrd="0" destOrd="0" presId="urn:microsoft.com/office/officeart/2005/8/layout/process2"/>
    <dgm:cxn modelId="{A6200871-57CE-4031-B3BD-2F682BF7B8AC}" type="presParOf" srcId="{5952DAF3-D01C-424E-A51A-C1E29094FF65}" destId="{230EB8C4-94ED-4BF5-BE45-8BEB436D4E8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21AF8-CE6B-4A82-99CA-0221951A729E}">
      <dsp:nvSpPr>
        <dsp:cNvPr id="0" name=""/>
        <dsp:cNvSpPr/>
      </dsp:nvSpPr>
      <dsp:spPr>
        <a:xfrm>
          <a:off x="0" y="0"/>
          <a:ext cx="4993430" cy="1047750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Revenue Requirements</a:t>
          </a:r>
        </a:p>
      </dsp:txBody>
      <dsp:txXfrm>
        <a:off x="30688" y="30688"/>
        <a:ext cx="4932054" cy="986374"/>
      </dsp:txXfrm>
    </dsp:sp>
    <dsp:sp modelId="{11E3DA3B-4A10-46F9-B826-87476F210CD9}">
      <dsp:nvSpPr>
        <dsp:cNvPr id="0" name=""/>
        <dsp:cNvSpPr/>
      </dsp:nvSpPr>
      <dsp:spPr>
        <a:xfrm rot="5400000">
          <a:off x="2300262" y="1073943"/>
          <a:ext cx="392906" cy="471487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-5400000">
        <a:off x="2355269" y="1113233"/>
        <a:ext cx="282893" cy="275034"/>
      </dsp:txXfrm>
    </dsp:sp>
    <dsp:sp modelId="{5DC52377-DB52-4A28-8CB6-0A531F322491}">
      <dsp:nvSpPr>
        <dsp:cNvPr id="0" name=""/>
        <dsp:cNvSpPr/>
      </dsp:nvSpPr>
      <dsp:spPr>
        <a:xfrm>
          <a:off x="74530" y="1571625"/>
          <a:ext cx="4844369" cy="1047750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Cost-of-Service</a:t>
          </a:r>
        </a:p>
      </dsp:txBody>
      <dsp:txXfrm>
        <a:off x="105218" y="1602313"/>
        <a:ext cx="4782993" cy="986374"/>
      </dsp:txXfrm>
    </dsp:sp>
    <dsp:sp modelId="{459C6908-0C3A-4DF5-8AD5-7B0A8087E92F}">
      <dsp:nvSpPr>
        <dsp:cNvPr id="0" name=""/>
        <dsp:cNvSpPr/>
      </dsp:nvSpPr>
      <dsp:spPr>
        <a:xfrm rot="5400000">
          <a:off x="2300262" y="2645568"/>
          <a:ext cx="392906" cy="471487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-5400000">
        <a:off x="2355269" y="2684858"/>
        <a:ext cx="282893" cy="275034"/>
      </dsp:txXfrm>
    </dsp:sp>
    <dsp:sp modelId="{230EB8C4-94ED-4BF5-BE45-8BEB436D4E86}">
      <dsp:nvSpPr>
        <dsp:cNvPr id="0" name=""/>
        <dsp:cNvSpPr/>
      </dsp:nvSpPr>
      <dsp:spPr>
        <a:xfrm>
          <a:off x="149061" y="3143250"/>
          <a:ext cx="4695308" cy="1047750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Rate Design</a:t>
          </a:r>
        </a:p>
      </dsp:txBody>
      <dsp:txXfrm>
        <a:off x="179749" y="3173938"/>
        <a:ext cx="4633932" cy="986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876A3F-4FE3-4D4F-B92F-1631838507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98589" y="235529"/>
            <a:ext cx="3077739" cy="471054"/>
          </a:xfrm>
          <a:prstGeom prst="rect">
            <a:avLst/>
          </a:prstGeom>
        </p:spPr>
        <p:txBody>
          <a:bodyPr vert="horz" lIns="94197" tIns="47099" rIns="94197" bIns="47099" rtlCol="0"/>
          <a:lstStyle>
            <a:lvl1pPr algn="l">
              <a:defRPr sz="1300"/>
            </a:lvl1pPr>
          </a:lstStyle>
          <a:p>
            <a:r>
              <a:rPr lang="en-US"/>
              <a:t>2024 Water &amp; Wastewater Rate Study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516C7-1FF3-F44B-93B1-24B9AA324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26151" y="224215"/>
            <a:ext cx="3077739" cy="471054"/>
          </a:xfrm>
          <a:prstGeom prst="rect">
            <a:avLst/>
          </a:prstGeom>
        </p:spPr>
        <p:txBody>
          <a:bodyPr vert="horz" lIns="94197" tIns="47099" rIns="94197" bIns="47099" rtlCol="0"/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6268A-8AA9-4C40-BEFB-029DF3E8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98589" y="8704975"/>
            <a:ext cx="3077739" cy="471053"/>
          </a:xfrm>
          <a:prstGeom prst="rect">
            <a:avLst/>
          </a:prstGeom>
        </p:spPr>
        <p:txBody>
          <a:bodyPr vert="horz" lIns="94197" tIns="47099" rIns="94197" bIns="47099" rtlCol="0" anchor="b"/>
          <a:lstStyle>
            <a:lvl1pPr algn="l">
              <a:defRPr sz="1300"/>
            </a:lvl1pPr>
          </a:lstStyle>
          <a:p>
            <a:r>
              <a:rPr lang="en-US"/>
              <a:t>Board Presentation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928AC-AE76-324A-BA05-D16BF60C7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26151" y="8704975"/>
            <a:ext cx="3077739" cy="471053"/>
          </a:xfrm>
          <a:prstGeom prst="rect">
            <a:avLst/>
          </a:prstGeom>
        </p:spPr>
        <p:txBody>
          <a:bodyPr vert="horz" lIns="94197" tIns="47099" rIns="94197" bIns="47099" rtlCol="0" anchor="b"/>
          <a:lstStyle>
            <a:lvl1pPr algn="r">
              <a:defRPr sz="1300"/>
            </a:lvl1pPr>
          </a:lstStyle>
          <a:p>
            <a:fld id="{AE62C3C4-9460-4343-9283-24A378E27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4897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197" tIns="47099" rIns="94197" bIns="47099" rtlCol="0"/>
          <a:lstStyle>
            <a:lvl1pPr algn="l">
              <a:defRPr sz="1300"/>
            </a:lvl1pPr>
          </a:lstStyle>
          <a:p>
            <a:r>
              <a:rPr lang="en-US"/>
              <a:t>2024 Water &amp; Wastewater Rate Study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197" tIns="47099" rIns="94197" bIns="47099" rtlCol="0"/>
          <a:lstStyle>
            <a:lvl1pPr algn="r">
              <a:defRPr sz="1300"/>
            </a:lvl1pPr>
          </a:lstStyle>
          <a:p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7" tIns="47099" rIns="94197" bIns="4709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5"/>
            <a:ext cx="5681980" cy="3696713"/>
          </a:xfrm>
          <a:prstGeom prst="rect">
            <a:avLst/>
          </a:prstGeom>
        </p:spPr>
        <p:txBody>
          <a:bodyPr vert="horz" lIns="94197" tIns="47099" rIns="94197" bIns="4709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197" tIns="47099" rIns="94197" bIns="47099" rtlCol="0" anchor="b"/>
          <a:lstStyle>
            <a:lvl1pPr algn="l">
              <a:defRPr sz="1300"/>
            </a:lvl1pPr>
          </a:lstStyle>
          <a:p>
            <a:r>
              <a:rPr lang="en-GB"/>
              <a:t>Board Presentation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197" tIns="47099" rIns="94197" bIns="47099" rtlCol="0" anchor="b"/>
          <a:lstStyle>
            <a:lvl1pPr algn="r">
              <a:defRPr sz="1300"/>
            </a:lvl1pPr>
          </a:lstStyle>
          <a:p>
            <a:fld id="{F6DE8F2A-B3D4-43F2-B39B-CD77F64A19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17796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2024 Water &amp; Wastewater Rate Study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Board Presentation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5549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BFB31-7549-E5E1-9CC5-4FDE6CC29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33AB46-7FAE-6E61-D3B8-EC76DE1ABC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1683CB-E95E-4E1F-07B8-334BA7615B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50B24C7-6FF1-309A-39DD-E32C8D162D3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2024 Water &amp; Wastewater Rate Study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584D2F-741C-DC63-A9CF-CCF436F137E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A26288-FD9A-EA9C-FAA7-11DD99D02A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Board Presentation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88D53-DA6A-29AE-658C-625FBE6192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188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9CCB2-1E2D-0204-E5D2-F7B91E878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DA4751-523B-9581-3440-74E1B8F4A7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3B211D-09F4-5977-C6EF-2B8EB13A4A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439DCFF7-906F-5B4E-8131-E8C69B39BC0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2024 Water &amp; Wastewater Rate Study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316D5-D7F6-D82D-660A-96976FA2EDE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1FF2C-FE4A-4517-7863-DA517462BFC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Board Presentation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1EFA49-E74B-5AA7-8518-3505D224AC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814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665C1-E747-83F1-6E3B-89BFD0012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21847E-F00A-DC39-6E7C-79867A37D9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2B48B5-26EE-765E-2A2B-458F6BC893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3A0B359B-3189-FC05-0C5D-B15E1D676D8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2024 Water &amp; Wastewater Rate Study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133A1-47C6-4F96-6CEA-522E8E0D22C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BE416-653E-F6A0-DAF5-E65244BE0C6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Board Presentation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CDFE4-DF22-3920-19B6-432E4A2E88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241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F1EAE-4502-78ED-D571-735208B0C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78ED05-37D1-1A23-9462-EE41394B76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3F6811-2FAB-86AB-7929-CD410C85E0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F2A47FE-5A53-BE06-5879-4D2FA4A5215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2024 Water &amp; Wastewater Rate Study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D56CD-7D30-60BD-A3E7-424CD538823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B07EF-EE2B-2522-6DFE-FF85F4CAA17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Board Presentation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6FE76-AF97-3171-7C3F-5361CF67D3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576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A9680-DDDD-597A-DBE4-823EEED0A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14C790-E05E-DDA2-C813-25CB84EF6D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0905B7-5895-6DEC-A742-F94D6F3B96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F033ABEC-4969-1BE1-CCFD-AC2ECB0AF8E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2024 Water &amp; Wastewater Rate Study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E3732-9983-6850-C7EC-D0D7197F0B2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C7D69F-C5EF-6719-1D37-0211C63632A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Board Presentation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B6182-ABCC-428C-E67C-7F0625767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386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51B24-395B-E1E0-02D5-A2CDE31DF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15D7D2-2F3F-7E08-ACDE-602F31D155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573F98-214E-4BEC-0C91-C93F0BA84D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F31CBAD-AA5E-E1B8-C935-673C716B681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2024 Water &amp; Wastewater Rate Study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7D30BE-63DF-0E6F-8968-F3269C30949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57777-F1B5-467B-0122-2D634321F81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Board Presentation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6B721-DC2C-B5EF-BE57-3D05826DEA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6466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D1CC5-6432-9004-CD48-174948809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E7ECB6-FD1D-5E1F-7D31-3A8154A6E2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AB52CB-85B9-642A-4D32-75DE65C500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F6D2E18E-A29F-5213-239D-6C57FF980E5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2024 Water &amp; Wastewater Rate Study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1CCB3A-61EA-F230-981D-A349F23A2E2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2209C-79E9-5D27-E66B-A41864AEC1F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Board Presentation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1CEF7-E143-8ECD-094B-C0E6CC7F87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1181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CD98E-E475-F0A4-D55B-6319CB131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FE8B98-7CBA-6A49-0BDE-08053D592C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B3D279-B4B5-49BB-9F7B-26C3A0799E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417D4C7A-8918-83C9-FB1B-E367E80A315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2024 Water &amp; Wastewater Rate Study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0577C1-C971-6D67-EFD6-C5B603BAAB2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56C97C-14CF-90C9-993C-65C44AFAE6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Board Presentation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9C344-228E-2BB0-098A-1029348F97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11452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E15E3-6098-AB60-2860-DC0C5894C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5A9DED-5D06-9112-AFBB-BF4B54FEBE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C0CA28-FA42-9307-C41A-1D72F3E6D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DF77C23A-7FD3-53D5-37EA-A0DBF6E527F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2024 Water &amp; Wastewater Rate Study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B7065D-25A1-2860-48B4-E92E96C4DE8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5952C-4328-B997-DE17-835CE25BAB0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Board Presentation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DAE85-B158-E163-27AB-2B29D1827C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998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04922-5099-B803-B781-0EF48380F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54836E-EEA3-21B8-28C0-886CDA584A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AF0832-FEF0-FED0-479C-A7CAFFC51C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B5EC979E-4755-2963-B94A-062A98FE700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2024 Water &amp; Wastewater Rate Study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64E59D-BA99-94F1-D43B-D07F3E2BDDB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CC1B5A-2ED3-CA07-A489-D74BBD1A16D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Board Presentation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8DBEDD-73F4-9C7E-8DD2-93A4DE8202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38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2024 Water &amp; Wastewater Rate Study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Board Presentation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59893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0037B-36AA-9E42-18CD-9EC845C90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156581-BFE8-D9CA-68BE-91769A0C20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EECDBA-9866-031C-5CEA-F50F291A45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D98A17D2-5CAE-4959-605E-1698B88A277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2024 Water &amp; Wastewater Rate Study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7261B0-0C45-3B34-C725-AE4F8BE572B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7DFCB2-A1C8-380A-C1D0-9EF77E62BDD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Board Presentation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FD82C-4AA5-0AB0-F912-8786600F50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0866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6CCA7-C3D5-A5F2-549E-505C8E781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83BA31-822D-F51B-AB41-BB3C95726F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FF606D-AF7F-FC8B-A073-A141DFE2E7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DCB3193E-E4CD-7C72-9B9B-24928E9D244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2024 Water &amp; Wastewater Rate Study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F3398E-E904-E3BF-6828-5CABC5D7A56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68A9E0-FCB0-DA14-3218-298BB72C202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Board Presentation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910F7-8D1A-D521-C18A-E9DD54B584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86505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2024 Water &amp; Wastewater Rate Study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Board Presentation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6DE8F2A-B3D4-43F2-B39B-CD77F64A1950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922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2024 Water &amp; Wastewater Rate Study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Board Presentation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5798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2024 Water &amp; Wastewater Rate Study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Board Presentation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777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2024 Water &amp; Wastewater Rate Study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Board Presentation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886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2024 Water &amp; Wastewater Rate Study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Board Presentation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8444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1DE3B-C628-8EF5-C164-5EC907409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679109-618E-5CEC-37E0-9B7398EEBE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D3EF0A-E7A5-ED74-8791-0548B50CFD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2F443D83-7419-A97D-F337-2145D9F6462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2024 Water &amp; Wastewater Rate Study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1AB1B-40CE-4597-C03D-9D191456552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4FCA4D-42CB-52C3-BAF6-9C342B9D1A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Board Presentation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598E06-35D4-3824-7523-8C49E9270B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168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2024 Water &amp; Wastewater Rate Study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Board Presentation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422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2024 Water &amp; Wastewater Rate Study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Board Presentation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563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8B934246-87B1-4444-9DCA-06622CAD55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992" y="124953"/>
            <a:ext cx="11944014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048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0" y="3802065"/>
            <a:ext cx="9784080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0" y="4294303"/>
            <a:ext cx="9784080" cy="1737360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414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0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23026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8664829-F6FB-4E31-BF5C-C895ADF2BA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35999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0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23026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E9E558E-F7EF-4347-AD3C-FDB2A9BCF6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35999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AD2AC4-32E8-BC46-848C-BEA3711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448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0"/>
            <a:ext cx="58928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93776"/>
            <a:ext cx="5170715" cy="1089529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499" y="2061165"/>
            <a:ext cx="5045529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499" y="2708227"/>
            <a:ext cx="5045529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A75B6-7B4E-496F-A846-0FFBB6E1D164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48ACB4-9C22-4636-800F-578055A5BC10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7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D5C833BC-89A8-4D28-9D63-F45F14D694BF}"/>
              </a:ext>
            </a:extLst>
          </p:cNvPr>
          <p:cNvSpPr/>
          <p:nvPr userDrawn="1"/>
        </p:nvSpPr>
        <p:spPr>
          <a:xfrm flipH="1">
            <a:off x="123987" y="124955"/>
            <a:ext cx="11953415" cy="440800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24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3">
            <a:extLst>
              <a:ext uri="{FF2B5EF4-FFF2-40B4-BE49-F238E27FC236}">
                <a16:creationId xmlns:a16="http://schemas.microsoft.com/office/drawing/2014/main" id="{7F75D8AF-79DE-4E2B-A15F-8EC66948BC31}"/>
              </a:ext>
            </a:extLst>
          </p:cNvPr>
          <p:cNvSpPr/>
          <p:nvPr userDrawn="1"/>
        </p:nvSpPr>
        <p:spPr>
          <a:xfrm flipH="1" flipV="1">
            <a:off x="114590" y="4581492"/>
            <a:ext cx="11962815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67219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8E3AAF-44AA-41E0-AE18-8B461598A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314" y="1825625"/>
            <a:ext cx="5306787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C1B8B60-5429-4EF9-93D0-2CCCF562B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9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470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0215"/>
            <a:ext cx="3932237" cy="15571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43535EE-90E2-422C-B7AC-4D346E8D6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00215"/>
            <a:ext cx="6172200" cy="53687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6424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0215"/>
            <a:ext cx="3932237" cy="15571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31CB29F-0BE0-476F-B57A-7638E9BF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00215"/>
            <a:ext cx="6172200" cy="536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96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32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46C0F6-F728-4FF0-A7F3-F6AECCD35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650" y="136525"/>
            <a:ext cx="11950700" cy="6584951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DAD220-8CE3-4FF4-957A-1E24442C65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7500" y="4022725"/>
            <a:ext cx="10033000" cy="1236236"/>
          </a:xfrm>
          <a:solidFill>
            <a:schemeClr val="tx1">
              <a:alpha val="68000"/>
            </a:schemeClr>
          </a:solidFill>
        </p:spPr>
        <p:txBody>
          <a:bodyPr lIns="274320" tIns="274320" rIns="274320" bIns="27432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8FDDD78-44AA-4B92-90B8-DFC56D688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0" y="3269342"/>
            <a:ext cx="1155366" cy="2576090"/>
          </a:xfrm>
          <a:noFill/>
        </p:spPr>
        <p:txBody>
          <a:bodyPr wrap="square" lIns="182880" tIns="182880" rIns="182880" bIns="91440">
            <a:spAutoFit/>
          </a:bodyPr>
          <a:lstStyle>
            <a:lvl1pPr marL="0" indent="0">
              <a:buNone/>
              <a:defRPr sz="1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283712C-6C33-4303-985C-6493AAFAF40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81040-AE93-4763-96F3-062F0F2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014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39624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3"/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386286-CEE2-E94A-BBC0-0A3723EB14DE}"/>
              </a:ext>
            </a:extLst>
          </p:cNvPr>
          <p:cNvSpPr/>
          <p:nvPr userDrawn="1"/>
        </p:nvSpPr>
        <p:spPr>
          <a:xfrm>
            <a:off x="11008895" y="6220326"/>
            <a:ext cx="866273" cy="6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5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C719AD2-39D2-425C-90E5-8FD2D783AD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4907643" cy="7017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en-GB" sz="4400" b="1" spc="-15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192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533400"/>
            <a:ext cx="102108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447800"/>
            <a:ext cx="10210800" cy="4742506"/>
          </a:xfrm>
        </p:spPr>
        <p:txBody>
          <a:bodyPr wrap="square" lIns="0" tIns="0" rIns="0" bIns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100" baseline="0">
                <a:solidFill>
                  <a:srgbClr val="22222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We can’t completely avoid bullet points</a:t>
            </a:r>
          </a:p>
          <a:p>
            <a:pPr lvl="0"/>
            <a:r>
              <a:rPr lang="en-US" dirty="0"/>
              <a:t>So if we must use them, this is the layout to use</a:t>
            </a:r>
          </a:p>
          <a:p>
            <a:pPr lvl="0"/>
            <a:r>
              <a:rPr lang="en-US" dirty="0"/>
              <a:t>Keep them brief </a:t>
            </a:r>
          </a:p>
          <a:p>
            <a:pPr lvl="0"/>
            <a:r>
              <a:rPr lang="en-US" dirty="0"/>
              <a:t>We want the audience to watch/listen to you, </a:t>
            </a:r>
            <a:br>
              <a:rPr lang="en-US" dirty="0"/>
            </a:br>
            <a:r>
              <a:rPr lang="en-US" dirty="0"/>
              <a:t>not read the screen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829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2" y="4587876"/>
            <a:ext cx="11944014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3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836EFBB-5449-47CB-96D6-CB08287F75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3860800"/>
            <a:ext cx="9666514" cy="1686720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 2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5610170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68A07C-35C9-40A7-8487-9EAD314C595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9143E8-1B27-4F08-9F20-BE30B14AC24E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5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7F86AE-7774-0B40-8944-DF91C77B0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012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18346-1C0B-46DB-AAA6-71C865DE8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33D94D-36D0-4C80-86E0-A0866D417A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320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51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F05F3BA-65F5-4621-807B-C8B857D01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8900" y="1463346"/>
            <a:ext cx="5181600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CDF89E18-CCB2-4D69-AB77-CAB656EC2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8898" y="2149311"/>
            <a:ext cx="5181601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86F9159-693C-4325-939A-8C6869B22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463346"/>
            <a:ext cx="5306787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EA361C8-0231-48E8-965E-6BB6D606C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314" y="2149311"/>
            <a:ext cx="5306789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6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20114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500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20114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5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1B3994-EC85-4CEE-B849-7AE3381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8709A-CA63-4EAC-968C-8873D088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253331"/>
            <a:ext cx="11174186" cy="477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A3C17-8AAC-4933-A7DA-CD7D3F840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31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15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62" r:id="rId5"/>
    <p:sldLayoutId id="2147483650" r:id="rId6"/>
    <p:sldLayoutId id="2147483668" r:id="rId7"/>
    <p:sldLayoutId id="2147483674" r:id="rId8"/>
    <p:sldLayoutId id="2147483666" r:id="rId9"/>
    <p:sldLayoutId id="2147483664" r:id="rId10"/>
    <p:sldLayoutId id="2147483663" r:id="rId11"/>
    <p:sldLayoutId id="2147483667" r:id="rId12"/>
    <p:sldLayoutId id="2147483671" r:id="rId13"/>
    <p:sldLayoutId id="2147483672" r:id="rId14"/>
    <p:sldLayoutId id="2147483673" r:id="rId15"/>
    <p:sldLayoutId id="2147483675" r:id="rId16"/>
    <p:sldLayoutId id="2147483676" r:id="rId17"/>
    <p:sldLayoutId id="2147483665" r:id="rId18"/>
    <p:sldLayoutId id="2147483669" r:id="rId19"/>
    <p:sldLayoutId id="2147483670" r:id="rId20"/>
    <p:sldLayoutId id="2147483677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kern="1200" spc="-6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emf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emf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9335" y="1368799"/>
            <a:ext cx="6780762" cy="192052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Barlow" panose="00000500000000000000" pitchFamily="50" charset="0"/>
              </a:rPr>
              <a:t>2025 Water &amp; Sewer Rate Studies</a:t>
            </a:r>
            <a:br>
              <a:rPr lang="en-US" dirty="0">
                <a:solidFill>
                  <a:schemeClr val="tx1"/>
                </a:solidFill>
                <a:latin typeface="Barlow" panose="00000500000000000000" pitchFamily="50" charset="0"/>
              </a:rPr>
            </a:br>
            <a:r>
              <a:rPr lang="en-US" b="0" dirty="0">
                <a:solidFill>
                  <a:schemeClr val="tx1"/>
                </a:solidFill>
                <a:latin typeface="Barlow" panose="00000500000000000000" pitchFamily="50" charset="0"/>
              </a:rPr>
              <a:t>Preliminary Findings</a:t>
            </a:r>
            <a:endParaRPr lang="en-GB" b="0" dirty="0">
              <a:solidFill>
                <a:schemeClr val="tx1"/>
              </a:solidFill>
              <a:latin typeface="Barlow" panose="00000500000000000000" pitchFamily="50" charset="0"/>
            </a:endParaRPr>
          </a:p>
        </p:txBody>
      </p:sp>
      <p:sp>
        <p:nvSpPr>
          <p:cNvPr id="52" name="Subtitle 51">
            <a:extLst>
              <a:ext uri="{FF2B5EF4-FFF2-40B4-BE49-F238E27FC236}">
                <a16:creationId xmlns:a16="http://schemas.microsoft.com/office/drawing/2014/main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5921" y="3713882"/>
            <a:ext cx="5514975" cy="341632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May 8, 2025</a:t>
            </a:r>
          </a:p>
        </p:txBody>
      </p:sp>
      <p:pic>
        <p:nvPicPr>
          <p:cNvPr id="3" name="Picture 2" descr="A bottle of water and a glass of water&#10;&#10;AI-generated content may be incorrect.">
            <a:extLst>
              <a:ext uri="{FF2B5EF4-FFF2-40B4-BE49-F238E27FC236}">
                <a16:creationId xmlns:a16="http://schemas.microsoft.com/office/drawing/2014/main" id="{AFEC30D6-90D1-20D4-82A3-E454E8030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81"/>
            <a:ext cx="4572000" cy="6858000"/>
          </a:xfrm>
          <a:prstGeom prst="rect">
            <a:avLst/>
          </a:prstGeom>
        </p:spPr>
      </p:pic>
      <p:pic>
        <p:nvPicPr>
          <p:cNvPr id="5" name="Picture 4" descr="A logo for a company&#10;&#10;AI-generated content may be incorrect.">
            <a:extLst>
              <a:ext uri="{FF2B5EF4-FFF2-40B4-BE49-F238E27FC236}">
                <a16:creationId xmlns:a16="http://schemas.microsoft.com/office/drawing/2014/main" id="{B4BFB181-8F15-2147-1378-70BE3EE3B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615" y="5628639"/>
            <a:ext cx="1048871" cy="86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12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 txBox="1">
            <a:spLocks/>
          </p:cNvSpPr>
          <p:nvPr/>
        </p:nvSpPr>
        <p:spPr>
          <a:xfrm>
            <a:off x="11433192" y="6398301"/>
            <a:ext cx="613153" cy="3294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283C0D-C4C9-4816-A857-E503000832E5}" type="slidenum">
              <a:rPr lang="en-US" b="1" smtClean="0"/>
              <a:pPr>
                <a:defRPr/>
              </a:pPr>
              <a:t>10</a:t>
            </a:fld>
            <a:endParaRPr lang="en-US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39F204-86AD-4F43-92F9-A02E53060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67" y="1096081"/>
            <a:ext cx="11670733" cy="857911"/>
          </a:xfrm>
        </p:spPr>
        <p:txBody>
          <a:bodyPr>
            <a:normAutofit/>
          </a:bodyPr>
          <a:lstStyle/>
          <a:p>
            <a:r>
              <a:rPr lang="en-US" dirty="0"/>
              <a:t>Annual Inflation Assumptions</a:t>
            </a:r>
            <a:endParaRPr lang="en-US" b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9BE62-DBCF-4A51-AEDC-F74CA529E78F}"/>
              </a:ext>
            </a:extLst>
          </p:cNvPr>
          <p:cNvSpPr txBox="1"/>
          <p:nvPr/>
        </p:nvSpPr>
        <p:spPr>
          <a:xfrm>
            <a:off x="1842326" y="2817058"/>
            <a:ext cx="5513514" cy="1996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defTabSz="74295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Ukiah Administrative Costs…………….……	7.5% per year</a:t>
            </a:r>
          </a:p>
          <a:p>
            <a:pPr marL="0" marR="0" defTabSz="74295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Ukiah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Operating Costs…………………………	7.5% per year</a:t>
            </a:r>
          </a:p>
          <a:p>
            <a:pPr marL="0" marR="0" defTabSz="74295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Insurance…………………………………………….	5% per year</a:t>
            </a:r>
          </a:p>
          <a:p>
            <a:pPr marL="0" marR="0" defTabSz="74295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CalPERS Unfunded Liability…………………. 5% per year</a:t>
            </a:r>
          </a:p>
          <a:p>
            <a:pPr marL="0" marR="0" defTabSz="74295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Utilities………………………………………………..	5% per year</a:t>
            </a:r>
          </a:p>
          <a:p>
            <a:pPr marL="0" marR="0" defTabSz="74295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All other………………………………………………	3% per year</a:t>
            </a:r>
          </a:p>
        </p:txBody>
      </p:sp>
    </p:spTree>
    <p:extLst>
      <p:ext uri="{BB962C8B-B14F-4D97-AF65-F5344CB8AC3E}">
        <p14:creationId xmlns:p14="http://schemas.microsoft.com/office/powerpoint/2010/main" val="817893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E2766-739D-9D50-39DE-920691C87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9F7716-013B-7D63-F907-7A01D735F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344" y="1438323"/>
            <a:ext cx="8382000" cy="3627120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FBA6842-2567-CA01-5F2C-BB84DBCAB18E}"/>
              </a:ext>
            </a:extLst>
          </p:cNvPr>
          <p:cNvSpPr txBox="1">
            <a:spLocks/>
          </p:cNvSpPr>
          <p:nvPr/>
        </p:nvSpPr>
        <p:spPr>
          <a:xfrm>
            <a:off x="11057580" y="6028969"/>
            <a:ext cx="613153" cy="3294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283C0D-C4C9-4816-A857-E503000832E5}" type="slidenum">
              <a:rPr lang="en-US" b="1" smtClean="0"/>
              <a:pPr>
                <a:defRPr/>
              </a:pPr>
              <a:t>11</a:t>
            </a:fld>
            <a:endParaRPr lang="en-US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DF7490-4CE5-A263-E7FA-34482BD8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67" y="452729"/>
            <a:ext cx="11670733" cy="857911"/>
          </a:xfrm>
        </p:spPr>
        <p:txBody>
          <a:bodyPr>
            <a:normAutofit/>
          </a:bodyPr>
          <a:lstStyle/>
          <a:p>
            <a:r>
              <a:rPr lang="en-US" dirty="0"/>
              <a:t>Water Capital Spending</a:t>
            </a:r>
            <a:endParaRPr lang="en-US" b="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33BF834-5705-625F-0A38-FEE8745444B7}"/>
              </a:ext>
            </a:extLst>
          </p:cNvPr>
          <p:cNvCxnSpPr>
            <a:cxnSpLocks/>
          </p:cNvCxnSpPr>
          <p:nvPr/>
        </p:nvCxnSpPr>
        <p:spPr>
          <a:xfrm flipV="1">
            <a:off x="2093268" y="5010388"/>
            <a:ext cx="619760" cy="452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4B94D07-10FD-FB54-74F8-E9D5875BF674}"/>
              </a:ext>
            </a:extLst>
          </p:cNvPr>
          <p:cNvSpPr txBox="1"/>
          <p:nvPr/>
        </p:nvSpPr>
        <p:spPr>
          <a:xfrm>
            <a:off x="427028" y="5505749"/>
            <a:ext cx="2479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5-Year historical average is $20K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1645F26-9698-65D4-9D5F-23173B969ECA}"/>
              </a:ext>
            </a:extLst>
          </p:cNvPr>
          <p:cNvCxnSpPr>
            <a:cxnSpLocks/>
          </p:cNvCxnSpPr>
          <p:nvPr/>
        </p:nvCxnSpPr>
        <p:spPr>
          <a:xfrm flipH="1" flipV="1">
            <a:off x="5583228" y="5042411"/>
            <a:ext cx="299720" cy="555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9083336-4E51-885E-A65C-13EFB62BF556}"/>
              </a:ext>
            </a:extLst>
          </p:cNvPr>
          <p:cNvSpPr txBox="1"/>
          <p:nvPr/>
        </p:nvSpPr>
        <p:spPr>
          <a:xfrm>
            <a:off x="5300344" y="5666607"/>
            <a:ext cx="33629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Propose to increase annual  repair &amp; rehabilitation to $40K in the near term and then $100K starting in 2031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C02E489-4F89-FE29-9538-0D40364A0D6A}"/>
              </a:ext>
            </a:extLst>
          </p:cNvPr>
          <p:cNvCxnSpPr>
            <a:cxnSpLocks/>
          </p:cNvCxnSpPr>
          <p:nvPr/>
        </p:nvCxnSpPr>
        <p:spPr>
          <a:xfrm flipH="1">
            <a:off x="7020868" y="2089383"/>
            <a:ext cx="629920" cy="624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B284329-CBA5-4899-4BC5-3559D67FE553}"/>
              </a:ext>
            </a:extLst>
          </p:cNvPr>
          <p:cNvSpPr txBox="1"/>
          <p:nvPr/>
        </p:nvSpPr>
        <p:spPr>
          <a:xfrm>
            <a:off x="7127872" y="961270"/>
            <a:ext cx="36735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$5M </a:t>
            </a:r>
            <a:r>
              <a:rPr lang="en-US" sz="1400" dirty="0" err="1"/>
              <a:t>CalTrans</a:t>
            </a:r>
            <a:r>
              <a:rPr lang="en-US" sz="1400" dirty="0"/>
              <a:t> relocation project (to be split with sewer) expected in 3 – 7 years. Proposing the cash finance $200K (8%) and debt finance* $2.3M (92%)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642EFE0-2D74-0A73-4E74-2785505832A5}"/>
              </a:ext>
            </a:extLst>
          </p:cNvPr>
          <p:cNvCxnSpPr>
            <a:cxnSpLocks/>
          </p:cNvCxnSpPr>
          <p:nvPr/>
        </p:nvCxnSpPr>
        <p:spPr>
          <a:xfrm flipV="1">
            <a:off x="7749047" y="5010388"/>
            <a:ext cx="237021" cy="587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2F1A482-FA41-8D85-6CB2-7E67FCFAD2CB}"/>
              </a:ext>
            </a:extLst>
          </p:cNvPr>
          <p:cNvSpPr txBox="1"/>
          <p:nvPr/>
        </p:nvSpPr>
        <p:spPr>
          <a:xfrm>
            <a:off x="9035597" y="6581001"/>
            <a:ext cx="46571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* Assumes 5% interest and 30-year term</a:t>
            </a:r>
          </a:p>
        </p:txBody>
      </p:sp>
    </p:spTree>
    <p:extLst>
      <p:ext uri="{BB962C8B-B14F-4D97-AF65-F5344CB8AC3E}">
        <p14:creationId xmlns:p14="http://schemas.microsoft.com/office/powerpoint/2010/main" val="3972862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53" y="265671"/>
            <a:ext cx="11997447" cy="59093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entury Gothic" pitchFamily="34" charset="0"/>
              </a:rPr>
              <a:t>Scenario 1</a:t>
            </a:r>
            <a:br>
              <a:rPr lang="en-US" sz="3200" dirty="0">
                <a:latin typeface="Century Gothic" pitchFamily="34" charset="0"/>
              </a:rPr>
            </a:br>
            <a:r>
              <a:rPr lang="en-US" sz="3200" dirty="0">
                <a:latin typeface="Century Gothic" pitchFamily="34" charset="0"/>
              </a:rPr>
              <a:t>Water Financial Forecast &amp; Proposed Rate Revenue Increases</a:t>
            </a:r>
            <a:endParaRPr lang="en-US" sz="3200" b="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A5B8AE28-4DF1-4F6F-8C92-38860F3FFD75}"/>
              </a:ext>
            </a:extLst>
          </p:cNvPr>
          <p:cNvSpPr txBox="1">
            <a:spLocks/>
          </p:cNvSpPr>
          <p:nvPr/>
        </p:nvSpPr>
        <p:spPr>
          <a:xfrm>
            <a:off x="11319309" y="6324600"/>
            <a:ext cx="63025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2C5B2E-8B60-4EF3-AEF8-B7865E8752BE}" type="slidenum">
              <a:rPr lang="en-US" b="1" smtClean="0"/>
              <a:t>12</a:t>
            </a:fld>
            <a:endParaRPr lang="en-US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8C91A1F-1FAA-5D32-70A9-B272B4F0B27C}"/>
              </a:ext>
            </a:extLst>
          </p:cNvPr>
          <p:cNvGrpSpPr/>
          <p:nvPr/>
        </p:nvGrpSpPr>
        <p:grpSpPr>
          <a:xfrm>
            <a:off x="10374413" y="1417061"/>
            <a:ext cx="1743315" cy="2011939"/>
            <a:chOff x="9907206" y="2014150"/>
            <a:chExt cx="1743315" cy="201193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4FCC7F-99FD-E67B-49C8-99F640B5DF2E}"/>
                </a:ext>
              </a:extLst>
            </p:cNvPr>
            <p:cNvSpPr txBox="1"/>
            <p:nvPr/>
          </p:nvSpPr>
          <p:spPr>
            <a:xfrm>
              <a:off x="9923866" y="2629631"/>
              <a:ext cx="1726648" cy="246221"/>
            </a:xfrm>
            <a:prstGeom prst="rect">
              <a:avLst/>
            </a:prstGeom>
            <a:pattFill prst="narHorz">
              <a:fgClr>
                <a:schemeClr val="accent5">
                  <a:lumMod val="75000"/>
                </a:schemeClr>
              </a:fgClr>
              <a:bgClr>
                <a:schemeClr val="bg1"/>
              </a:bgClr>
            </a:pattFill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Non Rate Revenue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152FA3-3F16-B670-0F66-2C8C4EEE920D}"/>
                </a:ext>
              </a:extLst>
            </p:cNvPr>
            <p:cNvSpPr txBox="1"/>
            <p:nvPr/>
          </p:nvSpPr>
          <p:spPr>
            <a:xfrm>
              <a:off x="9923867" y="3779868"/>
              <a:ext cx="1726647" cy="246221"/>
            </a:xfrm>
            <a:prstGeom prst="rect">
              <a:avLst/>
            </a:prstGeom>
            <a:solidFill>
              <a:srgbClr val="25406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</a:rPr>
                <a:t>Operating Expenses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535210-5D4E-045D-2980-27858FA426C8}"/>
                </a:ext>
              </a:extLst>
            </p:cNvPr>
            <p:cNvSpPr txBox="1"/>
            <p:nvPr/>
          </p:nvSpPr>
          <p:spPr>
            <a:xfrm>
              <a:off x="9907206" y="3480582"/>
              <a:ext cx="1726648" cy="246221"/>
            </a:xfrm>
            <a:prstGeom prst="rect">
              <a:avLst/>
            </a:prstGeom>
            <a:pattFill prst="dkVert">
              <a:fgClr>
                <a:srgbClr val="002060"/>
              </a:fgClr>
              <a:bgClr>
                <a:schemeClr val="bg1"/>
              </a:bgClr>
            </a:pattFill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Debt Service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9EEED33-60AF-E60D-774D-BD1E6028C7B5}"/>
                </a:ext>
              </a:extLst>
            </p:cNvPr>
            <p:cNvSpPr txBox="1"/>
            <p:nvPr/>
          </p:nvSpPr>
          <p:spPr>
            <a:xfrm>
              <a:off x="9923866" y="2308439"/>
              <a:ext cx="1726649" cy="246221"/>
            </a:xfrm>
            <a:prstGeom prst="rect">
              <a:avLst/>
            </a:prstGeom>
            <a:pattFill prst="narHorz">
              <a:fgClr>
                <a:srgbClr val="ABC674"/>
              </a:fgClr>
              <a:bgClr>
                <a:schemeClr val="bg1"/>
              </a:bgClr>
            </a:pattFill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Existing Rate Revenue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BC946F-37DA-10D4-FF38-4E5FFE1E12CF}"/>
                </a:ext>
              </a:extLst>
            </p:cNvPr>
            <p:cNvSpPr txBox="1"/>
            <p:nvPr/>
          </p:nvSpPr>
          <p:spPr>
            <a:xfrm>
              <a:off x="9923866" y="3174496"/>
              <a:ext cx="1726648" cy="246221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</a:rPr>
                <a:t>Cash Capital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6646E7-3167-4586-3965-6C1AC6D7FD9A}"/>
                </a:ext>
              </a:extLst>
            </p:cNvPr>
            <p:cNvSpPr txBox="1"/>
            <p:nvPr/>
          </p:nvSpPr>
          <p:spPr>
            <a:xfrm>
              <a:off x="9923866" y="2014150"/>
              <a:ext cx="1726655" cy="246221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</a:rPr>
                <a:t>Additional Rate Revenue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79DC41-3B57-A7D7-074B-9CAE7937A83D}"/>
                </a:ext>
              </a:extLst>
            </p:cNvPr>
            <p:cNvSpPr txBox="1"/>
            <p:nvPr/>
          </p:nvSpPr>
          <p:spPr>
            <a:xfrm>
              <a:off x="10015977" y="3535690"/>
              <a:ext cx="797279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b="1" dirty="0"/>
                <a:t>Debt Service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E79923E-08FF-2B5C-7A5B-3D0C50FD93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262" y="1006729"/>
            <a:ext cx="9462516" cy="568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43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A5B8AE28-4DF1-4F6F-8C92-38860F3FFD75}"/>
              </a:ext>
            </a:extLst>
          </p:cNvPr>
          <p:cNvSpPr txBox="1">
            <a:spLocks/>
          </p:cNvSpPr>
          <p:nvPr/>
        </p:nvSpPr>
        <p:spPr>
          <a:xfrm>
            <a:off x="11419367" y="6324600"/>
            <a:ext cx="53019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2C5B2E-8B60-4EF3-AEF8-B7865E8752BE}" type="slidenum">
              <a:rPr lang="en-US" b="1" smtClean="0"/>
              <a:t>13</a:t>
            </a:fld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C8A2EF8-C118-4F31-9CEB-5922BD26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532" y="284307"/>
            <a:ext cx="11174186" cy="590931"/>
          </a:xfrm>
        </p:spPr>
        <p:txBody>
          <a:bodyPr>
            <a:noAutofit/>
          </a:bodyPr>
          <a:lstStyle/>
          <a:p>
            <a:r>
              <a:rPr lang="en-US" dirty="0">
                <a:latin typeface="Century Gothic" pitchFamily="34" charset="0"/>
              </a:rPr>
              <a:t>Scenario 1</a:t>
            </a:r>
            <a:br>
              <a:rPr lang="en-US" dirty="0">
                <a:latin typeface="Century Gothic" pitchFamily="34" charset="0"/>
              </a:rPr>
            </a:br>
            <a:r>
              <a:rPr lang="en-US" dirty="0">
                <a:latin typeface="Century Gothic" pitchFamily="34" charset="0"/>
              </a:rPr>
              <a:t>Current &amp; Proposed Water Rates</a:t>
            </a:r>
            <a:endParaRPr lang="en-US" b="0" dirty="0">
              <a:latin typeface="Century Gothic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C56A66-30BB-97F6-BA55-4F09CB34D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320" y="1478280"/>
            <a:ext cx="8188960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17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63A2D-53A8-95A1-B87A-A962317D2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C70B2-5687-AE0A-3849-E673D3E52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53" y="265671"/>
            <a:ext cx="11997447" cy="59093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entury Gothic" pitchFamily="34" charset="0"/>
              </a:rPr>
              <a:t>Scenario 2</a:t>
            </a:r>
            <a:br>
              <a:rPr lang="en-US" sz="3200" dirty="0">
                <a:latin typeface="Century Gothic" pitchFamily="34" charset="0"/>
              </a:rPr>
            </a:br>
            <a:r>
              <a:rPr lang="en-US" sz="3200" dirty="0">
                <a:latin typeface="Century Gothic" pitchFamily="34" charset="0"/>
              </a:rPr>
              <a:t>Water Financial Forecast &amp; Proposed Rate Revenue Increases</a:t>
            </a:r>
            <a:endParaRPr lang="en-US" sz="3200" b="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DC8D6051-B9FC-D225-D6DB-D373931D704B}"/>
              </a:ext>
            </a:extLst>
          </p:cNvPr>
          <p:cNvSpPr txBox="1">
            <a:spLocks/>
          </p:cNvSpPr>
          <p:nvPr/>
        </p:nvSpPr>
        <p:spPr>
          <a:xfrm>
            <a:off x="11319309" y="6324600"/>
            <a:ext cx="63025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2C5B2E-8B60-4EF3-AEF8-B7865E8752BE}" type="slidenum">
              <a:rPr lang="en-US" b="1" smtClean="0"/>
              <a:t>14</a:t>
            </a:fld>
            <a:endParaRPr lang="en-US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B482EAA-2E07-C2B7-8B51-B72A2BA628D3}"/>
              </a:ext>
            </a:extLst>
          </p:cNvPr>
          <p:cNvGrpSpPr/>
          <p:nvPr/>
        </p:nvGrpSpPr>
        <p:grpSpPr>
          <a:xfrm>
            <a:off x="10374413" y="1417061"/>
            <a:ext cx="1743315" cy="2011939"/>
            <a:chOff x="9907206" y="2014150"/>
            <a:chExt cx="1743315" cy="201193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8C6185D-D0DF-D298-C06E-BE841303E14F}"/>
                </a:ext>
              </a:extLst>
            </p:cNvPr>
            <p:cNvSpPr txBox="1"/>
            <p:nvPr/>
          </p:nvSpPr>
          <p:spPr>
            <a:xfrm>
              <a:off x="9923866" y="2629631"/>
              <a:ext cx="1726648" cy="246221"/>
            </a:xfrm>
            <a:prstGeom prst="rect">
              <a:avLst/>
            </a:prstGeom>
            <a:pattFill prst="narHorz">
              <a:fgClr>
                <a:schemeClr val="accent5">
                  <a:lumMod val="75000"/>
                </a:schemeClr>
              </a:fgClr>
              <a:bgClr>
                <a:schemeClr val="bg1"/>
              </a:bgClr>
            </a:pattFill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Non Rate Revenue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228A99-2E71-1F11-1636-62F9FB0C4D30}"/>
                </a:ext>
              </a:extLst>
            </p:cNvPr>
            <p:cNvSpPr txBox="1"/>
            <p:nvPr/>
          </p:nvSpPr>
          <p:spPr>
            <a:xfrm>
              <a:off x="9923867" y="3779868"/>
              <a:ext cx="1726647" cy="246221"/>
            </a:xfrm>
            <a:prstGeom prst="rect">
              <a:avLst/>
            </a:prstGeom>
            <a:solidFill>
              <a:srgbClr val="25406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</a:rPr>
                <a:t>Operating Expenses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F74D00-BED6-50BE-59CD-D62BDF122E0B}"/>
                </a:ext>
              </a:extLst>
            </p:cNvPr>
            <p:cNvSpPr txBox="1"/>
            <p:nvPr/>
          </p:nvSpPr>
          <p:spPr>
            <a:xfrm>
              <a:off x="9907206" y="3480582"/>
              <a:ext cx="1726648" cy="246221"/>
            </a:xfrm>
            <a:prstGeom prst="rect">
              <a:avLst/>
            </a:prstGeom>
            <a:pattFill prst="dkVert">
              <a:fgClr>
                <a:srgbClr val="002060"/>
              </a:fgClr>
              <a:bgClr>
                <a:schemeClr val="bg1"/>
              </a:bgClr>
            </a:pattFill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Debt Service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8963AED-6B1E-023C-E993-E5E5BF01A6EB}"/>
                </a:ext>
              </a:extLst>
            </p:cNvPr>
            <p:cNvSpPr txBox="1"/>
            <p:nvPr/>
          </p:nvSpPr>
          <p:spPr>
            <a:xfrm>
              <a:off x="9923866" y="2308439"/>
              <a:ext cx="1726649" cy="246221"/>
            </a:xfrm>
            <a:prstGeom prst="rect">
              <a:avLst/>
            </a:prstGeom>
            <a:pattFill prst="narHorz">
              <a:fgClr>
                <a:srgbClr val="ABC674"/>
              </a:fgClr>
              <a:bgClr>
                <a:schemeClr val="bg1"/>
              </a:bgClr>
            </a:pattFill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Existing Rate Revenue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11DE084-995B-C670-28BA-A73814A4F8CA}"/>
                </a:ext>
              </a:extLst>
            </p:cNvPr>
            <p:cNvSpPr txBox="1"/>
            <p:nvPr/>
          </p:nvSpPr>
          <p:spPr>
            <a:xfrm>
              <a:off x="9923866" y="3174496"/>
              <a:ext cx="1726648" cy="246221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</a:rPr>
                <a:t>Cash Capital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B75FD1A-4AE2-DFCF-0997-809B680683E5}"/>
                </a:ext>
              </a:extLst>
            </p:cNvPr>
            <p:cNvSpPr txBox="1"/>
            <p:nvPr/>
          </p:nvSpPr>
          <p:spPr>
            <a:xfrm>
              <a:off x="9923866" y="2014150"/>
              <a:ext cx="1726655" cy="246221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</a:rPr>
                <a:t>Additional Rate Revenue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A1C2EBA-03E8-400F-2AE7-69B823D01E13}"/>
                </a:ext>
              </a:extLst>
            </p:cNvPr>
            <p:cNvSpPr txBox="1"/>
            <p:nvPr/>
          </p:nvSpPr>
          <p:spPr>
            <a:xfrm>
              <a:off x="10015977" y="3535690"/>
              <a:ext cx="797279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b="1" dirty="0"/>
                <a:t>Debt Service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8049BEB2-750B-F4DB-0DAF-2A7E1484D4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585" y="1417061"/>
            <a:ext cx="8452890" cy="519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53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71E88-55D3-5CD0-2979-7EFD5FF2F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4C27415E-1174-6DB6-5392-0E3864ED93C1}"/>
              </a:ext>
            </a:extLst>
          </p:cNvPr>
          <p:cNvSpPr txBox="1">
            <a:spLocks/>
          </p:cNvSpPr>
          <p:nvPr/>
        </p:nvSpPr>
        <p:spPr>
          <a:xfrm>
            <a:off x="11419367" y="6324600"/>
            <a:ext cx="53019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2C5B2E-8B60-4EF3-AEF8-B7865E8752BE}" type="slidenum">
              <a:rPr lang="en-US" b="1" smtClean="0"/>
              <a:t>15</a:t>
            </a:fld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80B7FD-B00A-98BB-01FC-C59534A9A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532" y="284307"/>
            <a:ext cx="11174186" cy="590931"/>
          </a:xfrm>
        </p:spPr>
        <p:txBody>
          <a:bodyPr>
            <a:noAutofit/>
          </a:bodyPr>
          <a:lstStyle/>
          <a:p>
            <a:r>
              <a:rPr lang="en-US" dirty="0">
                <a:latin typeface="Century Gothic" pitchFamily="34" charset="0"/>
              </a:rPr>
              <a:t>Scenario 2</a:t>
            </a:r>
            <a:br>
              <a:rPr lang="en-US" dirty="0">
                <a:latin typeface="Century Gothic" pitchFamily="34" charset="0"/>
              </a:rPr>
            </a:br>
            <a:r>
              <a:rPr lang="en-US" dirty="0">
                <a:latin typeface="Century Gothic" pitchFamily="34" charset="0"/>
              </a:rPr>
              <a:t>Current &amp; Proposed Water Rates</a:t>
            </a:r>
            <a:endParaRPr lang="en-US" b="0" dirty="0">
              <a:latin typeface="Century Gothic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C2428B-5831-6944-7A72-CE42001EC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258" y="1590471"/>
            <a:ext cx="8153223" cy="473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63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3D7EC-0DC3-85F2-8ADE-5CB151462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B9527-2A24-6368-00FA-D8CC30CE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53" y="265671"/>
            <a:ext cx="11997447" cy="59093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entury Gothic" pitchFamily="34" charset="0"/>
              </a:rPr>
              <a:t>Scenario 3</a:t>
            </a:r>
            <a:br>
              <a:rPr lang="en-US" sz="3200" dirty="0">
                <a:latin typeface="Century Gothic" pitchFamily="34" charset="0"/>
              </a:rPr>
            </a:br>
            <a:r>
              <a:rPr lang="en-US" sz="3200" dirty="0">
                <a:latin typeface="Century Gothic" pitchFamily="34" charset="0"/>
              </a:rPr>
              <a:t>Water Financial Forecast &amp; Proposed Rate Revenue Increases</a:t>
            </a:r>
            <a:endParaRPr lang="en-US" sz="3200" b="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F64DB571-18D4-DD4B-A174-BAAA7F2FA7A2}"/>
              </a:ext>
            </a:extLst>
          </p:cNvPr>
          <p:cNvSpPr txBox="1">
            <a:spLocks/>
          </p:cNvSpPr>
          <p:nvPr/>
        </p:nvSpPr>
        <p:spPr>
          <a:xfrm>
            <a:off x="11319309" y="6324600"/>
            <a:ext cx="63025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2C5B2E-8B60-4EF3-AEF8-B7865E8752BE}" type="slidenum">
              <a:rPr lang="en-US" b="1" smtClean="0"/>
              <a:t>16</a:t>
            </a:fld>
            <a:endParaRPr lang="en-US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25D18DF-3504-0006-36B0-6C1CCBE318E5}"/>
              </a:ext>
            </a:extLst>
          </p:cNvPr>
          <p:cNvGrpSpPr/>
          <p:nvPr/>
        </p:nvGrpSpPr>
        <p:grpSpPr>
          <a:xfrm>
            <a:off x="10374413" y="1417061"/>
            <a:ext cx="1743315" cy="2011939"/>
            <a:chOff x="9907206" y="2014150"/>
            <a:chExt cx="1743315" cy="201193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BE1BA81-8390-9278-2BAE-AEF3232A802E}"/>
                </a:ext>
              </a:extLst>
            </p:cNvPr>
            <p:cNvSpPr txBox="1"/>
            <p:nvPr/>
          </p:nvSpPr>
          <p:spPr>
            <a:xfrm>
              <a:off x="9923866" y="2629631"/>
              <a:ext cx="1726648" cy="246221"/>
            </a:xfrm>
            <a:prstGeom prst="rect">
              <a:avLst/>
            </a:prstGeom>
            <a:pattFill prst="narHorz">
              <a:fgClr>
                <a:schemeClr val="accent5">
                  <a:lumMod val="75000"/>
                </a:schemeClr>
              </a:fgClr>
              <a:bgClr>
                <a:schemeClr val="bg1"/>
              </a:bgClr>
            </a:pattFill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Non Rate Revenue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080CCEF-1BBD-F322-1C84-8FC160D417B5}"/>
                </a:ext>
              </a:extLst>
            </p:cNvPr>
            <p:cNvSpPr txBox="1"/>
            <p:nvPr/>
          </p:nvSpPr>
          <p:spPr>
            <a:xfrm>
              <a:off x="9923867" y="3779868"/>
              <a:ext cx="1726647" cy="246221"/>
            </a:xfrm>
            <a:prstGeom prst="rect">
              <a:avLst/>
            </a:prstGeom>
            <a:solidFill>
              <a:srgbClr val="25406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</a:rPr>
                <a:t>Operating Expenses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AFE862-12D2-6546-42C8-AE23AA0C7D30}"/>
                </a:ext>
              </a:extLst>
            </p:cNvPr>
            <p:cNvSpPr txBox="1"/>
            <p:nvPr/>
          </p:nvSpPr>
          <p:spPr>
            <a:xfrm>
              <a:off x="9907206" y="3480582"/>
              <a:ext cx="1726648" cy="246221"/>
            </a:xfrm>
            <a:prstGeom prst="rect">
              <a:avLst/>
            </a:prstGeom>
            <a:pattFill prst="dkVert">
              <a:fgClr>
                <a:srgbClr val="002060"/>
              </a:fgClr>
              <a:bgClr>
                <a:schemeClr val="bg1"/>
              </a:bgClr>
            </a:pattFill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Debt Service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8F6CCE9-F2D1-9924-A470-BB774ABA7A46}"/>
                </a:ext>
              </a:extLst>
            </p:cNvPr>
            <p:cNvSpPr txBox="1"/>
            <p:nvPr/>
          </p:nvSpPr>
          <p:spPr>
            <a:xfrm>
              <a:off x="9923866" y="2308439"/>
              <a:ext cx="1726649" cy="246221"/>
            </a:xfrm>
            <a:prstGeom prst="rect">
              <a:avLst/>
            </a:prstGeom>
            <a:pattFill prst="narHorz">
              <a:fgClr>
                <a:srgbClr val="ABC674"/>
              </a:fgClr>
              <a:bgClr>
                <a:schemeClr val="bg1"/>
              </a:bgClr>
            </a:pattFill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Existing Rate Revenue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CF79E8-15BB-2D0D-479A-17D6EDFDF87B}"/>
                </a:ext>
              </a:extLst>
            </p:cNvPr>
            <p:cNvSpPr txBox="1"/>
            <p:nvPr/>
          </p:nvSpPr>
          <p:spPr>
            <a:xfrm>
              <a:off x="9923866" y="3174496"/>
              <a:ext cx="1726648" cy="246221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</a:rPr>
                <a:t>Cash Capital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9E212B5-8174-EB0D-D636-4D58EF83127E}"/>
                </a:ext>
              </a:extLst>
            </p:cNvPr>
            <p:cNvSpPr txBox="1"/>
            <p:nvPr/>
          </p:nvSpPr>
          <p:spPr>
            <a:xfrm>
              <a:off x="9923866" y="2014150"/>
              <a:ext cx="1726655" cy="246221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</a:rPr>
                <a:t>Additional Rate Revenue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B431137-A743-94AD-0FC2-FED3636931EE}"/>
                </a:ext>
              </a:extLst>
            </p:cNvPr>
            <p:cNvSpPr txBox="1"/>
            <p:nvPr/>
          </p:nvSpPr>
          <p:spPr>
            <a:xfrm>
              <a:off x="10015977" y="3535690"/>
              <a:ext cx="797279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b="1" dirty="0"/>
                <a:t>Debt Service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ABE81402-9204-D2C0-E2FF-E36ECBFCC2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614" y="1365424"/>
            <a:ext cx="8501029" cy="522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23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85EEC-6460-0031-336B-22877D7D9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82EDF8E1-C3AE-AAA7-E371-BC4E0AF3D01C}"/>
              </a:ext>
            </a:extLst>
          </p:cNvPr>
          <p:cNvSpPr txBox="1">
            <a:spLocks/>
          </p:cNvSpPr>
          <p:nvPr/>
        </p:nvSpPr>
        <p:spPr>
          <a:xfrm>
            <a:off x="11419367" y="6324600"/>
            <a:ext cx="53019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2C5B2E-8B60-4EF3-AEF8-B7865E8752BE}" type="slidenum">
              <a:rPr lang="en-US" b="1" smtClean="0"/>
              <a:t>17</a:t>
            </a:fld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6684F6E-5827-70D7-CB08-C05EE36C1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532" y="284307"/>
            <a:ext cx="11174186" cy="590931"/>
          </a:xfrm>
        </p:spPr>
        <p:txBody>
          <a:bodyPr>
            <a:noAutofit/>
          </a:bodyPr>
          <a:lstStyle/>
          <a:p>
            <a:r>
              <a:rPr lang="en-US" dirty="0">
                <a:latin typeface="Century Gothic" pitchFamily="34" charset="0"/>
              </a:rPr>
              <a:t>Scenario 3</a:t>
            </a:r>
            <a:br>
              <a:rPr lang="en-US" dirty="0">
                <a:latin typeface="Century Gothic" pitchFamily="34" charset="0"/>
              </a:rPr>
            </a:br>
            <a:r>
              <a:rPr lang="en-US" dirty="0">
                <a:latin typeface="Century Gothic" pitchFamily="34" charset="0"/>
              </a:rPr>
              <a:t>Current &amp; Proposed Water Rates</a:t>
            </a:r>
            <a:endParaRPr lang="en-US" b="0" dirty="0">
              <a:latin typeface="Century Gothic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572EBA-6373-1BF2-54C0-214228EAA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790" y="1434829"/>
            <a:ext cx="8236986" cy="478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68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68A812F-BDF2-5035-E93C-110DEB4F29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489"/>
          <a:stretch/>
        </p:blipFill>
        <p:spPr>
          <a:xfrm>
            <a:off x="789884" y="1217589"/>
            <a:ext cx="10791218" cy="5428359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D1E7531-0472-41CD-A8D1-3B8D620185B0}"/>
              </a:ext>
            </a:extLst>
          </p:cNvPr>
          <p:cNvSpPr txBox="1">
            <a:spLocks/>
          </p:cNvSpPr>
          <p:nvPr/>
        </p:nvSpPr>
        <p:spPr>
          <a:xfrm>
            <a:off x="11581102" y="6458522"/>
            <a:ext cx="7369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2C5B2E-8B60-4EF3-AEF8-B7865E8752BE}" type="slidenum">
              <a:rPr lang="en-US" b="1" smtClean="0"/>
              <a:t>18</a:t>
            </a:fld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6E3DCE-7002-4693-AC6F-85E3722150B0}"/>
              </a:ext>
            </a:extLst>
          </p:cNvPr>
          <p:cNvSpPr txBox="1"/>
          <p:nvPr/>
        </p:nvSpPr>
        <p:spPr>
          <a:xfrm>
            <a:off x="1782806" y="260627"/>
            <a:ext cx="8473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Monthly water bill comparisons among selected regional water agencies</a:t>
            </a:r>
          </a:p>
          <a:p>
            <a:pPr algn="ctr"/>
            <a:r>
              <a:rPr lang="en-US" dirty="0"/>
              <a:t>Single Family Homes with ¾” meter using 10,000 gallons per month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B49744-44D0-BCF5-BFAB-80F07A6666EA}"/>
              </a:ext>
            </a:extLst>
          </p:cNvPr>
          <p:cNvSpPr/>
          <p:nvPr/>
        </p:nvSpPr>
        <p:spPr>
          <a:xfrm>
            <a:off x="1031126" y="5761762"/>
            <a:ext cx="1623877" cy="215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FAA02E-DCE6-7BAD-EDD9-7D55AA0A47AC}"/>
              </a:ext>
            </a:extLst>
          </p:cNvPr>
          <p:cNvSpPr/>
          <p:nvPr/>
        </p:nvSpPr>
        <p:spPr>
          <a:xfrm>
            <a:off x="1156434" y="6224066"/>
            <a:ext cx="1515990" cy="215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52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3AF07-CCC3-4D34-F711-40576D426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F0923C30-350A-3748-E44C-24881CA458E2}"/>
              </a:ext>
            </a:extLst>
          </p:cNvPr>
          <p:cNvSpPr txBox="1">
            <a:spLocks/>
          </p:cNvSpPr>
          <p:nvPr/>
        </p:nvSpPr>
        <p:spPr>
          <a:xfrm>
            <a:off x="11419367" y="6324600"/>
            <a:ext cx="53019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2C5B2E-8B60-4EF3-AEF8-B7865E8752BE}" type="slidenum">
              <a:rPr lang="en-US" b="1" smtClean="0"/>
              <a:t>19</a:t>
            </a:fld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298EC9-78EE-1FAF-33E4-B5066C144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78" y="774849"/>
            <a:ext cx="11174186" cy="590931"/>
          </a:xfrm>
        </p:spPr>
        <p:txBody>
          <a:bodyPr>
            <a:noAutofit/>
          </a:bodyPr>
          <a:lstStyle/>
          <a:p>
            <a:r>
              <a:rPr lang="en-US" dirty="0">
                <a:latin typeface="Century Gothic" pitchFamily="34" charset="0"/>
              </a:rPr>
              <a:t>Wastewater Cash Balances</a:t>
            </a:r>
            <a:br>
              <a:rPr lang="en-US" dirty="0">
                <a:latin typeface="Century Gothic" pitchFamily="34" charset="0"/>
              </a:rPr>
            </a:br>
            <a:r>
              <a:rPr lang="en-US" sz="2800" b="0" dirty="0">
                <a:latin typeface="Century Gothic" pitchFamily="34" charset="0"/>
              </a:rPr>
              <a:t>Fiscal Year beginning July 1, 2024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9F2A74-A0AA-D592-233A-D35984615C07}"/>
              </a:ext>
            </a:extLst>
          </p:cNvPr>
          <p:cNvSpPr txBox="1"/>
          <p:nvPr/>
        </p:nvSpPr>
        <p:spPr>
          <a:xfrm>
            <a:off x="508907" y="6001434"/>
            <a:ext cx="98711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Century Gothic" pitchFamily="34" charset="0"/>
              </a:rPr>
              <a:t>* The District doesn’t formally separate the water and wastewater reserves therefore it was assumed that the reserves are split equally between water and wastewater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18E5BB-602B-2AEC-2F84-2B9772A27A3E}"/>
              </a:ext>
            </a:extLst>
          </p:cNvPr>
          <p:cNvSpPr txBox="1"/>
          <p:nvPr/>
        </p:nvSpPr>
        <p:spPr>
          <a:xfrm>
            <a:off x="5112937" y="582810"/>
            <a:ext cx="1129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latin typeface="Century Gothic" pitchFamily="34" charset="0"/>
              </a:rPr>
              <a:t>*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C281BC-7742-D7D9-002F-99C8C58A0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272" y="2866518"/>
            <a:ext cx="5743714" cy="112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32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A5B8AE28-4DF1-4F6F-8C92-38860F3FFD75}"/>
              </a:ext>
            </a:extLst>
          </p:cNvPr>
          <p:cNvSpPr txBox="1">
            <a:spLocks/>
          </p:cNvSpPr>
          <p:nvPr/>
        </p:nvSpPr>
        <p:spPr>
          <a:xfrm>
            <a:off x="11419367" y="6324600"/>
            <a:ext cx="53019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2C5B2E-8B60-4EF3-AEF8-B7865E8752BE}" type="slidenum">
              <a:rPr lang="en-US" b="1" smtClean="0"/>
              <a:t>2</a:t>
            </a:fld>
            <a:endParaRPr lang="en-US" b="1" dirty="0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D7053734-4F20-4139-92AF-68076F624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029" y="962709"/>
            <a:ext cx="8229600" cy="923330"/>
          </a:xfrm>
        </p:spPr>
        <p:txBody>
          <a:bodyPr/>
          <a:lstStyle/>
          <a:p>
            <a:r>
              <a:rPr lang="en-US" sz="6000" dirty="0">
                <a:solidFill>
                  <a:srgbClr val="224643"/>
                </a:solidFill>
                <a:latin typeface="Rift Bold" panose="00000800000000000000" pitchFamily="50" charset="0"/>
              </a:rPr>
              <a:t>Agenda</a:t>
            </a:r>
            <a:endParaRPr lang="en-US" dirty="0">
              <a:solidFill>
                <a:srgbClr val="224643"/>
              </a:solidFill>
              <a:latin typeface="Rift Bold" panose="00000800000000000000" pitchFamily="50" charset="0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655ADF0A-A5F2-4188-806F-0D36CAAC6ABE}"/>
              </a:ext>
            </a:extLst>
          </p:cNvPr>
          <p:cNvSpPr txBox="1">
            <a:spLocks/>
          </p:cNvSpPr>
          <p:nvPr/>
        </p:nvSpPr>
        <p:spPr>
          <a:xfrm>
            <a:off x="3359443" y="2369641"/>
            <a:ext cx="6996545" cy="333424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182880" indent="-514350" algn="l" defTabSz="914400" rtl="0" eaLnBrk="1" latinLnBrk="0" hangingPunct="1">
              <a:lnSpc>
                <a:spcPct val="2000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Circe Bold" panose="020B0602020203020203" pitchFamily="34" charset="0"/>
              </a:rPr>
              <a:t>Rate Setting Process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Circe Bold" panose="020B0602020203020203" pitchFamily="34" charset="0"/>
              </a:rPr>
              <a:t>Water Enterprise Financial Plan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Circe Bold" panose="020B0602020203020203" pitchFamily="34" charset="0"/>
              </a:rPr>
              <a:t>Water Rate Survey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Circe Bold" panose="020B0602020203020203" pitchFamily="34" charset="0"/>
              </a:rPr>
              <a:t>Wastewater Enterprise Financial Plan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Circe Bold" panose="020B0602020203020203" pitchFamily="34" charset="0"/>
              </a:rPr>
              <a:t>Wastewater Rate Survey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Circe Bold" panose="020B0602020203020203" pitchFamily="34" charset="0"/>
              </a:rPr>
              <a:t>Project Schedule</a:t>
            </a:r>
          </a:p>
        </p:txBody>
      </p:sp>
    </p:spTree>
    <p:extLst>
      <p:ext uri="{BB962C8B-B14F-4D97-AF65-F5344CB8AC3E}">
        <p14:creationId xmlns:p14="http://schemas.microsoft.com/office/powerpoint/2010/main" val="2294434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17524-7C27-7EBE-7082-B95A551AA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8212197-14BB-CBB8-F34E-F08D908F08AB}"/>
              </a:ext>
            </a:extLst>
          </p:cNvPr>
          <p:cNvSpPr txBox="1">
            <a:spLocks/>
          </p:cNvSpPr>
          <p:nvPr/>
        </p:nvSpPr>
        <p:spPr>
          <a:xfrm>
            <a:off x="11433192" y="6398301"/>
            <a:ext cx="613153" cy="3294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283C0D-C4C9-4816-A857-E503000832E5}" type="slidenum">
              <a:rPr lang="en-US" b="1" smtClean="0"/>
              <a:pPr>
                <a:defRPr/>
              </a:pPr>
              <a:t>20</a:t>
            </a:fld>
            <a:endParaRPr lang="en-US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97B017-A191-2F7E-6B0C-52AD46103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33" y="1016071"/>
            <a:ext cx="11670733" cy="85791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entury Gothic" pitchFamily="34" charset="0"/>
              </a:rPr>
              <a:t>Wastewater</a:t>
            </a:r>
            <a:r>
              <a:rPr lang="en-US" dirty="0"/>
              <a:t> Reserve Policies</a:t>
            </a:r>
            <a:br>
              <a:rPr lang="en-US" dirty="0"/>
            </a:br>
            <a:br>
              <a:rPr lang="en-US" dirty="0"/>
            </a:br>
            <a:r>
              <a:rPr lang="en-US" sz="2700" b="0" dirty="0"/>
              <a:t>The following are recommended District reserve policies.  In addition to protecting the District against unforeseen circumstances, these policies also contribute towards the District’s credit rating.</a:t>
            </a:r>
            <a:endParaRPr lang="en-US" b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6D725E-14E3-2575-A942-A82A35FE454C}"/>
              </a:ext>
            </a:extLst>
          </p:cNvPr>
          <p:cNvSpPr/>
          <p:nvPr/>
        </p:nvSpPr>
        <p:spPr>
          <a:xfrm>
            <a:off x="1543664" y="2981981"/>
            <a:ext cx="10125502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-682625">
              <a:spcAft>
                <a:spcPts val="600"/>
              </a:spcAft>
            </a:pPr>
            <a:r>
              <a:rPr lang="en-US" sz="2400" b="1" dirty="0"/>
              <a:t>Operating Reserve: </a:t>
            </a:r>
            <a:r>
              <a:rPr lang="en-US" sz="2400" dirty="0"/>
              <a:t>50% of O&amp;M budget ($91 thousand)</a:t>
            </a:r>
          </a:p>
          <a:p>
            <a:pPr lvl="2" indent="-682625">
              <a:spcAft>
                <a:spcPts val="600"/>
              </a:spcAft>
            </a:pPr>
            <a:endParaRPr lang="en-US" sz="2800" b="1" dirty="0"/>
          </a:p>
          <a:p>
            <a:pPr lvl="2" indent="-682625">
              <a:spcAft>
                <a:spcPts val="600"/>
              </a:spcAft>
            </a:pPr>
            <a:r>
              <a:rPr lang="en-US" sz="2400" b="1" dirty="0"/>
              <a:t>Capital Reserve: </a:t>
            </a:r>
            <a:r>
              <a:rPr lang="en-US" sz="2400" dirty="0"/>
              <a:t>Target balances of $250 thousand.</a:t>
            </a:r>
          </a:p>
          <a:p>
            <a:pPr marL="1250950" lvl="2" indent="-3365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274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C0CC1-B1D3-D621-325A-766E449F0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D2E00-921C-B9C9-6700-6C757EF98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07" y="378609"/>
            <a:ext cx="11174186" cy="590931"/>
          </a:xfrm>
        </p:spPr>
        <p:txBody>
          <a:bodyPr>
            <a:noAutofit/>
          </a:bodyPr>
          <a:lstStyle/>
          <a:p>
            <a:r>
              <a:rPr lang="en-US" dirty="0">
                <a:latin typeface="Century Gothic" pitchFamily="34" charset="0"/>
              </a:rPr>
              <a:t>Wastewater Revenue</a:t>
            </a:r>
            <a:br>
              <a:rPr lang="en-US" dirty="0">
                <a:latin typeface="Century Gothic" pitchFamily="34" charset="0"/>
              </a:rPr>
            </a:br>
            <a:r>
              <a:rPr lang="en-US" sz="2800" b="0" dirty="0">
                <a:latin typeface="Century Gothic" pitchFamily="34" charset="0"/>
              </a:rPr>
              <a:t>FY2024/25 Budget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D8929240-3525-FBED-D067-BE4B05D7A863}"/>
              </a:ext>
            </a:extLst>
          </p:cNvPr>
          <p:cNvSpPr txBox="1">
            <a:spLocks/>
          </p:cNvSpPr>
          <p:nvPr/>
        </p:nvSpPr>
        <p:spPr>
          <a:xfrm>
            <a:off x="11398102" y="6324600"/>
            <a:ext cx="5514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2C5B2E-8B60-4EF3-AEF8-B7865E8752BE}" type="slidenum">
              <a:rPr lang="en-US" b="1" smtClean="0"/>
              <a:t>21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44A513-4793-4817-10AD-E3225B75C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03" y="1947490"/>
            <a:ext cx="5063218" cy="15933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C48F17-5B87-FF08-12A8-CEF1E942B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597" y="1323447"/>
            <a:ext cx="5524500" cy="44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68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C9696-598E-984B-2D3E-081708968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A9622-1D52-D8EE-250A-BB8543FC3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026" y="507183"/>
            <a:ext cx="11935327" cy="59093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entury Gothic" pitchFamily="34" charset="0"/>
              </a:rPr>
              <a:t>Wastewater Operating Expenses</a:t>
            </a:r>
            <a:br>
              <a:rPr lang="en-US" dirty="0">
                <a:latin typeface="Century Gothic" pitchFamily="34" charset="0"/>
              </a:rPr>
            </a:br>
            <a:r>
              <a:rPr lang="en-US" sz="2400" b="0" dirty="0">
                <a:latin typeface="Century Gothic" pitchFamily="34" charset="0"/>
              </a:rPr>
              <a:t>FY2024/25 Budget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6167222D-1D3F-9D68-C500-E90F4DFD317F}"/>
              </a:ext>
            </a:extLst>
          </p:cNvPr>
          <p:cNvSpPr txBox="1">
            <a:spLocks/>
          </p:cNvSpPr>
          <p:nvPr/>
        </p:nvSpPr>
        <p:spPr>
          <a:xfrm>
            <a:off x="11387470" y="6324600"/>
            <a:ext cx="56209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2C5B2E-8B60-4EF3-AEF8-B7865E8752BE}" type="slidenum">
              <a:rPr lang="en-US" b="1" smtClean="0"/>
              <a:t>22</a:t>
            </a:fld>
            <a:endParaRPr lang="en-US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D3F9EC-769D-5FEE-77CE-19A54B5AF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49" y="2192020"/>
            <a:ext cx="4373945" cy="18211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954EA9-AB52-6368-0CFC-08271C818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3240" y="1490127"/>
            <a:ext cx="5638800" cy="444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46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D8A4B-5DEE-B626-B53B-35CBD49BA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2DAAA9A-2AD3-EA31-6759-1F9F7F34AC9B}"/>
              </a:ext>
            </a:extLst>
          </p:cNvPr>
          <p:cNvSpPr txBox="1">
            <a:spLocks/>
          </p:cNvSpPr>
          <p:nvPr/>
        </p:nvSpPr>
        <p:spPr>
          <a:xfrm>
            <a:off x="11433192" y="6398301"/>
            <a:ext cx="613153" cy="3294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283C0D-C4C9-4816-A857-E503000832E5}" type="slidenum">
              <a:rPr lang="en-US" b="1" smtClean="0"/>
              <a:pPr>
                <a:defRPr/>
              </a:pPr>
              <a:t>23</a:t>
            </a:fld>
            <a:endParaRPr lang="en-US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7AC191-0ECC-C6FB-3733-7A6D15A08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12" y="577921"/>
            <a:ext cx="11670733" cy="857911"/>
          </a:xfrm>
        </p:spPr>
        <p:txBody>
          <a:bodyPr>
            <a:normAutofit/>
          </a:bodyPr>
          <a:lstStyle/>
          <a:p>
            <a:r>
              <a:rPr lang="en-US" dirty="0">
                <a:latin typeface="Century Gothic" pitchFamily="34" charset="0"/>
              </a:rPr>
              <a:t>Wastewater</a:t>
            </a:r>
            <a:r>
              <a:rPr lang="en-US" dirty="0"/>
              <a:t> Rate Increase Drivers</a:t>
            </a:r>
            <a:endParaRPr lang="en-US" b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E296C5-3C1D-36F9-83C3-66EC1CE76CF4}"/>
              </a:ext>
            </a:extLst>
          </p:cNvPr>
          <p:cNvSpPr txBox="1"/>
          <p:nvPr/>
        </p:nvSpPr>
        <p:spPr>
          <a:xfrm>
            <a:off x="454523" y="2393572"/>
            <a:ext cx="1128524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Deferred Rate Increases – </a:t>
            </a:r>
            <a:r>
              <a:rPr lang="en-US" sz="2400" dirty="0"/>
              <a:t>Rates have not increased in over 10 years</a:t>
            </a:r>
            <a:r>
              <a:rPr lang="en-US" sz="2400" b="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Inflation</a:t>
            </a:r>
            <a:r>
              <a:rPr lang="en-US" sz="2400" dirty="0"/>
              <a:t> – Since 2014, costs have increased by 40% (CPI).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Capital Reinvestment</a:t>
            </a:r>
            <a:r>
              <a:rPr lang="en-US" sz="2400" dirty="0"/>
              <a:t> - The District has been spending a minimal amount on capital repair and replacement, which has allowed it to defer rate increases. However, an increase in capital spending is necessary at this time.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00917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66294-70F0-06B2-34F7-11457341F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5922FF-3F6B-5AAD-B363-851085C97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264" y="1726524"/>
            <a:ext cx="8382000" cy="3627120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10641F02-0B0F-94D0-854F-178AE89579B0}"/>
              </a:ext>
            </a:extLst>
          </p:cNvPr>
          <p:cNvSpPr txBox="1">
            <a:spLocks/>
          </p:cNvSpPr>
          <p:nvPr/>
        </p:nvSpPr>
        <p:spPr>
          <a:xfrm>
            <a:off x="11433192" y="6398301"/>
            <a:ext cx="613153" cy="3294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283C0D-C4C9-4816-A857-E503000832E5}" type="slidenum">
              <a:rPr lang="en-US" b="1" smtClean="0"/>
              <a:pPr>
                <a:defRPr/>
              </a:pPr>
              <a:t>24</a:t>
            </a:fld>
            <a:endParaRPr lang="en-US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E8D9F7-9339-12D5-537D-1CAA23A1B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67" y="452729"/>
            <a:ext cx="11670733" cy="857911"/>
          </a:xfrm>
        </p:spPr>
        <p:txBody>
          <a:bodyPr>
            <a:normAutofit/>
          </a:bodyPr>
          <a:lstStyle/>
          <a:p>
            <a:r>
              <a:rPr lang="en-US" dirty="0"/>
              <a:t>Wastewater Capital Spending</a:t>
            </a:r>
            <a:endParaRPr lang="en-US" b="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A70D72C-1491-DE51-9FA7-90125C2563EC}"/>
              </a:ext>
            </a:extLst>
          </p:cNvPr>
          <p:cNvCxnSpPr>
            <a:cxnSpLocks/>
          </p:cNvCxnSpPr>
          <p:nvPr/>
        </p:nvCxnSpPr>
        <p:spPr>
          <a:xfrm flipV="1">
            <a:off x="2468880" y="5379720"/>
            <a:ext cx="619760" cy="452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FFE91D2-4284-7A59-406D-DC45FCABC192}"/>
              </a:ext>
            </a:extLst>
          </p:cNvPr>
          <p:cNvSpPr txBox="1"/>
          <p:nvPr/>
        </p:nvSpPr>
        <p:spPr>
          <a:xfrm>
            <a:off x="802640" y="5875081"/>
            <a:ext cx="2479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4-Year historical average is $10K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6B29B0B-50D5-6253-0523-646D3862D390}"/>
              </a:ext>
            </a:extLst>
          </p:cNvPr>
          <p:cNvCxnSpPr>
            <a:cxnSpLocks/>
          </p:cNvCxnSpPr>
          <p:nvPr/>
        </p:nvCxnSpPr>
        <p:spPr>
          <a:xfrm flipH="1" flipV="1">
            <a:off x="6635705" y="5405136"/>
            <a:ext cx="299720" cy="555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A493451-B0BD-4BAE-083B-10C9F75B822C}"/>
              </a:ext>
            </a:extLst>
          </p:cNvPr>
          <p:cNvSpPr txBox="1"/>
          <p:nvPr/>
        </p:nvSpPr>
        <p:spPr>
          <a:xfrm>
            <a:off x="6785565" y="6035939"/>
            <a:ext cx="33629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Propose to increase annual R&amp;R to $40K in the near term and then $100K starting in 2031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2DFDD7-A96C-215E-A71B-5BF012CCDCCD}"/>
              </a:ext>
            </a:extLst>
          </p:cNvPr>
          <p:cNvCxnSpPr>
            <a:cxnSpLocks/>
          </p:cNvCxnSpPr>
          <p:nvPr/>
        </p:nvCxnSpPr>
        <p:spPr>
          <a:xfrm flipH="1">
            <a:off x="7396480" y="2458715"/>
            <a:ext cx="629920" cy="624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8515B4D-38F8-F114-C3A5-F231E10776C3}"/>
              </a:ext>
            </a:extLst>
          </p:cNvPr>
          <p:cNvSpPr txBox="1"/>
          <p:nvPr/>
        </p:nvSpPr>
        <p:spPr>
          <a:xfrm>
            <a:off x="7542395" y="1296666"/>
            <a:ext cx="37027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$5M </a:t>
            </a:r>
            <a:r>
              <a:rPr lang="en-US" sz="1400" dirty="0" err="1"/>
              <a:t>CalTrans</a:t>
            </a:r>
            <a:r>
              <a:rPr lang="en-US" sz="1400" dirty="0"/>
              <a:t> relocation project (to be split with sewer) expected in 3 – 7 years. Proposing the cash finance $200K (8%) and debt finance $2.3M (92%)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C99120-6DD0-21ED-E6B6-6BE2A3187D3A}"/>
              </a:ext>
            </a:extLst>
          </p:cNvPr>
          <p:cNvCxnSpPr>
            <a:cxnSpLocks/>
          </p:cNvCxnSpPr>
          <p:nvPr/>
        </p:nvCxnSpPr>
        <p:spPr>
          <a:xfrm flipV="1">
            <a:off x="8124659" y="5379720"/>
            <a:ext cx="237021" cy="587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47F95DC-D900-246C-D1FA-58731A0CAF19}"/>
              </a:ext>
            </a:extLst>
          </p:cNvPr>
          <p:cNvSpPr txBox="1"/>
          <p:nvPr/>
        </p:nvSpPr>
        <p:spPr>
          <a:xfrm>
            <a:off x="3277213" y="5989464"/>
            <a:ext cx="3362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Pond Lining $100K</a:t>
            </a:r>
          </a:p>
          <a:p>
            <a:pPr algn="ctr"/>
            <a:r>
              <a:rPr lang="en-US" sz="1400" dirty="0"/>
              <a:t>I&amp;I Location &amp; Repair $200K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51776CB-36AB-8C2C-3927-458543DE8902}"/>
              </a:ext>
            </a:extLst>
          </p:cNvPr>
          <p:cNvCxnSpPr>
            <a:cxnSpLocks/>
          </p:cNvCxnSpPr>
          <p:nvPr/>
        </p:nvCxnSpPr>
        <p:spPr>
          <a:xfrm flipV="1">
            <a:off x="4917568" y="5442338"/>
            <a:ext cx="209236" cy="494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433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D8E07-CCEB-E8D4-C3F8-240BEF341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E839E-5588-BCE3-0C7E-F20D64FE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53" y="392130"/>
            <a:ext cx="11997447" cy="59093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entury Gothic" pitchFamily="34" charset="0"/>
              </a:rPr>
              <a:t>Wastewater Financial Forecast &amp; Proposed Rate Revenue Increases</a:t>
            </a:r>
            <a:endParaRPr lang="en-US" sz="3200" b="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84C97EC3-50D0-0730-1E78-0EFEAC226EDD}"/>
              </a:ext>
            </a:extLst>
          </p:cNvPr>
          <p:cNvSpPr txBox="1">
            <a:spLocks/>
          </p:cNvSpPr>
          <p:nvPr/>
        </p:nvSpPr>
        <p:spPr>
          <a:xfrm>
            <a:off x="11319309" y="6324600"/>
            <a:ext cx="63025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2C5B2E-8B60-4EF3-AEF8-B7865E8752BE}" type="slidenum">
              <a:rPr lang="en-US" b="1" smtClean="0"/>
              <a:t>25</a:t>
            </a:fld>
            <a:endParaRPr lang="en-US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481F659-FFC4-E2AF-8C01-4C2796986F55}"/>
              </a:ext>
            </a:extLst>
          </p:cNvPr>
          <p:cNvGrpSpPr/>
          <p:nvPr/>
        </p:nvGrpSpPr>
        <p:grpSpPr>
          <a:xfrm>
            <a:off x="10107285" y="1417061"/>
            <a:ext cx="1743315" cy="2011939"/>
            <a:chOff x="9907206" y="2014150"/>
            <a:chExt cx="1743315" cy="20119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717AA7F-6318-F58B-C8FE-194A064FB51C}"/>
                </a:ext>
              </a:extLst>
            </p:cNvPr>
            <p:cNvSpPr txBox="1"/>
            <p:nvPr/>
          </p:nvSpPr>
          <p:spPr>
            <a:xfrm>
              <a:off x="9923866" y="2629631"/>
              <a:ext cx="1726648" cy="246221"/>
            </a:xfrm>
            <a:prstGeom prst="rect">
              <a:avLst/>
            </a:prstGeom>
            <a:pattFill prst="narHorz">
              <a:fgClr>
                <a:schemeClr val="accent5">
                  <a:lumMod val="75000"/>
                </a:schemeClr>
              </a:fgClr>
              <a:bgClr>
                <a:schemeClr val="bg1"/>
              </a:bgClr>
            </a:pattFill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Non Rate Revenue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6AD2B5-E76F-FAF6-1F64-BBED3E28CA04}"/>
                </a:ext>
              </a:extLst>
            </p:cNvPr>
            <p:cNvSpPr txBox="1"/>
            <p:nvPr/>
          </p:nvSpPr>
          <p:spPr>
            <a:xfrm>
              <a:off x="9923867" y="3779868"/>
              <a:ext cx="1726647" cy="246221"/>
            </a:xfrm>
            <a:prstGeom prst="rect">
              <a:avLst/>
            </a:prstGeom>
            <a:solidFill>
              <a:srgbClr val="25406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</a:rPr>
                <a:t>Operating Expenses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EE6412-4960-0946-5415-E45C9D04753D}"/>
                </a:ext>
              </a:extLst>
            </p:cNvPr>
            <p:cNvSpPr txBox="1"/>
            <p:nvPr/>
          </p:nvSpPr>
          <p:spPr>
            <a:xfrm>
              <a:off x="9907206" y="3480582"/>
              <a:ext cx="1726648" cy="246221"/>
            </a:xfrm>
            <a:prstGeom prst="rect">
              <a:avLst/>
            </a:prstGeom>
            <a:pattFill prst="dkVert">
              <a:fgClr>
                <a:srgbClr val="002060"/>
              </a:fgClr>
              <a:bgClr>
                <a:schemeClr val="bg1"/>
              </a:bgClr>
            </a:pattFill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Debt Service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E2E2020-E4B0-124E-53CA-40924FF3B827}"/>
                </a:ext>
              </a:extLst>
            </p:cNvPr>
            <p:cNvSpPr txBox="1"/>
            <p:nvPr/>
          </p:nvSpPr>
          <p:spPr>
            <a:xfrm>
              <a:off x="9923866" y="2308439"/>
              <a:ext cx="1726649" cy="246221"/>
            </a:xfrm>
            <a:prstGeom prst="rect">
              <a:avLst/>
            </a:prstGeom>
            <a:pattFill prst="narHorz">
              <a:fgClr>
                <a:srgbClr val="ABC674"/>
              </a:fgClr>
              <a:bgClr>
                <a:schemeClr val="bg1"/>
              </a:bgClr>
            </a:pattFill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Existing Rate Revenue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8A9A81A-620A-98FE-2A65-A71DDF86782F}"/>
                </a:ext>
              </a:extLst>
            </p:cNvPr>
            <p:cNvSpPr txBox="1"/>
            <p:nvPr/>
          </p:nvSpPr>
          <p:spPr>
            <a:xfrm>
              <a:off x="9923866" y="3174496"/>
              <a:ext cx="1726648" cy="246221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</a:rPr>
                <a:t>Cash Capital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CD24C7-80BA-48E9-7D2B-35ADFD8FF849}"/>
                </a:ext>
              </a:extLst>
            </p:cNvPr>
            <p:cNvSpPr txBox="1"/>
            <p:nvPr/>
          </p:nvSpPr>
          <p:spPr>
            <a:xfrm>
              <a:off x="9923866" y="2014150"/>
              <a:ext cx="1726655" cy="246221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</a:rPr>
                <a:t>Additional Rate Revenue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1A1BBD-FE1F-309F-D6E7-4FF6497512F7}"/>
                </a:ext>
              </a:extLst>
            </p:cNvPr>
            <p:cNvSpPr txBox="1"/>
            <p:nvPr/>
          </p:nvSpPr>
          <p:spPr>
            <a:xfrm>
              <a:off x="10015977" y="3535690"/>
              <a:ext cx="797279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b="1" dirty="0"/>
                <a:t>Debt Service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0D540DB-93E1-39F6-5CD3-C283D0678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519" y="1393461"/>
            <a:ext cx="8658168" cy="51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30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F894D-70A6-3BFB-09C3-B6A377179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4C9737-4190-B911-F807-8DCF59F40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530" y="2557278"/>
            <a:ext cx="8343900" cy="2238375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CC51122B-24CE-B593-19A4-9F3EC47DF6AE}"/>
              </a:ext>
            </a:extLst>
          </p:cNvPr>
          <p:cNvSpPr txBox="1">
            <a:spLocks/>
          </p:cNvSpPr>
          <p:nvPr/>
        </p:nvSpPr>
        <p:spPr>
          <a:xfrm>
            <a:off x="11419367" y="6324600"/>
            <a:ext cx="53019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2C5B2E-8B60-4EF3-AEF8-B7865E8752BE}" type="slidenum">
              <a:rPr lang="en-US" b="1" smtClean="0"/>
              <a:t>26</a:t>
            </a:fld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BF443C-CAC7-66EE-22E0-9769E385F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081" y="869934"/>
            <a:ext cx="11174186" cy="590931"/>
          </a:xfrm>
        </p:spPr>
        <p:txBody>
          <a:bodyPr>
            <a:noAutofit/>
          </a:bodyPr>
          <a:lstStyle/>
          <a:p>
            <a:r>
              <a:rPr lang="en-US" dirty="0">
                <a:latin typeface="Century Gothic" pitchFamily="34" charset="0"/>
              </a:rPr>
              <a:t>Current &amp; Proposed Wastewater Rates</a:t>
            </a:r>
            <a:endParaRPr lang="en-US" b="0" dirty="0">
              <a:latin typeface="Century Gothic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D0F55F-34F8-3622-8ECF-886845DB7EE4}"/>
              </a:ext>
            </a:extLst>
          </p:cNvPr>
          <p:cNvSpPr txBox="1"/>
          <p:nvPr/>
        </p:nvSpPr>
        <p:spPr>
          <a:xfrm>
            <a:off x="1237845" y="5643935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* REU = residential equivalent unit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6ECF2-5B64-3274-FA15-A41FD3A63524}"/>
              </a:ext>
            </a:extLst>
          </p:cNvPr>
          <p:cNvSpPr txBox="1"/>
          <p:nvPr/>
        </p:nvSpPr>
        <p:spPr>
          <a:xfrm>
            <a:off x="2298159" y="4178190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*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293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36CED-3C5C-71A8-B2C7-30D23C584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47EC02-7A07-4EE6-CB2A-68AE75EB1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6" y="1439696"/>
            <a:ext cx="10909746" cy="5184199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E37E071-969F-8BD4-1463-51AC5B73D12A}"/>
              </a:ext>
            </a:extLst>
          </p:cNvPr>
          <p:cNvSpPr txBox="1">
            <a:spLocks/>
          </p:cNvSpPr>
          <p:nvPr/>
        </p:nvSpPr>
        <p:spPr>
          <a:xfrm>
            <a:off x="11581102" y="6458522"/>
            <a:ext cx="7369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2C5B2E-8B60-4EF3-AEF8-B7865E8752BE}" type="slidenum">
              <a:rPr lang="en-US" b="1" smtClean="0"/>
              <a:t>27</a:t>
            </a:fld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73E6FA-E1E6-848F-A489-86DC49F06143}"/>
              </a:ext>
            </a:extLst>
          </p:cNvPr>
          <p:cNvSpPr txBox="1"/>
          <p:nvPr/>
        </p:nvSpPr>
        <p:spPr>
          <a:xfrm>
            <a:off x="1524723" y="260627"/>
            <a:ext cx="8989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Monthly water bill comparisons among selected regional wastewater agencies</a:t>
            </a:r>
          </a:p>
          <a:p>
            <a:pPr algn="ctr"/>
            <a:r>
              <a:rPr lang="en-US" dirty="0"/>
              <a:t>Single Family Homes with ¾” meter using 5,000 gallons per month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8CDE85-2892-432B-717C-B3E4AF979947}"/>
              </a:ext>
            </a:extLst>
          </p:cNvPr>
          <p:cNvSpPr/>
          <p:nvPr/>
        </p:nvSpPr>
        <p:spPr>
          <a:xfrm>
            <a:off x="2106203" y="5249690"/>
            <a:ext cx="1663604" cy="215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0F9AE4-C69B-C59C-9AF6-44529A2B3476}"/>
              </a:ext>
            </a:extLst>
          </p:cNvPr>
          <p:cNvSpPr/>
          <p:nvPr/>
        </p:nvSpPr>
        <p:spPr>
          <a:xfrm>
            <a:off x="2253816" y="6210080"/>
            <a:ext cx="1515990" cy="215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351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A5B8AE28-4DF1-4F6F-8C92-38860F3FFD75}"/>
              </a:ext>
            </a:extLst>
          </p:cNvPr>
          <p:cNvSpPr txBox="1">
            <a:spLocks/>
          </p:cNvSpPr>
          <p:nvPr/>
        </p:nvSpPr>
        <p:spPr>
          <a:xfrm>
            <a:off x="11419367" y="6324600"/>
            <a:ext cx="53019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2C5B2E-8B60-4EF3-AEF8-B7865E8752BE}" type="slidenum">
              <a:rPr lang="en-US" b="1" smtClean="0"/>
              <a:t>28</a:t>
            </a:fld>
            <a:endParaRPr lang="en-US" b="1" dirty="0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655ADF0A-A5F2-4188-806F-0D36CAAC6ABE}"/>
              </a:ext>
            </a:extLst>
          </p:cNvPr>
          <p:cNvSpPr txBox="1">
            <a:spLocks/>
          </p:cNvSpPr>
          <p:nvPr/>
        </p:nvSpPr>
        <p:spPr>
          <a:xfrm>
            <a:off x="1400614" y="2623651"/>
            <a:ext cx="9800082" cy="218521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182880" indent="-514350" algn="l" defTabSz="914400" rtl="0" eaLnBrk="1" latinLnBrk="0" hangingPunct="1">
              <a:lnSpc>
                <a:spcPct val="2000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irce Bold" panose="020B0602020203020203" pitchFamily="34" charset="0"/>
              </a:rPr>
              <a:t>June Special Meeting (TBD) – Final Recommendation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irce Bold" panose="020B0602020203020203" pitchFamily="34" charset="0"/>
              </a:rPr>
              <a:t>Mail Prop 218 Notifications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irce Bold" panose="020B0602020203020203" pitchFamily="34" charset="0"/>
              </a:rPr>
              <a:t>Conduct Public Hearing in August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irce Bold" panose="020B0602020203020203" pitchFamily="34" charset="0"/>
              </a:rPr>
              <a:t>Implement rates on September 1, 2025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18306B-349C-45DE-975B-F8503E426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793" y="699883"/>
            <a:ext cx="8229600" cy="427038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entury Gothic" pitchFamily="34" charset="0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222208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111" y="251734"/>
            <a:ext cx="11174186" cy="590931"/>
          </a:xfrm>
        </p:spPr>
        <p:txBody>
          <a:bodyPr>
            <a:noAutofit/>
          </a:bodyPr>
          <a:lstStyle/>
          <a:p>
            <a:r>
              <a:rPr lang="en-US" dirty="0">
                <a:latin typeface="Century Gothic" pitchFamily="34" charset="0"/>
              </a:rPr>
              <a:t>The Rate Setting Process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57777" y="1840524"/>
            <a:ext cx="5627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Compares the revenues of the utility to its expenses to determine the overall level of rate adjustment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36679" y="3607778"/>
            <a:ext cx="5788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Equitably allocates the revenue requirements between the various customer classes of service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7777" y="4924865"/>
            <a:ext cx="5412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Design rates for each class of service to meet the revenue needs of the utility, along with any other rate design goals and objectives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053330" y="1792459"/>
          <a:ext cx="4993431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0D269C15-C10F-4C7B-AD02-B71D62B5E0A9}"/>
              </a:ext>
            </a:extLst>
          </p:cNvPr>
          <p:cNvSpPr txBox="1">
            <a:spLocks/>
          </p:cNvSpPr>
          <p:nvPr/>
        </p:nvSpPr>
        <p:spPr>
          <a:xfrm>
            <a:off x="11588690" y="6324600"/>
            <a:ext cx="3608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2C5B2E-8B60-4EF3-AEF8-B7865E8752BE}" type="slidenum">
              <a:rPr lang="en-US" b="1" smtClean="0"/>
              <a:t>3</a:t>
            </a:fld>
            <a:endParaRPr lang="en-US" b="1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C79F152-ED74-4544-F6CA-EFE8C5F55CCE}"/>
              </a:ext>
            </a:extLst>
          </p:cNvPr>
          <p:cNvSpPr/>
          <p:nvPr/>
        </p:nvSpPr>
        <p:spPr>
          <a:xfrm>
            <a:off x="894080" y="1605280"/>
            <a:ext cx="11055482" cy="14224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301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A5B8AE28-4DF1-4F6F-8C92-38860F3FFD75}"/>
              </a:ext>
            </a:extLst>
          </p:cNvPr>
          <p:cNvSpPr txBox="1">
            <a:spLocks/>
          </p:cNvSpPr>
          <p:nvPr/>
        </p:nvSpPr>
        <p:spPr>
          <a:xfrm>
            <a:off x="11419367" y="6324600"/>
            <a:ext cx="53019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2C5B2E-8B60-4EF3-AEF8-B7865E8752BE}" type="slidenum">
              <a:rPr lang="en-US" b="1" smtClean="0"/>
              <a:t>4</a:t>
            </a:fld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C8A2EF8-C118-4F31-9CEB-5922BD26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97" y="533400"/>
            <a:ext cx="11174186" cy="590931"/>
          </a:xfrm>
        </p:spPr>
        <p:txBody>
          <a:bodyPr>
            <a:noAutofit/>
          </a:bodyPr>
          <a:lstStyle/>
          <a:p>
            <a:r>
              <a:rPr lang="en-US" dirty="0">
                <a:latin typeface="Century Gothic" pitchFamily="34" charset="0"/>
              </a:rPr>
              <a:t>Legal Requirements </a:t>
            </a:r>
            <a:br>
              <a:rPr lang="en-US" dirty="0">
                <a:latin typeface="Century Gothic" pitchFamily="34" charset="0"/>
              </a:rPr>
            </a:br>
            <a:r>
              <a:rPr lang="en-US" b="0" dirty="0">
                <a:latin typeface="Century Gothic" pitchFamily="34" charset="0"/>
              </a:rPr>
              <a:t>for Setting Water Rates In California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08D0645-D713-4607-8FA2-BAA2A5E93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521" y="1676400"/>
            <a:ext cx="10222869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Proposition 218 (Article XIIID, Section 6 of California Constitution)</a:t>
            </a:r>
          </a:p>
          <a:p>
            <a:pPr lvl="1"/>
            <a:r>
              <a:rPr lang="en-US" sz="2000" dirty="0"/>
              <a:t>Revenues shall not exceed funds required to provide service; nor used for another purpose</a:t>
            </a:r>
          </a:p>
          <a:p>
            <a:pPr lvl="1"/>
            <a:r>
              <a:rPr lang="en-US" sz="2000" dirty="0"/>
              <a:t>Amount shall not exceed the proportional cost of the service attributable to the parcel</a:t>
            </a:r>
          </a:p>
          <a:p>
            <a:pPr lvl="1"/>
            <a:r>
              <a:rPr lang="en-US" sz="2000" dirty="0"/>
              <a:t>Service must be actually used or immediately available</a:t>
            </a:r>
          </a:p>
          <a:p>
            <a:pPr lvl="1"/>
            <a:r>
              <a:rPr lang="en-US" sz="2000" dirty="0"/>
              <a:t>Approval process includes 45-day notice, public hearing, and written majority protest.  Does not require a voting process (unlike taxes).</a:t>
            </a:r>
          </a:p>
          <a:p>
            <a:pPr lvl="1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7503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A5B8AE28-4DF1-4F6F-8C92-38860F3FFD75}"/>
              </a:ext>
            </a:extLst>
          </p:cNvPr>
          <p:cNvSpPr txBox="1">
            <a:spLocks/>
          </p:cNvSpPr>
          <p:nvPr/>
        </p:nvSpPr>
        <p:spPr>
          <a:xfrm>
            <a:off x="11419367" y="6324600"/>
            <a:ext cx="53019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2C5B2E-8B60-4EF3-AEF8-B7865E8752BE}" type="slidenum">
              <a:rPr lang="en-US" b="1" smtClean="0"/>
              <a:t>5</a:t>
            </a:fld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C034941-60F5-4D44-9AFD-BE1F8907F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78" y="774849"/>
            <a:ext cx="11174186" cy="590931"/>
          </a:xfrm>
        </p:spPr>
        <p:txBody>
          <a:bodyPr>
            <a:noAutofit/>
          </a:bodyPr>
          <a:lstStyle/>
          <a:p>
            <a:r>
              <a:rPr lang="en-US" dirty="0">
                <a:latin typeface="Century Gothic" pitchFamily="34" charset="0"/>
              </a:rPr>
              <a:t>Water Cash Balances</a:t>
            </a:r>
            <a:br>
              <a:rPr lang="en-US" dirty="0">
                <a:latin typeface="Century Gothic" pitchFamily="34" charset="0"/>
              </a:rPr>
            </a:br>
            <a:r>
              <a:rPr lang="en-US" sz="2800" b="0" dirty="0">
                <a:latin typeface="Century Gothic" pitchFamily="34" charset="0"/>
              </a:rPr>
              <a:t>Fiscal Year beginning July 1, 2024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7D9B9-A77C-8AD2-D957-453D299437FE}"/>
              </a:ext>
            </a:extLst>
          </p:cNvPr>
          <p:cNvSpPr txBox="1"/>
          <p:nvPr/>
        </p:nvSpPr>
        <p:spPr>
          <a:xfrm>
            <a:off x="508907" y="6001434"/>
            <a:ext cx="98711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Century Gothic" pitchFamily="34" charset="0"/>
              </a:rPr>
              <a:t>* The District doesn’t formally separate the water and wastewater reserves therefore it was assumed that the reserves are split equally between water and wastewater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6C2E38-39E5-FA07-4B43-CFF0F5CD55A0}"/>
              </a:ext>
            </a:extLst>
          </p:cNvPr>
          <p:cNvSpPr txBox="1"/>
          <p:nvPr/>
        </p:nvSpPr>
        <p:spPr>
          <a:xfrm>
            <a:off x="5112937" y="582810"/>
            <a:ext cx="1129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latin typeface="Century Gothic" pitchFamily="34" charset="0"/>
              </a:rPr>
              <a:t>*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6090CF-E2C0-846E-DA80-2A35C578D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379" y="2449124"/>
            <a:ext cx="5374647" cy="168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42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 txBox="1">
            <a:spLocks/>
          </p:cNvSpPr>
          <p:nvPr/>
        </p:nvSpPr>
        <p:spPr>
          <a:xfrm>
            <a:off x="11433192" y="6398301"/>
            <a:ext cx="613153" cy="3294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283C0D-C4C9-4816-A857-E503000832E5}" type="slidenum">
              <a:rPr lang="en-US" b="1" smtClean="0"/>
              <a:pPr>
                <a:defRPr/>
              </a:pPr>
              <a:t>6</a:t>
            </a:fld>
            <a:endParaRPr lang="en-US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39F204-86AD-4F43-92F9-A02E53060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33" y="1016071"/>
            <a:ext cx="11670733" cy="857911"/>
          </a:xfrm>
        </p:spPr>
        <p:txBody>
          <a:bodyPr>
            <a:normAutofit fontScale="90000"/>
          </a:bodyPr>
          <a:lstStyle/>
          <a:p>
            <a:r>
              <a:rPr lang="en-US" dirty="0"/>
              <a:t>Water Reserve Policies</a:t>
            </a:r>
            <a:br>
              <a:rPr lang="en-US" dirty="0"/>
            </a:br>
            <a:br>
              <a:rPr lang="en-US" dirty="0"/>
            </a:br>
            <a:r>
              <a:rPr lang="en-US" sz="2700" b="0" dirty="0"/>
              <a:t>The following are recommended District reserve policies.  In addition to protecting the District against unforeseen circumstances, these policies also contribute towards the District’s credit rating.</a:t>
            </a:r>
            <a:endParaRPr lang="en-US" b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672B9D-4279-47C4-92CE-EEB768C21593}"/>
              </a:ext>
            </a:extLst>
          </p:cNvPr>
          <p:cNvSpPr/>
          <p:nvPr/>
        </p:nvSpPr>
        <p:spPr>
          <a:xfrm>
            <a:off x="1543664" y="2981981"/>
            <a:ext cx="10125502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-682625">
              <a:spcAft>
                <a:spcPts val="600"/>
              </a:spcAft>
            </a:pPr>
            <a:r>
              <a:rPr lang="en-US" sz="2400" b="1" dirty="0"/>
              <a:t>Operating Reserve: </a:t>
            </a:r>
            <a:r>
              <a:rPr lang="en-US" sz="2400" dirty="0"/>
              <a:t>50% of O&amp;M budget ($92 thousand)</a:t>
            </a:r>
          </a:p>
          <a:p>
            <a:pPr lvl="2" indent="-682625">
              <a:spcAft>
                <a:spcPts val="600"/>
              </a:spcAft>
            </a:pPr>
            <a:endParaRPr lang="en-US" sz="2800" b="1" dirty="0"/>
          </a:p>
          <a:p>
            <a:pPr lvl="2" indent="-682625">
              <a:spcAft>
                <a:spcPts val="600"/>
              </a:spcAft>
            </a:pPr>
            <a:r>
              <a:rPr lang="en-US" sz="2400" b="1" dirty="0"/>
              <a:t>Capital Reserve: </a:t>
            </a:r>
            <a:r>
              <a:rPr lang="en-US" sz="2400" dirty="0"/>
              <a:t>Target balances of $250 thousand.</a:t>
            </a:r>
          </a:p>
          <a:p>
            <a:pPr marL="1250950" lvl="2" indent="-3365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6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907" y="378609"/>
            <a:ext cx="11174186" cy="590931"/>
          </a:xfrm>
        </p:spPr>
        <p:txBody>
          <a:bodyPr>
            <a:noAutofit/>
          </a:bodyPr>
          <a:lstStyle/>
          <a:p>
            <a:r>
              <a:rPr lang="en-US" dirty="0">
                <a:latin typeface="Century Gothic" pitchFamily="34" charset="0"/>
              </a:rPr>
              <a:t>Water Revenue</a:t>
            </a:r>
            <a:br>
              <a:rPr lang="en-US" dirty="0">
                <a:latin typeface="Century Gothic" pitchFamily="34" charset="0"/>
              </a:rPr>
            </a:br>
            <a:r>
              <a:rPr lang="en-US" sz="2800" b="0" dirty="0">
                <a:latin typeface="Century Gothic" pitchFamily="34" charset="0"/>
              </a:rPr>
              <a:t>FY2024/25 Budget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A5B8AE28-4DF1-4F6F-8C92-38860F3FFD75}"/>
              </a:ext>
            </a:extLst>
          </p:cNvPr>
          <p:cNvSpPr txBox="1">
            <a:spLocks/>
          </p:cNvSpPr>
          <p:nvPr/>
        </p:nvSpPr>
        <p:spPr>
          <a:xfrm>
            <a:off x="11398102" y="6324600"/>
            <a:ext cx="5514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2C5B2E-8B60-4EF3-AEF8-B7865E8752BE}" type="slidenum">
              <a:rPr lang="en-US" b="1" smtClean="0"/>
              <a:t>7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C8ECB5-ADB0-9CEE-0C60-FD31B5037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313195"/>
            <a:ext cx="5516880" cy="4434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1B2D1A-2112-92CF-EAE0-69BFB3369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0" y="2559685"/>
            <a:ext cx="3975100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56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026" y="507183"/>
            <a:ext cx="11935327" cy="59093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entury Gothic" pitchFamily="34" charset="0"/>
              </a:rPr>
              <a:t>Water Operating Expenses</a:t>
            </a:r>
            <a:br>
              <a:rPr lang="en-US" dirty="0">
                <a:latin typeface="Century Gothic" pitchFamily="34" charset="0"/>
              </a:rPr>
            </a:br>
            <a:r>
              <a:rPr lang="en-US" sz="2400" b="0" dirty="0">
                <a:latin typeface="Century Gothic" pitchFamily="34" charset="0"/>
              </a:rPr>
              <a:t>FY2024/25 Budget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A5B8AE28-4DF1-4F6F-8C92-38860F3FFD75}"/>
              </a:ext>
            </a:extLst>
          </p:cNvPr>
          <p:cNvSpPr txBox="1">
            <a:spLocks/>
          </p:cNvSpPr>
          <p:nvPr/>
        </p:nvSpPr>
        <p:spPr>
          <a:xfrm>
            <a:off x="11387470" y="6324600"/>
            <a:ext cx="56209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2C5B2E-8B60-4EF3-AEF8-B7865E8752BE}" type="slidenum">
              <a:rPr lang="en-US" b="1" smtClean="0"/>
              <a:t>8</a:t>
            </a:fld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1F69B3-B351-92F9-8899-142052969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810" y="1098114"/>
            <a:ext cx="5661660" cy="44500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94D0BE-CAFF-E243-60E8-3AC822AC4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10" y="1912620"/>
            <a:ext cx="4389038" cy="240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07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 txBox="1">
            <a:spLocks/>
          </p:cNvSpPr>
          <p:nvPr/>
        </p:nvSpPr>
        <p:spPr>
          <a:xfrm>
            <a:off x="11433192" y="6398301"/>
            <a:ext cx="613153" cy="3294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283C0D-C4C9-4816-A857-E503000832E5}" type="slidenum">
              <a:rPr lang="en-US" b="1" smtClean="0"/>
              <a:pPr>
                <a:defRPr/>
              </a:pPr>
              <a:t>9</a:t>
            </a:fld>
            <a:endParaRPr lang="en-US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39F204-86AD-4F43-92F9-A02E53060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12" y="577921"/>
            <a:ext cx="11670733" cy="857911"/>
          </a:xfrm>
        </p:spPr>
        <p:txBody>
          <a:bodyPr>
            <a:normAutofit/>
          </a:bodyPr>
          <a:lstStyle/>
          <a:p>
            <a:r>
              <a:rPr lang="en-US" dirty="0"/>
              <a:t>Water Rate Increase Drivers</a:t>
            </a:r>
            <a:endParaRPr lang="en-US" b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9BE62-DBCF-4A51-AEDC-F74CA529E78F}"/>
              </a:ext>
            </a:extLst>
          </p:cNvPr>
          <p:cNvSpPr txBox="1"/>
          <p:nvPr/>
        </p:nvSpPr>
        <p:spPr>
          <a:xfrm>
            <a:off x="454523" y="1871357"/>
            <a:ext cx="1128524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Deferred Rate Increases – </a:t>
            </a:r>
            <a:r>
              <a:rPr lang="en-US" sz="2400" dirty="0"/>
              <a:t>Rates have not increased in over 10 years</a:t>
            </a:r>
            <a:r>
              <a:rPr lang="en-US" sz="2400" b="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Inflation</a:t>
            </a:r>
            <a:r>
              <a:rPr lang="en-US" sz="2400" dirty="0"/>
              <a:t> – Since 2014, costs have increased by 40% (CPI).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Capital Reinvestment</a:t>
            </a:r>
            <a:r>
              <a:rPr lang="en-US" sz="2400" dirty="0"/>
              <a:t> - The District has been spending a minimal amount on capital repair and replacement, which has allowed it to defer rate increases. However, an increase in capital spending is necessary at this time.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36231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FT_01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01C6FD"/>
      </a:accent1>
      <a:accent2>
        <a:srgbClr val="067F9C"/>
      </a:accent2>
      <a:accent3>
        <a:srgbClr val="014E52"/>
      </a:accent3>
      <a:accent4>
        <a:srgbClr val="ED7D31"/>
      </a:accent4>
      <a:accent5>
        <a:srgbClr val="79AE02"/>
      </a:accent5>
      <a:accent6>
        <a:srgbClr val="0070C0"/>
      </a:accent6>
      <a:hlink>
        <a:srgbClr val="01C6FD"/>
      </a:hlink>
      <a:folHlink>
        <a:srgbClr val="954F72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inimalist_Template_03_CA - v7" id="{215D63C3-B139-4AD7-9F60-51396BC82D2C}" vid="{FAE53EBD-DCD0-4C4A-8B10-EB06EA2364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D8A4B1-1036-4F2B-9C1A-A86F68D314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0439D9-8631-4FC1-BCE0-1BDB23425EE1}">
  <ds:schemaRefs>
    <ds:schemaRef ds:uri="http://schemas.microsoft.com/office/2006/documentManagement/types"/>
    <ds:schemaRef ds:uri="http://purl.org/dc/elements/1.1/"/>
    <ds:schemaRef ds:uri="http://schemas.microsoft.com/sharepoint/v3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fb0879af-3eba-417a-a55a-ffe6dcd6ca77"/>
    <ds:schemaRef ds:uri="http://purl.org/dc/terms/"/>
    <ds:schemaRef ds:uri="http://schemas.openxmlformats.org/package/2006/metadata/core-properties"/>
    <ds:schemaRef ds:uri="6dc4bcd6-49db-4c07-9060-8acfc67cef9f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23BE856-B6C2-4675-AE16-47A27D415D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1169</Words>
  <Application>Microsoft Office PowerPoint</Application>
  <PresentationFormat>Widescreen</PresentationFormat>
  <Paragraphs>210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Barlow</vt:lpstr>
      <vt:lpstr>Calibri</vt:lpstr>
      <vt:lpstr>Century Gothic</vt:lpstr>
      <vt:lpstr>Circe Bold</vt:lpstr>
      <vt:lpstr>Rift Bold</vt:lpstr>
      <vt:lpstr>Office Theme</vt:lpstr>
      <vt:lpstr>2025 Water &amp; Sewer Rate Studies Preliminary Findings</vt:lpstr>
      <vt:lpstr>Agenda</vt:lpstr>
      <vt:lpstr>The Rate Setting Process</vt:lpstr>
      <vt:lpstr>Legal Requirements  for Setting Water Rates In California</vt:lpstr>
      <vt:lpstr>Water Cash Balances Fiscal Year beginning July 1, 2024</vt:lpstr>
      <vt:lpstr>Water Reserve Policies  The following are recommended District reserve policies.  In addition to protecting the District against unforeseen circumstances, these policies also contribute towards the District’s credit rating.</vt:lpstr>
      <vt:lpstr>Water Revenue FY2024/25 Budget</vt:lpstr>
      <vt:lpstr>Water Operating Expenses FY2024/25 Budget</vt:lpstr>
      <vt:lpstr>Water Rate Increase Drivers</vt:lpstr>
      <vt:lpstr>Annual Inflation Assumptions</vt:lpstr>
      <vt:lpstr>Water Capital Spending</vt:lpstr>
      <vt:lpstr>Scenario 1 Water Financial Forecast &amp; Proposed Rate Revenue Increases</vt:lpstr>
      <vt:lpstr>Scenario 1 Current &amp; Proposed Water Rates</vt:lpstr>
      <vt:lpstr>Scenario 2 Water Financial Forecast &amp; Proposed Rate Revenue Increases</vt:lpstr>
      <vt:lpstr>Scenario 2 Current &amp; Proposed Water Rates</vt:lpstr>
      <vt:lpstr>Scenario 3 Water Financial Forecast &amp; Proposed Rate Revenue Increases</vt:lpstr>
      <vt:lpstr>Scenario 3 Current &amp; Proposed Water Rates</vt:lpstr>
      <vt:lpstr>PowerPoint Presentation</vt:lpstr>
      <vt:lpstr>Wastewater Cash Balances Fiscal Year beginning July 1, 2024</vt:lpstr>
      <vt:lpstr>Wastewater Reserve Policies  The following are recommended District reserve policies.  In addition to protecting the District against unforeseen circumstances, these policies also contribute towards the District’s credit rating.</vt:lpstr>
      <vt:lpstr>Wastewater Revenue FY2024/25 Budget</vt:lpstr>
      <vt:lpstr>Wastewater Operating Expenses FY2024/25 Budget</vt:lpstr>
      <vt:lpstr>Wastewater Rate Increase Drivers</vt:lpstr>
      <vt:lpstr>Wastewater Capital Spending</vt:lpstr>
      <vt:lpstr>Wastewater Financial Forecast &amp; Proposed Rate Revenue Increases</vt:lpstr>
      <vt:lpstr>Current &amp; Proposed Wastewater Rates</vt:lpstr>
      <vt:lpstr>PowerPoint Presentation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2018-11-13T01:48:22Z</dcterms:created>
  <dcterms:modified xsi:type="dcterms:W3CDTF">2025-05-30T21:48:42Z</dcterms:modified>
</cp:coreProperties>
</file>