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94" r:id="rId5"/>
    <p:sldId id="592" r:id="rId6"/>
    <p:sldId id="379" r:id="rId7"/>
    <p:sldId id="593" r:id="rId8"/>
    <p:sldId id="595" r:id="rId9"/>
    <p:sldId id="596" r:id="rId10"/>
    <p:sldId id="632" r:id="rId11"/>
    <p:sldId id="646" r:id="rId12"/>
    <p:sldId id="652" r:id="rId13"/>
    <p:sldId id="665" r:id="rId14"/>
    <p:sldId id="666" r:id="rId15"/>
    <p:sldId id="630" r:id="rId16"/>
    <p:sldId id="655" r:id="rId17"/>
    <p:sldId id="656" r:id="rId18"/>
    <p:sldId id="657" r:id="rId19"/>
    <p:sldId id="659" r:id="rId20"/>
    <p:sldId id="660" r:id="rId21"/>
    <p:sldId id="661" r:id="rId22"/>
    <p:sldId id="662" r:id="rId23"/>
    <p:sldId id="610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1C6FD"/>
    <a:srgbClr val="ED7D31"/>
    <a:srgbClr val="79AE02"/>
    <a:srgbClr val="324655"/>
    <a:srgbClr val="9CCECA"/>
    <a:srgbClr val="067F9C"/>
    <a:srgbClr val="014E52"/>
    <a:srgbClr val="0C596D"/>
    <a:srgbClr val="035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1" autoAdjust="0"/>
    <p:restoredTop sz="91636" autoAdjust="0"/>
  </p:normalViewPr>
  <p:slideViewPr>
    <p:cSldViewPr snapToGrid="0">
      <p:cViewPr varScale="1">
        <p:scale>
          <a:sx n="97" d="100"/>
          <a:sy n="97" d="100"/>
        </p:scale>
        <p:origin x="8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628B0-64BB-49A1-918B-EED969B06E91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DEB14-9DB1-4ADC-A671-49F436E7022D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Revenue Requirements</a:t>
          </a:r>
        </a:p>
      </dgm:t>
    </dgm:pt>
    <dgm:pt modelId="{08962617-A2AE-4748-B9FE-364B9223C7EC}" type="parTrans" cxnId="{47187E70-4D42-4101-8D26-A344D9310E6A}">
      <dgm:prSet/>
      <dgm:spPr/>
      <dgm:t>
        <a:bodyPr/>
        <a:lstStyle/>
        <a:p>
          <a:endParaRPr lang="en-US"/>
        </a:p>
      </dgm:t>
    </dgm:pt>
    <dgm:pt modelId="{62FC7365-65D1-431F-AD7C-BB75331FC21F}" type="sibTrans" cxnId="{47187E70-4D42-4101-8D26-A344D9310E6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12BAE2F6-91FB-4175-ABB4-08A35C0B7E79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Cost-of-Service</a:t>
          </a:r>
        </a:p>
      </dgm:t>
    </dgm:pt>
    <dgm:pt modelId="{15810D9D-551E-4EB4-88C8-DAB50F6F350C}" type="parTrans" cxnId="{7453C433-FB87-4F5C-A9EE-3C06C8E6BFB9}">
      <dgm:prSet/>
      <dgm:spPr/>
      <dgm:t>
        <a:bodyPr/>
        <a:lstStyle/>
        <a:p>
          <a:endParaRPr lang="en-US"/>
        </a:p>
      </dgm:t>
    </dgm:pt>
    <dgm:pt modelId="{F75A8C08-43D4-434D-971E-31037FD19190}" type="sibTrans" cxnId="{7453C433-FB87-4F5C-A9EE-3C06C8E6BFB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D35A2B89-C373-4B7A-AFAF-959C16A56BA9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/>
            <a:t>Rate Design</a:t>
          </a:r>
        </a:p>
      </dgm:t>
    </dgm:pt>
    <dgm:pt modelId="{431E5540-D322-4373-8D41-C2BC640B6586}" type="parTrans" cxnId="{DBA11D3E-8B42-4A7F-A996-99B8E2C31206}">
      <dgm:prSet/>
      <dgm:spPr/>
      <dgm:t>
        <a:bodyPr/>
        <a:lstStyle/>
        <a:p>
          <a:endParaRPr lang="en-US"/>
        </a:p>
      </dgm:t>
    </dgm:pt>
    <dgm:pt modelId="{D5681161-811D-44EC-8AA4-F44681317240}" type="sibTrans" cxnId="{DBA11D3E-8B42-4A7F-A996-99B8E2C31206}">
      <dgm:prSet/>
      <dgm:spPr/>
      <dgm:t>
        <a:bodyPr/>
        <a:lstStyle/>
        <a:p>
          <a:endParaRPr lang="en-US"/>
        </a:p>
      </dgm:t>
    </dgm:pt>
    <dgm:pt modelId="{5952DAF3-D01C-424E-A51A-C1E29094FF65}" type="pres">
      <dgm:prSet presAssocID="{DD0628B0-64BB-49A1-918B-EED969B06E91}" presName="linearFlow" presStyleCnt="0">
        <dgm:presLayoutVars>
          <dgm:resizeHandles val="exact"/>
        </dgm:presLayoutVars>
      </dgm:prSet>
      <dgm:spPr/>
    </dgm:pt>
    <dgm:pt modelId="{C6C21AF8-CE6B-4A82-99CA-0221951A729E}" type="pres">
      <dgm:prSet presAssocID="{29DDEB14-9DB1-4ADC-A671-49F436E7022D}" presName="node" presStyleLbl="node1" presStyleIdx="0" presStyleCnt="3" custScaleX="270707" custLinFactNeighborX="763">
        <dgm:presLayoutVars>
          <dgm:bulletEnabled val="1"/>
        </dgm:presLayoutVars>
      </dgm:prSet>
      <dgm:spPr/>
    </dgm:pt>
    <dgm:pt modelId="{11E3DA3B-4A10-46F9-B826-87476F210CD9}" type="pres">
      <dgm:prSet presAssocID="{62FC7365-65D1-431F-AD7C-BB75331FC21F}" presName="sibTrans" presStyleLbl="sibTrans2D1" presStyleIdx="0" presStyleCnt="2"/>
      <dgm:spPr/>
    </dgm:pt>
    <dgm:pt modelId="{C76F383F-9B32-44DD-A6E8-F0FDF9503546}" type="pres">
      <dgm:prSet presAssocID="{62FC7365-65D1-431F-AD7C-BB75331FC21F}" presName="connectorText" presStyleLbl="sibTrans2D1" presStyleIdx="0" presStyleCnt="2"/>
      <dgm:spPr/>
    </dgm:pt>
    <dgm:pt modelId="{5DC52377-DB52-4A28-8CB6-0A531F322491}" type="pres">
      <dgm:prSet presAssocID="{12BAE2F6-91FB-4175-ABB4-08A35C0B7E79}" presName="node" presStyleLbl="node1" presStyleIdx="1" presStyleCnt="3" custScaleX="262626">
        <dgm:presLayoutVars>
          <dgm:bulletEnabled val="1"/>
        </dgm:presLayoutVars>
      </dgm:prSet>
      <dgm:spPr/>
    </dgm:pt>
    <dgm:pt modelId="{459C6908-0C3A-4DF5-8AD5-7B0A8087E92F}" type="pres">
      <dgm:prSet presAssocID="{F75A8C08-43D4-434D-971E-31037FD19190}" presName="sibTrans" presStyleLbl="sibTrans2D1" presStyleIdx="1" presStyleCnt="2"/>
      <dgm:spPr/>
    </dgm:pt>
    <dgm:pt modelId="{816C81B1-2E34-4713-9FB1-620AB4050F6D}" type="pres">
      <dgm:prSet presAssocID="{F75A8C08-43D4-434D-971E-31037FD19190}" presName="connectorText" presStyleLbl="sibTrans2D1" presStyleIdx="1" presStyleCnt="2"/>
      <dgm:spPr/>
    </dgm:pt>
    <dgm:pt modelId="{230EB8C4-94ED-4BF5-BE45-8BEB436D4E86}" type="pres">
      <dgm:prSet presAssocID="{D35A2B89-C373-4B7A-AFAF-959C16A56BA9}" presName="node" presStyleLbl="node1" presStyleIdx="2" presStyleCnt="3" custScaleX="254545">
        <dgm:presLayoutVars>
          <dgm:bulletEnabled val="1"/>
        </dgm:presLayoutVars>
      </dgm:prSet>
      <dgm:spPr/>
    </dgm:pt>
  </dgm:ptLst>
  <dgm:cxnLst>
    <dgm:cxn modelId="{7820B718-1018-486F-BDE8-D651DC6DBE28}" type="presOf" srcId="{12BAE2F6-91FB-4175-ABB4-08A35C0B7E79}" destId="{5DC52377-DB52-4A28-8CB6-0A531F322491}" srcOrd="0" destOrd="0" presId="urn:microsoft.com/office/officeart/2005/8/layout/process2"/>
    <dgm:cxn modelId="{5977BE25-3B7C-4354-82A6-3A20F8EE3E7B}" type="presOf" srcId="{DD0628B0-64BB-49A1-918B-EED969B06E91}" destId="{5952DAF3-D01C-424E-A51A-C1E29094FF65}" srcOrd="0" destOrd="0" presId="urn:microsoft.com/office/officeart/2005/8/layout/process2"/>
    <dgm:cxn modelId="{CD2F382F-F518-454A-B914-ED2F1399294C}" type="presOf" srcId="{62FC7365-65D1-431F-AD7C-BB75331FC21F}" destId="{C76F383F-9B32-44DD-A6E8-F0FDF9503546}" srcOrd="1" destOrd="0" presId="urn:microsoft.com/office/officeart/2005/8/layout/process2"/>
    <dgm:cxn modelId="{7453C433-FB87-4F5C-A9EE-3C06C8E6BFB9}" srcId="{DD0628B0-64BB-49A1-918B-EED969B06E91}" destId="{12BAE2F6-91FB-4175-ABB4-08A35C0B7E79}" srcOrd="1" destOrd="0" parTransId="{15810D9D-551E-4EB4-88C8-DAB50F6F350C}" sibTransId="{F75A8C08-43D4-434D-971E-31037FD19190}"/>
    <dgm:cxn modelId="{EAED8835-DCF3-414F-9247-BEFF9AEDE031}" type="presOf" srcId="{F75A8C08-43D4-434D-971E-31037FD19190}" destId="{459C6908-0C3A-4DF5-8AD5-7B0A8087E92F}" srcOrd="0" destOrd="0" presId="urn:microsoft.com/office/officeart/2005/8/layout/process2"/>
    <dgm:cxn modelId="{DBA11D3E-8B42-4A7F-A996-99B8E2C31206}" srcId="{DD0628B0-64BB-49A1-918B-EED969B06E91}" destId="{D35A2B89-C373-4B7A-AFAF-959C16A56BA9}" srcOrd="2" destOrd="0" parTransId="{431E5540-D322-4373-8D41-C2BC640B6586}" sibTransId="{D5681161-811D-44EC-8AA4-F44681317240}"/>
    <dgm:cxn modelId="{A9A7394E-FA38-4CAA-9640-DB40EEA1FD4B}" type="presOf" srcId="{29DDEB14-9DB1-4ADC-A671-49F436E7022D}" destId="{C6C21AF8-CE6B-4A82-99CA-0221951A729E}" srcOrd="0" destOrd="0" presId="urn:microsoft.com/office/officeart/2005/8/layout/process2"/>
    <dgm:cxn modelId="{47187E70-4D42-4101-8D26-A344D9310E6A}" srcId="{DD0628B0-64BB-49A1-918B-EED969B06E91}" destId="{29DDEB14-9DB1-4ADC-A671-49F436E7022D}" srcOrd="0" destOrd="0" parTransId="{08962617-A2AE-4748-B9FE-364B9223C7EC}" sibTransId="{62FC7365-65D1-431F-AD7C-BB75331FC21F}"/>
    <dgm:cxn modelId="{16186285-AA64-45C4-998E-4BDD0EB05A6E}" type="presOf" srcId="{D35A2B89-C373-4B7A-AFAF-959C16A56BA9}" destId="{230EB8C4-94ED-4BF5-BE45-8BEB436D4E86}" srcOrd="0" destOrd="0" presId="urn:microsoft.com/office/officeart/2005/8/layout/process2"/>
    <dgm:cxn modelId="{E9112F8A-63F6-4470-B659-5C01562965DC}" type="presOf" srcId="{62FC7365-65D1-431F-AD7C-BB75331FC21F}" destId="{11E3DA3B-4A10-46F9-B826-87476F210CD9}" srcOrd="0" destOrd="0" presId="urn:microsoft.com/office/officeart/2005/8/layout/process2"/>
    <dgm:cxn modelId="{7F40DECA-296B-4FF7-B9A9-FA69BB00BB94}" type="presOf" srcId="{F75A8C08-43D4-434D-971E-31037FD19190}" destId="{816C81B1-2E34-4713-9FB1-620AB4050F6D}" srcOrd="1" destOrd="0" presId="urn:microsoft.com/office/officeart/2005/8/layout/process2"/>
    <dgm:cxn modelId="{AB0CD3A3-A889-405E-87DB-B85E75DF6AC4}" type="presParOf" srcId="{5952DAF3-D01C-424E-A51A-C1E29094FF65}" destId="{C6C21AF8-CE6B-4A82-99CA-0221951A729E}" srcOrd="0" destOrd="0" presId="urn:microsoft.com/office/officeart/2005/8/layout/process2"/>
    <dgm:cxn modelId="{AD49059E-B1A5-40CE-82B7-689364712F05}" type="presParOf" srcId="{5952DAF3-D01C-424E-A51A-C1E29094FF65}" destId="{11E3DA3B-4A10-46F9-B826-87476F210CD9}" srcOrd="1" destOrd="0" presId="urn:microsoft.com/office/officeart/2005/8/layout/process2"/>
    <dgm:cxn modelId="{A8E93DB6-209B-4A51-BAA3-00F87CF7C600}" type="presParOf" srcId="{11E3DA3B-4A10-46F9-B826-87476F210CD9}" destId="{C76F383F-9B32-44DD-A6E8-F0FDF9503546}" srcOrd="0" destOrd="0" presId="urn:microsoft.com/office/officeart/2005/8/layout/process2"/>
    <dgm:cxn modelId="{52FDE523-D107-48F9-875C-CBF4E67F948B}" type="presParOf" srcId="{5952DAF3-D01C-424E-A51A-C1E29094FF65}" destId="{5DC52377-DB52-4A28-8CB6-0A531F322491}" srcOrd="2" destOrd="0" presId="urn:microsoft.com/office/officeart/2005/8/layout/process2"/>
    <dgm:cxn modelId="{B094E8B9-4540-4985-9E44-469D73DEAEAB}" type="presParOf" srcId="{5952DAF3-D01C-424E-A51A-C1E29094FF65}" destId="{459C6908-0C3A-4DF5-8AD5-7B0A8087E92F}" srcOrd="3" destOrd="0" presId="urn:microsoft.com/office/officeart/2005/8/layout/process2"/>
    <dgm:cxn modelId="{96EAD6F3-1CC8-43F4-9D83-408947A22B36}" type="presParOf" srcId="{459C6908-0C3A-4DF5-8AD5-7B0A8087E92F}" destId="{816C81B1-2E34-4713-9FB1-620AB4050F6D}" srcOrd="0" destOrd="0" presId="urn:microsoft.com/office/officeart/2005/8/layout/process2"/>
    <dgm:cxn modelId="{A6200871-57CE-4031-B3BD-2F682BF7B8AC}" type="presParOf" srcId="{5952DAF3-D01C-424E-A51A-C1E29094FF65}" destId="{230EB8C4-94ED-4BF5-BE45-8BEB436D4E8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21AF8-CE6B-4A82-99CA-0221951A729E}">
      <dsp:nvSpPr>
        <dsp:cNvPr id="0" name=""/>
        <dsp:cNvSpPr/>
      </dsp:nvSpPr>
      <dsp:spPr>
        <a:xfrm>
          <a:off x="0" y="0"/>
          <a:ext cx="4993430" cy="10477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Revenue Requirements</a:t>
          </a:r>
        </a:p>
      </dsp:txBody>
      <dsp:txXfrm>
        <a:off x="30688" y="30688"/>
        <a:ext cx="4932054" cy="986374"/>
      </dsp:txXfrm>
    </dsp:sp>
    <dsp:sp modelId="{11E3DA3B-4A10-46F9-B826-87476F210CD9}">
      <dsp:nvSpPr>
        <dsp:cNvPr id="0" name=""/>
        <dsp:cNvSpPr/>
      </dsp:nvSpPr>
      <dsp:spPr>
        <a:xfrm rot="5400000">
          <a:off x="2300262" y="1073943"/>
          <a:ext cx="392906" cy="4714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355269" y="1113233"/>
        <a:ext cx="282893" cy="275034"/>
      </dsp:txXfrm>
    </dsp:sp>
    <dsp:sp modelId="{5DC52377-DB52-4A28-8CB6-0A531F322491}">
      <dsp:nvSpPr>
        <dsp:cNvPr id="0" name=""/>
        <dsp:cNvSpPr/>
      </dsp:nvSpPr>
      <dsp:spPr>
        <a:xfrm>
          <a:off x="74530" y="1571625"/>
          <a:ext cx="4844369" cy="10477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Cost-of-Service</a:t>
          </a:r>
        </a:p>
      </dsp:txBody>
      <dsp:txXfrm>
        <a:off x="105218" y="1602313"/>
        <a:ext cx="4782993" cy="986374"/>
      </dsp:txXfrm>
    </dsp:sp>
    <dsp:sp modelId="{459C6908-0C3A-4DF5-8AD5-7B0A8087E92F}">
      <dsp:nvSpPr>
        <dsp:cNvPr id="0" name=""/>
        <dsp:cNvSpPr/>
      </dsp:nvSpPr>
      <dsp:spPr>
        <a:xfrm rot="5400000">
          <a:off x="2300262" y="2645568"/>
          <a:ext cx="392906" cy="47148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355269" y="2684858"/>
        <a:ext cx="282893" cy="275034"/>
      </dsp:txXfrm>
    </dsp:sp>
    <dsp:sp modelId="{230EB8C4-94ED-4BF5-BE45-8BEB436D4E86}">
      <dsp:nvSpPr>
        <dsp:cNvPr id="0" name=""/>
        <dsp:cNvSpPr/>
      </dsp:nvSpPr>
      <dsp:spPr>
        <a:xfrm>
          <a:off x="149061" y="3143250"/>
          <a:ext cx="4695308" cy="104775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Rate Design</a:t>
          </a:r>
        </a:p>
      </dsp:txBody>
      <dsp:txXfrm>
        <a:off x="179749" y="3173938"/>
        <a:ext cx="4633932" cy="98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8589" y="235529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l">
              <a:defRPr sz="1300"/>
            </a:lvl1pPr>
          </a:lstStyle>
          <a:p>
            <a:r>
              <a:rPr lang="en-US"/>
              <a:t>2024 Water &amp; Wastewater Rate Study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6151" y="224215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98589" y="8704975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l">
              <a:defRPr sz="1300"/>
            </a:lvl1pPr>
          </a:lstStyle>
          <a:p>
            <a:r>
              <a:rPr lang="en-US"/>
              <a:t>Board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6151" y="8704975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r">
              <a:defRPr sz="13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l">
              <a:defRPr sz="1300"/>
            </a:lvl1pPr>
          </a:lstStyle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197" tIns="47099" rIns="94197" bIns="47099" rtlCol="0"/>
          <a:lstStyle>
            <a:lvl1pPr algn="r">
              <a:defRPr sz="13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7" tIns="47099" rIns="94197" bIns="4709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3"/>
          </a:xfrm>
          <a:prstGeom prst="rect">
            <a:avLst/>
          </a:prstGeom>
        </p:spPr>
        <p:txBody>
          <a:bodyPr vert="horz" lIns="94197" tIns="47099" rIns="94197" bIns="4709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l">
              <a:defRPr sz="1300"/>
            </a:lvl1pPr>
          </a:lstStyle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197" tIns="47099" rIns="94197" bIns="47099" rtlCol="0" anchor="b"/>
          <a:lstStyle>
            <a:lvl1pPr algn="r">
              <a:defRPr sz="13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79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E15E3-6098-AB60-2860-DC0C5894C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A9DED-5D06-9112-AFBB-BF4B54FEB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0CA28-FA42-9307-C41A-1D72F3E6D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F77C23A-7FD3-53D5-37EA-A0DBF6E527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7065D-25A1-2860-48B4-E92E96C4DE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5952C-4328-B997-DE17-835CE25BAB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AE85-B158-E163-27AB-2B29D1827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99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4922-5099-B803-B781-0EF48380F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4836E-EEA3-21B8-28C0-886CDA584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F0832-FEF0-FED0-479C-A7CAFFC51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5EC979E-4755-2963-B94A-062A98FE70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4E59D-BA99-94F1-D43B-D07F3E2BDD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C1B5A-2ED3-CA07-A489-D74BBD1A16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DBEDD-73F4-9C7E-8DD2-93A4DE820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0037B-36AA-9E42-18CD-9EC845C9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56581-BFE8-D9CA-68BE-91769A0C2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ECDBA-9866-031C-5CEA-F50F291A4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98A17D2-5CAE-4959-605E-1698B88A27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261B0-0C45-3B34-C725-AE4F8BE572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DFCB2-A1C8-380A-C1D0-9EF77E62BD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FD82C-4AA5-0AB0-F912-8786600F5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08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6CCA7-C3D5-A5F2-549E-505C8E781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3BA31-822D-F51B-AB41-BB3C95726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F606D-AF7F-FC8B-A073-A141DFE2E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CB3193E-E4CD-7C72-9B9B-24928E9D24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3398E-E904-E3BF-6828-5CABC5D7A5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8A9E0-FCB0-DA14-3218-298BB72C2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910F7-8D1A-D521-C18A-E9DD54B58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65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92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7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8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44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DE3B-C628-8EF5-C164-5EC90740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79109-618E-5CEC-37E0-9B7398EEB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D3EF0A-E7A5-ED74-8791-0548B50CF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F443D83-7419-A97D-F337-2145D9F646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1AB1B-40CE-4597-C03D-9D19145655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FCA4D-42CB-52C3-BAF6-9C342B9D1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98E06-35D4-3824-7523-8C49E9270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6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65C1-E747-83F1-6E3B-89BFD0012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1847E-F00A-DC39-6E7C-79867A37D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B48B5-26EE-765E-2A2B-458F6BC89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0B359B-3189-FC05-0C5D-B15E1D676D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133A1-47C6-4F96-6CEA-522E8E0D22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BE416-653E-F6A0-DAF5-E65244BE0C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CDFE4-DF22-3920-19B6-432E4A2E8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4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1EAE-4502-78ED-D571-735208B0C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8ED05-37D1-1A23-9462-EE41394B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F6811-2FAB-86AB-7929-CD410C85E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2A47FE-5A53-BE06-5879-4D2FA4A521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D56CD-7D30-60BD-A3E7-424CD53882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B07EF-EE2B-2522-6DFE-FF85F4CAA1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FE76-AF97-3171-7C3F-5361CF67D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57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1CC5-6432-9004-CD48-17494880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7ECB6-FD1D-5E1F-7D31-3A8154A6E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B52CB-85B9-642A-4D32-75DE65C50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D2E18E-A29F-5213-239D-6C57FF980E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CCB3A-61EA-F230-981D-A349F23A2E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2209C-79E9-5D27-E66B-A41864AEC1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1CEF7-E143-8ECD-094B-C0E6CC7F8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8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CD98E-E475-F0A4-D55B-6319CB13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E8B98-7CBA-6A49-0BDE-08053D592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3D279-B4B5-49BB-9F7B-26C3A0799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7D4C7A-8918-83C9-FB1B-E367E80A315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2024 Water &amp; Wastewater Rate Study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577C1-C971-6D67-EFD6-C5B603BAAB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6C97C-14CF-90C9-993C-65C44AFAE6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Board 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9C344-228E-2BB0-098A-1029348F9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1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33400"/>
            <a:ext cx="10210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447800"/>
            <a:ext cx="10210800" cy="4742506"/>
          </a:xfrm>
        </p:spPr>
        <p:txBody>
          <a:bodyPr wrap="square" lIns="0" tIns="0" rIns="0" bIns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 baseline="0">
                <a:solidFill>
                  <a:srgbClr val="22222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2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3D94D-36D0-4C80-86E0-A0866D417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9335" y="1978197"/>
            <a:ext cx="6780762" cy="131112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arlow" panose="00000500000000000000" pitchFamily="50" charset="0"/>
              </a:rPr>
              <a:t>2025 Water &amp; Sewer Rate</a:t>
            </a:r>
            <a:br>
              <a:rPr lang="en-US" dirty="0">
                <a:solidFill>
                  <a:schemeClr val="tx1"/>
                </a:solidFill>
                <a:latin typeface="Barlow" panose="00000500000000000000" pitchFamily="50" charset="0"/>
              </a:rPr>
            </a:br>
            <a:r>
              <a:rPr lang="en-US" dirty="0">
                <a:solidFill>
                  <a:schemeClr val="tx1"/>
                </a:solidFill>
                <a:latin typeface="Barlow" panose="00000500000000000000" pitchFamily="50" charset="0"/>
              </a:rPr>
              <a:t>Public Hearing</a:t>
            </a:r>
            <a:endParaRPr lang="en-GB" b="0" dirty="0">
              <a:solidFill>
                <a:schemeClr val="tx1"/>
              </a:solidFill>
              <a:latin typeface="Barlow" panose="00000500000000000000" pitchFamily="50" charset="0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5921" y="3713882"/>
            <a:ext cx="5514975" cy="34163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August 14, 2025</a:t>
            </a:r>
          </a:p>
        </p:txBody>
      </p:sp>
      <p:pic>
        <p:nvPicPr>
          <p:cNvPr id="3" name="Picture 2" descr="A bottle of water and a glass of water&#10;&#10;AI-generated content may be incorrect.">
            <a:extLst>
              <a:ext uri="{FF2B5EF4-FFF2-40B4-BE49-F238E27FC236}">
                <a16:creationId xmlns:a16="http://schemas.microsoft.com/office/drawing/2014/main" id="{AFEC30D6-90D1-20D4-82A3-E454E803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1"/>
            <a:ext cx="4572000" cy="6858000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B4BFB181-8F15-2147-1378-70BE3EE3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15" y="5628639"/>
            <a:ext cx="1048871" cy="8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D7EC-0DC3-85F2-8ADE-5CB151462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9527-2A24-6368-00FA-D8CC30CE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265671"/>
            <a:ext cx="11997447" cy="590931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Water Financial Forecast &amp; Proposed Rate Revenue Increases</a:t>
            </a:r>
            <a:endParaRPr lang="en-US" sz="32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64DB571-18D4-DD4B-A174-BAAA7F2FA7A2}"/>
              </a:ext>
            </a:extLst>
          </p:cNvPr>
          <p:cNvSpPr txBox="1">
            <a:spLocks/>
          </p:cNvSpPr>
          <p:nvPr/>
        </p:nvSpPr>
        <p:spPr>
          <a:xfrm>
            <a:off x="11319309" y="6324600"/>
            <a:ext cx="6302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10</a:t>
            </a:fld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5D18DF-3504-0006-36B0-6C1CCBE318E5}"/>
              </a:ext>
            </a:extLst>
          </p:cNvPr>
          <p:cNvGrpSpPr/>
          <p:nvPr/>
        </p:nvGrpSpPr>
        <p:grpSpPr>
          <a:xfrm>
            <a:off x="10374413" y="1417061"/>
            <a:ext cx="1743315" cy="2011939"/>
            <a:chOff x="9907206" y="2014150"/>
            <a:chExt cx="1743315" cy="20119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E1BA81-8390-9278-2BAE-AEF3232A802E}"/>
                </a:ext>
              </a:extLst>
            </p:cNvPr>
            <p:cNvSpPr txBox="1"/>
            <p:nvPr/>
          </p:nvSpPr>
          <p:spPr>
            <a:xfrm>
              <a:off x="9923866" y="2629631"/>
              <a:ext cx="1726648" cy="246221"/>
            </a:xfrm>
            <a:prstGeom prst="rect">
              <a:avLst/>
            </a:prstGeom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Non Rate Revenue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80CCEF-1BBD-F322-1C84-8FC160D417B5}"/>
                </a:ext>
              </a:extLst>
            </p:cNvPr>
            <p:cNvSpPr txBox="1"/>
            <p:nvPr/>
          </p:nvSpPr>
          <p:spPr>
            <a:xfrm>
              <a:off x="9923867" y="3779868"/>
              <a:ext cx="1726647" cy="246221"/>
            </a:xfrm>
            <a:prstGeom prst="rect">
              <a:avLst/>
            </a:prstGeom>
            <a:solidFill>
              <a:srgbClr val="25406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Operating Expenses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AFE862-12D2-6546-42C8-AE23AA0C7D30}"/>
                </a:ext>
              </a:extLst>
            </p:cNvPr>
            <p:cNvSpPr txBox="1"/>
            <p:nvPr/>
          </p:nvSpPr>
          <p:spPr>
            <a:xfrm>
              <a:off x="9907206" y="3480582"/>
              <a:ext cx="1726648" cy="246221"/>
            </a:xfrm>
            <a:prstGeom prst="rect">
              <a:avLst/>
            </a:prstGeom>
            <a:pattFill prst="dkVert">
              <a:fgClr>
                <a:srgbClr val="00206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Debt Service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F6CCE9-F2D1-9924-A470-BB774ABA7A46}"/>
                </a:ext>
              </a:extLst>
            </p:cNvPr>
            <p:cNvSpPr txBox="1"/>
            <p:nvPr/>
          </p:nvSpPr>
          <p:spPr>
            <a:xfrm>
              <a:off x="9923866" y="2308439"/>
              <a:ext cx="1726649" cy="246221"/>
            </a:xfrm>
            <a:prstGeom prst="rect">
              <a:avLst/>
            </a:prstGeom>
            <a:pattFill prst="narHorz">
              <a:fgClr>
                <a:srgbClr val="ABC674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Existing Rate Revenue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CF79E8-15BB-2D0D-479A-17D6EDFDF87B}"/>
                </a:ext>
              </a:extLst>
            </p:cNvPr>
            <p:cNvSpPr txBox="1"/>
            <p:nvPr/>
          </p:nvSpPr>
          <p:spPr>
            <a:xfrm>
              <a:off x="9923866" y="3174496"/>
              <a:ext cx="1726648" cy="24622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Cash Capital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E212B5-8174-EB0D-D636-4D58EF83127E}"/>
                </a:ext>
              </a:extLst>
            </p:cNvPr>
            <p:cNvSpPr txBox="1"/>
            <p:nvPr/>
          </p:nvSpPr>
          <p:spPr>
            <a:xfrm>
              <a:off x="9923866" y="2014150"/>
              <a:ext cx="1726655" cy="24622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Additional Rate Revenue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431137-A743-94AD-0FC2-FED3636931EE}"/>
                </a:ext>
              </a:extLst>
            </p:cNvPr>
            <p:cNvSpPr txBox="1"/>
            <p:nvPr/>
          </p:nvSpPr>
          <p:spPr>
            <a:xfrm>
              <a:off x="10015977" y="3535690"/>
              <a:ext cx="79727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/>
                <a:t>Debt Service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BE81402-9204-D2C0-E2FF-E36ECBFCC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14" y="1365424"/>
            <a:ext cx="8501029" cy="52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5EEC-6460-0031-336B-22877D7D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2EDF8E1-C3AE-AAA7-E371-BC4E0AF3D01C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11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684F6E-5827-70D7-CB08-C05EE36C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2" y="284307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Current &amp; Proposed Water Rates</a:t>
            </a:r>
            <a:endParaRPr lang="en-US" b="0" dirty="0"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72EBA-6373-1BF2-54C0-214228EA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90" y="1434829"/>
            <a:ext cx="8236986" cy="4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6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8540A5-0738-9BF3-E23A-CC767CA9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59"/>
          <a:stretch/>
        </p:blipFill>
        <p:spPr>
          <a:xfrm>
            <a:off x="672662" y="1244255"/>
            <a:ext cx="10941270" cy="542835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1E7531-0472-41CD-A8D1-3B8D620185B0}"/>
              </a:ext>
            </a:extLst>
          </p:cNvPr>
          <p:cNvSpPr txBox="1">
            <a:spLocks/>
          </p:cNvSpPr>
          <p:nvPr/>
        </p:nvSpPr>
        <p:spPr>
          <a:xfrm>
            <a:off x="11581102" y="6458522"/>
            <a:ext cx="7369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12</a:t>
            </a:fld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E3DCE-7002-4693-AC6F-85E3722150B0}"/>
              </a:ext>
            </a:extLst>
          </p:cNvPr>
          <p:cNvSpPr txBox="1"/>
          <p:nvPr/>
        </p:nvSpPr>
        <p:spPr>
          <a:xfrm>
            <a:off x="1782806" y="260627"/>
            <a:ext cx="847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Monthly water bill comparisons among selected regional water agencies</a:t>
            </a:r>
          </a:p>
          <a:p>
            <a:pPr algn="ctr"/>
            <a:r>
              <a:rPr lang="en-US" dirty="0"/>
              <a:t>Single Family Homes with ¾” meter using 10,000 gallons per month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49744-44D0-BCF5-BFAB-80F07A6666EA}"/>
              </a:ext>
            </a:extLst>
          </p:cNvPr>
          <p:cNvSpPr/>
          <p:nvPr/>
        </p:nvSpPr>
        <p:spPr>
          <a:xfrm>
            <a:off x="1031126" y="5761762"/>
            <a:ext cx="1623877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AA02E-DCE6-7BAD-EDD9-7D55AA0A47AC}"/>
              </a:ext>
            </a:extLst>
          </p:cNvPr>
          <p:cNvSpPr/>
          <p:nvPr/>
        </p:nvSpPr>
        <p:spPr>
          <a:xfrm>
            <a:off x="1156434" y="6224066"/>
            <a:ext cx="1515990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5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C0CC1-B1D3-D621-325A-766E449F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2E00-921C-B9C9-6700-6C757EF9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7" y="378609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Wastewater Revenue</a:t>
            </a:r>
            <a:br>
              <a:rPr lang="en-US" dirty="0">
                <a:latin typeface="Century Gothic" pitchFamily="34" charset="0"/>
              </a:rPr>
            </a:br>
            <a:r>
              <a:rPr lang="en-US" sz="28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8929240-3525-FBED-D067-BE4B05D7A863}"/>
              </a:ext>
            </a:extLst>
          </p:cNvPr>
          <p:cNvSpPr txBox="1">
            <a:spLocks/>
          </p:cNvSpPr>
          <p:nvPr/>
        </p:nvSpPr>
        <p:spPr>
          <a:xfrm>
            <a:off x="11398102" y="6324600"/>
            <a:ext cx="5514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4A513-4793-4817-10AD-E3225B75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3" y="1947490"/>
            <a:ext cx="5063218" cy="1593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48F17-5B87-FF08-12A8-CEF1E942B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597" y="1323447"/>
            <a:ext cx="55245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C9696-598E-984B-2D3E-081708968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9622-1D52-D8EE-250A-BB8543FC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6" y="507183"/>
            <a:ext cx="1193532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Wastewater Operating Expenses</a:t>
            </a:r>
            <a:br>
              <a:rPr lang="en-US" dirty="0">
                <a:latin typeface="Century Gothic" pitchFamily="34" charset="0"/>
              </a:rPr>
            </a:br>
            <a:r>
              <a:rPr lang="en-US" sz="24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167222D-1D3F-9D68-C500-E90F4DFD317F}"/>
              </a:ext>
            </a:extLst>
          </p:cNvPr>
          <p:cNvSpPr txBox="1">
            <a:spLocks/>
          </p:cNvSpPr>
          <p:nvPr/>
        </p:nvSpPr>
        <p:spPr>
          <a:xfrm>
            <a:off x="11387470" y="6324600"/>
            <a:ext cx="562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14</a:t>
            </a:fld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3F9EC-769D-5FEE-77CE-19A54B5A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2192020"/>
            <a:ext cx="4373945" cy="1821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54EA9-AB52-6368-0CFC-08271C818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40" y="1490127"/>
            <a:ext cx="5638800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D8A4B-5DEE-B626-B53B-35CBD49BA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2DAAA9A-2AD3-EA31-6759-1F9F7F34AC9B}"/>
              </a:ext>
            </a:extLst>
          </p:cNvPr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15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AC191-0ECC-C6FB-3733-7A6D15A0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12" y="577921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itchFamily="34" charset="0"/>
              </a:rPr>
              <a:t>Wastewater</a:t>
            </a:r>
            <a:r>
              <a:rPr lang="en-US" dirty="0"/>
              <a:t> Rate Increase Drivers</a:t>
            </a: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296C5-3C1D-36F9-83C3-66EC1CE76CF4}"/>
              </a:ext>
            </a:extLst>
          </p:cNvPr>
          <p:cNvSpPr txBox="1"/>
          <p:nvPr/>
        </p:nvSpPr>
        <p:spPr>
          <a:xfrm>
            <a:off x="454523" y="2393572"/>
            <a:ext cx="112852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Deferred Rate Increases – </a:t>
            </a:r>
            <a:r>
              <a:rPr lang="en-US" sz="2400" dirty="0"/>
              <a:t>Rates have not increased in over 10 years</a:t>
            </a:r>
            <a:r>
              <a:rPr lang="en-US" sz="24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Inflation</a:t>
            </a:r>
            <a:r>
              <a:rPr lang="en-US" sz="2400" dirty="0"/>
              <a:t> – Since 2014, costs have increased by 40% (CPI).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Capital Reinvestment</a:t>
            </a:r>
            <a:r>
              <a:rPr lang="en-US" sz="2400" dirty="0"/>
              <a:t> - The District has been spending a minimal amount on capital repair and replacement, which has allowed it to defer rate increases. However, an increase in capital spending is necessary at this time.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091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66294-70F0-06B2-34F7-11457341F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922FF-3F6B-5AAD-B363-851085C9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264" y="1726524"/>
            <a:ext cx="8382000" cy="362712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0641F02-0B0F-94D0-854F-178AE89579B0}"/>
              </a:ext>
            </a:extLst>
          </p:cNvPr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16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E8D9F7-9339-12D5-537D-1CAA23A1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7" y="452729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Wastewater Capital Spending</a:t>
            </a:r>
            <a:endParaRPr lang="en-US" b="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70D72C-1491-DE51-9FA7-90125C2563EC}"/>
              </a:ext>
            </a:extLst>
          </p:cNvPr>
          <p:cNvCxnSpPr>
            <a:cxnSpLocks/>
          </p:cNvCxnSpPr>
          <p:nvPr/>
        </p:nvCxnSpPr>
        <p:spPr>
          <a:xfrm flipV="1">
            <a:off x="2468880" y="5379720"/>
            <a:ext cx="619760" cy="45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FE91D2-4284-7A59-406D-DC45FCABC192}"/>
              </a:ext>
            </a:extLst>
          </p:cNvPr>
          <p:cNvSpPr txBox="1"/>
          <p:nvPr/>
        </p:nvSpPr>
        <p:spPr>
          <a:xfrm>
            <a:off x="802640" y="5875081"/>
            <a:ext cx="247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4-Year historical average is $10K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B29B0B-50D5-6253-0523-646D3862D390}"/>
              </a:ext>
            </a:extLst>
          </p:cNvPr>
          <p:cNvCxnSpPr>
            <a:cxnSpLocks/>
          </p:cNvCxnSpPr>
          <p:nvPr/>
        </p:nvCxnSpPr>
        <p:spPr>
          <a:xfrm flipH="1" flipV="1">
            <a:off x="6635705" y="5405136"/>
            <a:ext cx="299720" cy="555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493451-B0BD-4BAE-083B-10C9F75B822C}"/>
              </a:ext>
            </a:extLst>
          </p:cNvPr>
          <p:cNvSpPr txBox="1"/>
          <p:nvPr/>
        </p:nvSpPr>
        <p:spPr>
          <a:xfrm>
            <a:off x="6785565" y="6035939"/>
            <a:ext cx="33629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Propose to increase annual R&amp;R to $40K in the near term and then $100K starting in 2031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2DFDD7-A96C-215E-A71B-5BF012CCDCCD}"/>
              </a:ext>
            </a:extLst>
          </p:cNvPr>
          <p:cNvCxnSpPr>
            <a:cxnSpLocks/>
          </p:cNvCxnSpPr>
          <p:nvPr/>
        </p:nvCxnSpPr>
        <p:spPr>
          <a:xfrm flipH="1">
            <a:off x="7396480" y="2458715"/>
            <a:ext cx="629920" cy="62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515B4D-38F8-F114-C3A5-F231E10776C3}"/>
              </a:ext>
            </a:extLst>
          </p:cNvPr>
          <p:cNvSpPr txBox="1"/>
          <p:nvPr/>
        </p:nvSpPr>
        <p:spPr>
          <a:xfrm>
            <a:off x="7542395" y="1296666"/>
            <a:ext cx="37027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$5M </a:t>
            </a:r>
            <a:r>
              <a:rPr lang="en-US" sz="1400" dirty="0" err="1"/>
              <a:t>CalTrans</a:t>
            </a:r>
            <a:r>
              <a:rPr lang="en-US" sz="1400" dirty="0"/>
              <a:t> relocation project (to be split with sewer) expected in 3 – 7 years. Proposing the cash finance $200K (8%) and debt finance $2.3M (92%)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C99120-6DD0-21ED-E6B6-6BE2A3187D3A}"/>
              </a:ext>
            </a:extLst>
          </p:cNvPr>
          <p:cNvCxnSpPr>
            <a:cxnSpLocks/>
          </p:cNvCxnSpPr>
          <p:nvPr/>
        </p:nvCxnSpPr>
        <p:spPr>
          <a:xfrm flipV="1">
            <a:off x="8124659" y="5379720"/>
            <a:ext cx="237021" cy="58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7F95DC-D900-246C-D1FA-58731A0CAF19}"/>
              </a:ext>
            </a:extLst>
          </p:cNvPr>
          <p:cNvSpPr txBox="1"/>
          <p:nvPr/>
        </p:nvSpPr>
        <p:spPr>
          <a:xfrm>
            <a:off x="3277213" y="5989464"/>
            <a:ext cx="3362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Pond Lining $100K</a:t>
            </a:r>
          </a:p>
          <a:p>
            <a:pPr algn="ctr"/>
            <a:r>
              <a:rPr lang="en-US" sz="1400" dirty="0"/>
              <a:t>I&amp;I Location &amp; Repair $200K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1776CB-36AB-8C2C-3927-458543DE8902}"/>
              </a:ext>
            </a:extLst>
          </p:cNvPr>
          <p:cNvCxnSpPr>
            <a:cxnSpLocks/>
          </p:cNvCxnSpPr>
          <p:nvPr/>
        </p:nvCxnSpPr>
        <p:spPr>
          <a:xfrm flipV="1">
            <a:off x="4917568" y="5442338"/>
            <a:ext cx="209236" cy="494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3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D8E07-CCEB-E8D4-C3F8-240BEF34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839E-5588-BCE3-0C7E-F20D64FE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392130"/>
            <a:ext cx="1199744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Wastewater Financial Forecast &amp; Proposed Rate Revenue Increases</a:t>
            </a:r>
            <a:endParaRPr lang="en-US" sz="32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4C97EC3-50D0-0730-1E78-0EFEAC226EDD}"/>
              </a:ext>
            </a:extLst>
          </p:cNvPr>
          <p:cNvSpPr txBox="1">
            <a:spLocks/>
          </p:cNvSpPr>
          <p:nvPr/>
        </p:nvSpPr>
        <p:spPr>
          <a:xfrm>
            <a:off x="11319309" y="6324600"/>
            <a:ext cx="6302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17</a:t>
            </a:fld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1F659-FFC4-E2AF-8C01-4C2796986F55}"/>
              </a:ext>
            </a:extLst>
          </p:cNvPr>
          <p:cNvGrpSpPr/>
          <p:nvPr/>
        </p:nvGrpSpPr>
        <p:grpSpPr>
          <a:xfrm>
            <a:off x="10107285" y="1417061"/>
            <a:ext cx="1743315" cy="2011939"/>
            <a:chOff x="9907206" y="2014150"/>
            <a:chExt cx="1743315" cy="20119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17AA7F-6318-F58B-C8FE-194A064FB51C}"/>
                </a:ext>
              </a:extLst>
            </p:cNvPr>
            <p:cNvSpPr txBox="1"/>
            <p:nvPr/>
          </p:nvSpPr>
          <p:spPr>
            <a:xfrm>
              <a:off x="9923866" y="2629631"/>
              <a:ext cx="1726648" cy="246221"/>
            </a:xfrm>
            <a:prstGeom prst="rect">
              <a:avLst/>
            </a:prstGeom>
            <a:pattFill prst="nar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Non Rate Revenue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6AD2B5-E76F-FAF6-1F64-BBED3E28CA04}"/>
                </a:ext>
              </a:extLst>
            </p:cNvPr>
            <p:cNvSpPr txBox="1"/>
            <p:nvPr/>
          </p:nvSpPr>
          <p:spPr>
            <a:xfrm>
              <a:off x="9923867" y="3779868"/>
              <a:ext cx="1726647" cy="246221"/>
            </a:xfrm>
            <a:prstGeom prst="rect">
              <a:avLst/>
            </a:prstGeom>
            <a:solidFill>
              <a:srgbClr val="25406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Operating Expenses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EE6412-4960-0946-5415-E45C9D04753D}"/>
                </a:ext>
              </a:extLst>
            </p:cNvPr>
            <p:cNvSpPr txBox="1"/>
            <p:nvPr/>
          </p:nvSpPr>
          <p:spPr>
            <a:xfrm>
              <a:off x="9907206" y="3480582"/>
              <a:ext cx="1726648" cy="246221"/>
            </a:xfrm>
            <a:prstGeom prst="rect">
              <a:avLst/>
            </a:prstGeom>
            <a:pattFill prst="dkVert">
              <a:fgClr>
                <a:srgbClr val="002060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Debt Service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2E2020-E4B0-124E-53CA-40924FF3B827}"/>
                </a:ext>
              </a:extLst>
            </p:cNvPr>
            <p:cNvSpPr txBox="1"/>
            <p:nvPr/>
          </p:nvSpPr>
          <p:spPr>
            <a:xfrm>
              <a:off x="9923866" y="2308439"/>
              <a:ext cx="1726649" cy="246221"/>
            </a:xfrm>
            <a:prstGeom prst="rect">
              <a:avLst/>
            </a:prstGeom>
            <a:pattFill prst="narHorz">
              <a:fgClr>
                <a:srgbClr val="ABC674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Existing Rate Revenue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A9A81A-620A-98FE-2A65-A71DDF86782F}"/>
                </a:ext>
              </a:extLst>
            </p:cNvPr>
            <p:cNvSpPr txBox="1"/>
            <p:nvPr/>
          </p:nvSpPr>
          <p:spPr>
            <a:xfrm>
              <a:off x="9923866" y="3174496"/>
              <a:ext cx="1726648" cy="24622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Cash Capital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CD24C7-80BA-48E9-7D2B-35ADFD8FF849}"/>
                </a:ext>
              </a:extLst>
            </p:cNvPr>
            <p:cNvSpPr txBox="1"/>
            <p:nvPr/>
          </p:nvSpPr>
          <p:spPr>
            <a:xfrm>
              <a:off x="9923866" y="2014150"/>
              <a:ext cx="1726655" cy="24622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Additional Rate Revenue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A1BBD-FE1F-309F-D6E7-4FF6497512F7}"/>
                </a:ext>
              </a:extLst>
            </p:cNvPr>
            <p:cNvSpPr txBox="1"/>
            <p:nvPr/>
          </p:nvSpPr>
          <p:spPr>
            <a:xfrm>
              <a:off x="10015977" y="3535690"/>
              <a:ext cx="79727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b="1" dirty="0"/>
                <a:t>Debt Service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D540DB-93E1-39F6-5CD3-C283D0678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19" y="1393461"/>
            <a:ext cx="8658168" cy="51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3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894D-70A6-3BFB-09C3-B6A377179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C9737-4190-B911-F807-8DCF59F4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30" y="2557278"/>
            <a:ext cx="8343900" cy="2238375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C51122B-24CE-B593-19A4-9F3EC47DF6AE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18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BF443C-CAC7-66EE-22E0-9769E385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81" y="869934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Current &amp; Proposed Wastewater Rates</a:t>
            </a:r>
            <a:endParaRPr lang="en-US" b="0" dirty="0"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0F55F-34F8-3622-8ECF-886845DB7EE4}"/>
              </a:ext>
            </a:extLst>
          </p:cNvPr>
          <p:cNvSpPr txBox="1"/>
          <p:nvPr/>
        </p:nvSpPr>
        <p:spPr>
          <a:xfrm>
            <a:off x="1237845" y="564393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REU = residential equivalent unit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6ECF2-5B64-3274-FA15-A41FD3A63524}"/>
              </a:ext>
            </a:extLst>
          </p:cNvPr>
          <p:cNvSpPr txBox="1"/>
          <p:nvPr/>
        </p:nvSpPr>
        <p:spPr>
          <a:xfrm>
            <a:off x="2298159" y="4178190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9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36CED-3C5C-71A8-B2C7-30D23C58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7EC02-7A07-4EE6-CB2A-68AE75EB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6" y="1439696"/>
            <a:ext cx="10909746" cy="518419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E37E071-969F-8BD4-1463-51AC5B73D12A}"/>
              </a:ext>
            </a:extLst>
          </p:cNvPr>
          <p:cNvSpPr txBox="1">
            <a:spLocks/>
          </p:cNvSpPr>
          <p:nvPr/>
        </p:nvSpPr>
        <p:spPr>
          <a:xfrm>
            <a:off x="11581102" y="6458522"/>
            <a:ext cx="7369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19</a:t>
            </a:fld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3E6FA-E1E6-848F-A489-86DC49F06143}"/>
              </a:ext>
            </a:extLst>
          </p:cNvPr>
          <p:cNvSpPr txBox="1"/>
          <p:nvPr/>
        </p:nvSpPr>
        <p:spPr>
          <a:xfrm>
            <a:off x="1524723" y="260627"/>
            <a:ext cx="898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Monthly water bill comparisons among selected regional wastewater agencies</a:t>
            </a:r>
          </a:p>
          <a:p>
            <a:pPr algn="ctr"/>
            <a:r>
              <a:rPr lang="en-US" dirty="0"/>
              <a:t>Single Family Homes with ¾” meter using 5,000 gallons per month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CDE85-2892-432B-717C-B3E4AF979947}"/>
              </a:ext>
            </a:extLst>
          </p:cNvPr>
          <p:cNvSpPr/>
          <p:nvPr/>
        </p:nvSpPr>
        <p:spPr>
          <a:xfrm>
            <a:off x="2106203" y="5249690"/>
            <a:ext cx="1663604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F9AE4-C69B-C59C-9AF6-44529A2B3476}"/>
              </a:ext>
            </a:extLst>
          </p:cNvPr>
          <p:cNvSpPr/>
          <p:nvPr/>
        </p:nvSpPr>
        <p:spPr>
          <a:xfrm>
            <a:off x="2253816" y="6210080"/>
            <a:ext cx="1515990" cy="215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</a:t>
            </a:fld>
            <a:endParaRPr lang="en-US" b="1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D7053734-4F20-4139-92AF-68076F62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9" y="962709"/>
            <a:ext cx="8229600" cy="923330"/>
          </a:xfrm>
        </p:spPr>
        <p:txBody>
          <a:bodyPr/>
          <a:lstStyle/>
          <a:p>
            <a:r>
              <a:rPr lang="en-US" sz="6000" dirty="0">
                <a:solidFill>
                  <a:srgbClr val="224643"/>
                </a:solidFill>
                <a:latin typeface="Rift Bold" panose="00000800000000000000" pitchFamily="50" charset="0"/>
              </a:rPr>
              <a:t>Agenda</a:t>
            </a:r>
            <a:endParaRPr lang="en-US" dirty="0">
              <a:solidFill>
                <a:srgbClr val="224643"/>
              </a:solidFill>
              <a:latin typeface="Rift Bold" panose="00000800000000000000" pitchFamily="50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55ADF0A-A5F2-4188-806F-0D36CAAC6ABE}"/>
              </a:ext>
            </a:extLst>
          </p:cNvPr>
          <p:cNvSpPr txBox="1">
            <a:spLocks/>
          </p:cNvSpPr>
          <p:nvPr/>
        </p:nvSpPr>
        <p:spPr>
          <a:xfrm>
            <a:off x="3359443" y="2369641"/>
            <a:ext cx="6996545" cy="33342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Rate Setting Process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Water Enterprise Financial Plan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Water Rate Survey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Wastewater Enterprise Financial Plan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Wastewater Rate Survey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229443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20</a:t>
            </a:fld>
            <a:endParaRPr lang="en-US" b="1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55ADF0A-A5F2-4188-806F-0D36CAAC6ABE}"/>
              </a:ext>
            </a:extLst>
          </p:cNvPr>
          <p:cNvSpPr txBox="1">
            <a:spLocks/>
          </p:cNvSpPr>
          <p:nvPr/>
        </p:nvSpPr>
        <p:spPr>
          <a:xfrm>
            <a:off x="1316531" y="1972010"/>
            <a:ext cx="9800082" cy="33342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Public comments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Close Public Hearing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Tally protest votes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Board deliberation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Board vote on proposed rates (if majority protest does not exist)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irce Bold" panose="020B0602020203020203" pitchFamily="34" charset="0"/>
              </a:rPr>
              <a:t>First rate increases would occur on September 1, 2025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8306B-349C-45DE-975B-F8503E42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3" y="699883"/>
            <a:ext cx="8229600" cy="4270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Public Hearing Next Steps</a:t>
            </a:r>
          </a:p>
        </p:txBody>
      </p:sp>
    </p:spTree>
    <p:extLst>
      <p:ext uri="{BB962C8B-B14F-4D97-AF65-F5344CB8AC3E}">
        <p14:creationId xmlns:p14="http://schemas.microsoft.com/office/powerpoint/2010/main" val="322220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11" y="251734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The Rate Setting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7777" y="1840524"/>
            <a:ext cx="562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Compares the revenues of the utility to its expenses to determine the overall level of rate adjustment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6679" y="3607778"/>
            <a:ext cx="578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Equitably allocates the revenue requirements between the various customer classes of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777" y="4924865"/>
            <a:ext cx="541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rates for each class of service to meet the revenue needs of the utility, along with any other rate design goals and objectives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053330" y="1792459"/>
          <a:ext cx="499343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D269C15-C10F-4C7B-AD02-B71D62B5E0A9}"/>
              </a:ext>
            </a:extLst>
          </p:cNvPr>
          <p:cNvSpPr txBox="1">
            <a:spLocks/>
          </p:cNvSpPr>
          <p:nvPr/>
        </p:nvSpPr>
        <p:spPr>
          <a:xfrm>
            <a:off x="11588690" y="6324600"/>
            <a:ext cx="3608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3</a:t>
            </a:fld>
            <a:endParaRPr lang="en-US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79F152-ED74-4544-F6CA-EFE8C5F55CCE}"/>
              </a:ext>
            </a:extLst>
          </p:cNvPr>
          <p:cNvSpPr/>
          <p:nvPr/>
        </p:nvSpPr>
        <p:spPr>
          <a:xfrm>
            <a:off x="894080" y="1605280"/>
            <a:ext cx="11055482" cy="1422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0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419367" y="6324600"/>
            <a:ext cx="5301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4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8A2EF8-C118-4F31-9CEB-5922BD26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" y="533400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Legal Requirements </a:t>
            </a:r>
            <a:br>
              <a:rPr lang="en-US" dirty="0">
                <a:latin typeface="Century Gothic" pitchFamily="34" charset="0"/>
              </a:rPr>
            </a:br>
            <a:r>
              <a:rPr lang="en-US" b="0" dirty="0">
                <a:latin typeface="Century Gothic" pitchFamily="34" charset="0"/>
              </a:rPr>
              <a:t>for Setting Water Rates In California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8D0645-D713-4607-8FA2-BAA2A5E9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21" y="1676400"/>
            <a:ext cx="10222869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Proposition 218 (Article XIIID, Section 6 of California Constitution)</a:t>
            </a:r>
          </a:p>
          <a:p>
            <a:pPr lvl="1"/>
            <a:r>
              <a:rPr lang="en-US" sz="2000" dirty="0"/>
              <a:t>Revenues shall not exceed funds required to provide service; nor used for another purpose</a:t>
            </a:r>
          </a:p>
          <a:p>
            <a:pPr lvl="1"/>
            <a:r>
              <a:rPr lang="en-US" sz="2000" dirty="0"/>
              <a:t>Amount shall not exceed the proportional cost of the service attributable to the parcel</a:t>
            </a:r>
          </a:p>
          <a:p>
            <a:pPr lvl="1"/>
            <a:r>
              <a:rPr lang="en-US" sz="2000" dirty="0"/>
              <a:t>Service must be actually used or immediately available</a:t>
            </a:r>
          </a:p>
          <a:p>
            <a:pPr lvl="1"/>
            <a:r>
              <a:rPr lang="en-US" sz="2000" dirty="0"/>
              <a:t>Approval process includes 45-day notice, public hearing, and written majority protest.  Does not require a voting process (unlike taxes).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503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07" y="378609"/>
            <a:ext cx="11174186" cy="590931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itchFamily="34" charset="0"/>
              </a:rPr>
              <a:t>Water Revenue</a:t>
            </a:r>
            <a:br>
              <a:rPr lang="en-US" dirty="0">
                <a:latin typeface="Century Gothic" pitchFamily="34" charset="0"/>
              </a:rPr>
            </a:br>
            <a:r>
              <a:rPr lang="en-US" sz="28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398102" y="6324600"/>
            <a:ext cx="5514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8ECB5-ADB0-9CEE-0C60-FD31B503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13195"/>
            <a:ext cx="5516880" cy="4434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1B2D1A-2112-92CF-EAE0-69BFB336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559685"/>
            <a:ext cx="397510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26" y="507183"/>
            <a:ext cx="11935327" cy="59093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itchFamily="34" charset="0"/>
              </a:rPr>
              <a:t>Water Operating Expenses</a:t>
            </a:r>
            <a:br>
              <a:rPr lang="en-US" dirty="0">
                <a:latin typeface="Century Gothic" pitchFamily="34" charset="0"/>
              </a:rPr>
            </a:br>
            <a:r>
              <a:rPr lang="en-US" sz="2400" b="0" dirty="0">
                <a:latin typeface="Century Gothic" pitchFamily="34" charset="0"/>
              </a:rPr>
              <a:t>FY2024/25 Budget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5B8AE28-4DF1-4F6F-8C92-38860F3FFD75}"/>
              </a:ext>
            </a:extLst>
          </p:cNvPr>
          <p:cNvSpPr txBox="1">
            <a:spLocks/>
          </p:cNvSpPr>
          <p:nvPr/>
        </p:nvSpPr>
        <p:spPr>
          <a:xfrm>
            <a:off x="11387470" y="6324600"/>
            <a:ext cx="5620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2C5B2E-8B60-4EF3-AEF8-B7865E8752BE}" type="slidenum">
              <a:rPr lang="en-US" b="1" smtClean="0"/>
              <a:t>6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1F69B3-B351-92F9-8899-14205296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10" y="1098114"/>
            <a:ext cx="5661660" cy="4450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94D0BE-CAFF-E243-60E8-3AC822AC4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" y="1912620"/>
            <a:ext cx="4389038" cy="24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9F204-86AD-4F43-92F9-A02E530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12" y="577921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Water Rate Increase Drivers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9BE62-DBCF-4A51-AEDC-F74CA529E78F}"/>
              </a:ext>
            </a:extLst>
          </p:cNvPr>
          <p:cNvSpPr txBox="1"/>
          <p:nvPr/>
        </p:nvSpPr>
        <p:spPr>
          <a:xfrm>
            <a:off x="454523" y="1871357"/>
            <a:ext cx="112852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Deferred Rate Increases – </a:t>
            </a:r>
            <a:r>
              <a:rPr lang="en-US" sz="2400" dirty="0"/>
              <a:t>Rates have not increased in over 10 years</a:t>
            </a:r>
            <a:r>
              <a:rPr lang="en-US" sz="24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Inflation</a:t>
            </a:r>
            <a:r>
              <a:rPr lang="en-US" sz="2400" dirty="0"/>
              <a:t> – Since 2014, costs have increased by 40% (CPI).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Capital Reinvestment</a:t>
            </a:r>
            <a:r>
              <a:rPr lang="en-US" sz="2400" dirty="0"/>
              <a:t> - The District has been spending a minimal amount on capital repair and replacement, which has allowed it to defer rate increases. However, an increase in capital spending is necessary at this time.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623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1433192" y="6398301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9F204-86AD-4F43-92F9-A02E530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7" y="1096081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Annual Inflation Assumptions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9BE62-DBCF-4A51-AEDC-F74CA529E78F}"/>
              </a:ext>
            </a:extLst>
          </p:cNvPr>
          <p:cNvSpPr txBox="1"/>
          <p:nvPr/>
        </p:nvSpPr>
        <p:spPr>
          <a:xfrm>
            <a:off x="1842326" y="2817058"/>
            <a:ext cx="5513514" cy="199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Ukiah Administrative Costs…………….……	7.5%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Ukiah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Operating Costs…………………………	7.5%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Insurance…………………………………………….	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CalPERS Unfunded Liability…………………. 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Utilities………………………………………………..	5% per year</a:t>
            </a:r>
          </a:p>
          <a:p>
            <a:pPr marL="0" marR="0" defTabSz="74295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other………………………………………………	3% per year</a:t>
            </a:r>
          </a:p>
        </p:txBody>
      </p:sp>
    </p:spTree>
    <p:extLst>
      <p:ext uri="{BB962C8B-B14F-4D97-AF65-F5344CB8AC3E}">
        <p14:creationId xmlns:p14="http://schemas.microsoft.com/office/powerpoint/2010/main" val="81789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E2766-739D-9D50-39DE-920691C8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F7716-013B-7D63-F907-7A01D735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44" y="1438323"/>
            <a:ext cx="8382000" cy="362712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FBA6842-2567-CA01-5F2C-BB84DBCAB18E}"/>
              </a:ext>
            </a:extLst>
          </p:cNvPr>
          <p:cNvSpPr txBox="1">
            <a:spLocks/>
          </p:cNvSpPr>
          <p:nvPr/>
        </p:nvSpPr>
        <p:spPr>
          <a:xfrm>
            <a:off x="11057580" y="6028969"/>
            <a:ext cx="613153" cy="3294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283C0D-C4C9-4816-A857-E503000832E5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DF7490-4CE5-A263-E7FA-34482BD8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67" y="452729"/>
            <a:ext cx="11670733" cy="857911"/>
          </a:xfrm>
        </p:spPr>
        <p:txBody>
          <a:bodyPr>
            <a:normAutofit/>
          </a:bodyPr>
          <a:lstStyle/>
          <a:p>
            <a:r>
              <a:rPr lang="en-US" dirty="0"/>
              <a:t>Water Capital Spending</a:t>
            </a:r>
            <a:endParaRPr lang="en-US" b="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3BF834-5705-625F-0A38-FEE8745444B7}"/>
              </a:ext>
            </a:extLst>
          </p:cNvPr>
          <p:cNvCxnSpPr>
            <a:cxnSpLocks/>
          </p:cNvCxnSpPr>
          <p:nvPr/>
        </p:nvCxnSpPr>
        <p:spPr>
          <a:xfrm flipV="1">
            <a:off x="2093268" y="5010388"/>
            <a:ext cx="619760" cy="45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B94D07-10FD-FB54-74F8-E9D5875BF674}"/>
              </a:ext>
            </a:extLst>
          </p:cNvPr>
          <p:cNvSpPr txBox="1"/>
          <p:nvPr/>
        </p:nvSpPr>
        <p:spPr>
          <a:xfrm>
            <a:off x="427028" y="5505749"/>
            <a:ext cx="247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5-Year historical average is $20K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645F26-9698-65D4-9D5F-23173B969ECA}"/>
              </a:ext>
            </a:extLst>
          </p:cNvPr>
          <p:cNvCxnSpPr>
            <a:cxnSpLocks/>
          </p:cNvCxnSpPr>
          <p:nvPr/>
        </p:nvCxnSpPr>
        <p:spPr>
          <a:xfrm flipH="1" flipV="1">
            <a:off x="5583228" y="5042411"/>
            <a:ext cx="299720" cy="555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083336-4E51-885E-A65C-13EFB62BF556}"/>
              </a:ext>
            </a:extLst>
          </p:cNvPr>
          <p:cNvSpPr txBox="1"/>
          <p:nvPr/>
        </p:nvSpPr>
        <p:spPr>
          <a:xfrm>
            <a:off x="5300344" y="5666607"/>
            <a:ext cx="33629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Propose to increase annual  repair &amp; rehabilitation to $40K in the near term and then $100K starting in 2031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02E489-4F89-FE29-9538-0D40364A0D6A}"/>
              </a:ext>
            </a:extLst>
          </p:cNvPr>
          <p:cNvCxnSpPr>
            <a:cxnSpLocks/>
          </p:cNvCxnSpPr>
          <p:nvPr/>
        </p:nvCxnSpPr>
        <p:spPr>
          <a:xfrm flipH="1">
            <a:off x="7020868" y="2089383"/>
            <a:ext cx="629920" cy="62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284329-CBA5-4899-4BC5-3559D67FE553}"/>
              </a:ext>
            </a:extLst>
          </p:cNvPr>
          <p:cNvSpPr txBox="1"/>
          <p:nvPr/>
        </p:nvSpPr>
        <p:spPr>
          <a:xfrm>
            <a:off x="7127872" y="961270"/>
            <a:ext cx="36735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$5M </a:t>
            </a:r>
            <a:r>
              <a:rPr lang="en-US" sz="1400" dirty="0" err="1"/>
              <a:t>CalTrans</a:t>
            </a:r>
            <a:r>
              <a:rPr lang="en-US" sz="1400" dirty="0"/>
              <a:t> relocation project (to be split with sewer) expected in 3 – 7 years. Proposing the cash finance $200K (8%) and debt finance* $2.3M (92%)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42EFE0-2D74-0A73-4E74-2785505832A5}"/>
              </a:ext>
            </a:extLst>
          </p:cNvPr>
          <p:cNvCxnSpPr>
            <a:cxnSpLocks/>
          </p:cNvCxnSpPr>
          <p:nvPr/>
        </p:nvCxnSpPr>
        <p:spPr>
          <a:xfrm flipV="1">
            <a:off x="7749047" y="5010388"/>
            <a:ext cx="237021" cy="58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F1A482-FA41-8D85-6CB2-7E67FCFAD2CB}"/>
              </a:ext>
            </a:extLst>
          </p:cNvPr>
          <p:cNvSpPr txBox="1"/>
          <p:nvPr/>
        </p:nvSpPr>
        <p:spPr>
          <a:xfrm>
            <a:off x="9035597" y="6581001"/>
            <a:ext cx="46571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Assumes 5% interest and 30-year term</a:t>
            </a:r>
          </a:p>
        </p:txBody>
      </p:sp>
    </p:spTree>
    <p:extLst>
      <p:ext uri="{BB962C8B-B14F-4D97-AF65-F5344CB8AC3E}">
        <p14:creationId xmlns:p14="http://schemas.microsoft.com/office/powerpoint/2010/main" val="397286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b0879af-3eba-417a-a55a-ffe6dcd6ca77"/>
    <ds:schemaRef ds:uri="http://schemas.microsoft.com/sharepoint/v3"/>
    <ds:schemaRef ds:uri="6dc4bcd6-49db-4c07-9060-8acfc67cef9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Widescreen</PresentationFormat>
  <Paragraphs>148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Barlow</vt:lpstr>
      <vt:lpstr>Calibri</vt:lpstr>
      <vt:lpstr>Century Gothic</vt:lpstr>
      <vt:lpstr>Circe Bold</vt:lpstr>
      <vt:lpstr>Rift Bold</vt:lpstr>
      <vt:lpstr>Office Theme</vt:lpstr>
      <vt:lpstr>2025 Water &amp; Sewer Rate Public Hearing</vt:lpstr>
      <vt:lpstr>Agenda</vt:lpstr>
      <vt:lpstr>The Rate Setting Process</vt:lpstr>
      <vt:lpstr>Legal Requirements  for Setting Water Rates In California</vt:lpstr>
      <vt:lpstr>Water Revenue FY2024/25 Budget</vt:lpstr>
      <vt:lpstr>Water Operating Expenses FY2024/25 Budget</vt:lpstr>
      <vt:lpstr>Water Rate Increase Drivers</vt:lpstr>
      <vt:lpstr>Annual Inflation Assumptions</vt:lpstr>
      <vt:lpstr>Water Capital Spending</vt:lpstr>
      <vt:lpstr> Water Financial Forecast &amp; Proposed Rate Revenue Increases</vt:lpstr>
      <vt:lpstr>Current &amp; Proposed Water Rates</vt:lpstr>
      <vt:lpstr>PowerPoint Presentation</vt:lpstr>
      <vt:lpstr>Wastewater Revenue FY2024/25 Budget</vt:lpstr>
      <vt:lpstr>Wastewater Operating Expenses FY2024/25 Budget</vt:lpstr>
      <vt:lpstr>Wastewater Rate Increase Drivers</vt:lpstr>
      <vt:lpstr>Wastewater Capital Spending</vt:lpstr>
      <vt:lpstr>Wastewater Financial Forecast &amp; Proposed Rate Revenue Increases</vt:lpstr>
      <vt:lpstr>Current &amp; Proposed Wastewater Rates</vt:lpstr>
      <vt:lpstr>PowerPoint Presentation</vt:lpstr>
      <vt:lpstr>Public Hearing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2018-11-13T01:48:22Z</dcterms:created>
  <dcterms:modified xsi:type="dcterms:W3CDTF">2025-06-03T15:54:39Z</dcterms:modified>
</cp:coreProperties>
</file>