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35"/>
  </p:notesMasterIdLst>
  <p:sldIdLst>
    <p:sldId id="281" r:id="rId2"/>
    <p:sldId id="350" r:id="rId3"/>
    <p:sldId id="335" r:id="rId4"/>
    <p:sldId id="324" r:id="rId5"/>
    <p:sldId id="346" r:id="rId6"/>
    <p:sldId id="323" r:id="rId7"/>
    <p:sldId id="322" r:id="rId8"/>
    <p:sldId id="333" r:id="rId9"/>
    <p:sldId id="299" r:id="rId10"/>
    <p:sldId id="265" r:id="rId11"/>
    <p:sldId id="316" r:id="rId12"/>
    <p:sldId id="326" r:id="rId13"/>
    <p:sldId id="298" r:id="rId14"/>
    <p:sldId id="348" r:id="rId15"/>
    <p:sldId id="349" r:id="rId16"/>
    <p:sldId id="266" r:id="rId17"/>
    <p:sldId id="340" r:id="rId18"/>
    <p:sldId id="325" r:id="rId19"/>
    <p:sldId id="342" r:id="rId20"/>
    <p:sldId id="290" r:id="rId21"/>
    <p:sldId id="341" r:id="rId22"/>
    <p:sldId id="329" r:id="rId23"/>
    <p:sldId id="343" r:id="rId24"/>
    <p:sldId id="320" r:id="rId25"/>
    <p:sldId id="294" r:id="rId26"/>
    <p:sldId id="318" r:id="rId27"/>
    <p:sldId id="303" r:id="rId28"/>
    <p:sldId id="304" r:id="rId29"/>
    <p:sldId id="315" r:id="rId30"/>
    <p:sldId id="314" r:id="rId31"/>
    <p:sldId id="339" r:id="rId32"/>
    <p:sldId id="332" r:id="rId33"/>
    <p:sldId id="338"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autoAdjust="0"/>
    <p:restoredTop sz="84854" autoAdjust="0"/>
  </p:normalViewPr>
  <p:slideViewPr>
    <p:cSldViewPr>
      <p:cViewPr varScale="1">
        <p:scale>
          <a:sx n="82" d="100"/>
          <a:sy n="82" d="100"/>
        </p:scale>
        <p:origin x="120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88F213-76F5-4797-981E-D8A6148D9B1A}" type="datetimeFigureOut">
              <a:rPr lang="en-US" smtClean="0"/>
              <a:t>4/18/2023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97901-EFFB-464B-A1CF-6B744E087F96}" type="slidenum">
              <a:rPr lang="en-US" smtClean="0"/>
              <a:t>‹#›</a:t>
            </a:fld>
            <a:endParaRPr lang="en-US"/>
          </a:p>
        </p:txBody>
      </p:sp>
    </p:spTree>
    <p:extLst>
      <p:ext uri="{BB962C8B-B14F-4D97-AF65-F5344CB8AC3E}">
        <p14:creationId xmlns:p14="http://schemas.microsoft.com/office/powerpoint/2010/main" val="41426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hillytrib.com/news/examining-health-care-in-u-s-prisons/article_43520055-789e-52a9-aed5-eaf1c75c7c36.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thenationshealth.aphapublications.org/content/40/3/E11#:~:text=In%20fact%2C%2065%20percent%20of,received%20treatment%20for%20their%20addictions." TargetMode="External"/><Relationship Id="rId4" Type="http://schemas.openxmlformats.org/officeDocument/2006/relationships/hyperlink" Target="https://www.prisonlegalnews.org/news/2019/feb/4/imprisoning-americas-mentally-il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1</a:t>
            </a:fld>
            <a:endParaRPr lang="en-US" dirty="0"/>
          </a:p>
        </p:txBody>
      </p:sp>
    </p:spTree>
    <p:extLst>
      <p:ext uri="{BB962C8B-B14F-4D97-AF65-F5344CB8AC3E}">
        <p14:creationId xmlns:p14="http://schemas.microsoft.com/office/powerpoint/2010/main" val="7943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11</a:t>
            </a:fld>
            <a:endParaRPr lang="en-US"/>
          </a:p>
        </p:txBody>
      </p:sp>
    </p:spTree>
    <p:extLst>
      <p:ext uri="{BB962C8B-B14F-4D97-AF65-F5344CB8AC3E}">
        <p14:creationId xmlns:p14="http://schemas.microsoft.com/office/powerpoint/2010/main" val="344327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9728" indent="0">
              <a:buNone/>
            </a:pPr>
            <a:r>
              <a:rPr lang="en-US" b="1" dirty="0"/>
              <a:t>Security and Safety</a:t>
            </a:r>
          </a:p>
          <a:p>
            <a:r>
              <a:rPr lang="en-US" dirty="0"/>
              <a:t>Working with a vulnerable population in a confinement scenario requires similar practices to private sector facilities, and the mission is the same: Patient care, advocacy and education are primary goals we serve. Again, due to the life circumstances that brought many patients to our facilities, they may not have a history of caring for their needs properly. Therefore, educating them about the importance of good health and nutrition is a critical part of the overall service that must be provided in vulnerable populations.</a:t>
            </a:r>
          </a:p>
          <a:p>
            <a:endParaRPr lang="en-US" dirty="0"/>
          </a:p>
          <a:p>
            <a:r>
              <a:rPr lang="en-US" dirty="0"/>
              <a:t>Generally speaking, the choice to work in healthcare places all of us in contact with work conditions that can adversely affect our own health.  Being exposed to sickness and disease is really no different within a vulnerable population than you might experience in your current facility. If you are familiar with working in an emergency/triage setting, you may be exposed to violent outbursts from mental patients or substance abusers that are brought in for treatment. In serving vulnerable populations, we experience these conditions in our facilities as well, with the difference being we have a greater security presence and protocols to keep our staff secure and safe than might be present in a commercial health venue.</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12</a:t>
            </a:fld>
            <a:endParaRPr lang="en-US"/>
          </a:p>
        </p:txBody>
      </p:sp>
    </p:spTree>
    <p:extLst>
      <p:ext uri="{BB962C8B-B14F-4D97-AF65-F5344CB8AC3E}">
        <p14:creationId xmlns:p14="http://schemas.microsoft.com/office/powerpoint/2010/main" val="416784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13</a:t>
            </a:fld>
            <a:endParaRPr lang="en-US"/>
          </a:p>
        </p:txBody>
      </p:sp>
    </p:spTree>
    <p:extLst>
      <p:ext uri="{BB962C8B-B14F-4D97-AF65-F5344CB8AC3E}">
        <p14:creationId xmlns:p14="http://schemas.microsoft.com/office/powerpoint/2010/main" val="27596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pPr>
            <a:r>
              <a:rPr lang="en-US" altLang="en-US" sz="2200" b="1" dirty="0">
                <a:solidFill>
                  <a:srgbClr val="0000CC"/>
                </a:solidFill>
              </a:rPr>
              <a:t>Central Prison Healthcare Complex (CPHC) – males</a:t>
            </a:r>
          </a:p>
          <a:p>
            <a:pPr lvl="1" eaLnBrk="1" hangingPunct="1">
              <a:lnSpc>
                <a:spcPct val="95000"/>
              </a:lnSpc>
              <a:spcBef>
                <a:spcPct val="40000"/>
              </a:spcBef>
            </a:pPr>
            <a:r>
              <a:rPr lang="en-US" altLang="en-US" sz="2000" b="1" dirty="0"/>
              <a:t>120 medical beds</a:t>
            </a:r>
          </a:p>
          <a:p>
            <a:pPr lvl="2" eaLnBrk="1" hangingPunct="1">
              <a:lnSpc>
                <a:spcPct val="95000"/>
              </a:lnSpc>
            </a:pPr>
            <a:r>
              <a:rPr lang="en-US" altLang="en-US" sz="1800" dirty="0"/>
              <a:t>Including </a:t>
            </a:r>
            <a:r>
              <a:rPr lang="en-US" altLang="en-US" sz="1600" dirty="0"/>
              <a:t>(current and future)</a:t>
            </a:r>
            <a:r>
              <a:rPr lang="en-US" altLang="en-US" sz="1800" dirty="0"/>
              <a:t> and not limited to – telemetry, dialysis, chemotherapy, surgery, outpatient specialty clinics, dental, radiology, laboratory, pharmacy, isolation, physical therapy, long-term care</a:t>
            </a:r>
          </a:p>
          <a:p>
            <a:pPr lvl="1" eaLnBrk="1" hangingPunct="1">
              <a:lnSpc>
                <a:spcPct val="95000"/>
              </a:lnSpc>
              <a:spcBef>
                <a:spcPct val="40000"/>
              </a:spcBef>
            </a:pPr>
            <a:r>
              <a:rPr lang="en-US" altLang="en-US" sz="2000" b="1" dirty="0"/>
              <a:t>216 mental health inpatient and RMH beds</a:t>
            </a:r>
          </a:p>
          <a:p>
            <a:pPr lvl="2" eaLnBrk="1" hangingPunct="1">
              <a:lnSpc>
                <a:spcPct val="95000"/>
              </a:lnSpc>
            </a:pPr>
            <a:r>
              <a:rPr lang="en-US" altLang="en-US" sz="1800" dirty="0"/>
              <a:t>Crisis and Intensive inpatient beds, and residential mental health beds</a:t>
            </a:r>
          </a:p>
          <a:p>
            <a:pPr eaLnBrk="1" hangingPunct="1">
              <a:lnSpc>
                <a:spcPct val="95000"/>
              </a:lnSpc>
              <a:spcBef>
                <a:spcPct val="80000"/>
              </a:spcBef>
            </a:pPr>
            <a:r>
              <a:rPr lang="en-US" altLang="en-US" sz="2200" b="1" dirty="0">
                <a:solidFill>
                  <a:srgbClr val="0000CC"/>
                </a:solidFill>
              </a:rPr>
              <a:t>NCCIW Medical Complex – females</a:t>
            </a:r>
          </a:p>
          <a:p>
            <a:pPr lvl="1" eaLnBrk="1" hangingPunct="1">
              <a:lnSpc>
                <a:spcPct val="95000"/>
              </a:lnSpc>
              <a:spcBef>
                <a:spcPct val="40000"/>
              </a:spcBef>
            </a:pPr>
            <a:r>
              <a:rPr lang="en-US" altLang="en-US" sz="2000" b="1" dirty="0"/>
              <a:t>38 inpatient infirmary medical beds</a:t>
            </a:r>
          </a:p>
          <a:p>
            <a:pPr lvl="2" eaLnBrk="1" hangingPunct="1">
              <a:lnSpc>
                <a:spcPct val="95000"/>
              </a:lnSpc>
            </a:pPr>
            <a:r>
              <a:rPr lang="en-US" altLang="en-US" sz="1800" dirty="0"/>
              <a:t>Including (current and future) and not limited to                                                     – dialysis, chemotherapy, outpatient specialty clinics, dental, radiology, mammography, laboratory, pharmacy, isolation, physical therapy</a:t>
            </a:r>
          </a:p>
          <a:p>
            <a:pPr lvl="1" eaLnBrk="1" hangingPunct="1">
              <a:lnSpc>
                <a:spcPct val="95000"/>
              </a:lnSpc>
              <a:spcBef>
                <a:spcPct val="40000"/>
              </a:spcBef>
            </a:pPr>
            <a:r>
              <a:rPr lang="en-US" altLang="en-US" sz="2000" b="1" dirty="0"/>
              <a:t>42 assisted living beds</a:t>
            </a:r>
          </a:p>
          <a:p>
            <a:pPr lvl="1" eaLnBrk="1" hangingPunct="1">
              <a:lnSpc>
                <a:spcPct val="95000"/>
              </a:lnSpc>
              <a:spcBef>
                <a:spcPct val="40000"/>
              </a:spcBef>
            </a:pPr>
            <a:r>
              <a:rPr lang="en-US" altLang="en-US" sz="2000" b="1" dirty="0"/>
              <a:t>46 mental health inpatient beds – acute and chronic</a:t>
            </a:r>
          </a:p>
          <a:p>
            <a:pPr lvl="1" eaLnBrk="1" hangingPunct="1">
              <a:lnSpc>
                <a:spcPct val="95000"/>
              </a:lnSpc>
              <a:spcBef>
                <a:spcPct val="40000"/>
              </a:spcBef>
            </a:pPr>
            <a:r>
              <a:rPr lang="en-US" altLang="en-US" sz="2000" b="1" dirty="0"/>
              <a:t>24 residential mental health beds</a:t>
            </a:r>
          </a:p>
          <a:p>
            <a:endParaRPr lang="en-US" dirty="0"/>
          </a:p>
        </p:txBody>
      </p:sp>
      <p:sp>
        <p:nvSpPr>
          <p:cNvPr id="4" name="Slide Number Placeholder 3"/>
          <p:cNvSpPr>
            <a:spLocks noGrp="1"/>
          </p:cNvSpPr>
          <p:nvPr>
            <p:ph type="sldNum" sz="quarter" idx="10"/>
          </p:nvPr>
        </p:nvSpPr>
        <p:spPr/>
        <p:txBody>
          <a:bodyPr/>
          <a:lstStyle/>
          <a:p>
            <a:fld id="{19325C61-EA29-4EBD-B92F-D0AB81452663}" type="slidenum">
              <a:rPr lang="en-US" smtClean="0"/>
              <a:t>14</a:t>
            </a:fld>
            <a:endParaRPr lang="en-US"/>
          </a:p>
        </p:txBody>
      </p:sp>
    </p:spTree>
    <p:extLst>
      <p:ext uri="{BB962C8B-B14F-4D97-AF65-F5344CB8AC3E}">
        <p14:creationId xmlns:p14="http://schemas.microsoft.com/office/powerpoint/2010/main" val="3251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pPr>
            <a:r>
              <a:rPr lang="en-US" altLang="en-US" sz="2200" b="1" dirty="0">
                <a:solidFill>
                  <a:srgbClr val="0000CC"/>
                </a:solidFill>
              </a:rPr>
              <a:t>Central Prison Healthcare Complex (CPHC) – males</a:t>
            </a:r>
          </a:p>
          <a:p>
            <a:pPr lvl="1" eaLnBrk="1" hangingPunct="1">
              <a:lnSpc>
                <a:spcPct val="95000"/>
              </a:lnSpc>
              <a:spcBef>
                <a:spcPct val="40000"/>
              </a:spcBef>
            </a:pPr>
            <a:r>
              <a:rPr lang="en-US" altLang="en-US" sz="2000" b="1" dirty="0"/>
              <a:t>120 medical beds</a:t>
            </a:r>
          </a:p>
          <a:p>
            <a:pPr lvl="2" eaLnBrk="1" hangingPunct="1">
              <a:lnSpc>
                <a:spcPct val="95000"/>
              </a:lnSpc>
            </a:pPr>
            <a:r>
              <a:rPr lang="en-US" altLang="en-US" sz="1800" dirty="0"/>
              <a:t>Including </a:t>
            </a:r>
            <a:r>
              <a:rPr lang="en-US" altLang="en-US" sz="1600" dirty="0"/>
              <a:t>(current and future)</a:t>
            </a:r>
            <a:r>
              <a:rPr lang="en-US" altLang="en-US" sz="1800" dirty="0"/>
              <a:t> and not limited to – telemetry, dialysis, chemotherapy, surgery, outpatient specialty clinics, dental, radiology, laboratory, pharmacy, isolation, physical therapy, long-term care</a:t>
            </a:r>
          </a:p>
          <a:p>
            <a:pPr lvl="1" eaLnBrk="1" hangingPunct="1">
              <a:lnSpc>
                <a:spcPct val="95000"/>
              </a:lnSpc>
              <a:spcBef>
                <a:spcPct val="40000"/>
              </a:spcBef>
            </a:pPr>
            <a:r>
              <a:rPr lang="en-US" altLang="en-US" sz="2000" b="1" dirty="0"/>
              <a:t>216 mental health inpatient and RMH beds</a:t>
            </a:r>
          </a:p>
          <a:p>
            <a:pPr lvl="2" eaLnBrk="1" hangingPunct="1">
              <a:lnSpc>
                <a:spcPct val="95000"/>
              </a:lnSpc>
            </a:pPr>
            <a:r>
              <a:rPr lang="en-US" altLang="en-US" sz="1800" dirty="0"/>
              <a:t>Crisis and Intensive inpatient beds, and residential mental health beds</a:t>
            </a:r>
          </a:p>
          <a:p>
            <a:pPr eaLnBrk="1" hangingPunct="1">
              <a:lnSpc>
                <a:spcPct val="95000"/>
              </a:lnSpc>
              <a:spcBef>
                <a:spcPct val="80000"/>
              </a:spcBef>
            </a:pPr>
            <a:r>
              <a:rPr lang="en-US" altLang="en-US" sz="2200" b="1" dirty="0">
                <a:solidFill>
                  <a:srgbClr val="0000CC"/>
                </a:solidFill>
              </a:rPr>
              <a:t>NCCIW Medical Complex – females</a:t>
            </a:r>
          </a:p>
          <a:p>
            <a:pPr lvl="1" eaLnBrk="1" hangingPunct="1">
              <a:lnSpc>
                <a:spcPct val="95000"/>
              </a:lnSpc>
              <a:spcBef>
                <a:spcPct val="40000"/>
              </a:spcBef>
            </a:pPr>
            <a:r>
              <a:rPr lang="en-US" altLang="en-US" sz="2000" b="1" dirty="0"/>
              <a:t>38 inpatient infirmary medical beds</a:t>
            </a:r>
          </a:p>
          <a:p>
            <a:pPr lvl="2" eaLnBrk="1" hangingPunct="1">
              <a:lnSpc>
                <a:spcPct val="95000"/>
              </a:lnSpc>
            </a:pPr>
            <a:r>
              <a:rPr lang="en-US" altLang="en-US" sz="1800" dirty="0"/>
              <a:t>Including (current and future) and not limited to                                                     – dialysis, chemotherapy, outpatient specialty clinics, dental, radiology, mammography, laboratory, pharmacy, isolation, physical therapy</a:t>
            </a:r>
          </a:p>
          <a:p>
            <a:pPr lvl="1" eaLnBrk="1" hangingPunct="1">
              <a:lnSpc>
                <a:spcPct val="95000"/>
              </a:lnSpc>
              <a:spcBef>
                <a:spcPct val="40000"/>
              </a:spcBef>
            </a:pPr>
            <a:r>
              <a:rPr lang="en-US" altLang="en-US" sz="2000" b="1" dirty="0"/>
              <a:t>42 assisted living beds</a:t>
            </a:r>
          </a:p>
          <a:p>
            <a:pPr lvl="1" eaLnBrk="1" hangingPunct="1">
              <a:lnSpc>
                <a:spcPct val="95000"/>
              </a:lnSpc>
              <a:spcBef>
                <a:spcPct val="40000"/>
              </a:spcBef>
            </a:pPr>
            <a:r>
              <a:rPr lang="en-US" altLang="en-US" sz="2000" b="1" dirty="0"/>
              <a:t>46 mental health inpatient beds – acute and chronic</a:t>
            </a:r>
          </a:p>
          <a:p>
            <a:pPr lvl="1" eaLnBrk="1" hangingPunct="1">
              <a:lnSpc>
                <a:spcPct val="95000"/>
              </a:lnSpc>
              <a:spcBef>
                <a:spcPct val="40000"/>
              </a:spcBef>
            </a:pPr>
            <a:r>
              <a:rPr lang="en-US" altLang="en-US" sz="2000" b="1" dirty="0"/>
              <a:t>24 residential mental health beds</a:t>
            </a:r>
          </a:p>
          <a:p>
            <a:endParaRPr lang="en-US" dirty="0"/>
          </a:p>
        </p:txBody>
      </p:sp>
      <p:sp>
        <p:nvSpPr>
          <p:cNvPr id="4" name="Slide Number Placeholder 3"/>
          <p:cNvSpPr>
            <a:spLocks noGrp="1"/>
          </p:cNvSpPr>
          <p:nvPr>
            <p:ph type="sldNum" sz="quarter" idx="10"/>
          </p:nvPr>
        </p:nvSpPr>
        <p:spPr/>
        <p:txBody>
          <a:bodyPr/>
          <a:lstStyle/>
          <a:p>
            <a:fld id="{19325C61-EA29-4EBD-B92F-D0AB81452663}" type="slidenum">
              <a:rPr lang="en-US" smtClean="0"/>
              <a:t>15</a:t>
            </a:fld>
            <a:endParaRPr lang="en-US"/>
          </a:p>
        </p:txBody>
      </p:sp>
    </p:spTree>
    <p:extLst>
      <p:ext uri="{BB962C8B-B14F-4D97-AF65-F5344CB8AC3E}">
        <p14:creationId xmlns:p14="http://schemas.microsoft.com/office/powerpoint/2010/main" val="195121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2800" b="1" dirty="0"/>
              <a:t>Long-term Care; Assisted Living; Hospice</a:t>
            </a:r>
          </a:p>
          <a:p>
            <a:r>
              <a:rPr lang="en-US" sz="2800" b="1" dirty="0"/>
              <a:t>Telemedicine</a:t>
            </a:r>
          </a:p>
          <a:p>
            <a:pPr lvl="1"/>
            <a:r>
              <a:rPr lang="en-US" sz="2400" dirty="0"/>
              <a:t>Over 84 specialists</a:t>
            </a:r>
          </a:p>
          <a:p>
            <a:pPr lvl="1"/>
            <a:r>
              <a:rPr lang="en-US" sz="2400" dirty="0"/>
              <a:t>UNC Chapel Hill</a:t>
            </a:r>
          </a:p>
          <a:p>
            <a:r>
              <a:rPr lang="en-US" sz="2400" b="1" dirty="0"/>
              <a:t>Chronic Disease Clinics</a:t>
            </a:r>
          </a:p>
          <a:p>
            <a:pPr lvl="1"/>
            <a:r>
              <a:rPr lang="en-US" sz="2400" b="1" dirty="0"/>
              <a:t>Diabetes</a:t>
            </a:r>
          </a:p>
          <a:p>
            <a:pPr lvl="1"/>
            <a:r>
              <a:rPr lang="en-US" sz="2400" b="1" dirty="0"/>
              <a:t>Cardiovascular Disease</a:t>
            </a:r>
          </a:p>
          <a:p>
            <a:pPr lvl="1"/>
            <a:r>
              <a:rPr lang="en-US" sz="2400" b="1" dirty="0"/>
              <a:t>Pulmonary/Asthma</a:t>
            </a:r>
          </a:p>
          <a:p>
            <a:pPr lvl="1"/>
            <a:r>
              <a:rPr lang="en-US" sz="2400" b="1" dirty="0"/>
              <a:t>Hypertension</a:t>
            </a:r>
          </a:p>
          <a:p>
            <a:pPr lvl="1"/>
            <a:r>
              <a:rPr lang="en-US" sz="2400" b="1" dirty="0"/>
              <a:t>Seizures</a:t>
            </a:r>
          </a:p>
          <a:p>
            <a:pPr lvl="1"/>
            <a:r>
              <a:rPr lang="en-US" sz="2400" b="1" dirty="0"/>
              <a:t>TB/TB Prophylaxis</a:t>
            </a:r>
          </a:p>
          <a:p>
            <a:pPr lvl="1"/>
            <a:r>
              <a:rPr lang="en-US" sz="2400" b="1" dirty="0"/>
              <a:t>Hepatitis B &amp; C &amp; HIV</a:t>
            </a:r>
          </a:p>
          <a:p>
            <a:pPr lvl="1"/>
            <a:r>
              <a:rPr lang="en-US" sz="2400" b="1" dirty="0"/>
              <a:t>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Correctional healthcare serves the vulnerable population within your community</a:t>
            </a:r>
          </a:p>
          <a:p>
            <a:pPr lvl="1"/>
            <a:endParaRPr lang="en-US" sz="2400" b="1" dirty="0"/>
          </a:p>
        </p:txBody>
      </p:sp>
      <p:sp>
        <p:nvSpPr>
          <p:cNvPr id="4" name="Slide Number Placeholder 3"/>
          <p:cNvSpPr>
            <a:spLocks noGrp="1"/>
          </p:cNvSpPr>
          <p:nvPr>
            <p:ph type="sldNum" sz="quarter" idx="5"/>
          </p:nvPr>
        </p:nvSpPr>
        <p:spPr/>
        <p:txBody>
          <a:bodyPr/>
          <a:lstStyle/>
          <a:p>
            <a:fld id="{09107CC0-7FDF-41A2-B062-359C52C6902B}" type="slidenum">
              <a:rPr lang="en-US" smtClean="0"/>
              <a:t>16</a:t>
            </a:fld>
            <a:endParaRPr lang="en-US"/>
          </a:p>
        </p:txBody>
      </p:sp>
    </p:spTree>
    <p:extLst>
      <p:ext uri="{BB962C8B-B14F-4D97-AF65-F5344CB8AC3E}">
        <p14:creationId xmlns:p14="http://schemas.microsoft.com/office/powerpoint/2010/main" val="371092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Because of our mission, serving a vulnerable population does take a slightly different approach to provide the best possible care for our patients.</a:t>
            </a:r>
          </a:p>
          <a:p>
            <a:r>
              <a:rPr lang="en-US" dirty="0"/>
              <a:t>The nurse-driven atmosphere means that the healthcare we provide is administered in an environment that is set by nurses. Vulnerable care nurses set the goals and interventions necessary for our patients to achieve health and nutritional standards/needs.</a:t>
            </a:r>
          </a:p>
          <a:p>
            <a:endParaRPr lang="en-US" dirty="0"/>
          </a:p>
          <a:p>
            <a:r>
              <a:rPr lang="en-US" dirty="0"/>
              <a:t>Nurses use the skill sets they were trained for and provide the care necessary.</a:t>
            </a:r>
          </a:p>
          <a:p>
            <a:r>
              <a:rPr lang="en-US" dirty="0"/>
              <a:t>There is a level of autonomy throughout the variety of healthcare areas and work locations that serve the DPS vulnerable population</a:t>
            </a:r>
          </a:p>
          <a:p>
            <a:r>
              <a:rPr lang="en-US" dirty="0"/>
              <a:t>We have a family liaison to answer questions.</a:t>
            </a:r>
          </a:p>
          <a:p>
            <a:endParaRPr lang="en-US" dirty="0"/>
          </a:p>
          <a:p>
            <a:r>
              <a:rPr lang="en-US" dirty="0"/>
              <a:t>Flexible schedules</a:t>
            </a:r>
          </a:p>
          <a:p>
            <a:r>
              <a:rPr lang="en-US" dirty="0"/>
              <a:t>Patient census in hospital dictates who works and who is called off – not in the correctional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18</a:t>
            </a:fld>
            <a:endParaRPr lang="en-US"/>
          </a:p>
        </p:txBody>
      </p:sp>
    </p:spTree>
    <p:extLst>
      <p:ext uri="{BB962C8B-B14F-4D97-AF65-F5344CB8AC3E}">
        <p14:creationId xmlns:p14="http://schemas.microsoft.com/office/powerpoint/2010/main" val="374493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Monthly </a:t>
            </a:r>
            <a:r>
              <a:rPr lang="en-US" b="1" dirty="0"/>
              <a:t>Nurse Manager Quality Control Monitor </a:t>
            </a:r>
            <a:r>
              <a:rPr lang="en-US" dirty="0"/>
              <a:t>(4 page tool)</a:t>
            </a:r>
            <a:r>
              <a:rPr lang="en-US" b="1" dirty="0"/>
              <a:t> </a:t>
            </a:r>
            <a:r>
              <a:rPr lang="en-US" dirty="0"/>
              <a:t>done</a:t>
            </a:r>
            <a:r>
              <a:rPr lang="en-US" b="1" dirty="0"/>
              <a:t> </a:t>
            </a:r>
            <a:r>
              <a:rPr lang="en-US" dirty="0"/>
              <a:t>at each facility to evaluate the functioning of the unit from adherence to training, licensure, equipment, number of clinic visits, TB, documentation, etc.</a:t>
            </a:r>
          </a:p>
          <a:p>
            <a:r>
              <a:rPr lang="en-US" dirty="0"/>
              <a:t>Nurse Managers hold monthly nurses meetings.</a:t>
            </a:r>
          </a:p>
          <a:p>
            <a:r>
              <a:rPr lang="en-US" dirty="0"/>
              <a:t>Quarterly </a:t>
            </a:r>
            <a:r>
              <a:rPr lang="en-US" b="1" dirty="0"/>
              <a:t>Policy &amp; Procedure Reviews </a:t>
            </a:r>
            <a:r>
              <a:rPr lang="en-US" dirty="0"/>
              <a:t>done for each facility by outside regional nursing leadership.</a:t>
            </a:r>
          </a:p>
          <a:p>
            <a:r>
              <a:rPr lang="en-US" b="1" dirty="0"/>
              <a:t>CQI </a:t>
            </a:r>
            <a:r>
              <a:rPr lang="en-US" altLang="en-US" sz="1200" b="1" dirty="0">
                <a:solidFill>
                  <a:schemeClr val="tx2">
                    <a:lumMod val="50000"/>
                  </a:schemeClr>
                </a:solidFill>
              </a:rPr>
              <a:t>Continuous Quality Improvement </a:t>
            </a:r>
            <a:r>
              <a:rPr lang="en-US" altLang="en-US" sz="1200" b="1" dirty="0"/>
              <a:t>monthly</a:t>
            </a:r>
            <a:r>
              <a:rPr lang="en-US" altLang="en-US" sz="1200" dirty="0"/>
              <a:t> meeting of entire state facilities with other disciplines (nursing, medical, dental, behavioral health, medical records, education).</a:t>
            </a:r>
          </a:p>
          <a:p>
            <a:r>
              <a:rPr lang="en-US" altLang="en-US" sz="1200" dirty="0"/>
              <a:t>All facilities encouraged to do an annual CQI program.</a:t>
            </a:r>
          </a:p>
          <a:p>
            <a:r>
              <a:rPr lang="en-US" altLang="en-US" sz="1200" dirty="0"/>
              <a:t> </a:t>
            </a:r>
            <a:r>
              <a:rPr lang="en-US" altLang="en-US" sz="1200" b="1" dirty="0">
                <a:solidFill>
                  <a:schemeClr val="tx2">
                    <a:lumMod val="50000"/>
                  </a:schemeClr>
                </a:solidFill>
              </a:rPr>
              <a:t>Health Services is always working on ways to improve.</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19</a:t>
            </a:fld>
            <a:endParaRPr lang="en-US"/>
          </a:p>
        </p:txBody>
      </p:sp>
    </p:spTree>
    <p:extLst>
      <p:ext uri="{BB962C8B-B14F-4D97-AF65-F5344CB8AC3E}">
        <p14:creationId xmlns:p14="http://schemas.microsoft.com/office/powerpoint/2010/main" val="338888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Bruce Nelson, RN </a:t>
            </a:r>
            <a:r>
              <a:rPr lang="en-US" sz="2400" dirty="0">
                <a:solidFill>
                  <a:schemeClr val="tx2"/>
                </a:solidFill>
                <a:highlight>
                  <a:srgbClr val="FFFF00"/>
                </a:highlight>
              </a:rPr>
              <a:t>“Appreciate the flexibility to move around in DPS and found a beautiful home by the beach”</a:t>
            </a:r>
            <a:endParaRPr lang="en-US" sz="2400" b="1" dirty="0"/>
          </a:p>
          <a:p>
            <a:pPr lvl="1"/>
            <a:r>
              <a:rPr lang="en-US" b="1" dirty="0"/>
              <a:t>Agency Nurse </a:t>
            </a:r>
            <a:r>
              <a:rPr lang="en-US" dirty="0"/>
              <a:t>–</a:t>
            </a:r>
            <a:r>
              <a:rPr lang="en-US" sz="2400" dirty="0"/>
              <a:t>2010</a:t>
            </a:r>
          </a:p>
          <a:p>
            <a:pPr lvl="3"/>
            <a:r>
              <a:rPr lang="en-US" sz="1400" dirty="0"/>
              <a:t>Maury </a:t>
            </a:r>
          </a:p>
          <a:p>
            <a:pPr lvl="1"/>
            <a:r>
              <a:rPr lang="en-US" b="1" dirty="0"/>
              <a:t>State Lead Nurse </a:t>
            </a:r>
            <a:r>
              <a:rPr lang="en-US" dirty="0"/>
              <a:t>– </a:t>
            </a:r>
            <a:r>
              <a:rPr lang="en-US" sz="2000" dirty="0"/>
              <a:t>2012</a:t>
            </a:r>
          </a:p>
          <a:p>
            <a:pPr lvl="3"/>
            <a:r>
              <a:rPr lang="en-US" sz="1400" dirty="0"/>
              <a:t>Maury</a:t>
            </a:r>
          </a:p>
          <a:p>
            <a:pPr lvl="3"/>
            <a:r>
              <a:rPr lang="en-US" sz="1400" dirty="0"/>
              <a:t>Greene</a:t>
            </a:r>
          </a:p>
          <a:p>
            <a:pPr lvl="3"/>
            <a:r>
              <a:rPr lang="en-US" sz="1400" dirty="0"/>
              <a:t>Tabor</a:t>
            </a:r>
          </a:p>
          <a:p>
            <a:pPr lvl="3"/>
            <a:r>
              <a:rPr lang="en-US" sz="1400" dirty="0"/>
              <a:t>New Hanover</a:t>
            </a:r>
          </a:p>
          <a:p>
            <a:pPr lvl="1"/>
            <a:r>
              <a:rPr lang="en-US" b="1" dirty="0"/>
              <a:t>Nurse Supervisor I </a:t>
            </a:r>
            <a:r>
              <a:rPr lang="en-US" dirty="0"/>
              <a:t>– </a:t>
            </a:r>
            <a:r>
              <a:rPr lang="en-US" sz="2400" dirty="0"/>
              <a:t>2020</a:t>
            </a:r>
          </a:p>
          <a:p>
            <a:pPr lvl="3"/>
            <a:r>
              <a:rPr lang="en-US" sz="1400" dirty="0"/>
              <a:t>Pender</a:t>
            </a:r>
          </a:p>
          <a:p>
            <a:pPr lvl="0"/>
            <a:r>
              <a:rPr lang="en-US" dirty="0"/>
              <a:t>Christina Fox, BSN, RN </a:t>
            </a:r>
            <a:r>
              <a:rPr lang="en-US" sz="2400" b="1" dirty="0">
                <a:solidFill>
                  <a:schemeClr val="tx2"/>
                </a:solidFill>
                <a:highlight>
                  <a:srgbClr val="FFFF00"/>
                </a:highlight>
              </a:rPr>
              <a:t>“If you are not willing to learn, no one can help you. If you are determined to learn, no one can stop you!”</a:t>
            </a:r>
          </a:p>
          <a:p>
            <a:pPr lvl="1"/>
            <a:r>
              <a:rPr lang="en-US" b="1" dirty="0">
                <a:highlight>
                  <a:srgbClr val="FFFF00"/>
                </a:highlight>
              </a:rPr>
              <a:t>Agency Nurse - </a:t>
            </a:r>
            <a:r>
              <a:rPr lang="en-US" sz="2400" dirty="0">
                <a:highlight>
                  <a:srgbClr val="FFFF00"/>
                </a:highlight>
              </a:rPr>
              <a:t>2012 </a:t>
            </a:r>
          </a:p>
          <a:p>
            <a:pPr lvl="2"/>
            <a:r>
              <a:rPr lang="en-US" dirty="0">
                <a:highlight>
                  <a:srgbClr val="FFFF00"/>
                </a:highlight>
              </a:rPr>
              <a:t>Alexander Correctional </a:t>
            </a:r>
          </a:p>
          <a:p>
            <a:pPr lvl="1"/>
            <a:r>
              <a:rPr lang="en-US" b="1" dirty="0">
                <a:highlight>
                  <a:srgbClr val="FFFF00"/>
                </a:highlight>
              </a:rPr>
              <a:t>Lead Nurse - </a:t>
            </a:r>
            <a:r>
              <a:rPr lang="en-US" sz="2400" dirty="0">
                <a:highlight>
                  <a:srgbClr val="FFFF00"/>
                </a:highlight>
              </a:rPr>
              <a:t>2015</a:t>
            </a:r>
          </a:p>
          <a:p>
            <a:pPr lvl="1"/>
            <a:r>
              <a:rPr lang="en-US" b="1" dirty="0">
                <a:highlight>
                  <a:srgbClr val="FFFF00"/>
                </a:highlight>
              </a:rPr>
              <a:t>Nurse Supervisor I - </a:t>
            </a:r>
            <a:r>
              <a:rPr lang="en-US" sz="2400" dirty="0">
                <a:highlight>
                  <a:srgbClr val="FFFF00"/>
                </a:highlight>
              </a:rPr>
              <a:t>2017</a:t>
            </a:r>
          </a:p>
          <a:p>
            <a:pPr lvl="2"/>
            <a:r>
              <a:rPr lang="en-US" dirty="0">
                <a:highlight>
                  <a:srgbClr val="FFFF00"/>
                </a:highlight>
              </a:rPr>
              <a:t>Alexander </a:t>
            </a:r>
          </a:p>
          <a:p>
            <a:pPr lvl="1"/>
            <a:r>
              <a:rPr lang="en-US" b="1" dirty="0">
                <a:highlight>
                  <a:srgbClr val="FFFF00"/>
                </a:highlight>
              </a:rPr>
              <a:t>Regional Nurse Educator </a:t>
            </a:r>
            <a:r>
              <a:rPr lang="en-US" dirty="0">
                <a:highlight>
                  <a:srgbClr val="FFFF00"/>
                </a:highlight>
              </a:rPr>
              <a:t>- </a:t>
            </a:r>
            <a:r>
              <a:rPr lang="en-US" sz="2400" dirty="0">
                <a:highlight>
                  <a:srgbClr val="FFFF00"/>
                </a:highlight>
              </a:rPr>
              <a:t>2020</a:t>
            </a:r>
          </a:p>
          <a:p>
            <a:pPr lvl="2"/>
            <a:r>
              <a:rPr lang="en-US" dirty="0">
                <a:highlight>
                  <a:srgbClr val="FFFF00"/>
                </a:highlight>
              </a:rPr>
              <a:t>at Western Region</a:t>
            </a:r>
          </a:p>
          <a:p>
            <a:pPr lvl="2"/>
            <a:r>
              <a:rPr lang="en-US" dirty="0">
                <a:highlight>
                  <a:srgbClr val="FFFF00"/>
                </a:highlight>
              </a:rPr>
              <a:t>Alexander and Piedmont </a:t>
            </a:r>
          </a:p>
          <a:p>
            <a:pPr lvl="0"/>
            <a:r>
              <a:rPr lang="en-US" sz="2400" b="1" dirty="0">
                <a:solidFill>
                  <a:schemeClr val="tx2"/>
                </a:solidFill>
                <a:highlight>
                  <a:srgbClr val="FFFF00"/>
                </a:highlight>
              </a:rPr>
              <a:t>Marvin Casino, RN</a:t>
            </a:r>
          </a:p>
          <a:p>
            <a:r>
              <a:rPr lang="en-US" sz="1200" kern="1200" dirty="0">
                <a:solidFill>
                  <a:schemeClr val="tx1"/>
                </a:solidFill>
                <a:effectLst/>
                <a:highlight>
                  <a:srgbClr val="FFFF00"/>
                </a:highlight>
                <a:latin typeface="+mn-lt"/>
                <a:ea typeface="+mn-ea"/>
                <a:cs typeface="+mn-cs"/>
              </a:rPr>
              <a:t>I started my correctional career as a contract nurse at Eastern CI under Temp solutions on November 2004. I became full time state employee on May 15, 2005 at Eastern CI. I transferred to Maury on June 2006 as staff nurse then became a lead nurse on 2nd shift on Oct 2006. I was an interim nurse supervisor at Maury CI on Jan 2009 and then I was promoted to nurse supervisor II on October 2009. On October 2013, I was promoted to NSIII and still at Maury CI</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a:p>
        </p:txBody>
      </p:sp>
    </p:spTree>
    <p:extLst>
      <p:ext uri="{BB962C8B-B14F-4D97-AF65-F5344CB8AC3E}">
        <p14:creationId xmlns:p14="http://schemas.microsoft.com/office/powerpoint/2010/main" val="568708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like the autonomy of providing patient care.</a:t>
            </a:r>
          </a:p>
          <a:p>
            <a:pPr lvl="1"/>
            <a:r>
              <a:rPr lang="en-US" dirty="0">
                <a:solidFill>
                  <a:schemeClr val="tx2"/>
                </a:solidFill>
              </a:rPr>
              <a:t>While your work will always be performed in consultation with a physician, it is unlikely that a doctor will be on the facility’s grounds every day, advising you what to do in every scenario. Your patients are going to be relying on you to help them then and there. It is a terrific opportunity to use your nursing license to its fullest.</a:t>
            </a:r>
          </a:p>
          <a:p>
            <a:pPr lvl="1"/>
            <a:endParaRPr lang="en-US" dirty="0"/>
          </a:p>
          <a:p>
            <a:r>
              <a:rPr lang="en-US" dirty="0"/>
              <a:t>Everyday I learn something new </a:t>
            </a:r>
          </a:p>
          <a:p>
            <a:pPr lvl="1"/>
            <a:r>
              <a:rPr lang="en-US" dirty="0">
                <a:solidFill>
                  <a:schemeClr val="tx2"/>
                </a:solidFill>
              </a:rPr>
              <a:t>Correctional nursing expands your skill set from drawing labs, head to toe assessments, urgent care, chronic disease, pre-surgical EKGs, diabetic care, dental injury, etc.</a:t>
            </a:r>
          </a:p>
          <a:p>
            <a:pPr lvl="1"/>
            <a:r>
              <a:rPr lang="en-US" dirty="0">
                <a:solidFill>
                  <a:schemeClr val="tx2"/>
                </a:solidFill>
              </a:rPr>
              <a:t>Assessment skills grow in all areas.</a:t>
            </a:r>
          </a:p>
          <a:p>
            <a:pPr lvl="1"/>
            <a:r>
              <a:rPr lang="en-US" dirty="0">
                <a:solidFill>
                  <a:schemeClr val="tx2"/>
                </a:solidFill>
              </a:rPr>
              <a:t>It is nothing like what is seen on TV or the movies.  </a:t>
            </a:r>
          </a:p>
          <a:p>
            <a:endParaRPr lang="en-US" dirty="0"/>
          </a:p>
          <a:p>
            <a:r>
              <a:rPr lang="en-US" dirty="0"/>
              <a:t>Balance Care with Humanity</a:t>
            </a:r>
          </a:p>
          <a:p>
            <a:r>
              <a:rPr lang="en-US" dirty="0"/>
              <a:t>Currently, there are more than 2.4 million men and women serving time in America’s jails and prisons.</a:t>
            </a:r>
            <a:endParaRPr lang="en-US" sz="800" dirty="0"/>
          </a:p>
          <a:p>
            <a:r>
              <a:rPr lang="en-US" dirty="0"/>
              <a:t>Of these 2.4 million inmates, it is estimated that </a:t>
            </a:r>
            <a:r>
              <a:rPr lang="en-US" dirty="0">
                <a:hlinkClick r:id="rId3"/>
              </a:rPr>
              <a:t>40%</a:t>
            </a:r>
            <a:r>
              <a:rPr lang="en-US" dirty="0"/>
              <a:t> are managing chronic medical conditions; </a:t>
            </a:r>
            <a:r>
              <a:rPr lang="en-US" dirty="0">
                <a:hlinkClick r:id="rId4"/>
              </a:rPr>
              <a:t>40%</a:t>
            </a:r>
            <a:r>
              <a:rPr lang="en-US" dirty="0"/>
              <a:t> are coping with mental health disorders; and </a:t>
            </a:r>
            <a:r>
              <a:rPr lang="en-US" dirty="0">
                <a:hlinkClick r:id="rId5"/>
              </a:rPr>
              <a:t>65%</a:t>
            </a:r>
            <a:r>
              <a:rPr lang="en-US" dirty="0"/>
              <a:t> meet the medical criteria for substance abuse and addiction. </a:t>
            </a:r>
            <a:endParaRPr lang="en-US" sz="200" dirty="0"/>
          </a:p>
          <a:p>
            <a:r>
              <a:rPr lang="en-US" dirty="0"/>
              <a:t>Never has the need for qualified and capable healthcare providers that are willing to treat this vulnerable population been so evident.</a:t>
            </a:r>
          </a:p>
        </p:txBody>
      </p:sp>
      <p:sp>
        <p:nvSpPr>
          <p:cNvPr id="4" name="Slide Number Placeholder 3"/>
          <p:cNvSpPr>
            <a:spLocks noGrp="1"/>
          </p:cNvSpPr>
          <p:nvPr>
            <p:ph type="sldNum" sz="quarter" idx="5"/>
          </p:nvPr>
        </p:nvSpPr>
        <p:spPr/>
        <p:txBody>
          <a:bodyPr/>
          <a:lstStyle/>
          <a:p>
            <a:fld id="{09107CC0-7FDF-41A2-B062-359C52C6902B}" type="slidenum">
              <a:rPr lang="en-US" smtClean="0"/>
              <a:t>22</a:t>
            </a:fld>
            <a:endParaRPr lang="en-US"/>
          </a:p>
        </p:txBody>
      </p:sp>
    </p:spTree>
    <p:extLst>
      <p:ext uri="{BB962C8B-B14F-4D97-AF65-F5344CB8AC3E}">
        <p14:creationId xmlns:p14="http://schemas.microsoft.com/office/powerpoint/2010/main" val="107305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a:p>
        </p:txBody>
      </p:sp>
    </p:spTree>
    <p:extLst>
      <p:ext uri="{BB962C8B-B14F-4D97-AF65-F5344CB8AC3E}">
        <p14:creationId xmlns:p14="http://schemas.microsoft.com/office/powerpoint/2010/main" val="183674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Schools of Nursing – traditional RN, LPN, BSN, and RN-BSN programs</a:t>
            </a:r>
          </a:p>
          <a:p>
            <a:r>
              <a:rPr lang="en-US" dirty="0"/>
              <a:t>PhD Psychology – from around the world</a:t>
            </a:r>
          </a:p>
          <a:p>
            <a:r>
              <a:rPr lang="en-US" dirty="0"/>
              <a:t>Nurse Practitioner Programs – 57 affiliations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a:p>
        </p:txBody>
      </p:sp>
    </p:spTree>
    <p:extLst>
      <p:ext uri="{BB962C8B-B14F-4D97-AF65-F5344CB8AC3E}">
        <p14:creationId xmlns:p14="http://schemas.microsoft.com/office/powerpoint/2010/main" val="88086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2400" b="1" dirty="0"/>
              <a:t>TDU</a:t>
            </a:r>
            <a:r>
              <a:rPr lang="en-US" sz="2400" dirty="0"/>
              <a:t>  </a:t>
            </a:r>
            <a:r>
              <a:rPr lang="en-US" sz="1600" b="1" dirty="0">
                <a:solidFill>
                  <a:schemeClr val="tx2">
                    <a:lumMod val="50000"/>
                  </a:schemeClr>
                </a:solidFill>
              </a:rPr>
              <a:t>Therapeutic Diversion Units </a:t>
            </a:r>
          </a:p>
          <a:p>
            <a:r>
              <a:rPr lang="en-US" sz="2400" b="1" dirty="0"/>
              <a:t>RDU</a:t>
            </a:r>
            <a:r>
              <a:rPr lang="en-US" sz="2400" dirty="0"/>
              <a:t> </a:t>
            </a:r>
            <a:r>
              <a:rPr lang="en-US" sz="1600" dirty="0">
                <a:solidFill>
                  <a:schemeClr val="tx2">
                    <a:lumMod val="50000"/>
                  </a:schemeClr>
                </a:solidFill>
              </a:rPr>
              <a:t> </a:t>
            </a:r>
            <a:r>
              <a:rPr lang="en-US" sz="1600" b="1" dirty="0">
                <a:solidFill>
                  <a:schemeClr val="tx2">
                    <a:lumMod val="50000"/>
                  </a:schemeClr>
                </a:solidFill>
              </a:rPr>
              <a:t>Rehabilitative Diversion Unit </a:t>
            </a:r>
          </a:p>
          <a:p>
            <a:r>
              <a:rPr lang="en-US" sz="2400" b="1" dirty="0"/>
              <a:t>CIT</a:t>
            </a:r>
            <a:r>
              <a:rPr lang="en-US" sz="2400" dirty="0"/>
              <a:t>  </a:t>
            </a:r>
            <a:r>
              <a:rPr lang="en-US" sz="1600" dirty="0">
                <a:solidFill>
                  <a:schemeClr val="tx2">
                    <a:lumMod val="50000"/>
                  </a:schemeClr>
                </a:solidFill>
              </a:rPr>
              <a:t> </a:t>
            </a:r>
            <a:r>
              <a:rPr lang="en-US" sz="1600" b="1" dirty="0">
                <a:solidFill>
                  <a:schemeClr val="tx2">
                    <a:lumMod val="50000"/>
                  </a:schemeClr>
                </a:solidFill>
              </a:rPr>
              <a:t>Crisis Intervention Team</a:t>
            </a:r>
            <a:endParaRPr lang="en-US" sz="2400" b="1" dirty="0"/>
          </a:p>
          <a:p>
            <a:r>
              <a:rPr lang="en-US" sz="2400" b="1" dirty="0"/>
              <a:t>HOPE</a:t>
            </a:r>
            <a:r>
              <a:rPr lang="en-US" sz="2400" dirty="0"/>
              <a:t> </a:t>
            </a:r>
            <a:r>
              <a:rPr lang="en-US" sz="1400" b="1" dirty="0"/>
              <a:t> </a:t>
            </a:r>
            <a:r>
              <a:rPr lang="en-US" sz="1200" b="1" dirty="0">
                <a:solidFill>
                  <a:schemeClr val="tx2">
                    <a:lumMod val="50000"/>
                  </a:schemeClr>
                </a:solidFill>
              </a:rPr>
              <a:t>Heightened </a:t>
            </a:r>
            <a:r>
              <a:rPr lang="en-US" sz="1200" dirty="0">
                <a:solidFill>
                  <a:schemeClr val="tx2">
                    <a:lumMod val="50000"/>
                  </a:schemeClr>
                </a:solidFill>
              </a:rPr>
              <a:t>Awareness; </a:t>
            </a:r>
            <a:r>
              <a:rPr lang="en-US" sz="1200" b="1" dirty="0">
                <a:solidFill>
                  <a:schemeClr val="tx2">
                    <a:lumMod val="50000"/>
                  </a:schemeClr>
                </a:solidFill>
              </a:rPr>
              <a:t>Observe </a:t>
            </a:r>
            <a:r>
              <a:rPr lang="en-US" sz="1200" dirty="0">
                <a:solidFill>
                  <a:schemeClr val="tx2">
                    <a:lumMod val="50000"/>
                  </a:schemeClr>
                </a:solidFill>
              </a:rPr>
              <a:t>&amp; Listen; </a:t>
            </a:r>
            <a:r>
              <a:rPr lang="en-US" sz="1200" b="1" dirty="0">
                <a:solidFill>
                  <a:schemeClr val="tx2">
                    <a:lumMod val="50000"/>
                  </a:schemeClr>
                </a:solidFill>
              </a:rPr>
              <a:t>Provide </a:t>
            </a:r>
            <a:r>
              <a:rPr lang="en-US" sz="1200" dirty="0">
                <a:solidFill>
                  <a:schemeClr val="tx2">
                    <a:lumMod val="50000"/>
                  </a:schemeClr>
                </a:solidFill>
              </a:rPr>
              <a:t>Support &amp; Reassurance, </a:t>
            </a:r>
            <a:r>
              <a:rPr lang="en-US" sz="1200" b="1" dirty="0">
                <a:solidFill>
                  <a:schemeClr val="tx2">
                    <a:lumMod val="50000"/>
                  </a:schemeClr>
                </a:solidFill>
              </a:rPr>
              <a:t>Encourage </a:t>
            </a:r>
            <a:r>
              <a:rPr lang="en-US" sz="1200" dirty="0">
                <a:solidFill>
                  <a:schemeClr val="tx2">
                    <a:lumMod val="50000"/>
                  </a:schemeClr>
                </a:solidFill>
              </a:rPr>
              <a:t>Compliance with Treatment &amp; Self Help Strategies</a:t>
            </a:r>
          </a:p>
          <a:p>
            <a:r>
              <a:rPr lang="en-US" sz="2400" b="1" dirty="0"/>
              <a:t>Unit 7</a:t>
            </a:r>
            <a:r>
              <a:rPr lang="en-US" sz="2400" dirty="0"/>
              <a:t> </a:t>
            </a:r>
            <a:r>
              <a:rPr lang="en-US" sz="1600" b="1" dirty="0">
                <a:solidFill>
                  <a:schemeClr val="tx2">
                    <a:lumMod val="50000"/>
                  </a:schemeClr>
                </a:solidFill>
              </a:rPr>
              <a:t>Long Term Care Facility</a:t>
            </a:r>
          </a:p>
          <a:p>
            <a:r>
              <a:rPr lang="en-US" sz="2400" b="1" dirty="0"/>
              <a:t>End of Life Care/Hospice Care </a:t>
            </a:r>
          </a:p>
          <a:p>
            <a:r>
              <a:rPr lang="en-US" sz="2400" b="1" dirty="0"/>
              <a:t>ICA Program (inmate care assistant) program</a:t>
            </a:r>
            <a:endParaRPr lang="en-US" sz="2400" dirty="0"/>
          </a:p>
        </p:txBody>
      </p:sp>
      <p:sp>
        <p:nvSpPr>
          <p:cNvPr id="4" name="Slide Number Placeholder 3"/>
          <p:cNvSpPr>
            <a:spLocks noGrp="1"/>
          </p:cNvSpPr>
          <p:nvPr>
            <p:ph type="sldNum" sz="quarter" idx="10"/>
          </p:nvPr>
        </p:nvSpPr>
        <p:spPr/>
        <p:txBody>
          <a:bodyPr/>
          <a:lstStyle/>
          <a:p>
            <a:fld id="{09107CC0-7FDF-41A2-B062-359C52C6902B}" type="slidenum">
              <a:rPr lang="en-US" smtClean="0"/>
              <a:t>25</a:t>
            </a:fld>
            <a:endParaRPr lang="en-US" dirty="0"/>
          </a:p>
        </p:txBody>
      </p:sp>
    </p:spTree>
    <p:extLst>
      <p:ext uri="{BB962C8B-B14F-4D97-AF65-F5344CB8AC3E}">
        <p14:creationId xmlns:p14="http://schemas.microsoft.com/office/powerpoint/2010/main" val="3856501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3300" b="1" dirty="0" err="1"/>
              <a:t>ServicesPhysical</a:t>
            </a:r>
            <a:r>
              <a:rPr lang="en-US" sz="3300" b="1" dirty="0"/>
              <a:t> Therapy</a:t>
            </a:r>
          </a:p>
          <a:p>
            <a:r>
              <a:rPr lang="en-US" sz="3300" b="1" dirty="0"/>
              <a:t>Lab, X-Ray, Mammogram</a:t>
            </a:r>
          </a:p>
          <a:p>
            <a:r>
              <a:rPr lang="en-US" sz="3300" b="1" dirty="0"/>
              <a:t>Dentistry</a:t>
            </a:r>
          </a:p>
          <a:p>
            <a:pPr lvl="1"/>
            <a:r>
              <a:rPr lang="en-US" altLang="en-US" sz="3300" dirty="0"/>
              <a:t>36 clinics across the state</a:t>
            </a:r>
          </a:p>
          <a:p>
            <a:pPr lvl="1"/>
            <a:r>
              <a:rPr lang="en-US" altLang="en-US" sz="3300" dirty="0"/>
              <a:t>All offenders screened at admission intake</a:t>
            </a:r>
            <a:endParaRPr lang="en-US" sz="3300" b="1" dirty="0"/>
          </a:p>
          <a:p>
            <a:r>
              <a:rPr lang="en-US" sz="3300" b="1" dirty="0"/>
              <a:t>Dietary</a:t>
            </a:r>
          </a:p>
          <a:p>
            <a:pPr lvl="1">
              <a:lnSpc>
                <a:spcPct val="90000"/>
              </a:lnSpc>
            </a:pPr>
            <a:r>
              <a:rPr lang="en-US" altLang="en-US" sz="2900" dirty="0"/>
              <a:t>Therapeutic Diets</a:t>
            </a:r>
          </a:p>
          <a:p>
            <a:pPr marL="493776" lvl="2" indent="0">
              <a:lnSpc>
                <a:spcPct val="90000"/>
              </a:lnSpc>
              <a:buNone/>
            </a:pPr>
            <a:r>
              <a:rPr lang="en-US" altLang="en-US" sz="2700" dirty="0">
                <a:solidFill>
                  <a:schemeClr val="tx2"/>
                </a:solidFill>
              </a:rPr>
              <a:t>	Special needs diet </a:t>
            </a:r>
          </a:p>
          <a:p>
            <a:pPr lvl="1">
              <a:lnSpc>
                <a:spcPct val="90000"/>
              </a:lnSpc>
            </a:pPr>
            <a:r>
              <a:rPr lang="en-US" altLang="en-US" sz="2900" dirty="0"/>
              <a:t>Religious Diets</a:t>
            </a:r>
          </a:p>
          <a:p>
            <a:pPr lvl="1">
              <a:lnSpc>
                <a:spcPct val="90000"/>
              </a:lnSpc>
            </a:pPr>
            <a:r>
              <a:rPr lang="en-US" altLang="en-US" sz="2900" dirty="0"/>
              <a:t>Allergies</a:t>
            </a:r>
          </a:p>
          <a:p>
            <a:r>
              <a:rPr lang="en-US" sz="3600" b="1" dirty="0"/>
              <a:t>Dialysis</a:t>
            </a:r>
          </a:p>
          <a:p>
            <a:r>
              <a:rPr lang="en-US" sz="3600" b="1" dirty="0"/>
              <a:t>Pharmacy</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a:p>
        </p:txBody>
      </p:sp>
    </p:spTree>
    <p:extLst>
      <p:ext uri="{BB962C8B-B14F-4D97-AF65-F5344CB8AC3E}">
        <p14:creationId xmlns:p14="http://schemas.microsoft.com/office/powerpoint/2010/main" val="309455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tx2">
                    <a:lumMod val="50000"/>
                  </a:schemeClr>
                </a:solidFill>
              </a:rPr>
              <a:t>53</a:t>
            </a:r>
            <a:r>
              <a:rPr lang="en-US" sz="1200" u="none" dirty="0">
                <a:solidFill>
                  <a:schemeClr val="tx2">
                    <a:lumMod val="50000"/>
                  </a:schemeClr>
                </a:solidFill>
              </a:rPr>
              <a:t> State Prisons in NC hire </a:t>
            </a:r>
            <a:r>
              <a:rPr lang="en-US" sz="1200" u="none" dirty="0">
                <a:solidFill>
                  <a:srgbClr val="FF0000"/>
                </a:solidFill>
              </a:rPr>
              <a:t>Nurses?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FF0000"/>
                </a:solidFill>
              </a:rPr>
              <a:t>Over 1,000 nurses work in state prisons?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FF0000"/>
                </a:solidFill>
              </a:rPr>
              <a:t>We serve 30,000 offenders of every age and all walks of life (low socio-economic level, </a:t>
            </a:r>
            <a:r>
              <a:rPr lang="en-US" sz="1200" u="none" dirty="0" err="1">
                <a:solidFill>
                  <a:srgbClr val="FF0000"/>
                </a:solidFill>
              </a:rPr>
              <a:t>etc</a:t>
            </a:r>
            <a:r>
              <a:rPr lang="en-US" sz="1200" u="none"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FF0000"/>
                </a:solidFill>
              </a:rPr>
              <a:t>We have regional nurse supervisors and regional directors of nursing?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FF0000"/>
                </a:solidFill>
              </a:rPr>
              <a:t>Lots of support positions</a:t>
            </a:r>
            <a:endParaRPr lang="en-US" u="none" dirty="0"/>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a:p>
        </p:txBody>
      </p:sp>
    </p:spTree>
    <p:extLst>
      <p:ext uri="{BB962C8B-B14F-4D97-AF65-F5344CB8AC3E}">
        <p14:creationId xmlns:p14="http://schemas.microsoft.com/office/powerpoint/2010/main" val="102387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a:p>
        </p:txBody>
      </p:sp>
    </p:spTree>
    <p:extLst>
      <p:ext uri="{BB962C8B-B14F-4D97-AF65-F5344CB8AC3E}">
        <p14:creationId xmlns:p14="http://schemas.microsoft.com/office/powerpoint/2010/main" val="3833010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Valerie Langley</a:t>
            </a:r>
          </a:p>
          <a:p>
            <a:pPr lvl="1"/>
            <a:r>
              <a:rPr lang="en-US" dirty="0"/>
              <a:t>Started as an </a:t>
            </a:r>
            <a:r>
              <a:rPr lang="en-US" b="1" dirty="0"/>
              <a:t>Temporary Nurse </a:t>
            </a:r>
            <a:r>
              <a:rPr lang="en-US" sz="2000" dirty="0"/>
              <a:t>August 1996</a:t>
            </a:r>
            <a:endParaRPr lang="en-US" sz="2000" b="1" dirty="0"/>
          </a:p>
          <a:p>
            <a:pPr lvl="1"/>
            <a:r>
              <a:rPr lang="en-US" dirty="0"/>
              <a:t>Went to state </a:t>
            </a:r>
            <a:r>
              <a:rPr lang="en-US" b="1" dirty="0"/>
              <a:t>Staff Nurse   </a:t>
            </a:r>
            <a:r>
              <a:rPr lang="en-US" sz="2000" dirty="0"/>
              <a:t>October 1996</a:t>
            </a:r>
            <a:endParaRPr lang="en-US" sz="2000" b="1" dirty="0"/>
          </a:p>
          <a:p>
            <a:pPr lvl="1"/>
            <a:r>
              <a:rPr lang="en-US" b="1" dirty="0"/>
              <a:t>Lead Nurse </a:t>
            </a:r>
            <a:r>
              <a:rPr lang="en-US" sz="2000" dirty="0"/>
              <a:t> </a:t>
            </a:r>
            <a:r>
              <a:rPr lang="en-US" sz="2400" dirty="0"/>
              <a:t>1998</a:t>
            </a:r>
            <a:endParaRPr lang="en-US" sz="2400" b="1" dirty="0"/>
          </a:p>
          <a:p>
            <a:pPr lvl="1"/>
            <a:r>
              <a:rPr lang="en-US" b="1" dirty="0"/>
              <a:t>Nursing Supervisor  </a:t>
            </a:r>
            <a:r>
              <a:rPr lang="en-US" sz="2400" dirty="0"/>
              <a:t>2000</a:t>
            </a:r>
            <a:endParaRPr lang="en-US" sz="2400" b="1" dirty="0"/>
          </a:p>
          <a:p>
            <a:pPr lvl="1"/>
            <a:r>
              <a:rPr lang="en-US" b="1" dirty="0"/>
              <a:t>Eastern Regional Assistant Director of Nursing - </a:t>
            </a:r>
            <a:r>
              <a:rPr lang="en-US" dirty="0"/>
              <a:t>2008</a:t>
            </a:r>
          </a:p>
          <a:p>
            <a:pPr lvl="1"/>
            <a:r>
              <a:rPr lang="en-US" b="1" dirty="0"/>
              <a:t>Clinical Informatics Director - </a:t>
            </a:r>
            <a:r>
              <a:rPr lang="en-US" dirty="0"/>
              <a:t>2013</a:t>
            </a:r>
          </a:p>
          <a:p>
            <a:pPr lvl="2"/>
            <a:r>
              <a:rPr lang="en-US" sz="1400" dirty="0"/>
              <a:t>(Electronic Health Record Implementation)</a:t>
            </a:r>
          </a:p>
          <a:p>
            <a:pPr lvl="1"/>
            <a:r>
              <a:rPr lang="en-US" b="1" dirty="0"/>
              <a:t>Chief Nursing Officer – </a:t>
            </a:r>
            <a:r>
              <a:rPr lang="en-US" dirty="0"/>
              <a:t>2020</a:t>
            </a:r>
          </a:p>
          <a:p>
            <a:r>
              <a:rPr lang="en-US" dirty="0"/>
              <a:t>Letitia Owen, RN “Can do attitude”</a:t>
            </a:r>
          </a:p>
          <a:p>
            <a:r>
              <a:rPr lang="en-US" dirty="0"/>
              <a:t>	</a:t>
            </a:r>
            <a:r>
              <a:rPr lang="en-US" b="1" dirty="0"/>
              <a:t>Agency Nurse </a:t>
            </a:r>
            <a:r>
              <a:rPr lang="en-US" dirty="0"/>
              <a:t>– </a:t>
            </a:r>
            <a:r>
              <a:rPr lang="en-US" sz="2400" dirty="0"/>
              <a:t>September 2009 – </a:t>
            </a:r>
            <a:r>
              <a:rPr lang="en-US" sz="1400" dirty="0"/>
              <a:t>McCain, Hoke, Maury, Scotland</a:t>
            </a:r>
          </a:p>
          <a:p>
            <a:pPr lvl="1"/>
            <a:r>
              <a:rPr lang="en-US" b="1" dirty="0"/>
              <a:t>State Staff Nurse </a:t>
            </a:r>
            <a:r>
              <a:rPr lang="en-US" dirty="0"/>
              <a:t>– </a:t>
            </a:r>
            <a:r>
              <a:rPr lang="en-US" sz="2000" dirty="0"/>
              <a:t>Scotland May 2011</a:t>
            </a:r>
          </a:p>
          <a:p>
            <a:pPr lvl="1"/>
            <a:r>
              <a:rPr lang="en-US" b="1" dirty="0"/>
              <a:t>State Lead Nurse </a:t>
            </a:r>
            <a:r>
              <a:rPr lang="en-US" dirty="0"/>
              <a:t>– </a:t>
            </a:r>
            <a:r>
              <a:rPr lang="en-US" sz="2000" dirty="0"/>
              <a:t>Lumberton December 2011</a:t>
            </a:r>
          </a:p>
          <a:p>
            <a:pPr lvl="1"/>
            <a:r>
              <a:rPr lang="en-US" b="1" dirty="0"/>
              <a:t>Nurse Supervisor I </a:t>
            </a:r>
            <a:r>
              <a:rPr lang="en-US" dirty="0"/>
              <a:t>– </a:t>
            </a:r>
            <a:r>
              <a:rPr lang="en-US" sz="2000" dirty="0"/>
              <a:t>Lumberton October 2012</a:t>
            </a:r>
          </a:p>
          <a:p>
            <a:pPr lvl="1"/>
            <a:r>
              <a:rPr lang="en-US" b="1" dirty="0"/>
              <a:t>Nurse Supervisor III </a:t>
            </a:r>
            <a:r>
              <a:rPr lang="en-US" dirty="0"/>
              <a:t>– </a:t>
            </a:r>
            <a:r>
              <a:rPr lang="en-US" sz="2000" dirty="0"/>
              <a:t>Scotland November 2016</a:t>
            </a:r>
          </a:p>
          <a:p>
            <a:pPr lvl="1"/>
            <a:r>
              <a:rPr lang="en-US" b="1" dirty="0"/>
              <a:t>Nursing Services Operations Manager </a:t>
            </a:r>
            <a:r>
              <a:rPr lang="en-US" dirty="0"/>
              <a:t>at DPS Administration in Raleigh – </a:t>
            </a:r>
            <a:r>
              <a:rPr lang="en-US" sz="2400" b="1" dirty="0"/>
              <a:t>August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Beverly Stubbs, RN </a:t>
            </a:r>
            <a:r>
              <a:rPr lang="en-US" sz="2400" b="1" dirty="0">
                <a:solidFill>
                  <a:srgbClr val="464646"/>
                </a:solidFill>
                <a:highlight>
                  <a:srgbClr val="FFFF00"/>
                </a:highlight>
              </a:rPr>
              <a:t>“Together We Can Dream, Believe, Lead, Achieve”</a:t>
            </a:r>
            <a:endParaRPr lang="en-US" sz="2400" b="1" dirty="0"/>
          </a:p>
          <a:p>
            <a:pPr lvl="1"/>
            <a:r>
              <a:rPr lang="en-US" b="1" dirty="0"/>
              <a:t>State Staff Nurse </a:t>
            </a:r>
            <a:r>
              <a:rPr lang="en-US" dirty="0"/>
              <a:t>– 2005</a:t>
            </a:r>
            <a:endParaRPr lang="en-US" b="1" dirty="0"/>
          </a:p>
          <a:p>
            <a:pPr lvl="3"/>
            <a:r>
              <a:rPr lang="en-US" dirty="0"/>
              <a:t>Scotland Correctional</a:t>
            </a:r>
          </a:p>
          <a:p>
            <a:pPr lvl="1"/>
            <a:r>
              <a:rPr lang="en-US" b="1" dirty="0"/>
              <a:t>State Lead Nurse</a:t>
            </a:r>
            <a:r>
              <a:rPr lang="en-US" sz="2400" dirty="0"/>
              <a:t> – </a:t>
            </a:r>
            <a:r>
              <a:rPr lang="en-US" sz="2100" dirty="0"/>
              <a:t>2006</a:t>
            </a:r>
          </a:p>
          <a:p>
            <a:pPr lvl="1"/>
            <a:r>
              <a:rPr lang="en-US" b="1" dirty="0"/>
              <a:t>Nurse Supervisor II </a:t>
            </a:r>
            <a:r>
              <a:rPr lang="en-US" dirty="0"/>
              <a:t>– </a:t>
            </a:r>
            <a:r>
              <a:rPr lang="en-US" sz="2000" dirty="0"/>
              <a:t>2008</a:t>
            </a:r>
            <a:endParaRPr lang="en-US" sz="2000" b="1" dirty="0"/>
          </a:p>
          <a:p>
            <a:pPr lvl="1"/>
            <a:r>
              <a:rPr lang="en-US" b="1" dirty="0"/>
              <a:t>Nurse Consultant I </a:t>
            </a:r>
            <a:r>
              <a:rPr lang="en-US" dirty="0"/>
              <a:t>– </a:t>
            </a:r>
            <a:r>
              <a:rPr lang="en-US" sz="2400" dirty="0"/>
              <a:t>2019</a:t>
            </a:r>
            <a:endParaRPr lang="en-US" sz="2400" b="1" dirty="0"/>
          </a:p>
          <a:p>
            <a:pPr lvl="2"/>
            <a:r>
              <a:rPr lang="en-US" sz="2000" dirty="0"/>
              <a:t>South Central Regional Office, Raeford</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30</a:t>
            </a:fld>
            <a:endParaRPr lang="en-US"/>
          </a:p>
        </p:txBody>
      </p:sp>
    </p:spTree>
    <p:extLst>
      <p:ext uri="{BB962C8B-B14F-4D97-AF65-F5344CB8AC3E}">
        <p14:creationId xmlns:p14="http://schemas.microsoft.com/office/powerpoint/2010/main" val="382062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400" dirty="0"/>
          </a:p>
        </p:txBody>
      </p:sp>
      <p:sp>
        <p:nvSpPr>
          <p:cNvPr id="4" name="Slide Number Placeholder 3"/>
          <p:cNvSpPr>
            <a:spLocks noGrp="1"/>
          </p:cNvSpPr>
          <p:nvPr>
            <p:ph type="sldNum" sz="quarter" idx="5"/>
          </p:nvPr>
        </p:nvSpPr>
        <p:spPr/>
        <p:txBody>
          <a:bodyPr/>
          <a:lstStyle/>
          <a:p>
            <a:fld id="{09107CC0-7FDF-41A2-B062-359C52C6902B}" type="slidenum">
              <a:rPr lang="en-US" smtClean="0"/>
              <a:t>33</a:t>
            </a:fld>
            <a:endParaRPr lang="en-US"/>
          </a:p>
        </p:txBody>
      </p:sp>
    </p:spTree>
    <p:extLst>
      <p:ext uri="{BB962C8B-B14F-4D97-AF65-F5344CB8AC3E}">
        <p14:creationId xmlns:p14="http://schemas.microsoft.com/office/powerpoint/2010/main" val="64881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3"/>
            <a:r>
              <a:rPr lang="en-US" dirty="0"/>
              <a:t>Have uncontrolled chronic conditions </a:t>
            </a:r>
          </a:p>
          <a:p>
            <a:pPr lvl="6"/>
            <a:r>
              <a:rPr lang="en-US" dirty="0"/>
              <a:t>Hypertension, diabetes, morbid obesity, drug withdrawal, mental health issues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a:p>
        </p:txBody>
      </p:sp>
    </p:spTree>
    <p:extLst>
      <p:ext uri="{BB962C8B-B14F-4D97-AF65-F5344CB8AC3E}">
        <p14:creationId xmlns:p14="http://schemas.microsoft.com/office/powerpoint/2010/main" val="182961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9728" indent="0" fontAlgn="base">
              <a:buNone/>
            </a:pPr>
            <a:r>
              <a:rPr lang="en-US" dirty="0"/>
              <a:t>Public health nursing </a:t>
            </a:r>
            <a:r>
              <a:rPr lang="en-US" sz="1200" dirty="0">
                <a:solidFill>
                  <a:schemeClr val="tx2"/>
                </a:solidFill>
              </a:rPr>
              <a:t>is the practice of promoting and protecting the health of populations using knowledge from nursing, social and public health sciences.</a:t>
            </a:r>
          </a:p>
          <a:p>
            <a:pPr marL="109728" indent="0" fontAlgn="base">
              <a:buNone/>
            </a:pPr>
            <a:r>
              <a:rPr lang="en-US" sz="1200" u="sng" dirty="0"/>
              <a:t>Public health nursing is a systematic process by which</a:t>
            </a:r>
            <a:r>
              <a:rPr lang="en-US" sz="1200" dirty="0"/>
              <a:t>: The health and healthcare needs of a population are </a:t>
            </a:r>
            <a:r>
              <a:rPr lang="en-US" sz="1200" b="1" dirty="0"/>
              <a:t>assessed</a:t>
            </a:r>
            <a:r>
              <a:rPr lang="en-US" sz="1200" dirty="0"/>
              <a:t> in order to identify subpopulations, families and individuals who would </a:t>
            </a:r>
            <a:r>
              <a:rPr lang="en-US" sz="1200" u="sng" dirty="0"/>
              <a:t>benefit from health promotion</a:t>
            </a:r>
            <a:r>
              <a:rPr lang="en-US" sz="1200" dirty="0"/>
              <a:t> or who are </a:t>
            </a:r>
            <a:r>
              <a:rPr lang="en-US" sz="1200" u="sng" dirty="0"/>
              <a:t>at risk of illness</a:t>
            </a:r>
            <a:r>
              <a:rPr lang="en-US" sz="1200" dirty="0"/>
              <a:t>, </a:t>
            </a:r>
            <a:r>
              <a:rPr lang="en-US" sz="1200" u="sng" dirty="0"/>
              <a:t>injury</a:t>
            </a:r>
            <a:r>
              <a:rPr lang="en-US" sz="1200" dirty="0"/>
              <a:t>, </a:t>
            </a:r>
            <a:r>
              <a:rPr lang="en-US" sz="1200" u="sng" dirty="0"/>
              <a:t>disability</a:t>
            </a:r>
            <a:r>
              <a:rPr lang="en-US" sz="1200" dirty="0"/>
              <a:t> or </a:t>
            </a:r>
            <a:r>
              <a:rPr lang="en-US" sz="1200" u="sng" dirty="0"/>
              <a:t>premature death</a:t>
            </a:r>
            <a:r>
              <a:rPr lang="en-US" sz="1200" dirty="0"/>
              <a:t>.</a:t>
            </a:r>
            <a:endParaRPr lang="en-US" sz="800" dirty="0"/>
          </a:p>
          <a:p>
            <a:pPr fontAlgn="base"/>
            <a:r>
              <a:rPr lang="en-US" sz="1200" dirty="0"/>
              <a:t>A </a:t>
            </a:r>
            <a:r>
              <a:rPr lang="en-US" sz="1200" b="1" dirty="0"/>
              <a:t>plan for intervention</a:t>
            </a:r>
            <a:r>
              <a:rPr lang="en-US" sz="1200" dirty="0"/>
              <a:t> is developed with the community to </a:t>
            </a:r>
            <a:r>
              <a:rPr lang="en-US" sz="1200" u="sng" dirty="0"/>
              <a:t>meet identified needs</a:t>
            </a:r>
            <a:r>
              <a:rPr lang="en-US" sz="1200" dirty="0"/>
              <a:t> that take into account available resources, the range of activities that contribute to health and the prevention of illness injury, disability, and premature death.</a:t>
            </a:r>
            <a:endParaRPr lang="en-US" sz="800" dirty="0"/>
          </a:p>
          <a:p>
            <a:pPr fontAlgn="base"/>
            <a:r>
              <a:rPr lang="en-US" sz="1200" dirty="0"/>
              <a:t>The </a:t>
            </a:r>
            <a:r>
              <a:rPr lang="en-US" sz="1200" b="1" dirty="0"/>
              <a:t>plan is implemented</a:t>
            </a:r>
            <a:r>
              <a:rPr lang="en-US" sz="1200" dirty="0"/>
              <a:t> </a:t>
            </a:r>
            <a:r>
              <a:rPr lang="en-US" sz="1200" u="sng" dirty="0"/>
              <a:t>effectively</a:t>
            </a:r>
            <a:r>
              <a:rPr lang="en-US" sz="1200" dirty="0"/>
              <a:t>, </a:t>
            </a:r>
            <a:r>
              <a:rPr lang="en-US" sz="1200" u="sng" dirty="0"/>
              <a:t>efficiently</a:t>
            </a:r>
            <a:r>
              <a:rPr lang="en-US" sz="1200" dirty="0"/>
              <a:t> and </a:t>
            </a:r>
            <a:r>
              <a:rPr lang="en-US" sz="1200" u="sng" dirty="0"/>
              <a:t>equitably</a:t>
            </a:r>
            <a:r>
              <a:rPr lang="en-US" sz="1200" dirty="0"/>
              <a:t>.</a:t>
            </a:r>
          </a:p>
          <a:p>
            <a:pPr fontAlgn="base"/>
            <a:r>
              <a:rPr lang="en-US" sz="1200" b="1" dirty="0"/>
              <a:t>Evaluations</a:t>
            </a:r>
            <a:r>
              <a:rPr lang="en-US" sz="1200" dirty="0"/>
              <a:t> are conducted to determine the extent to which the intervention has an impact on the health status of individuals and the population.</a:t>
            </a:r>
          </a:p>
          <a:p>
            <a:pPr fontAlgn="base"/>
            <a:r>
              <a:rPr lang="en-US" sz="1200" dirty="0"/>
              <a:t>The </a:t>
            </a:r>
            <a:r>
              <a:rPr lang="en-US" sz="1200" u="sng" dirty="0"/>
              <a:t>results of the process </a:t>
            </a:r>
            <a:r>
              <a:rPr lang="en-US" sz="1200" dirty="0"/>
              <a:t>are used to </a:t>
            </a:r>
            <a:r>
              <a:rPr lang="en-US" sz="1200" u="sng" dirty="0"/>
              <a:t>influence and direct the current delivery</a:t>
            </a:r>
            <a:r>
              <a:rPr lang="en-US" sz="1200" dirty="0"/>
              <a:t> of care, deployment of health resources and the development of local, regional, state and national health policy and research to promote health and prevent disease.</a:t>
            </a:r>
          </a:p>
          <a:p>
            <a:pPr fontAlgn="base"/>
            <a:endParaRPr lang="en-US" sz="1200" dirty="0"/>
          </a:p>
          <a:p>
            <a:pPr fontAlgn="base"/>
            <a:r>
              <a:rPr lang="en-US" sz="1200" dirty="0"/>
              <a:t>Nurses that cater to this population are PHN.</a:t>
            </a:r>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a:p>
        </p:txBody>
      </p:sp>
    </p:spTree>
    <p:extLst>
      <p:ext uri="{BB962C8B-B14F-4D97-AF65-F5344CB8AC3E}">
        <p14:creationId xmlns:p14="http://schemas.microsoft.com/office/powerpoint/2010/main" val="344216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9728" indent="0" fontAlgn="base">
              <a:buNone/>
            </a:pPr>
            <a:r>
              <a:rPr lang="en-US" dirty="0"/>
              <a:t>Public health nursing </a:t>
            </a:r>
            <a:r>
              <a:rPr lang="en-US" sz="1200" dirty="0">
                <a:solidFill>
                  <a:schemeClr val="tx2"/>
                </a:solidFill>
              </a:rPr>
              <a:t>is the practice of promoting and protecting the health of populations using knowledge from nursing, social and public health sciences.</a:t>
            </a:r>
          </a:p>
          <a:p>
            <a:pPr marL="109728" indent="0" fontAlgn="base">
              <a:buNone/>
            </a:pPr>
            <a:r>
              <a:rPr lang="en-US" sz="1200" u="sng" dirty="0"/>
              <a:t>Public health nursing is a systematic process by which</a:t>
            </a:r>
            <a:r>
              <a:rPr lang="en-US" sz="1200" dirty="0"/>
              <a:t>: The health and healthcare needs of a population are </a:t>
            </a:r>
            <a:r>
              <a:rPr lang="en-US" sz="1200" b="1" dirty="0"/>
              <a:t>assessed</a:t>
            </a:r>
            <a:r>
              <a:rPr lang="en-US" sz="1200" dirty="0"/>
              <a:t> in order to identify subpopulations, families and individuals who would </a:t>
            </a:r>
            <a:r>
              <a:rPr lang="en-US" sz="1200" u="sng" dirty="0"/>
              <a:t>benefit from health promotion</a:t>
            </a:r>
            <a:r>
              <a:rPr lang="en-US" sz="1200" dirty="0"/>
              <a:t> or who are </a:t>
            </a:r>
            <a:r>
              <a:rPr lang="en-US" sz="1200" u="sng" dirty="0"/>
              <a:t>at risk of illness</a:t>
            </a:r>
            <a:r>
              <a:rPr lang="en-US" sz="1200" dirty="0"/>
              <a:t>, </a:t>
            </a:r>
            <a:r>
              <a:rPr lang="en-US" sz="1200" u="sng" dirty="0"/>
              <a:t>injury</a:t>
            </a:r>
            <a:r>
              <a:rPr lang="en-US" sz="1200" dirty="0"/>
              <a:t>, </a:t>
            </a:r>
            <a:r>
              <a:rPr lang="en-US" sz="1200" u="sng" dirty="0"/>
              <a:t>disability</a:t>
            </a:r>
            <a:r>
              <a:rPr lang="en-US" sz="1200" dirty="0"/>
              <a:t> or </a:t>
            </a:r>
            <a:r>
              <a:rPr lang="en-US" sz="1200" u="sng" dirty="0"/>
              <a:t>premature death</a:t>
            </a:r>
            <a:r>
              <a:rPr lang="en-US" sz="1200" dirty="0"/>
              <a:t>.</a:t>
            </a:r>
            <a:endParaRPr lang="en-US" sz="800" dirty="0"/>
          </a:p>
          <a:p>
            <a:pPr fontAlgn="base"/>
            <a:r>
              <a:rPr lang="en-US" sz="1200" dirty="0"/>
              <a:t>A </a:t>
            </a:r>
            <a:r>
              <a:rPr lang="en-US" sz="1200" b="1" dirty="0"/>
              <a:t>plan for intervention</a:t>
            </a:r>
            <a:r>
              <a:rPr lang="en-US" sz="1200" dirty="0"/>
              <a:t> is developed with the community to </a:t>
            </a:r>
            <a:r>
              <a:rPr lang="en-US" sz="1200" u="sng" dirty="0"/>
              <a:t>meet identified needs</a:t>
            </a:r>
            <a:r>
              <a:rPr lang="en-US" sz="1200" dirty="0"/>
              <a:t> that take into account available resources, the range of activities that contribute to health and the prevention of illness injury, disability, and premature death.</a:t>
            </a:r>
            <a:endParaRPr lang="en-US" sz="800" dirty="0"/>
          </a:p>
          <a:p>
            <a:pPr fontAlgn="base"/>
            <a:r>
              <a:rPr lang="en-US" sz="1200" dirty="0"/>
              <a:t>The </a:t>
            </a:r>
            <a:r>
              <a:rPr lang="en-US" sz="1200" b="1" dirty="0"/>
              <a:t>plan is implemented</a:t>
            </a:r>
            <a:r>
              <a:rPr lang="en-US" sz="1200" dirty="0"/>
              <a:t> </a:t>
            </a:r>
            <a:r>
              <a:rPr lang="en-US" sz="1200" u="sng" dirty="0"/>
              <a:t>effectively</a:t>
            </a:r>
            <a:r>
              <a:rPr lang="en-US" sz="1200" dirty="0"/>
              <a:t>, </a:t>
            </a:r>
            <a:r>
              <a:rPr lang="en-US" sz="1200" u="sng" dirty="0"/>
              <a:t>efficiently</a:t>
            </a:r>
            <a:r>
              <a:rPr lang="en-US" sz="1200" dirty="0"/>
              <a:t> and </a:t>
            </a:r>
            <a:r>
              <a:rPr lang="en-US" sz="1200" u="sng" dirty="0"/>
              <a:t>equitably</a:t>
            </a:r>
            <a:r>
              <a:rPr lang="en-US" sz="1200" dirty="0"/>
              <a:t>.</a:t>
            </a:r>
          </a:p>
          <a:p>
            <a:pPr fontAlgn="base"/>
            <a:r>
              <a:rPr lang="en-US" sz="1200" b="1" dirty="0"/>
              <a:t>Evaluations</a:t>
            </a:r>
            <a:r>
              <a:rPr lang="en-US" sz="1200" dirty="0"/>
              <a:t> are conducted to determine the extent to which the intervention has an impact on the health status of individuals and the population.</a:t>
            </a:r>
          </a:p>
          <a:p>
            <a:pPr fontAlgn="base"/>
            <a:r>
              <a:rPr lang="en-US" sz="1200" dirty="0"/>
              <a:t>The </a:t>
            </a:r>
            <a:r>
              <a:rPr lang="en-US" sz="1200" u="sng" dirty="0"/>
              <a:t>results of the process </a:t>
            </a:r>
            <a:r>
              <a:rPr lang="en-US" sz="1200" dirty="0"/>
              <a:t>are used to </a:t>
            </a:r>
            <a:r>
              <a:rPr lang="en-US" sz="1200" u="sng" dirty="0"/>
              <a:t>influence and direct the current delivery</a:t>
            </a:r>
            <a:r>
              <a:rPr lang="en-US" sz="1200" dirty="0"/>
              <a:t> of care, deployment of health resources and the development of local, regional, state and national health policy and research to promote health and prevent disease.</a:t>
            </a:r>
          </a:p>
          <a:p>
            <a:pPr fontAlgn="base"/>
            <a:endParaRPr lang="en-US" sz="1200" dirty="0"/>
          </a:p>
          <a:p>
            <a:pPr fontAlgn="base"/>
            <a:r>
              <a:rPr lang="en-US" sz="1200" dirty="0"/>
              <a:t>Nurses that cater to this population are PHN.</a:t>
            </a:r>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a:p>
        </p:txBody>
      </p:sp>
    </p:spTree>
    <p:extLst>
      <p:ext uri="{BB962C8B-B14F-4D97-AF65-F5344CB8AC3E}">
        <p14:creationId xmlns:p14="http://schemas.microsoft.com/office/powerpoint/2010/main" val="169727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9728" indent="0" fontAlgn="base">
              <a:buNone/>
            </a:pPr>
            <a:r>
              <a:rPr lang="en-US" dirty="0"/>
              <a:t>This systematic process is based on and is </a:t>
            </a:r>
            <a:r>
              <a:rPr lang="en-US" u="sng" dirty="0"/>
              <a:t>consistent with</a:t>
            </a:r>
            <a:r>
              <a:rPr lang="en-US" dirty="0"/>
              <a:t>:</a:t>
            </a:r>
          </a:p>
          <a:p>
            <a:pPr fontAlgn="base"/>
            <a:r>
              <a:rPr lang="en-US" dirty="0"/>
              <a:t>Community strengths, needs and expectations;</a:t>
            </a:r>
          </a:p>
          <a:p>
            <a:pPr fontAlgn="base"/>
            <a:r>
              <a:rPr lang="en-US" dirty="0"/>
              <a:t>Current scientific knowledge;</a:t>
            </a:r>
          </a:p>
          <a:p>
            <a:pPr fontAlgn="base"/>
            <a:r>
              <a:rPr lang="en-US" dirty="0"/>
              <a:t>Available resources;</a:t>
            </a:r>
          </a:p>
          <a:p>
            <a:pPr fontAlgn="base"/>
            <a:r>
              <a:rPr lang="en-US" dirty="0"/>
              <a:t>Accepted criteria and standards of nursing practice;</a:t>
            </a:r>
          </a:p>
          <a:p>
            <a:pPr fontAlgn="base"/>
            <a:r>
              <a:rPr lang="en-US" dirty="0"/>
              <a:t>Agency purpose, philosophy and objectives; and</a:t>
            </a:r>
          </a:p>
          <a:p>
            <a:pPr fontAlgn="base"/>
            <a:r>
              <a:rPr lang="en-US" dirty="0"/>
              <a:t>The participation, cooperation, and understanding of the population.</a:t>
            </a:r>
          </a:p>
          <a:p>
            <a:pPr fontAlgn="base"/>
            <a:endParaRPr lang="en-US" dirty="0"/>
          </a:p>
          <a:p>
            <a:pPr fontAlgn="base"/>
            <a:r>
              <a:rPr lang="en-US" dirty="0"/>
              <a:t>One of the most vulnerable and underserved populations is incarcerated persons that live in our nation’s correctional facilities.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a:p>
        </p:txBody>
      </p:sp>
    </p:spTree>
    <p:extLst>
      <p:ext uri="{BB962C8B-B14F-4D97-AF65-F5344CB8AC3E}">
        <p14:creationId xmlns:p14="http://schemas.microsoft.com/office/powerpoint/2010/main" val="273884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US Bureau of Justice Statistics 2016 Report</a:t>
            </a:r>
          </a:p>
          <a:p>
            <a:pPr lvl="1"/>
            <a:r>
              <a:rPr lang="en-US" dirty="0"/>
              <a:t>Found that incarcerated individuals were more likely than the general population to experience </a:t>
            </a:r>
            <a:r>
              <a:rPr lang="en-US" b="1" dirty="0">
                <a:solidFill>
                  <a:schemeClr val="tx2"/>
                </a:solidFill>
              </a:rPr>
              <a:t>chronic conditions </a:t>
            </a:r>
            <a:r>
              <a:rPr lang="en-US" dirty="0">
                <a:solidFill>
                  <a:schemeClr val="tx2"/>
                </a:solidFill>
              </a:rPr>
              <a:t>and </a:t>
            </a:r>
            <a:r>
              <a:rPr lang="en-US" b="1" dirty="0">
                <a:solidFill>
                  <a:schemeClr val="tx2"/>
                </a:solidFill>
              </a:rPr>
              <a:t>infectious disease</a:t>
            </a:r>
            <a:r>
              <a:rPr lang="en-US" dirty="0"/>
              <a:t>. </a:t>
            </a:r>
          </a:p>
          <a:p>
            <a:pPr lvl="1"/>
            <a:r>
              <a:rPr lang="en-US" dirty="0"/>
              <a:t>Of those surveyed, 40 percent reported having a current chronic medical condition, while 21 percent of individuals in prison and 14 percent of individuals in jail reported a </a:t>
            </a:r>
            <a:r>
              <a:rPr lang="en-US" u="sng" dirty="0">
                <a:highlight>
                  <a:srgbClr val="FFFF00"/>
                </a:highlight>
              </a:rPr>
              <a:t>history of tuberculosis, hepatitis B or C, or other STDs</a:t>
            </a:r>
            <a:r>
              <a:rPr lang="en-US" dirty="0"/>
              <a:t> (excluding HIV or AIDS). </a:t>
            </a:r>
          </a:p>
          <a:p>
            <a:pPr lvl="1"/>
            <a:r>
              <a:rPr lang="en-US" dirty="0"/>
              <a:t>Many incarcerated people do not have consistent access to treatment, meaning they </a:t>
            </a:r>
            <a:r>
              <a:rPr lang="en-US" b="1" dirty="0"/>
              <a:t>arrive with undiagnosed conditions</a:t>
            </a:r>
            <a:r>
              <a:rPr lang="en-US" dirty="0"/>
              <a:t>.</a:t>
            </a:r>
          </a:p>
          <a:p>
            <a:pPr lvl="1"/>
            <a:r>
              <a:rPr lang="en-US" dirty="0"/>
              <a:t>Patients find out for the first time that they have an existing condition like </a:t>
            </a:r>
            <a:r>
              <a:rPr lang="en-US" b="1" dirty="0"/>
              <a:t>hypertension</a:t>
            </a:r>
            <a:r>
              <a:rPr lang="en-US" dirty="0"/>
              <a:t> or that they have contracted an </a:t>
            </a:r>
            <a:r>
              <a:rPr lang="en-US" b="1" dirty="0"/>
              <a:t>infectious disease</a:t>
            </a:r>
            <a:r>
              <a:rPr lang="en-US" dirty="0"/>
              <a:t>.</a:t>
            </a:r>
          </a:p>
          <a:p>
            <a:pPr lvl="1"/>
            <a:r>
              <a:rPr lang="en-US" dirty="0"/>
              <a:t>2017 BOJ Report found 14% federal inmates and 26% jail inmates met the threshold for </a:t>
            </a:r>
            <a:r>
              <a:rPr lang="en-US" u="sng" dirty="0"/>
              <a:t>serious psychological distress </a:t>
            </a:r>
            <a:r>
              <a:rPr lang="en-US" dirty="0"/>
              <a:t>(SPD). </a:t>
            </a:r>
          </a:p>
          <a:p>
            <a:pPr lvl="1"/>
            <a:r>
              <a:rPr lang="en-US" dirty="0"/>
              <a:t>37% of federal prisoners and 44% of jail inmates had past </a:t>
            </a:r>
            <a:r>
              <a:rPr lang="en-US" b="1" dirty="0"/>
              <a:t>mental health disorder</a:t>
            </a:r>
            <a:r>
              <a:rPr lang="en-US" dirty="0"/>
              <a:t>.</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a:p>
        </p:txBody>
      </p:sp>
    </p:spTree>
    <p:extLst>
      <p:ext uri="{BB962C8B-B14F-4D97-AF65-F5344CB8AC3E}">
        <p14:creationId xmlns:p14="http://schemas.microsoft.com/office/powerpoint/2010/main" val="81043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rPr>
              <a:t>View correctional facilities as </a:t>
            </a:r>
            <a:r>
              <a:rPr lang="en-US" sz="1200" b="1" u="sng" dirty="0">
                <a:solidFill>
                  <a:schemeClr val="accent1"/>
                </a:solidFill>
              </a:rPr>
              <a:t>public health stations</a:t>
            </a:r>
            <a:r>
              <a:rPr lang="en-US" sz="1200" b="1" dirty="0">
                <a:solidFill>
                  <a:schemeClr val="accent1"/>
                </a:solidFill>
              </a:rPr>
              <a:t> that significantly impact the health status of</a:t>
            </a:r>
            <a:br>
              <a:rPr lang="en-US" sz="1200" b="1" dirty="0">
                <a:solidFill>
                  <a:schemeClr val="accent1"/>
                </a:solidFill>
              </a:rPr>
            </a:br>
            <a:r>
              <a:rPr lang="en-US" sz="1200" b="1" dirty="0">
                <a:solidFill>
                  <a:schemeClr val="accent1"/>
                </a:solidFill>
              </a:rPr>
              <a:t>the larger community</a:t>
            </a:r>
            <a:r>
              <a:rPr lang="en-US" dirty="0"/>
              <a:t>.</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a:p>
        </p:txBody>
      </p:sp>
    </p:spTree>
    <p:extLst>
      <p:ext uri="{BB962C8B-B14F-4D97-AF65-F5344CB8AC3E}">
        <p14:creationId xmlns:p14="http://schemas.microsoft.com/office/powerpoint/2010/main" val="35211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unlike other prominent healthcare providers in North Carolina, DPS offers an expansive network of healthcare facilities across the state to serve the needs of our vulnerable population. You will find that, healthcare professionals within a correctional environment provide many of the same services as private sector healthcare facilities. Due to life circumstances, many of our patients enter our care needing treatment for preexisting conditions. The diversity of our provider network allows our teams to diagnose and treat these conditions and elevate the overall health and well-being of our communities.</a:t>
            </a:r>
          </a:p>
          <a:p>
            <a:endParaRPr lang="en-US" dirty="0"/>
          </a:p>
          <a:p>
            <a:r>
              <a:rPr lang="en-US" dirty="0"/>
              <a:t>Hypothetical: Give an example of a condition that the vulnerable population may bring with them into our facilities (from the outside).</a:t>
            </a:r>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a:p>
        </p:txBody>
      </p:sp>
    </p:spTree>
    <p:extLst>
      <p:ext uri="{BB962C8B-B14F-4D97-AF65-F5344CB8AC3E}">
        <p14:creationId xmlns:p14="http://schemas.microsoft.com/office/powerpoint/2010/main" val="109739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1"/>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BB3C9-19C1-49A8-AF50-1942F00D7DE0}"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D6BC-9E15-408A-8D1F-282A5ECDAB50}" type="slidenum">
              <a:rPr lang="en-US" smtClean="0"/>
              <a:t>‹#›</a:t>
            </a:fld>
            <a:endParaRPr lang="en-US"/>
          </a:p>
        </p:txBody>
      </p:sp>
      <p:cxnSp>
        <p:nvCxnSpPr>
          <p:cNvPr id="8" name="Straight Connector 7"/>
          <p:cNvCxnSpPr/>
          <p:nvPr/>
        </p:nvCxnSpPr>
        <p:spPr>
          <a:xfrm>
            <a:off x="685800" y="2548891"/>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CC64F09-F91E-4828-A03A-7604EDA1A920}"/>
              </a:ext>
            </a:extLst>
          </p:cNvPr>
          <p:cNvPicPr>
            <a:picLocks noChangeAspect="1"/>
          </p:cNvPicPr>
          <p:nvPr userDrawn="1"/>
        </p:nvPicPr>
        <p:blipFill>
          <a:blip r:embed="rId2"/>
          <a:stretch>
            <a:fillRect/>
          </a:stretch>
        </p:blipFill>
        <p:spPr>
          <a:xfrm>
            <a:off x="689533" y="308184"/>
            <a:ext cx="3328772" cy="15015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5E6FA-16A8-4037-9872-36CD90A6B73C}"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D6BC-9E15-408A-8D1F-282A5ECDAB50}" type="slidenum">
              <a:rPr lang="en-US" smtClean="0"/>
              <a:t>‹#›</a:t>
            </a:fld>
            <a:endParaRPr lang="en-US"/>
          </a:p>
        </p:txBody>
      </p:sp>
      <p:pic>
        <p:nvPicPr>
          <p:cNvPr id="7" name="Picture 6">
            <a:extLst>
              <a:ext uri="{FF2B5EF4-FFF2-40B4-BE49-F238E27FC236}">
                <a16:creationId xmlns:a16="http://schemas.microsoft.com/office/drawing/2014/main" id="{32DEFA27-F827-496A-AE12-61A55B6CAD20}"/>
              </a:ext>
            </a:extLst>
          </p:cNvPr>
          <p:cNvPicPr>
            <a:picLocks noChangeAspect="1"/>
          </p:cNvPicPr>
          <p:nvPr userDrawn="1"/>
        </p:nvPicPr>
        <p:blipFill>
          <a:blip r:embed="rId2"/>
          <a:stretch>
            <a:fillRect/>
          </a:stretch>
        </p:blipFill>
        <p:spPr>
          <a:xfrm rot="5400000">
            <a:off x="-142015" y="4009165"/>
            <a:ext cx="1350361" cy="60913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51353-CCCC-403E-B24D-880335A78BAE}"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D6BC-9E15-408A-8D1F-282A5ECDAB50}" type="slidenum">
              <a:rPr lang="en-US" smtClean="0"/>
              <a:t>‹#›</a:t>
            </a:fld>
            <a:endParaRPr lang="en-US"/>
          </a:p>
        </p:txBody>
      </p:sp>
      <p:pic>
        <p:nvPicPr>
          <p:cNvPr id="7" name="Picture 6">
            <a:extLst>
              <a:ext uri="{FF2B5EF4-FFF2-40B4-BE49-F238E27FC236}">
                <a16:creationId xmlns:a16="http://schemas.microsoft.com/office/drawing/2014/main" id="{FD3FEFAB-5956-49EF-95CF-210A5AD16746}"/>
              </a:ext>
            </a:extLst>
          </p:cNvPr>
          <p:cNvPicPr>
            <a:picLocks noChangeAspect="1"/>
          </p:cNvPicPr>
          <p:nvPr userDrawn="1"/>
        </p:nvPicPr>
        <p:blipFill>
          <a:blip r:embed="rId2"/>
          <a:stretch>
            <a:fillRect/>
          </a:stretch>
        </p:blipFill>
        <p:spPr>
          <a:xfrm>
            <a:off x="7632510" y="4335623"/>
            <a:ext cx="1350361" cy="6091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432F6-996C-40ED-8C74-173EE521CE51}"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D6BC-9E15-408A-8D1F-282A5ECDAB50}" type="slidenum">
              <a:rPr lang="en-US" smtClean="0"/>
              <a:t>‹#›</a:t>
            </a:fld>
            <a:endParaRPr lang="en-US"/>
          </a:p>
        </p:txBody>
      </p:sp>
      <p:pic>
        <p:nvPicPr>
          <p:cNvPr id="8" name="Picture 7">
            <a:extLst>
              <a:ext uri="{FF2B5EF4-FFF2-40B4-BE49-F238E27FC236}">
                <a16:creationId xmlns:a16="http://schemas.microsoft.com/office/drawing/2014/main" id="{E3A4003A-ECAF-460B-B0BE-A2F696064AC9}"/>
              </a:ext>
            </a:extLst>
          </p:cNvPr>
          <p:cNvPicPr>
            <a:picLocks noChangeAspect="1"/>
          </p:cNvPicPr>
          <p:nvPr userDrawn="1"/>
        </p:nvPicPr>
        <p:blipFill>
          <a:blip r:embed="rId2"/>
          <a:stretch>
            <a:fillRect/>
          </a:stretch>
        </p:blipFill>
        <p:spPr>
          <a:xfrm>
            <a:off x="7632510" y="4335623"/>
            <a:ext cx="1350361" cy="6091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4AD87-CB17-4860-A617-26838FC4ED5D}" type="datetime1">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D6BC-9E15-408A-8D1F-282A5ECDAB50}" type="slidenum">
              <a:rPr lang="en-US" smtClean="0"/>
              <a:t>‹#›</a:t>
            </a:fld>
            <a:endParaRPr lang="en-US"/>
          </a:p>
        </p:txBody>
      </p:sp>
      <p:cxnSp>
        <p:nvCxnSpPr>
          <p:cNvPr id="7" name="Straight Connector 6"/>
          <p:cNvCxnSpPr/>
          <p:nvPr/>
        </p:nvCxnSpPr>
        <p:spPr>
          <a:xfrm>
            <a:off x="731520" y="3449575"/>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10;&#10;Description automatically generated with medium confidence">
            <a:extLst>
              <a:ext uri="{FF2B5EF4-FFF2-40B4-BE49-F238E27FC236}">
                <a16:creationId xmlns:a16="http://schemas.microsoft.com/office/drawing/2014/main" id="{36D256F9-9F9A-44ED-9748-4E8544330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4383645"/>
            <a:ext cx="1295400" cy="54925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6A83B-3E3D-4FD8-B138-5FCB2F939BF5}"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D6BC-9E15-408A-8D1F-282A5ECDAB50}" type="slidenum">
              <a:rPr lang="en-US" smtClean="0"/>
              <a:t>‹#›</a:t>
            </a:fld>
            <a:endParaRPr lang="en-US"/>
          </a:p>
        </p:txBody>
      </p:sp>
      <p:pic>
        <p:nvPicPr>
          <p:cNvPr id="8" name="Picture 7">
            <a:extLst>
              <a:ext uri="{FF2B5EF4-FFF2-40B4-BE49-F238E27FC236}">
                <a16:creationId xmlns:a16="http://schemas.microsoft.com/office/drawing/2014/main" id="{C2947F09-DA8C-4D37-9457-B3A75DAEA08D}"/>
              </a:ext>
            </a:extLst>
          </p:cNvPr>
          <p:cNvPicPr>
            <a:picLocks noChangeAspect="1"/>
          </p:cNvPicPr>
          <p:nvPr userDrawn="1"/>
        </p:nvPicPr>
        <p:blipFill>
          <a:blip r:embed="rId2"/>
          <a:stretch>
            <a:fillRect/>
          </a:stretch>
        </p:blipFill>
        <p:spPr>
          <a:xfrm>
            <a:off x="7632510" y="4335623"/>
            <a:ext cx="1350361" cy="6091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9E3922-DC2F-4B85-922F-8E32D423AA0B}"/>
              </a:ext>
            </a:extLst>
          </p:cNvPr>
          <p:cNvPicPr>
            <a:picLocks noChangeAspect="1"/>
          </p:cNvPicPr>
          <p:nvPr userDrawn="1"/>
        </p:nvPicPr>
        <p:blipFill>
          <a:blip r:embed="rId2"/>
          <a:stretch>
            <a:fillRect/>
          </a:stretch>
        </p:blipFill>
        <p:spPr>
          <a:xfrm>
            <a:off x="7632510" y="4335623"/>
            <a:ext cx="1350361" cy="609131"/>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63705C-CC90-4A30-8507-6DC3AB57FEC6}" type="datetime1">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D6BC-9E15-408A-8D1F-282A5ECDAB50}" type="slidenum">
              <a:rPr lang="en-US" smtClean="0"/>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91B83-A633-4F5D-9558-64F2FD4D27D5}" type="datetime1">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D6BC-9E15-408A-8D1F-282A5ECDAB50}" type="slidenum">
              <a:rPr lang="en-US" smtClean="0"/>
              <a:t>‹#›</a:t>
            </a:fld>
            <a:endParaRPr lang="en-US"/>
          </a:p>
        </p:txBody>
      </p:sp>
      <p:pic>
        <p:nvPicPr>
          <p:cNvPr id="6" name="Picture 5">
            <a:extLst>
              <a:ext uri="{FF2B5EF4-FFF2-40B4-BE49-F238E27FC236}">
                <a16:creationId xmlns:a16="http://schemas.microsoft.com/office/drawing/2014/main" id="{599F7C05-7741-49DC-AA94-5BE23D469D86}"/>
              </a:ext>
            </a:extLst>
          </p:cNvPr>
          <p:cNvPicPr>
            <a:picLocks noChangeAspect="1"/>
          </p:cNvPicPr>
          <p:nvPr userDrawn="1"/>
        </p:nvPicPr>
        <p:blipFill>
          <a:blip r:embed="rId2"/>
          <a:stretch>
            <a:fillRect/>
          </a:stretch>
        </p:blipFill>
        <p:spPr>
          <a:xfrm>
            <a:off x="7632510" y="4335623"/>
            <a:ext cx="1350361" cy="6091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0CC8-1116-4744-99A3-3B2D918CBB1A}" type="datetime1">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D6BC-9E15-408A-8D1F-282A5ECDAB50}" type="slidenum">
              <a:rPr lang="en-US" smtClean="0"/>
              <a:t>‹#›</a:t>
            </a:fld>
            <a:endParaRPr lang="en-US"/>
          </a:p>
        </p:txBody>
      </p:sp>
      <p:pic>
        <p:nvPicPr>
          <p:cNvPr id="5" name="Picture 4">
            <a:extLst>
              <a:ext uri="{FF2B5EF4-FFF2-40B4-BE49-F238E27FC236}">
                <a16:creationId xmlns:a16="http://schemas.microsoft.com/office/drawing/2014/main" id="{68C420CA-E84A-4824-AE9C-8FC3BCC404EE}"/>
              </a:ext>
            </a:extLst>
          </p:cNvPr>
          <p:cNvPicPr>
            <a:picLocks noChangeAspect="1"/>
          </p:cNvPicPr>
          <p:nvPr userDrawn="1"/>
        </p:nvPicPr>
        <p:blipFill>
          <a:blip r:embed="rId2"/>
          <a:stretch>
            <a:fillRect/>
          </a:stretch>
        </p:blipFill>
        <p:spPr>
          <a:xfrm>
            <a:off x="7620000" y="4324350"/>
            <a:ext cx="1353429" cy="6096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CC3A3B-245C-4858-B2A1-07399624D7A9}"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D6BC-9E15-408A-8D1F-282A5ECDAB50}" type="slidenum">
              <a:rPr lang="en-US" smtClean="0"/>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2129095-4113-4683-955F-A80A8C594C56}"/>
              </a:ext>
            </a:extLst>
          </p:cNvPr>
          <p:cNvPicPr>
            <a:picLocks noChangeAspect="1"/>
          </p:cNvPicPr>
          <p:nvPr userDrawn="1"/>
        </p:nvPicPr>
        <p:blipFill>
          <a:blip r:embed="rId2"/>
          <a:stretch>
            <a:fillRect/>
          </a:stretch>
        </p:blipFill>
        <p:spPr>
          <a:xfrm>
            <a:off x="7632510" y="4335623"/>
            <a:ext cx="1350361" cy="60913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45E51-D7A2-4FB8-9AF2-BB3224A937E5}" type="datetime1">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D6BC-9E15-408A-8D1F-282A5ECDAB50}" type="slidenum">
              <a:rPr lang="en-US" smtClean="0"/>
              <a:t>‹#›</a:t>
            </a:fld>
            <a:endParaRPr lang="en-US"/>
          </a:p>
        </p:txBody>
      </p:sp>
      <p:pic>
        <p:nvPicPr>
          <p:cNvPr id="8" name="Picture 7">
            <a:extLst>
              <a:ext uri="{FF2B5EF4-FFF2-40B4-BE49-F238E27FC236}">
                <a16:creationId xmlns:a16="http://schemas.microsoft.com/office/drawing/2014/main" id="{1282AA17-8E2B-4DD5-98E8-195F2EC1919D}"/>
              </a:ext>
            </a:extLst>
          </p:cNvPr>
          <p:cNvPicPr>
            <a:picLocks noChangeAspect="1"/>
          </p:cNvPicPr>
          <p:nvPr userDrawn="1"/>
        </p:nvPicPr>
        <p:blipFill>
          <a:blip r:embed="rId2"/>
          <a:stretch>
            <a:fillRect/>
          </a:stretch>
        </p:blipFill>
        <p:spPr>
          <a:xfrm>
            <a:off x="198296" y="4449427"/>
            <a:ext cx="1350361" cy="60913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75E76193-9868-4A94-850E-30C6CEE2064A}" type="datetime1">
              <a:rPr lang="en-US" smtClean="0"/>
              <a:t>4/18/2023</a:t>
            </a:fld>
            <a:endParaRPr lang="en-US"/>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B99D6BC-9E15-408A-8D1F-282A5ECDAB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46793"/>
            <a:ext cx="5334000" cy="2171701"/>
          </a:xfrm>
        </p:spPr>
        <p:txBody>
          <a:bodyPr>
            <a:noAutofit/>
          </a:bodyPr>
          <a:lstStyle/>
          <a:p>
            <a:r>
              <a:rPr lang="en-US" sz="2800" b="1" dirty="0">
                <a:solidFill>
                  <a:schemeClr val="accent1">
                    <a:lumMod val="50000"/>
                  </a:schemeClr>
                </a:solidFill>
              </a:rPr>
              <a:t>Providing  Healthcare  to </a:t>
            </a:r>
            <a:br>
              <a:rPr lang="en-US" sz="2800" b="1" dirty="0">
                <a:solidFill>
                  <a:schemeClr val="accent1">
                    <a:lumMod val="50000"/>
                  </a:schemeClr>
                </a:solidFill>
              </a:rPr>
            </a:br>
            <a:r>
              <a:rPr lang="en-US" sz="2800" b="1" dirty="0">
                <a:solidFill>
                  <a:schemeClr val="accent1">
                    <a:lumMod val="50000"/>
                  </a:schemeClr>
                </a:solidFill>
              </a:rPr>
              <a:t>a  Vulnerable  Population</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576" y="800100"/>
            <a:ext cx="3544424" cy="3496607"/>
          </a:xfrm>
          <a:prstGeom prst="rect">
            <a:avLst/>
          </a:prstGeom>
          <a:noFill/>
          <a:ln w="9525">
            <a:noFill/>
            <a:miter lim="800000"/>
            <a:headEnd/>
            <a:tailEnd/>
          </a:ln>
          <a:effectLst>
            <a:softEdge rad="0"/>
          </a:effectLst>
          <a:extLst>
            <a:ext uri="{909E8E84-426E-40DD-AFC4-6F175D3DCCD1}">
              <a14:hiddenFill xmlns:a14="http://schemas.microsoft.com/office/drawing/2010/main">
                <a:solidFill>
                  <a:schemeClr val="accent1"/>
                </a:solidFill>
              </a14:hiddenFill>
            </a:ext>
          </a:extLst>
        </p:spPr>
      </p:pic>
      <p:sp>
        <p:nvSpPr>
          <p:cNvPr id="6" name="Subtitle 2"/>
          <p:cNvSpPr txBox="1">
            <a:spLocks/>
          </p:cNvSpPr>
          <p:nvPr/>
        </p:nvSpPr>
        <p:spPr>
          <a:xfrm>
            <a:off x="381000" y="3065187"/>
            <a:ext cx="5218576" cy="1684218"/>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000" b="1" dirty="0" smtClean="0">
                <a:solidFill>
                  <a:schemeClr val="accent1">
                    <a:lumMod val="50000"/>
                  </a:schemeClr>
                </a:solidFill>
              </a:rPr>
              <a:t>Greater NC Association of </a:t>
            </a:r>
          </a:p>
          <a:p>
            <a:pPr algn="ctr"/>
            <a:r>
              <a:rPr lang="en-US" sz="2000" b="1" dirty="0" smtClean="0">
                <a:solidFill>
                  <a:schemeClr val="accent1">
                    <a:lumMod val="50000"/>
                  </a:schemeClr>
                </a:solidFill>
              </a:rPr>
              <a:t>Rehabilitation Nurses </a:t>
            </a:r>
          </a:p>
          <a:p>
            <a:pPr algn="ctr"/>
            <a:r>
              <a:rPr lang="en-US" sz="2000" b="1" dirty="0" smtClean="0">
                <a:solidFill>
                  <a:schemeClr val="accent1">
                    <a:lumMod val="50000"/>
                  </a:schemeClr>
                </a:solidFill>
              </a:rPr>
              <a:t>April 20-21, 2023</a:t>
            </a:r>
          </a:p>
          <a:p>
            <a:pPr algn="ctr"/>
            <a:endParaRPr lang="en-US" sz="2000" b="1" dirty="0">
              <a:solidFill>
                <a:schemeClr val="accent1">
                  <a:lumMod val="50000"/>
                </a:schemeClr>
              </a:solidFill>
            </a:endParaRPr>
          </a:p>
          <a:p>
            <a:pPr algn="ctr"/>
            <a:r>
              <a:rPr lang="en-US" sz="2000" dirty="0">
                <a:solidFill>
                  <a:schemeClr val="accent1">
                    <a:lumMod val="50000"/>
                  </a:schemeClr>
                </a:solidFill>
              </a:rPr>
              <a:t>Ram Upadhyaya, RN  |  </a:t>
            </a:r>
            <a:r>
              <a:rPr lang="en-US" sz="2000" i="1" dirty="0">
                <a:solidFill>
                  <a:schemeClr val="accent1">
                    <a:lumMod val="50000"/>
                  </a:schemeClr>
                </a:solidFill>
              </a:rPr>
              <a:t>Nursing Resource </a:t>
            </a:r>
            <a:r>
              <a:rPr lang="en-US" sz="2000" i="1" dirty="0" smtClean="0">
                <a:solidFill>
                  <a:schemeClr val="accent1">
                    <a:lumMod val="50000"/>
                  </a:schemeClr>
                </a:solidFill>
              </a:rPr>
              <a:t>Liaison</a:t>
            </a:r>
            <a:endParaRPr lang="en-US" sz="2000" i="1" dirty="0">
              <a:solidFill>
                <a:schemeClr val="accent1">
                  <a:lumMod val="50000"/>
                </a:schemeClr>
              </a:solidFill>
            </a:endParaRPr>
          </a:p>
        </p:txBody>
      </p:sp>
    </p:spTree>
    <p:extLst>
      <p:ext uri="{BB962C8B-B14F-4D97-AF65-F5344CB8AC3E}">
        <p14:creationId xmlns:p14="http://schemas.microsoft.com/office/powerpoint/2010/main" val="383105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78141"/>
            <a:ext cx="6585407" cy="857250"/>
          </a:xfrm>
        </p:spPr>
        <p:txBody>
          <a:bodyPr>
            <a:noAutofit/>
          </a:bodyPr>
          <a:lstStyle/>
          <a:p>
            <a:pPr>
              <a:lnSpc>
                <a:spcPct val="100000"/>
              </a:lnSpc>
            </a:pPr>
            <a:r>
              <a:rPr lang="en-US" sz="2700" dirty="0">
                <a:solidFill>
                  <a:schemeClr val="accent1">
                    <a:lumMod val="50000"/>
                  </a:schemeClr>
                </a:solidFill>
              </a:rPr>
              <a:t>Who Works in</a:t>
            </a:r>
            <a:br>
              <a:rPr lang="en-US" sz="2700" dirty="0">
                <a:solidFill>
                  <a:schemeClr val="accent1">
                    <a:lumMod val="50000"/>
                  </a:schemeClr>
                </a:solidFill>
              </a:rPr>
            </a:br>
            <a:r>
              <a:rPr lang="en-US" sz="2700" dirty="0">
                <a:solidFill>
                  <a:schemeClr val="accent1">
                    <a:lumMod val="50000"/>
                  </a:schemeClr>
                </a:solidFill>
              </a:rPr>
              <a:t>Correctional Healthcare?</a:t>
            </a:r>
          </a:p>
        </p:txBody>
      </p:sp>
      <p:sp>
        <p:nvSpPr>
          <p:cNvPr id="2" name="Content Placeholder 1"/>
          <p:cNvSpPr>
            <a:spLocks noGrp="1"/>
          </p:cNvSpPr>
          <p:nvPr>
            <p:ph idx="1"/>
          </p:nvPr>
        </p:nvSpPr>
        <p:spPr>
          <a:xfrm>
            <a:off x="457200" y="1523462"/>
            <a:ext cx="3429000" cy="3028950"/>
          </a:xfrm>
        </p:spPr>
        <p:txBody>
          <a:bodyPr>
            <a:noAutofit/>
          </a:bodyPr>
          <a:lstStyle/>
          <a:p>
            <a:pPr lvl="1">
              <a:lnSpc>
                <a:spcPct val="100000"/>
              </a:lnSpc>
            </a:pPr>
            <a:r>
              <a:rPr lang="en-US" sz="1650" dirty="0">
                <a:solidFill>
                  <a:schemeClr val="accent1">
                    <a:lumMod val="50000"/>
                  </a:schemeClr>
                </a:solidFill>
              </a:rPr>
              <a:t> Custody staff</a:t>
            </a:r>
          </a:p>
          <a:p>
            <a:pPr lvl="1">
              <a:lnSpc>
                <a:spcPct val="100000"/>
              </a:lnSpc>
            </a:pPr>
            <a:r>
              <a:rPr lang="en-US" sz="1650" dirty="0">
                <a:solidFill>
                  <a:schemeClr val="accent1">
                    <a:lumMod val="50000"/>
                  </a:schemeClr>
                </a:solidFill>
              </a:rPr>
              <a:t> Administrators  </a:t>
            </a:r>
          </a:p>
          <a:p>
            <a:pPr lvl="1">
              <a:lnSpc>
                <a:spcPct val="100000"/>
              </a:lnSpc>
            </a:pPr>
            <a:r>
              <a:rPr lang="en-US" sz="1650" b="1" dirty="0">
                <a:solidFill>
                  <a:schemeClr val="accent1">
                    <a:lumMod val="50000"/>
                  </a:schemeClr>
                </a:solidFill>
              </a:rPr>
              <a:t> Nursing staff </a:t>
            </a:r>
            <a:br>
              <a:rPr lang="en-US" sz="1650" b="1" dirty="0">
                <a:solidFill>
                  <a:schemeClr val="accent1">
                    <a:lumMod val="50000"/>
                  </a:schemeClr>
                </a:solidFill>
              </a:rPr>
            </a:br>
            <a:r>
              <a:rPr lang="en-US" sz="1650" b="1" dirty="0">
                <a:solidFill>
                  <a:schemeClr val="accent1">
                    <a:lumMod val="50000"/>
                  </a:schemeClr>
                </a:solidFill>
              </a:rPr>
              <a:t> </a:t>
            </a:r>
            <a:r>
              <a:rPr lang="en-US" sz="1650" dirty="0">
                <a:solidFill>
                  <a:schemeClr val="accent1">
                    <a:lumMod val="50000"/>
                  </a:schemeClr>
                </a:solidFill>
              </a:rPr>
              <a:t>[RN, LPN, Med. tech. NA’s]</a:t>
            </a:r>
          </a:p>
          <a:p>
            <a:pPr lvl="1">
              <a:lnSpc>
                <a:spcPct val="100000"/>
              </a:lnSpc>
            </a:pPr>
            <a:r>
              <a:rPr lang="en-US" sz="1650" dirty="0">
                <a:solidFill>
                  <a:schemeClr val="accent1">
                    <a:lumMod val="50000"/>
                  </a:schemeClr>
                </a:solidFill>
              </a:rPr>
              <a:t> Dental staff</a:t>
            </a:r>
          </a:p>
          <a:p>
            <a:pPr lvl="1">
              <a:lnSpc>
                <a:spcPct val="100000"/>
              </a:lnSpc>
            </a:pPr>
            <a:r>
              <a:rPr lang="en-US" sz="1650" dirty="0">
                <a:solidFill>
                  <a:schemeClr val="accent1">
                    <a:lumMod val="50000"/>
                  </a:schemeClr>
                </a:solidFill>
              </a:rPr>
              <a:t> Physicians</a:t>
            </a:r>
          </a:p>
          <a:p>
            <a:pPr lvl="1">
              <a:lnSpc>
                <a:spcPct val="100000"/>
              </a:lnSpc>
            </a:pPr>
            <a:r>
              <a:rPr lang="en-US" sz="1650" dirty="0">
                <a:solidFill>
                  <a:schemeClr val="accent1">
                    <a:lumMod val="50000"/>
                  </a:schemeClr>
                </a:solidFill>
              </a:rPr>
              <a:t> Psychological staff </a:t>
            </a:r>
          </a:p>
          <a:p>
            <a:pPr lvl="1">
              <a:lnSpc>
                <a:spcPct val="100000"/>
              </a:lnSpc>
            </a:pPr>
            <a:r>
              <a:rPr lang="en-US" sz="1650" dirty="0">
                <a:solidFill>
                  <a:schemeClr val="accent1">
                    <a:lumMod val="50000"/>
                  </a:schemeClr>
                </a:solidFill>
              </a:rPr>
              <a:t> Pharmacy staff </a:t>
            </a:r>
          </a:p>
          <a:p>
            <a:pPr lvl="1">
              <a:lnSpc>
                <a:spcPct val="100000"/>
              </a:lnSpc>
            </a:pPr>
            <a:r>
              <a:rPr lang="en-US" sz="1650" dirty="0">
                <a:solidFill>
                  <a:schemeClr val="accent1">
                    <a:lumMod val="50000"/>
                  </a:schemeClr>
                </a:solidFill>
              </a:rPr>
              <a:t> Support staff </a:t>
            </a:r>
          </a:p>
          <a:p>
            <a:pPr lvl="1">
              <a:lnSpc>
                <a:spcPct val="100000"/>
              </a:lnSpc>
            </a:pPr>
            <a:r>
              <a:rPr lang="en-US" sz="1650" dirty="0">
                <a:solidFill>
                  <a:schemeClr val="accent1">
                    <a:lumMod val="50000"/>
                  </a:schemeClr>
                </a:solidFill>
              </a:rPr>
              <a:t> Medical records staff</a:t>
            </a:r>
          </a:p>
          <a:p>
            <a:pPr lvl="1">
              <a:lnSpc>
                <a:spcPct val="100000"/>
              </a:lnSpc>
            </a:pPr>
            <a:r>
              <a:rPr lang="en-US" sz="1650" dirty="0">
                <a:solidFill>
                  <a:schemeClr val="accent1">
                    <a:lumMod val="50000"/>
                  </a:schemeClr>
                </a:solidFill>
              </a:rPr>
              <a:t> Dietary staff</a:t>
            </a:r>
          </a:p>
        </p:txBody>
      </p:sp>
      <p:sp>
        <p:nvSpPr>
          <p:cNvPr id="5" name="Slide Number Placeholder 4"/>
          <p:cNvSpPr>
            <a:spLocks noGrp="1"/>
          </p:cNvSpPr>
          <p:nvPr>
            <p:ph type="sldNum" sz="quarter" idx="10"/>
          </p:nvPr>
        </p:nvSpPr>
        <p:spPr/>
        <p:txBody>
          <a:bodyPr/>
          <a:lstStyle/>
          <a:p>
            <a:fld id="{5217D969-FAF6-4667-9EED-A6C98B22320E}" type="slidenum">
              <a:rPr lang="en-US" smtClean="0"/>
              <a:t>10</a:t>
            </a:fld>
            <a:endParaRPr lang="en-US" dirty="0"/>
          </a:p>
        </p:txBody>
      </p:sp>
      <p:pic>
        <p:nvPicPr>
          <p:cNvPr id="13" name="Picture 12" descr="A doctor attending to a patient&#10;&#10;Description automatically generated with low confidence">
            <a:extLst>
              <a:ext uri="{FF2B5EF4-FFF2-40B4-BE49-F238E27FC236}">
                <a16:creationId xmlns:a16="http://schemas.microsoft.com/office/drawing/2014/main" id="{7D89C9B5-188D-435E-890B-91E1C0C0C8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9" t="8651" r="16697" b="14941"/>
          <a:stretch/>
        </p:blipFill>
        <p:spPr>
          <a:xfrm>
            <a:off x="5599576" y="906766"/>
            <a:ext cx="3544424" cy="3498356"/>
          </a:xfrm>
          <a:prstGeom prst="rect">
            <a:avLst/>
          </a:prstGeom>
        </p:spPr>
      </p:pic>
    </p:spTree>
    <p:extLst>
      <p:ext uri="{BB962C8B-B14F-4D97-AF65-F5344CB8AC3E}">
        <p14:creationId xmlns:p14="http://schemas.microsoft.com/office/powerpoint/2010/main" val="267597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5DC97-12CE-45DD-8251-9ECB32240024}"/>
              </a:ext>
            </a:extLst>
          </p:cNvPr>
          <p:cNvSpPr>
            <a:spLocks noGrp="1"/>
          </p:cNvSpPr>
          <p:nvPr>
            <p:ph type="sldNum" sz="quarter" idx="10"/>
          </p:nvPr>
        </p:nvSpPr>
        <p:spPr/>
        <p:txBody>
          <a:bodyPr/>
          <a:lstStyle/>
          <a:p>
            <a:fld id="{5217D969-FAF6-4667-9EED-A6C98B22320E}" type="slidenum">
              <a:rPr lang="en-US" smtClean="0"/>
              <a:t>11</a:t>
            </a:fld>
            <a:endParaRPr lang="en-US" dirty="0"/>
          </a:p>
        </p:txBody>
      </p:sp>
      <p:pic>
        <p:nvPicPr>
          <p:cNvPr id="6" name="Picture 5" descr="Diagram&#10;&#10;Description automatically generated">
            <a:extLst>
              <a:ext uri="{FF2B5EF4-FFF2-40B4-BE49-F238E27FC236}">
                <a16:creationId xmlns:a16="http://schemas.microsoft.com/office/drawing/2014/main" id="{32AEFD25-692C-3941-81E4-65C4124A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89036"/>
            <a:ext cx="5324475" cy="4381500"/>
          </a:xfrm>
          <a:prstGeom prst="rect">
            <a:avLst/>
          </a:prstGeom>
        </p:spPr>
      </p:pic>
      <p:sp>
        <p:nvSpPr>
          <p:cNvPr id="7" name="Title 5">
            <a:extLst>
              <a:ext uri="{FF2B5EF4-FFF2-40B4-BE49-F238E27FC236}">
                <a16:creationId xmlns:a16="http://schemas.microsoft.com/office/drawing/2014/main" id="{1F062094-1C43-A746-8B16-FC36C46CF197}"/>
              </a:ext>
            </a:extLst>
          </p:cNvPr>
          <p:cNvSpPr txBox="1">
            <a:spLocks/>
          </p:cNvSpPr>
          <p:nvPr/>
        </p:nvSpPr>
        <p:spPr>
          <a:xfrm>
            <a:off x="1081087" y="438150"/>
            <a:ext cx="6972300" cy="590972"/>
          </a:xfrm>
          <a:prstGeom prst="rect">
            <a:avLst/>
          </a:prstGeom>
        </p:spPr>
        <p:txBody>
          <a:bodyPr>
            <a:normAutofit/>
          </a:bodyPr>
          <a:lstStyle>
            <a:lvl1pPr algn="l" defTabSz="914400" rtl="0" eaLnBrk="1" latinLnBrk="0" hangingPunct="1">
              <a:lnSpc>
                <a:spcPts val="2100"/>
              </a:lnSpc>
              <a:spcBef>
                <a:spcPct val="0"/>
              </a:spcBef>
              <a:buNone/>
              <a:defRPr sz="2400" b="1" i="0" kern="1200">
                <a:solidFill>
                  <a:schemeClr val="bg2">
                    <a:lumMod val="25000"/>
                  </a:schemeClr>
                </a:solidFill>
                <a:latin typeface="Arial" panose="020B0604020202020204" pitchFamily="34" charset="0"/>
                <a:ea typeface="+mj-ea"/>
                <a:cs typeface="Arial" panose="020B0604020202020204" pitchFamily="34" charset="0"/>
              </a:defRPr>
            </a:lvl1pPr>
          </a:lstStyle>
          <a:p>
            <a:r>
              <a:rPr lang="en-US" sz="2700" dirty="0">
                <a:solidFill>
                  <a:srgbClr val="000000"/>
                </a:solidFill>
              </a:rPr>
              <a:t>Variety of Roles Available in Corrections</a:t>
            </a:r>
          </a:p>
        </p:txBody>
      </p:sp>
    </p:spTree>
    <p:extLst>
      <p:ext uri="{BB962C8B-B14F-4D97-AF65-F5344CB8AC3E}">
        <p14:creationId xmlns:p14="http://schemas.microsoft.com/office/powerpoint/2010/main" val="257577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7D3EE-AF0A-4E01-9E0E-43C6274E81A9}"/>
              </a:ext>
            </a:extLst>
          </p:cNvPr>
          <p:cNvSpPr>
            <a:spLocks noGrp="1"/>
          </p:cNvSpPr>
          <p:nvPr>
            <p:ph type="title"/>
          </p:nvPr>
        </p:nvSpPr>
        <p:spPr>
          <a:xfrm>
            <a:off x="457200" y="872570"/>
            <a:ext cx="6229350" cy="725744"/>
          </a:xfrm>
        </p:spPr>
        <p:txBody>
          <a:bodyPr>
            <a:noAutofit/>
          </a:bodyPr>
          <a:lstStyle/>
          <a:p>
            <a:pPr>
              <a:lnSpc>
                <a:spcPct val="100000"/>
              </a:lnSpc>
            </a:pPr>
            <a:r>
              <a:rPr lang="en-US" sz="2700" dirty="0">
                <a:solidFill>
                  <a:schemeClr val="accent1">
                    <a:lumMod val="50000"/>
                  </a:schemeClr>
                </a:solidFill>
              </a:rPr>
              <a:t>Healthcare</a:t>
            </a:r>
            <a:br>
              <a:rPr lang="en-US" sz="2700" dirty="0">
                <a:solidFill>
                  <a:schemeClr val="accent1">
                    <a:lumMod val="50000"/>
                  </a:schemeClr>
                </a:solidFill>
              </a:rPr>
            </a:br>
            <a:r>
              <a:rPr lang="en-US" sz="2700" dirty="0">
                <a:solidFill>
                  <a:schemeClr val="accent1">
                    <a:lumMod val="50000"/>
                  </a:schemeClr>
                </a:solidFill>
              </a:rPr>
              <a:t>in the Correctional</a:t>
            </a:r>
            <a:br>
              <a:rPr lang="en-US" sz="2700" dirty="0">
                <a:solidFill>
                  <a:schemeClr val="accent1">
                    <a:lumMod val="50000"/>
                  </a:schemeClr>
                </a:solidFill>
              </a:rPr>
            </a:br>
            <a:r>
              <a:rPr lang="en-US" sz="2700" dirty="0">
                <a:solidFill>
                  <a:schemeClr val="accent1">
                    <a:lumMod val="50000"/>
                  </a:schemeClr>
                </a:solidFill>
              </a:rPr>
              <a:t>Environment</a:t>
            </a:r>
          </a:p>
        </p:txBody>
      </p:sp>
      <p:sp>
        <p:nvSpPr>
          <p:cNvPr id="3" name="Slide Number Placeholder 2">
            <a:extLst>
              <a:ext uri="{FF2B5EF4-FFF2-40B4-BE49-F238E27FC236}">
                <a16:creationId xmlns:a16="http://schemas.microsoft.com/office/drawing/2014/main" id="{DBD4C434-EDC2-42FF-A999-9577EDF0AD4C}"/>
              </a:ext>
            </a:extLst>
          </p:cNvPr>
          <p:cNvSpPr>
            <a:spLocks noGrp="1"/>
          </p:cNvSpPr>
          <p:nvPr>
            <p:ph type="sldNum" sz="quarter" idx="10"/>
          </p:nvPr>
        </p:nvSpPr>
        <p:spPr/>
        <p:txBody>
          <a:bodyPr/>
          <a:lstStyle/>
          <a:p>
            <a:fld id="{5217D969-FAF6-4667-9EED-A6C98B22320E}" type="slidenum">
              <a:rPr lang="en-US" smtClean="0"/>
              <a:t>12</a:t>
            </a:fld>
            <a:endParaRPr lang="en-US" dirty="0"/>
          </a:p>
        </p:txBody>
      </p:sp>
      <p:pic>
        <p:nvPicPr>
          <p:cNvPr id="5" name="Picture 4">
            <a:extLst>
              <a:ext uri="{FF2B5EF4-FFF2-40B4-BE49-F238E27FC236}">
                <a16:creationId xmlns:a16="http://schemas.microsoft.com/office/drawing/2014/main" id="{46FE2302-5E6D-41ED-8242-4ABDFCF5FD33}"/>
              </a:ext>
            </a:extLst>
          </p:cNvPr>
          <p:cNvPicPr>
            <a:picLocks noChangeAspect="1"/>
          </p:cNvPicPr>
          <p:nvPr/>
        </p:nvPicPr>
        <p:blipFill rotWithShape="1">
          <a:blip r:embed="rId3"/>
          <a:srcRect l="6511"/>
          <a:stretch/>
        </p:blipFill>
        <p:spPr>
          <a:xfrm>
            <a:off x="5600701" y="857251"/>
            <a:ext cx="3543299" cy="1940903"/>
          </a:xfrm>
          <a:prstGeom prst="rect">
            <a:avLst/>
          </a:prstGeom>
          <a:solidFill>
            <a:schemeClr val="accent1">
              <a:lumMod val="75000"/>
            </a:schemeClr>
          </a:solidFill>
        </p:spPr>
      </p:pic>
      <p:sp>
        <p:nvSpPr>
          <p:cNvPr id="6" name="Content Placeholder 1">
            <a:extLst>
              <a:ext uri="{FF2B5EF4-FFF2-40B4-BE49-F238E27FC236}">
                <a16:creationId xmlns:a16="http://schemas.microsoft.com/office/drawing/2014/main" id="{8B03B95D-6BD9-43D9-B72C-0B3027E60D86}"/>
              </a:ext>
            </a:extLst>
          </p:cNvPr>
          <p:cNvSpPr txBox="1">
            <a:spLocks/>
          </p:cNvSpPr>
          <p:nvPr/>
        </p:nvSpPr>
        <p:spPr>
          <a:xfrm>
            <a:off x="2686050" y="4286251"/>
            <a:ext cx="6229350" cy="22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 indent="0" algn="r" fontAlgn="base">
              <a:buNone/>
            </a:pPr>
            <a:r>
              <a:rPr lang="en-US" sz="900" dirty="0">
                <a:solidFill>
                  <a:srgbClr val="000000"/>
                </a:solidFill>
              </a:rPr>
              <a:t>(Nurse.org, 2017)</a:t>
            </a:r>
          </a:p>
        </p:txBody>
      </p:sp>
      <p:sp>
        <p:nvSpPr>
          <p:cNvPr id="10" name="Content Placeholder 1">
            <a:extLst>
              <a:ext uri="{FF2B5EF4-FFF2-40B4-BE49-F238E27FC236}">
                <a16:creationId xmlns:a16="http://schemas.microsoft.com/office/drawing/2014/main" id="{8E804C4A-A692-C44F-9D88-760BED40F3EB}"/>
              </a:ext>
            </a:extLst>
          </p:cNvPr>
          <p:cNvSpPr>
            <a:spLocks noGrp="1"/>
          </p:cNvSpPr>
          <p:nvPr>
            <p:ph idx="1"/>
          </p:nvPr>
        </p:nvSpPr>
        <p:spPr>
          <a:xfrm>
            <a:off x="457200" y="2343150"/>
            <a:ext cx="3657600" cy="3160458"/>
          </a:xfrm>
        </p:spPr>
        <p:txBody>
          <a:bodyPr>
            <a:noAutofit/>
          </a:bodyPr>
          <a:lstStyle/>
          <a:p>
            <a:pPr lvl="1"/>
            <a:r>
              <a:rPr lang="en-US" sz="1950" dirty="0">
                <a:solidFill>
                  <a:schemeClr val="accent1">
                    <a:lumMod val="50000"/>
                  </a:schemeClr>
                </a:solidFill>
              </a:rPr>
              <a:t> Care for patients</a:t>
            </a:r>
          </a:p>
          <a:p>
            <a:pPr lvl="1"/>
            <a:r>
              <a:rPr lang="en-US" sz="1950" dirty="0">
                <a:solidFill>
                  <a:schemeClr val="accent1">
                    <a:lumMod val="50000"/>
                  </a:schemeClr>
                </a:solidFill>
              </a:rPr>
              <a:t> Prioritize care</a:t>
            </a:r>
          </a:p>
          <a:p>
            <a:pPr lvl="1"/>
            <a:r>
              <a:rPr lang="en-US" sz="1950" dirty="0">
                <a:solidFill>
                  <a:schemeClr val="accent1">
                    <a:lumMod val="50000"/>
                  </a:schemeClr>
                </a:solidFill>
              </a:rPr>
              <a:t> Advocate for patient </a:t>
            </a:r>
          </a:p>
          <a:p>
            <a:pPr lvl="1"/>
            <a:r>
              <a:rPr lang="en-US" sz="1950" dirty="0">
                <a:solidFill>
                  <a:schemeClr val="accent1">
                    <a:lumMod val="50000"/>
                  </a:schemeClr>
                </a:solidFill>
              </a:rPr>
              <a:t> Provide patient education</a:t>
            </a:r>
          </a:p>
        </p:txBody>
      </p:sp>
      <p:pic>
        <p:nvPicPr>
          <p:cNvPr id="8" name="Picture 2">
            <a:extLst>
              <a:ext uri="{FF2B5EF4-FFF2-40B4-BE49-F238E27FC236}">
                <a16:creationId xmlns:a16="http://schemas.microsoft.com/office/drawing/2014/main" id="{DB62B6E1-F064-46DB-8138-5CD2A5567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2638134"/>
            <a:ext cx="3589020" cy="198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603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98622"/>
            <a:ext cx="2971800" cy="841025"/>
          </a:xfrm>
        </p:spPr>
        <p:txBody>
          <a:bodyPr>
            <a:noAutofit/>
          </a:bodyPr>
          <a:lstStyle/>
          <a:p>
            <a:pPr>
              <a:lnSpc>
                <a:spcPct val="100000"/>
              </a:lnSpc>
            </a:pPr>
            <a:r>
              <a:rPr lang="en-US" sz="2700" dirty="0">
                <a:solidFill>
                  <a:srgbClr val="000000"/>
                </a:solidFill>
              </a:rPr>
              <a:t>Healthcare Settings</a:t>
            </a:r>
            <a:br>
              <a:rPr lang="en-US" sz="2700" dirty="0">
                <a:solidFill>
                  <a:srgbClr val="000000"/>
                </a:solidFill>
              </a:rPr>
            </a:br>
            <a:r>
              <a:rPr lang="en-US" sz="2700" dirty="0">
                <a:solidFill>
                  <a:srgbClr val="000000"/>
                </a:solidFill>
              </a:rPr>
              <a:t>within Corrections  </a:t>
            </a:r>
          </a:p>
        </p:txBody>
      </p:sp>
      <p:sp>
        <p:nvSpPr>
          <p:cNvPr id="2" name="Content Placeholder 1"/>
          <p:cNvSpPr>
            <a:spLocks noGrp="1"/>
          </p:cNvSpPr>
          <p:nvPr>
            <p:ph idx="1"/>
          </p:nvPr>
        </p:nvSpPr>
        <p:spPr>
          <a:xfrm>
            <a:off x="457200" y="1885950"/>
            <a:ext cx="4171950" cy="2646465"/>
          </a:xfrm>
        </p:spPr>
        <p:txBody>
          <a:bodyPr>
            <a:noAutofit/>
          </a:bodyPr>
          <a:lstStyle/>
          <a:p>
            <a:pPr>
              <a:lnSpc>
                <a:spcPct val="110000"/>
              </a:lnSpc>
            </a:pPr>
            <a:r>
              <a:rPr lang="en-US" sz="1950" dirty="0">
                <a:solidFill>
                  <a:srgbClr val="000000"/>
                </a:solidFill>
              </a:rPr>
              <a:t> Urgent care outpatient services</a:t>
            </a:r>
          </a:p>
          <a:p>
            <a:pPr>
              <a:lnSpc>
                <a:spcPct val="110000"/>
              </a:lnSpc>
            </a:pPr>
            <a:r>
              <a:rPr lang="en-US" sz="1950" dirty="0">
                <a:solidFill>
                  <a:srgbClr val="000000"/>
                </a:solidFill>
              </a:rPr>
              <a:t> Emergency services</a:t>
            </a:r>
          </a:p>
          <a:p>
            <a:pPr>
              <a:lnSpc>
                <a:spcPct val="110000"/>
              </a:lnSpc>
            </a:pPr>
            <a:r>
              <a:rPr lang="en-US" sz="1950" dirty="0">
                <a:solidFill>
                  <a:srgbClr val="000000"/>
                </a:solidFill>
              </a:rPr>
              <a:t> Inpatient medical  </a:t>
            </a:r>
          </a:p>
          <a:p>
            <a:pPr>
              <a:lnSpc>
                <a:spcPct val="110000"/>
              </a:lnSpc>
            </a:pPr>
            <a:r>
              <a:rPr lang="en-US" sz="1950" dirty="0">
                <a:solidFill>
                  <a:srgbClr val="000000"/>
                </a:solidFill>
              </a:rPr>
              <a:t> Inpatient behavioral health</a:t>
            </a:r>
          </a:p>
          <a:p>
            <a:pPr>
              <a:lnSpc>
                <a:spcPct val="110000"/>
              </a:lnSpc>
            </a:pPr>
            <a:r>
              <a:rPr lang="en-US" sz="1950" dirty="0">
                <a:solidFill>
                  <a:srgbClr val="000000"/>
                </a:solidFill>
              </a:rPr>
              <a:t> Surgery</a:t>
            </a:r>
          </a:p>
        </p:txBody>
      </p:sp>
      <p:sp>
        <p:nvSpPr>
          <p:cNvPr id="5" name="Slide Number Placeholder 4"/>
          <p:cNvSpPr>
            <a:spLocks noGrp="1"/>
          </p:cNvSpPr>
          <p:nvPr>
            <p:ph type="sldNum" sz="quarter" idx="10"/>
          </p:nvPr>
        </p:nvSpPr>
        <p:spPr/>
        <p:txBody>
          <a:bodyPr/>
          <a:lstStyle/>
          <a:p>
            <a:fld id="{5217D969-FAF6-4667-9EED-A6C98B22320E}" type="slidenum">
              <a:rPr lang="en-US" smtClean="0"/>
              <a:t>13</a:t>
            </a:fld>
            <a:endParaRPr lang="en-US" dirty="0"/>
          </a:p>
        </p:txBody>
      </p:sp>
      <p:sp>
        <p:nvSpPr>
          <p:cNvPr id="7" name="TextBox 6"/>
          <p:cNvSpPr txBox="1"/>
          <p:nvPr/>
        </p:nvSpPr>
        <p:spPr>
          <a:xfrm>
            <a:off x="457200" y="4266105"/>
            <a:ext cx="5657850" cy="646331"/>
          </a:xfrm>
          <a:prstGeom prst="rect">
            <a:avLst/>
          </a:prstGeom>
          <a:noFill/>
        </p:spPr>
        <p:txBody>
          <a:bodyPr wrap="square" rtlCol="0">
            <a:spAutoFit/>
          </a:bodyPr>
          <a:lstStyle/>
          <a:p>
            <a:r>
              <a:rPr lang="en-US" dirty="0">
                <a:solidFill>
                  <a:srgbClr val="000000"/>
                </a:solidFill>
              </a:rPr>
              <a:t>“To provide care consistent with community standards.”</a:t>
            </a:r>
          </a:p>
        </p:txBody>
      </p:sp>
      <p:pic>
        <p:nvPicPr>
          <p:cNvPr id="4" name="Picture 3" descr="A picture containing person, indoor, wall, person&#10;&#10;Description automatically generated">
            <a:extLst>
              <a:ext uri="{FF2B5EF4-FFF2-40B4-BE49-F238E27FC236}">
                <a16:creationId xmlns:a16="http://schemas.microsoft.com/office/drawing/2014/main" id="{68912E0B-F25C-4740-8C33-C433BBDC13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50" t="11250" r="19167" b="12500"/>
          <a:stretch/>
        </p:blipFill>
        <p:spPr>
          <a:xfrm>
            <a:off x="5599576" y="800100"/>
            <a:ext cx="3544424" cy="3486151"/>
          </a:xfrm>
          <a:prstGeom prst="rect">
            <a:avLst/>
          </a:prstGeom>
        </p:spPr>
      </p:pic>
    </p:spTree>
    <p:extLst>
      <p:ext uri="{BB962C8B-B14F-4D97-AF65-F5344CB8AC3E}">
        <p14:creationId xmlns:p14="http://schemas.microsoft.com/office/powerpoint/2010/main" val="2251559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Central Prison in Raleigh, NC</a:t>
            </a:r>
          </a:p>
        </p:txBody>
      </p:sp>
      <p:sp>
        <p:nvSpPr>
          <p:cNvPr id="5" name="Slide Number Placeholder 2"/>
          <p:cNvSpPr>
            <a:spLocks noGrp="1"/>
          </p:cNvSpPr>
          <p:nvPr>
            <p:ph type="sldNum" sz="quarter" idx="4294967295"/>
          </p:nvPr>
        </p:nvSpPr>
        <p:spPr>
          <a:xfrm>
            <a:off x="4136316" y="4687623"/>
            <a:ext cx="871370" cy="273844"/>
          </a:xfrm>
        </p:spPr>
        <p:txBody>
          <a:bodyPr/>
          <a:lstStyle/>
          <a:p>
            <a:fld id="{5217D969-FAF6-4667-9EED-A6C98B22320E}" type="slidenum">
              <a:rPr lang="en-US" smtClean="0"/>
              <a:t>14</a:t>
            </a:fld>
            <a:endParaRPr lang="en-US" dirty="0"/>
          </a:p>
        </p:txBody>
      </p:sp>
      <p:pic>
        <p:nvPicPr>
          <p:cNvPr id="7" name="Picture 3">
            <a:extLst>
              <a:ext uri="{FF2B5EF4-FFF2-40B4-BE49-F238E27FC236}">
                <a16:creationId xmlns:a16="http://schemas.microsoft.com/office/drawing/2014/main" id="{EB86D58B-5752-4028-A6E6-CD9D4A757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555" y="1193292"/>
            <a:ext cx="5198891"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20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Central Prison Healthcare Complex</a:t>
            </a:r>
          </a:p>
        </p:txBody>
      </p:sp>
      <p:sp>
        <p:nvSpPr>
          <p:cNvPr id="5" name="Slide Number Placeholder 2"/>
          <p:cNvSpPr>
            <a:spLocks noGrp="1"/>
          </p:cNvSpPr>
          <p:nvPr>
            <p:ph type="sldNum" sz="quarter" idx="4294967295"/>
          </p:nvPr>
        </p:nvSpPr>
        <p:spPr>
          <a:xfrm>
            <a:off x="4136316" y="4687623"/>
            <a:ext cx="871370" cy="273844"/>
          </a:xfrm>
        </p:spPr>
        <p:txBody>
          <a:bodyPr/>
          <a:lstStyle/>
          <a:p>
            <a:fld id="{5217D969-FAF6-4667-9EED-A6C98B22320E}" type="slidenum">
              <a:rPr lang="en-US" smtClean="0"/>
              <a:t>15</a:t>
            </a:fld>
            <a:endParaRPr lang="en-US" dirty="0"/>
          </a:p>
        </p:txBody>
      </p:sp>
      <p:pic>
        <p:nvPicPr>
          <p:cNvPr id="6" name="Picture 5" descr="http://www.doc.state.nc.us/DOP/health/images/IMG_2600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1" y="1287445"/>
            <a:ext cx="4604036" cy="306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7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4542"/>
            <a:ext cx="5715000" cy="769028"/>
          </a:xfrm>
        </p:spPr>
        <p:txBody>
          <a:bodyPr>
            <a:normAutofit fontScale="90000"/>
          </a:bodyPr>
          <a:lstStyle/>
          <a:p>
            <a:r>
              <a:rPr lang="en-US" sz="2700" dirty="0">
                <a:solidFill>
                  <a:schemeClr val="accent1">
                    <a:lumMod val="50000"/>
                  </a:schemeClr>
                </a:solidFill>
              </a:rPr>
              <a:t>Services offered within Correctional Facilities </a:t>
            </a:r>
          </a:p>
        </p:txBody>
      </p:sp>
      <p:sp>
        <p:nvSpPr>
          <p:cNvPr id="2" name="Content Placeholder 1"/>
          <p:cNvSpPr>
            <a:spLocks noGrp="1"/>
          </p:cNvSpPr>
          <p:nvPr>
            <p:ph idx="1"/>
          </p:nvPr>
        </p:nvSpPr>
        <p:spPr>
          <a:xfrm>
            <a:off x="584622" y="971550"/>
            <a:ext cx="3682577" cy="3714750"/>
          </a:xfrm>
        </p:spPr>
        <p:txBody>
          <a:bodyPr>
            <a:noAutofit/>
          </a:bodyPr>
          <a:lstStyle/>
          <a:p>
            <a:r>
              <a:rPr lang="en-US" sz="1800" dirty="0">
                <a:solidFill>
                  <a:schemeClr val="accent1">
                    <a:lumMod val="50000"/>
                  </a:schemeClr>
                </a:solidFill>
              </a:rPr>
              <a:t> Provider clinics</a:t>
            </a:r>
          </a:p>
          <a:p>
            <a:r>
              <a:rPr lang="en-US" sz="1800" dirty="0">
                <a:solidFill>
                  <a:schemeClr val="accent1">
                    <a:lumMod val="50000"/>
                  </a:schemeClr>
                </a:solidFill>
              </a:rPr>
              <a:t> Specialty clinics </a:t>
            </a:r>
          </a:p>
          <a:p>
            <a:r>
              <a:rPr lang="en-US" sz="1800" dirty="0">
                <a:solidFill>
                  <a:schemeClr val="accent1">
                    <a:lumMod val="50000"/>
                  </a:schemeClr>
                </a:solidFill>
              </a:rPr>
              <a:t> Chronic disease clinics</a:t>
            </a:r>
          </a:p>
          <a:p>
            <a:r>
              <a:rPr lang="en-US" sz="1800" dirty="0">
                <a:solidFill>
                  <a:schemeClr val="accent1">
                    <a:lumMod val="50000"/>
                  </a:schemeClr>
                </a:solidFill>
              </a:rPr>
              <a:t> Preventive care</a:t>
            </a:r>
          </a:p>
          <a:p>
            <a:r>
              <a:rPr lang="en-US" sz="1800" dirty="0">
                <a:solidFill>
                  <a:schemeClr val="accent1">
                    <a:lumMod val="50000"/>
                  </a:schemeClr>
                </a:solidFill>
              </a:rPr>
              <a:t> X-Ray</a:t>
            </a:r>
          </a:p>
          <a:p>
            <a:r>
              <a:rPr lang="en-US" sz="1800" dirty="0">
                <a:solidFill>
                  <a:schemeClr val="accent1">
                    <a:lumMod val="50000"/>
                  </a:schemeClr>
                </a:solidFill>
              </a:rPr>
              <a:t> CAT scan</a:t>
            </a:r>
          </a:p>
          <a:p>
            <a:r>
              <a:rPr lang="en-US" sz="1800" dirty="0">
                <a:solidFill>
                  <a:schemeClr val="accent1">
                    <a:lumMod val="50000"/>
                  </a:schemeClr>
                </a:solidFill>
              </a:rPr>
              <a:t> MRI</a:t>
            </a:r>
          </a:p>
          <a:p>
            <a:r>
              <a:rPr lang="en-US" sz="1800" dirty="0">
                <a:solidFill>
                  <a:schemeClr val="accent1">
                    <a:lumMod val="50000"/>
                  </a:schemeClr>
                </a:solidFill>
              </a:rPr>
              <a:t> Long-term care</a:t>
            </a:r>
          </a:p>
          <a:p>
            <a:r>
              <a:rPr lang="en-US" sz="1800" dirty="0">
                <a:solidFill>
                  <a:schemeClr val="accent1">
                    <a:lumMod val="50000"/>
                  </a:schemeClr>
                </a:solidFill>
              </a:rPr>
              <a:t> Assisted living</a:t>
            </a:r>
          </a:p>
          <a:p>
            <a:r>
              <a:rPr lang="en-US" sz="1800" dirty="0">
                <a:solidFill>
                  <a:schemeClr val="accent1">
                    <a:lumMod val="50000"/>
                  </a:schemeClr>
                </a:solidFill>
              </a:rPr>
              <a:t> Hospice, palliative care</a:t>
            </a:r>
          </a:p>
          <a:p>
            <a:r>
              <a:rPr lang="en-US" sz="1800" dirty="0">
                <a:solidFill>
                  <a:schemeClr val="accent1">
                    <a:lumMod val="50000"/>
                  </a:schemeClr>
                </a:solidFill>
              </a:rPr>
              <a:t> Telemedicine</a:t>
            </a:r>
          </a:p>
        </p:txBody>
      </p:sp>
      <p:sp>
        <p:nvSpPr>
          <p:cNvPr id="5" name="Slide Number Placeholder 4"/>
          <p:cNvSpPr>
            <a:spLocks noGrp="1"/>
          </p:cNvSpPr>
          <p:nvPr>
            <p:ph type="sldNum" sz="quarter" idx="10"/>
          </p:nvPr>
        </p:nvSpPr>
        <p:spPr/>
        <p:txBody>
          <a:bodyPr/>
          <a:lstStyle/>
          <a:p>
            <a:fld id="{5217D969-FAF6-4667-9EED-A6C98B22320E}" type="slidenum">
              <a:rPr lang="en-US" smtClean="0"/>
              <a:t>16</a:t>
            </a:fld>
            <a:endParaRPr lang="en-US" dirty="0"/>
          </a:p>
        </p:txBody>
      </p:sp>
      <p:sp>
        <p:nvSpPr>
          <p:cNvPr id="3" name="TextBox 2">
            <a:extLst>
              <a:ext uri="{FF2B5EF4-FFF2-40B4-BE49-F238E27FC236}">
                <a16:creationId xmlns:a16="http://schemas.microsoft.com/office/drawing/2014/main" id="{41E5B28C-C229-4A3B-AEAF-C9C5679F868D}"/>
              </a:ext>
            </a:extLst>
          </p:cNvPr>
          <p:cNvSpPr txBox="1"/>
          <p:nvPr/>
        </p:nvSpPr>
        <p:spPr>
          <a:xfrm>
            <a:off x="7429500" y="-587632"/>
            <a:ext cx="3871701" cy="300082"/>
          </a:xfrm>
          <a:prstGeom prst="rect">
            <a:avLst/>
          </a:prstGeom>
          <a:noFill/>
        </p:spPr>
        <p:txBody>
          <a:bodyPr wrap="none" rtlCol="0">
            <a:spAutoFit/>
          </a:bodyPr>
          <a:lstStyle/>
          <a:p>
            <a:r>
              <a:rPr lang="en-US" sz="1350" dirty="0"/>
              <a:t>NEW PHOTOS FROM SHOOT. DIALYSIS, ETC</a:t>
            </a:r>
          </a:p>
        </p:txBody>
      </p:sp>
      <p:pic>
        <p:nvPicPr>
          <p:cNvPr id="18" name="Picture 17" descr="A picture containing person, indoor&#10;&#10;Description automatically generated">
            <a:extLst>
              <a:ext uri="{FF2B5EF4-FFF2-40B4-BE49-F238E27FC236}">
                <a16:creationId xmlns:a16="http://schemas.microsoft.com/office/drawing/2014/main" id="{ADA792C1-46B5-7C4E-AC21-374E81457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543" y="1257300"/>
            <a:ext cx="1736636" cy="1771577"/>
          </a:xfrm>
          <a:prstGeom prst="rect">
            <a:avLst/>
          </a:prstGeom>
        </p:spPr>
      </p:pic>
      <p:pic>
        <p:nvPicPr>
          <p:cNvPr id="7" name="Picture 6" descr="A picture containing person, wall, indoor&#10;&#10;Description automatically generated">
            <a:extLst>
              <a:ext uri="{FF2B5EF4-FFF2-40B4-BE49-F238E27FC236}">
                <a16:creationId xmlns:a16="http://schemas.microsoft.com/office/drawing/2014/main" id="{B142F0F8-1FE7-E041-B1F0-BF6C5AF2E6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87" t="4277" r="30039" b="2820"/>
          <a:stretch/>
        </p:blipFill>
        <p:spPr>
          <a:xfrm>
            <a:off x="5578564" y="3086173"/>
            <a:ext cx="1736636" cy="1771577"/>
          </a:xfrm>
          <a:prstGeom prst="rect">
            <a:avLst/>
          </a:prstGeom>
        </p:spPr>
      </p:pic>
      <p:pic>
        <p:nvPicPr>
          <p:cNvPr id="20" name="Picture 19" descr="A person looking through a microscope&#10;&#10;Description automatically generated with low confidence">
            <a:extLst>
              <a:ext uri="{FF2B5EF4-FFF2-40B4-BE49-F238E27FC236}">
                <a16:creationId xmlns:a16="http://schemas.microsoft.com/office/drawing/2014/main" id="{86FECDED-4915-5349-87A6-C9CB5C3B0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074" t="6499" r="19976" b="7394"/>
          <a:stretch/>
        </p:blipFill>
        <p:spPr>
          <a:xfrm>
            <a:off x="5588506" y="1257300"/>
            <a:ext cx="1726694" cy="1771577"/>
          </a:xfrm>
          <a:prstGeom prst="rect">
            <a:avLst/>
          </a:prstGeom>
        </p:spPr>
      </p:pic>
      <p:pic>
        <p:nvPicPr>
          <p:cNvPr id="22" name="Picture 21" descr="A picture containing indoor, wall, floor, white&#10;&#10;Description automatically generated">
            <a:extLst>
              <a:ext uri="{FF2B5EF4-FFF2-40B4-BE49-F238E27FC236}">
                <a16:creationId xmlns:a16="http://schemas.microsoft.com/office/drawing/2014/main" id="{21699BC2-930C-3E45-990C-5EF773F9E3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643" t="8709" r="20023" b="5340"/>
          <a:stretch/>
        </p:blipFill>
        <p:spPr>
          <a:xfrm>
            <a:off x="7372705" y="3086173"/>
            <a:ext cx="1772585" cy="1771577"/>
          </a:xfrm>
          <a:prstGeom prst="rect">
            <a:avLst/>
          </a:prstGeom>
        </p:spPr>
      </p:pic>
      <p:pic>
        <p:nvPicPr>
          <p:cNvPr id="9" name="Picture 8" descr="A picture containing indoor, computer, cluttered&#10;&#10;Description automatically generated">
            <a:extLst>
              <a:ext uri="{FF2B5EF4-FFF2-40B4-BE49-F238E27FC236}">
                <a16:creationId xmlns:a16="http://schemas.microsoft.com/office/drawing/2014/main" id="{CA1E824B-2B46-5F4B-98E3-2D5AAFD01C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6" r="37527" b="8827"/>
          <a:stretch/>
        </p:blipFill>
        <p:spPr>
          <a:xfrm>
            <a:off x="7384543" y="1257300"/>
            <a:ext cx="1772585" cy="1771577"/>
          </a:xfrm>
          <a:prstGeom prst="rect">
            <a:avLst/>
          </a:prstGeom>
        </p:spPr>
      </p:pic>
      <p:sp>
        <p:nvSpPr>
          <p:cNvPr id="4" name="TextBox 3">
            <a:extLst>
              <a:ext uri="{FF2B5EF4-FFF2-40B4-BE49-F238E27FC236}">
                <a16:creationId xmlns:a16="http://schemas.microsoft.com/office/drawing/2014/main" id="{ADFA3D6A-B90F-4752-B221-13A490C8C8B9}"/>
              </a:ext>
            </a:extLst>
          </p:cNvPr>
          <p:cNvSpPr txBox="1"/>
          <p:nvPr/>
        </p:nvSpPr>
        <p:spPr>
          <a:xfrm>
            <a:off x="1943101" y="502920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2709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6D603-F9D3-41BC-9E78-67F2A1C3AA2F}"/>
              </a:ext>
            </a:extLst>
          </p:cNvPr>
          <p:cNvSpPr>
            <a:spLocks noGrp="1"/>
          </p:cNvSpPr>
          <p:nvPr>
            <p:ph type="title"/>
          </p:nvPr>
        </p:nvSpPr>
        <p:spPr>
          <a:xfrm>
            <a:off x="804737" y="819150"/>
            <a:ext cx="7534526" cy="857250"/>
          </a:xfrm>
        </p:spPr>
        <p:txBody>
          <a:bodyPr>
            <a:noAutofit/>
          </a:bodyPr>
          <a:lstStyle/>
          <a:p>
            <a:pPr>
              <a:lnSpc>
                <a:spcPct val="100000"/>
              </a:lnSpc>
            </a:pPr>
            <a:r>
              <a:rPr lang="en-US" sz="2700" dirty="0">
                <a:solidFill>
                  <a:schemeClr val="accent1">
                    <a:lumMod val="50000"/>
                  </a:schemeClr>
                </a:solidFill>
              </a:rPr>
              <a:t>Attributes of Nurses Serving Vulnerable Populations</a:t>
            </a:r>
          </a:p>
        </p:txBody>
      </p:sp>
      <p:sp>
        <p:nvSpPr>
          <p:cNvPr id="2" name="Content Placeholder 1">
            <a:extLst>
              <a:ext uri="{FF2B5EF4-FFF2-40B4-BE49-F238E27FC236}">
                <a16:creationId xmlns:a16="http://schemas.microsoft.com/office/drawing/2014/main" id="{B56BDC41-8C33-493C-95C3-955A709802F3}"/>
              </a:ext>
            </a:extLst>
          </p:cNvPr>
          <p:cNvSpPr>
            <a:spLocks noGrp="1"/>
          </p:cNvSpPr>
          <p:nvPr>
            <p:ph sz="half" idx="1"/>
          </p:nvPr>
        </p:nvSpPr>
        <p:spPr>
          <a:xfrm>
            <a:off x="1762376" y="1849716"/>
            <a:ext cx="3357465" cy="1922185"/>
          </a:xfrm>
        </p:spPr>
        <p:txBody>
          <a:bodyPr>
            <a:normAutofit/>
          </a:bodyPr>
          <a:lstStyle/>
          <a:p>
            <a:r>
              <a:rPr lang="en-US" sz="1500" dirty="0">
                <a:solidFill>
                  <a:schemeClr val="accent1">
                    <a:lumMod val="50000"/>
                  </a:schemeClr>
                </a:solidFill>
              </a:rPr>
              <a:t> Remain calm under pressure</a:t>
            </a:r>
          </a:p>
          <a:p>
            <a:r>
              <a:rPr lang="en-US" sz="1500" dirty="0">
                <a:solidFill>
                  <a:schemeClr val="accent1">
                    <a:lumMod val="50000"/>
                  </a:schemeClr>
                </a:solidFill>
              </a:rPr>
              <a:t> Detail-orientated</a:t>
            </a:r>
          </a:p>
          <a:p>
            <a:r>
              <a:rPr lang="en-US" sz="1500" dirty="0">
                <a:solidFill>
                  <a:schemeClr val="accent1">
                    <a:lumMod val="50000"/>
                  </a:schemeClr>
                </a:solidFill>
              </a:rPr>
              <a:t> Strong assessment skills</a:t>
            </a:r>
          </a:p>
          <a:p>
            <a:r>
              <a:rPr lang="en-US" sz="1500" dirty="0">
                <a:solidFill>
                  <a:schemeClr val="accent1">
                    <a:lumMod val="50000"/>
                  </a:schemeClr>
                </a:solidFill>
              </a:rPr>
              <a:t> Address problems before they arise</a:t>
            </a:r>
          </a:p>
          <a:p>
            <a:r>
              <a:rPr lang="en-US" sz="1500" dirty="0">
                <a:solidFill>
                  <a:schemeClr val="accent1">
                    <a:lumMod val="50000"/>
                  </a:schemeClr>
                </a:solidFill>
              </a:rPr>
              <a:t> Crisis intervention skills</a:t>
            </a:r>
          </a:p>
          <a:p>
            <a:r>
              <a:rPr lang="en-US" sz="1500" dirty="0">
                <a:solidFill>
                  <a:schemeClr val="accent1">
                    <a:lumMod val="50000"/>
                  </a:schemeClr>
                </a:solidFill>
              </a:rPr>
              <a:t> Fair, firm, consistent</a:t>
            </a:r>
          </a:p>
        </p:txBody>
      </p:sp>
      <p:sp>
        <p:nvSpPr>
          <p:cNvPr id="9" name="Content Placeholder 8">
            <a:extLst>
              <a:ext uri="{FF2B5EF4-FFF2-40B4-BE49-F238E27FC236}">
                <a16:creationId xmlns:a16="http://schemas.microsoft.com/office/drawing/2014/main" id="{38870961-4823-44D7-A91A-22994B0853EB}"/>
              </a:ext>
            </a:extLst>
          </p:cNvPr>
          <p:cNvSpPr>
            <a:spLocks noGrp="1"/>
          </p:cNvSpPr>
          <p:nvPr>
            <p:ph sz="half" idx="2"/>
          </p:nvPr>
        </p:nvSpPr>
        <p:spPr>
          <a:xfrm>
            <a:off x="5236418" y="1864216"/>
            <a:ext cx="3357465" cy="2875416"/>
          </a:xfrm>
        </p:spPr>
        <p:txBody>
          <a:bodyPr>
            <a:normAutofit/>
          </a:bodyPr>
          <a:lstStyle/>
          <a:p>
            <a:r>
              <a:rPr lang="en-US" sz="1500" dirty="0">
                <a:solidFill>
                  <a:schemeClr val="accent1">
                    <a:lumMod val="50000"/>
                  </a:schemeClr>
                </a:solidFill>
              </a:rPr>
              <a:t> Compassionate</a:t>
            </a:r>
          </a:p>
          <a:p>
            <a:r>
              <a:rPr lang="en-US" sz="1500" dirty="0">
                <a:solidFill>
                  <a:schemeClr val="accent1">
                    <a:lumMod val="50000"/>
                  </a:schemeClr>
                </a:solidFill>
              </a:rPr>
              <a:t> Skilled communicators</a:t>
            </a:r>
          </a:p>
          <a:p>
            <a:r>
              <a:rPr lang="en-US" sz="1500" dirty="0">
                <a:solidFill>
                  <a:schemeClr val="accent1">
                    <a:lumMod val="50000"/>
                  </a:schemeClr>
                </a:solidFill>
              </a:rPr>
              <a:t> Respectful</a:t>
            </a:r>
          </a:p>
          <a:p>
            <a:r>
              <a:rPr lang="en-US" sz="1500" dirty="0">
                <a:solidFill>
                  <a:schemeClr val="accent1">
                    <a:lumMod val="50000"/>
                  </a:schemeClr>
                </a:solidFill>
              </a:rPr>
              <a:t> Accountable</a:t>
            </a:r>
          </a:p>
          <a:p>
            <a:r>
              <a:rPr lang="en-US" sz="1500" dirty="0">
                <a:solidFill>
                  <a:schemeClr val="accent1">
                    <a:lumMod val="50000"/>
                  </a:schemeClr>
                </a:solidFill>
              </a:rPr>
              <a:t> Critical thinkers</a:t>
            </a:r>
          </a:p>
          <a:p>
            <a:r>
              <a:rPr lang="en-US" sz="1500" dirty="0">
                <a:solidFill>
                  <a:schemeClr val="accent1">
                    <a:lumMod val="50000"/>
                  </a:schemeClr>
                </a:solidFill>
              </a:rPr>
              <a:t> Prepared</a:t>
            </a:r>
          </a:p>
        </p:txBody>
      </p:sp>
      <p:sp>
        <p:nvSpPr>
          <p:cNvPr id="3" name="Slide Number Placeholder 2">
            <a:extLst>
              <a:ext uri="{FF2B5EF4-FFF2-40B4-BE49-F238E27FC236}">
                <a16:creationId xmlns:a16="http://schemas.microsoft.com/office/drawing/2014/main" id="{F7F716A5-6EEC-4157-876C-082C1E6A9264}"/>
              </a:ext>
            </a:extLst>
          </p:cNvPr>
          <p:cNvSpPr>
            <a:spLocks noGrp="1"/>
          </p:cNvSpPr>
          <p:nvPr>
            <p:ph type="sldNum" sz="quarter" idx="10"/>
          </p:nvPr>
        </p:nvSpPr>
        <p:spPr/>
        <p:txBody>
          <a:bodyPr/>
          <a:lstStyle/>
          <a:p>
            <a:fld id="{5217D969-FAF6-4667-9EED-A6C98B22320E}" type="slidenum">
              <a:rPr lang="en-US" smtClean="0"/>
              <a:t>17</a:t>
            </a:fld>
            <a:endParaRPr lang="en-US" dirty="0"/>
          </a:p>
        </p:txBody>
      </p:sp>
    </p:spTree>
    <p:extLst>
      <p:ext uri="{BB962C8B-B14F-4D97-AF65-F5344CB8AC3E}">
        <p14:creationId xmlns:p14="http://schemas.microsoft.com/office/powerpoint/2010/main" val="36948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7D3EE-AF0A-4E01-9E0E-43C6274E81A9}"/>
              </a:ext>
            </a:extLst>
          </p:cNvPr>
          <p:cNvSpPr>
            <a:spLocks noGrp="1"/>
          </p:cNvSpPr>
          <p:nvPr>
            <p:ph type="title"/>
          </p:nvPr>
        </p:nvSpPr>
        <p:spPr>
          <a:xfrm>
            <a:off x="1771650" y="628650"/>
            <a:ext cx="6905952" cy="468312"/>
          </a:xfrm>
        </p:spPr>
        <p:txBody>
          <a:bodyPr>
            <a:normAutofit fontScale="90000"/>
          </a:bodyPr>
          <a:lstStyle/>
          <a:p>
            <a:r>
              <a:rPr lang="en-US" sz="2700" dirty="0"/>
              <a:t>Advantages for Nurses working in Corrections</a:t>
            </a:r>
          </a:p>
        </p:txBody>
      </p:sp>
      <p:sp>
        <p:nvSpPr>
          <p:cNvPr id="2" name="Content Placeholder 1">
            <a:extLst>
              <a:ext uri="{FF2B5EF4-FFF2-40B4-BE49-F238E27FC236}">
                <a16:creationId xmlns:a16="http://schemas.microsoft.com/office/drawing/2014/main" id="{C1847DDE-8ECA-4BCE-97BE-54CE69723187}"/>
              </a:ext>
            </a:extLst>
          </p:cNvPr>
          <p:cNvSpPr>
            <a:spLocks noGrp="1"/>
          </p:cNvSpPr>
          <p:nvPr>
            <p:ph idx="1"/>
          </p:nvPr>
        </p:nvSpPr>
        <p:spPr>
          <a:xfrm>
            <a:off x="1771651" y="1342825"/>
            <a:ext cx="6400799" cy="3372989"/>
          </a:xfrm>
        </p:spPr>
        <p:txBody>
          <a:bodyPr>
            <a:noAutofit/>
          </a:bodyPr>
          <a:lstStyle/>
          <a:p>
            <a:r>
              <a:rPr lang="en-US" sz="1950" dirty="0"/>
              <a:t> Nurse-driven environment</a:t>
            </a:r>
          </a:p>
          <a:p>
            <a:r>
              <a:rPr lang="en-US" sz="1950" dirty="0"/>
              <a:t> Nurses get to do what they were trained to do</a:t>
            </a:r>
          </a:p>
          <a:p>
            <a:r>
              <a:rPr lang="en-US" sz="1950" dirty="0"/>
              <a:t> Nurses have autonomy</a:t>
            </a:r>
          </a:p>
          <a:p>
            <a:r>
              <a:rPr lang="en-US" sz="1950" dirty="0"/>
              <a:t> Nurses get to work in a variety of healthcare areas</a:t>
            </a:r>
          </a:p>
          <a:p>
            <a:r>
              <a:rPr lang="en-US" sz="1950" dirty="0"/>
              <a:t> Nurses can work in different work locations</a:t>
            </a:r>
          </a:p>
          <a:p>
            <a:r>
              <a:rPr lang="en-US" sz="1950" dirty="0"/>
              <a:t> Nursing can work flexible schedules</a:t>
            </a:r>
          </a:p>
          <a:p>
            <a:r>
              <a:rPr lang="en-US" sz="1950" dirty="0"/>
              <a:t> Patient census does not affect staffing</a:t>
            </a:r>
          </a:p>
          <a:p>
            <a:r>
              <a:rPr lang="en-US" sz="1950" dirty="0"/>
              <a:t> Never the same day twice</a:t>
            </a:r>
          </a:p>
        </p:txBody>
      </p:sp>
      <p:sp>
        <p:nvSpPr>
          <p:cNvPr id="3" name="Slide Number Placeholder 2">
            <a:extLst>
              <a:ext uri="{FF2B5EF4-FFF2-40B4-BE49-F238E27FC236}">
                <a16:creationId xmlns:a16="http://schemas.microsoft.com/office/drawing/2014/main" id="{DBD4C434-EDC2-42FF-A999-9577EDF0AD4C}"/>
              </a:ext>
            </a:extLst>
          </p:cNvPr>
          <p:cNvSpPr>
            <a:spLocks noGrp="1"/>
          </p:cNvSpPr>
          <p:nvPr>
            <p:ph type="sldNum" sz="quarter" idx="10"/>
          </p:nvPr>
        </p:nvSpPr>
        <p:spPr/>
        <p:txBody>
          <a:bodyPr/>
          <a:lstStyle/>
          <a:p>
            <a:fld id="{5217D969-FAF6-4667-9EED-A6C98B22320E}" type="slidenum">
              <a:rPr lang="en-US" smtClean="0"/>
              <a:t>18</a:t>
            </a:fld>
            <a:endParaRPr lang="en-US" dirty="0"/>
          </a:p>
        </p:txBody>
      </p:sp>
    </p:spTree>
    <p:extLst>
      <p:ext uri="{BB962C8B-B14F-4D97-AF65-F5344CB8AC3E}">
        <p14:creationId xmlns:p14="http://schemas.microsoft.com/office/powerpoint/2010/main" val="3273524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E105AF-9F3F-47F5-89A8-8737098C455B}"/>
              </a:ext>
            </a:extLst>
          </p:cNvPr>
          <p:cNvSpPr>
            <a:spLocks noGrp="1"/>
          </p:cNvSpPr>
          <p:nvPr>
            <p:ph type="sldNum" sz="quarter" idx="10"/>
          </p:nvPr>
        </p:nvSpPr>
        <p:spPr/>
        <p:txBody>
          <a:bodyPr/>
          <a:lstStyle/>
          <a:p>
            <a:fld id="{5217D969-FAF6-4667-9EED-A6C98B22320E}" type="slidenum">
              <a:rPr lang="en-US" smtClean="0"/>
              <a:t>19</a:t>
            </a:fld>
            <a:endParaRPr lang="en-US" dirty="0"/>
          </a:p>
        </p:txBody>
      </p:sp>
      <p:sp>
        <p:nvSpPr>
          <p:cNvPr id="4" name="Title 3">
            <a:extLst>
              <a:ext uri="{FF2B5EF4-FFF2-40B4-BE49-F238E27FC236}">
                <a16:creationId xmlns:a16="http://schemas.microsoft.com/office/drawing/2014/main" id="{0DB30509-4F1E-457C-9575-EDF8235C45EF}"/>
              </a:ext>
            </a:extLst>
          </p:cNvPr>
          <p:cNvSpPr>
            <a:spLocks noGrp="1"/>
          </p:cNvSpPr>
          <p:nvPr>
            <p:ph type="title" idx="4294967295"/>
          </p:nvPr>
        </p:nvSpPr>
        <p:spPr>
          <a:xfrm>
            <a:off x="1771650" y="857250"/>
            <a:ext cx="7372350" cy="591741"/>
          </a:xfrm>
        </p:spPr>
        <p:txBody>
          <a:bodyPr>
            <a:normAutofit/>
          </a:bodyPr>
          <a:lstStyle/>
          <a:p>
            <a:r>
              <a:rPr lang="en-US" sz="2700" dirty="0"/>
              <a:t>Delivering the “Best Care”</a:t>
            </a:r>
          </a:p>
        </p:txBody>
      </p:sp>
      <p:sp>
        <p:nvSpPr>
          <p:cNvPr id="2" name="Content Placeholder 1">
            <a:extLst>
              <a:ext uri="{FF2B5EF4-FFF2-40B4-BE49-F238E27FC236}">
                <a16:creationId xmlns:a16="http://schemas.microsoft.com/office/drawing/2014/main" id="{E635ADE0-9596-4A61-A7FC-E244495FD368}"/>
              </a:ext>
            </a:extLst>
          </p:cNvPr>
          <p:cNvSpPr>
            <a:spLocks noGrp="1"/>
          </p:cNvSpPr>
          <p:nvPr>
            <p:ph idx="4294967295"/>
          </p:nvPr>
        </p:nvSpPr>
        <p:spPr>
          <a:xfrm>
            <a:off x="1771650" y="1741720"/>
            <a:ext cx="5257800" cy="2363390"/>
          </a:xfrm>
        </p:spPr>
        <p:txBody>
          <a:bodyPr>
            <a:normAutofit fontScale="92500" lnSpcReduction="10000"/>
          </a:bodyPr>
          <a:lstStyle/>
          <a:p>
            <a:r>
              <a:rPr lang="en-US" sz="1950" dirty="0"/>
              <a:t> Communication is the key! Daily shift reports</a:t>
            </a:r>
          </a:p>
          <a:p>
            <a:r>
              <a:rPr lang="en-US" sz="1950" dirty="0"/>
              <a:t> Monthly department meetings</a:t>
            </a:r>
          </a:p>
          <a:p>
            <a:r>
              <a:rPr lang="en-US" altLang="en-US" sz="1950" dirty="0"/>
              <a:t> Continuous quality improvement monthly </a:t>
            </a:r>
            <a:br>
              <a:rPr lang="en-US" altLang="en-US" sz="1950" dirty="0"/>
            </a:br>
            <a:r>
              <a:rPr lang="en-US" altLang="en-US" sz="1950" dirty="0"/>
              <a:t> meeting of entire state with other disciplines </a:t>
            </a:r>
          </a:p>
          <a:p>
            <a:r>
              <a:rPr lang="en-US" altLang="en-US" sz="1950" dirty="0"/>
              <a:t> Partnerships with community and telehealth to provide specialized health care</a:t>
            </a:r>
          </a:p>
          <a:p>
            <a:r>
              <a:rPr lang="en-US" altLang="en-US" sz="1950" dirty="0"/>
              <a:t> 50+ nursing protocols for handling a variety of situations</a:t>
            </a:r>
          </a:p>
          <a:p>
            <a:pPr marL="82296" indent="0">
              <a:buNone/>
            </a:pPr>
            <a:endParaRPr lang="en-US" sz="1950" b="1" dirty="0"/>
          </a:p>
        </p:txBody>
      </p:sp>
    </p:spTree>
    <p:extLst>
      <p:ext uri="{BB962C8B-B14F-4D97-AF65-F5344CB8AC3E}">
        <p14:creationId xmlns:p14="http://schemas.microsoft.com/office/powerpoint/2010/main" val="77861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132" y="1278916"/>
            <a:ext cx="6530949" cy="994172"/>
          </a:xfrm>
        </p:spPr>
        <p:txBody>
          <a:bodyPr>
            <a:normAutofit fontScale="90000"/>
          </a:bodyPr>
          <a:lstStyle/>
          <a:p>
            <a:pPr algn="ctr"/>
            <a:r>
              <a:rPr lang="en-US" b="1" dirty="0"/>
              <a:t>ANCC Accreditation Statement</a:t>
            </a:r>
          </a:p>
        </p:txBody>
      </p:sp>
      <p:pic>
        <p:nvPicPr>
          <p:cNvPr id="4" name="Content Placeholder 3"/>
          <p:cNvPicPr>
            <a:picLocks noGrp="1" noChangeAspect="1"/>
          </p:cNvPicPr>
          <p:nvPr>
            <p:ph idx="1"/>
          </p:nvPr>
        </p:nvPicPr>
        <p:blipFill>
          <a:blip r:embed="rId2"/>
          <a:stretch>
            <a:fillRect/>
          </a:stretch>
        </p:blipFill>
        <p:spPr>
          <a:xfrm>
            <a:off x="381000" y="2273087"/>
            <a:ext cx="1275624" cy="1143870"/>
          </a:xfrm>
          <a:prstGeom prst="rect">
            <a:avLst/>
          </a:prstGeom>
        </p:spPr>
      </p:pic>
      <p:sp>
        <p:nvSpPr>
          <p:cNvPr id="5" name="TextBox 2"/>
          <p:cNvSpPr txBox="1"/>
          <p:nvPr/>
        </p:nvSpPr>
        <p:spPr>
          <a:xfrm>
            <a:off x="1878133" y="2273087"/>
            <a:ext cx="6309440"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4636"/>
                </a:solidFill>
              </a:rPr>
              <a:t>The </a:t>
            </a:r>
            <a:r>
              <a:rPr lang="en-US" dirty="0" smtClean="0">
                <a:solidFill>
                  <a:srgbClr val="004636"/>
                </a:solidFill>
              </a:rPr>
              <a:t>Greater North Carolina Chapter of the Association </a:t>
            </a:r>
            <a:r>
              <a:rPr lang="en-US" dirty="0">
                <a:solidFill>
                  <a:srgbClr val="004636"/>
                </a:solidFill>
              </a:rPr>
              <a:t>of Rehabilitation Nurses </a:t>
            </a:r>
            <a:r>
              <a:rPr lang="en-US" dirty="0" smtClean="0">
                <a:solidFill>
                  <a:srgbClr val="004636"/>
                </a:solidFill>
              </a:rPr>
              <a:t>(GNCCARN</a:t>
            </a:r>
            <a:r>
              <a:rPr lang="en-US" dirty="0">
                <a:solidFill>
                  <a:srgbClr val="004636"/>
                </a:solidFill>
              </a:rPr>
              <a:t>) is accredited as a provider of nursing continuing professional development by the American Nurses Credentialing Center’s Commission on </a:t>
            </a:r>
            <a:r>
              <a:rPr lang="en-US" dirty="0" smtClean="0">
                <a:solidFill>
                  <a:srgbClr val="004636"/>
                </a:solidFill>
              </a:rPr>
              <a:t>Accreditation via the NC Nurses Association.</a:t>
            </a:r>
            <a:endParaRPr lang="en-US" dirty="0">
              <a:solidFill>
                <a:srgbClr val="004636"/>
              </a:solidFill>
            </a:endParaRPr>
          </a:p>
        </p:txBody>
      </p:sp>
    </p:spTree>
    <p:extLst>
      <p:ext uri="{BB962C8B-B14F-4D97-AF65-F5344CB8AC3E}">
        <p14:creationId xmlns:p14="http://schemas.microsoft.com/office/powerpoint/2010/main" val="1197984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217D969-FAF6-4667-9EED-A6C98B22320E}" type="slidenum">
              <a:rPr lang="en-US" smtClean="0"/>
              <a:t>20</a:t>
            </a:fld>
            <a:endParaRPr lang="en-US" dirty="0"/>
          </a:p>
        </p:txBody>
      </p:sp>
      <p:sp>
        <p:nvSpPr>
          <p:cNvPr id="5" name="Rectangle 4"/>
          <p:cNvSpPr/>
          <p:nvPr/>
        </p:nvSpPr>
        <p:spPr>
          <a:xfrm>
            <a:off x="982665" y="514350"/>
            <a:ext cx="7627935" cy="4212692"/>
          </a:xfrm>
          <a:prstGeom prst="rect">
            <a:avLst/>
          </a:prstGeom>
        </p:spPr>
        <p:txBody>
          <a:bodyPr wrap="square">
            <a:spAutoFit/>
          </a:bodyPr>
          <a:lstStyle/>
          <a:p>
            <a:pPr>
              <a:lnSpc>
                <a:spcPct val="95000"/>
              </a:lnSpc>
            </a:pPr>
            <a:r>
              <a:rPr lang="en-US" altLang="en-US" sz="2700" b="1" dirty="0">
                <a:solidFill>
                  <a:srgbClr val="0070C0"/>
                </a:solidFill>
              </a:rPr>
              <a:t>Aftercare Follow-up / Community Needs</a:t>
            </a:r>
          </a:p>
          <a:p>
            <a:pPr>
              <a:lnSpc>
                <a:spcPct val="95000"/>
              </a:lnSpc>
              <a:spcBef>
                <a:spcPct val="35000"/>
              </a:spcBef>
            </a:pPr>
            <a:r>
              <a:rPr lang="en-US" altLang="en-US" dirty="0"/>
              <a:t>• Just like in the hospital, discharge planning begins the day of admission</a:t>
            </a:r>
          </a:p>
          <a:p>
            <a:pPr>
              <a:lnSpc>
                <a:spcPct val="95000"/>
              </a:lnSpc>
              <a:spcBef>
                <a:spcPct val="35000"/>
              </a:spcBef>
            </a:pPr>
            <a:r>
              <a:rPr lang="en-US" altLang="en-US" dirty="0"/>
              <a:t>• Various patient needs:  </a:t>
            </a:r>
          </a:p>
          <a:p>
            <a:pPr lvl="1">
              <a:lnSpc>
                <a:spcPct val="95000"/>
              </a:lnSpc>
              <a:spcBef>
                <a:spcPct val="10000"/>
              </a:spcBef>
              <a:buClr>
                <a:schemeClr val="tx1"/>
              </a:buClr>
            </a:pPr>
            <a:r>
              <a:rPr lang="en-US" altLang="en-US" dirty="0"/>
              <a:t>• Medical			</a:t>
            </a:r>
          </a:p>
          <a:p>
            <a:pPr lvl="1">
              <a:lnSpc>
                <a:spcPct val="95000"/>
              </a:lnSpc>
              <a:spcBef>
                <a:spcPct val="10000"/>
              </a:spcBef>
              <a:buClr>
                <a:schemeClr val="tx1"/>
              </a:buClr>
            </a:pPr>
            <a:r>
              <a:rPr lang="en-US" altLang="en-US" dirty="0"/>
              <a:t>• Psychological</a:t>
            </a:r>
          </a:p>
          <a:p>
            <a:pPr lvl="1">
              <a:lnSpc>
                <a:spcPct val="95000"/>
              </a:lnSpc>
              <a:spcBef>
                <a:spcPct val="10000"/>
              </a:spcBef>
              <a:buClr>
                <a:schemeClr val="tx1"/>
              </a:buClr>
            </a:pPr>
            <a:r>
              <a:rPr lang="en-US" altLang="en-US" dirty="0"/>
              <a:t>• Emotional			</a:t>
            </a:r>
          </a:p>
          <a:p>
            <a:pPr lvl="1">
              <a:lnSpc>
                <a:spcPct val="95000"/>
              </a:lnSpc>
              <a:spcBef>
                <a:spcPct val="10000"/>
              </a:spcBef>
              <a:buClr>
                <a:schemeClr val="tx1"/>
              </a:buClr>
            </a:pPr>
            <a:r>
              <a:rPr lang="en-US" altLang="en-US" dirty="0"/>
              <a:t>• Family support</a:t>
            </a:r>
            <a:endParaRPr lang="en-US" altLang="en-US" dirty="0">
              <a:highlight>
                <a:srgbClr val="00FFFF"/>
              </a:highlight>
            </a:endParaRPr>
          </a:p>
          <a:p>
            <a:pPr lvl="1">
              <a:lnSpc>
                <a:spcPct val="95000"/>
              </a:lnSpc>
              <a:spcBef>
                <a:spcPct val="10000"/>
              </a:spcBef>
              <a:buClr>
                <a:schemeClr val="tx1"/>
              </a:buClr>
            </a:pPr>
            <a:r>
              <a:rPr lang="en-US" altLang="en-US" dirty="0"/>
              <a:t>• Community support		</a:t>
            </a:r>
          </a:p>
          <a:p>
            <a:pPr lvl="1">
              <a:lnSpc>
                <a:spcPct val="95000"/>
              </a:lnSpc>
              <a:spcBef>
                <a:spcPct val="10000"/>
              </a:spcBef>
              <a:buClr>
                <a:schemeClr val="tx1"/>
              </a:buClr>
            </a:pPr>
            <a:r>
              <a:rPr lang="en-US" altLang="en-US" dirty="0"/>
              <a:t>• Financial</a:t>
            </a:r>
          </a:p>
          <a:p>
            <a:pPr lvl="1">
              <a:lnSpc>
                <a:spcPct val="95000"/>
              </a:lnSpc>
              <a:spcBef>
                <a:spcPct val="10000"/>
              </a:spcBef>
              <a:buClr>
                <a:schemeClr val="tx1"/>
              </a:buClr>
            </a:pPr>
            <a:r>
              <a:rPr lang="en-US" altLang="en-US" dirty="0"/>
              <a:t>• Employment			</a:t>
            </a:r>
          </a:p>
          <a:p>
            <a:pPr lvl="1">
              <a:lnSpc>
                <a:spcPct val="95000"/>
              </a:lnSpc>
              <a:spcBef>
                <a:spcPct val="10000"/>
              </a:spcBef>
              <a:buClr>
                <a:schemeClr val="tx1"/>
              </a:buClr>
            </a:pPr>
            <a:r>
              <a:rPr lang="en-US" altLang="en-US" dirty="0"/>
              <a:t>• Educational</a:t>
            </a:r>
          </a:p>
          <a:p>
            <a:pPr>
              <a:lnSpc>
                <a:spcPct val="95000"/>
              </a:lnSpc>
              <a:spcBef>
                <a:spcPct val="55000"/>
              </a:spcBef>
              <a:buClr>
                <a:schemeClr val="tx1"/>
              </a:buClr>
            </a:pPr>
            <a:r>
              <a:rPr lang="en-US" altLang="en-US" dirty="0"/>
              <a:t>• 90 days before release date, referral to social work department outlining medical needs</a:t>
            </a:r>
          </a:p>
        </p:txBody>
      </p:sp>
    </p:spTree>
    <p:extLst>
      <p:ext uri="{BB962C8B-B14F-4D97-AF65-F5344CB8AC3E}">
        <p14:creationId xmlns:p14="http://schemas.microsoft.com/office/powerpoint/2010/main" val="309989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82647D-4B82-408C-886E-769F4F87349E}"/>
              </a:ext>
            </a:extLst>
          </p:cNvPr>
          <p:cNvSpPr>
            <a:spLocks noGrp="1"/>
          </p:cNvSpPr>
          <p:nvPr>
            <p:ph type="sldNum" sz="quarter" idx="10"/>
          </p:nvPr>
        </p:nvSpPr>
        <p:spPr/>
        <p:txBody>
          <a:bodyPr/>
          <a:lstStyle/>
          <a:p>
            <a:fld id="{5217D969-FAF6-4667-9EED-A6C98B22320E}" type="slidenum">
              <a:rPr lang="en-US" smtClean="0"/>
              <a:t>21</a:t>
            </a:fld>
            <a:endParaRPr lang="en-US" dirty="0"/>
          </a:p>
        </p:txBody>
      </p:sp>
      <p:pic>
        <p:nvPicPr>
          <p:cNvPr id="5" name="Picture 4">
            <a:extLst>
              <a:ext uri="{FF2B5EF4-FFF2-40B4-BE49-F238E27FC236}">
                <a16:creationId xmlns:a16="http://schemas.microsoft.com/office/drawing/2014/main" id="{CCC163D7-6ADE-4DA8-AD6C-EB713BFBA361}"/>
              </a:ext>
            </a:extLst>
          </p:cNvPr>
          <p:cNvPicPr>
            <a:picLocks noChangeAspect="1"/>
          </p:cNvPicPr>
          <p:nvPr/>
        </p:nvPicPr>
        <p:blipFill rotWithShape="1">
          <a:blip r:embed="rId3"/>
          <a:srcRect l="68474"/>
          <a:stretch/>
        </p:blipFill>
        <p:spPr>
          <a:xfrm>
            <a:off x="1577795" y="1188461"/>
            <a:ext cx="1033518" cy="1943099"/>
          </a:xfrm>
          <a:prstGeom prst="rect">
            <a:avLst/>
          </a:prstGeom>
          <a:ln w="57150">
            <a:solidFill>
              <a:schemeClr val="tx1"/>
            </a:solidFill>
          </a:ln>
        </p:spPr>
      </p:pic>
      <p:sp>
        <p:nvSpPr>
          <p:cNvPr id="10" name="Title 3">
            <a:extLst>
              <a:ext uri="{FF2B5EF4-FFF2-40B4-BE49-F238E27FC236}">
                <a16:creationId xmlns:a16="http://schemas.microsoft.com/office/drawing/2014/main" id="{7B0D670B-FFD4-4CF7-87F1-FDC8D0CB4DC4}"/>
              </a:ext>
            </a:extLst>
          </p:cNvPr>
          <p:cNvSpPr txBox="1">
            <a:spLocks/>
          </p:cNvSpPr>
          <p:nvPr/>
        </p:nvSpPr>
        <p:spPr>
          <a:xfrm>
            <a:off x="1164654" y="3091219"/>
            <a:ext cx="2171700" cy="85725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500" dirty="0">
                <a:solidFill>
                  <a:schemeClr val="accent1">
                    <a:lumMod val="50000"/>
                  </a:schemeClr>
                </a:solidFill>
                <a:effectLst/>
                <a:latin typeface="Arial" panose="020B0604020202020204" pitchFamily="34" charset="0"/>
              </a:rPr>
              <a:t>Bruce Nelson, RN</a:t>
            </a:r>
            <a:br>
              <a:rPr lang="en-US" sz="1500" dirty="0">
                <a:solidFill>
                  <a:schemeClr val="accent1">
                    <a:lumMod val="50000"/>
                  </a:schemeClr>
                </a:solidFill>
                <a:effectLst/>
                <a:latin typeface="Arial" panose="020B0604020202020204" pitchFamily="34" charset="0"/>
              </a:rPr>
            </a:br>
            <a:r>
              <a:rPr lang="en-US" sz="1500" b="0" dirty="0">
                <a:solidFill>
                  <a:schemeClr val="accent1">
                    <a:lumMod val="50000"/>
                  </a:schemeClr>
                </a:solidFill>
                <a:effectLst/>
                <a:latin typeface="Arial" panose="020B0604020202020204" pitchFamily="34" charset="0"/>
              </a:rPr>
              <a:t>Nurse Supervisor I</a:t>
            </a:r>
          </a:p>
        </p:txBody>
      </p:sp>
      <p:pic>
        <p:nvPicPr>
          <p:cNvPr id="11" name="Picture 10">
            <a:extLst>
              <a:ext uri="{FF2B5EF4-FFF2-40B4-BE49-F238E27FC236}">
                <a16:creationId xmlns:a16="http://schemas.microsoft.com/office/drawing/2014/main" id="{FEF74995-2D72-4C46-BD08-DE58DAB6868C}"/>
              </a:ext>
            </a:extLst>
          </p:cNvPr>
          <p:cNvPicPr>
            <a:picLocks noChangeAspect="1"/>
          </p:cNvPicPr>
          <p:nvPr/>
        </p:nvPicPr>
        <p:blipFill rotWithShape="1">
          <a:blip r:embed="rId4"/>
          <a:srcRect l="20601" r="10729" b="23595"/>
          <a:stretch/>
        </p:blipFill>
        <p:spPr>
          <a:xfrm>
            <a:off x="4002573" y="1148119"/>
            <a:ext cx="1143000" cy="1943100"/>
          </a:xfrm>
          <a:prstGeom prst="rect">
            <a:avLst/>
          </a:prstGeom>
          <a:ln w="57150">
            <a:solidFill>
              <a:schemeClr val="tx1"/>
            </a:solidFill>
          </a:ln>
        </p:spPr>
      </p:pic>
      <p:sp>
        <p:nvSpPr>
          <p:cNvPr id="12" name="Title 3">
            <a:extLst>
              <a:ext uri="{FF2B5EF4-FFF2-40B4-BE49-F238E27FC236}">
                <a16:creationId xmlns:a16="http://schemas.microsoft.com/office/drawing/2014/main" id="{AE3F2B24-26AB-40A1-9CFC-47D25FBA1FBF}"/>
              </a:ext>
            </a:extLst>
          </p:cNvPr>
          <p:cNvSpPr txBox="1">
            <a:spLocks/>
          </p:cNvSpPr>
          <p:nvPr/>
        </p:nvSpPr>
        <p:spPr>
          <a:xfrm>
            <a:off x="3581361" y="3091219"/>
            <a:ext cx="2743200" cy="85725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500" dirty="0">
                <a:solidFill>
                  <a:schemeClr val="accent1">
                    <a:lumMod val="50000"/>
                  </a:schemeClr>
                </a:solidFill>
                <a:effectLst/>
                <a:latin typeface="Arial" panose="020B0604020202020204" pitchFamily="34" charset="0"/>
              </a:rPr>
              <a:t>Christina Fox, BSN, RN</a:t>
            </a:r>
            <a:r>
              <a:rPr lang="en-US" sz="1500" b="0" dirty="0">
                <a:solidFill>
                  <a:schemeClr val="accent1">
                    <a:lumMod val="50000"/>
                  </a:schemeClr>
                </a:solidFill>
                <a:effectLst/>
                <a:latin typeface="Arial" panose="020B0604020202020204" pitchFamily="34" charset="0"/>
              </a:rPr>
              <a:t/>
            </a:r>
            <a:br>
              <a:rPr lang="en-US" sz="1500" b="0" dirty="0">
                <a:solidFill>
                  <a:schemeClr val="accent1">
                    <a:lumMod val="50000"/>
                  </a:schemeClr>
                </a:solidFill>
                <a:effectLst/>
                <a:latin typeface="Arial" panose="020B0604020202020204" pitchFamily="34" charset="0"/>
              </a:rPr>
            </a:br>
            <a:r>
              <a:rPr lang="en-US" sz="1500" b="0" dirty="0">
                <a:solidFill>
                  <a:schemeClr val="accent1">
                    <a:lumMod val="50000"/>
                  </a:schemeClr>
                </a:solidFill>
                <a:effectLst/>
                <a:latin typeface="Arial" panose="020B0604020202020204" pitchFamily="34" charset="0"/>
              </a:rPr>
              <a:t>Regional Nurse Educator</a:t>
            </a:r>
          </a:p>
        </p:txBody>
      </p:sp>
      <p:sp>
        <p:nvSpPr>
          <p:cNvPr id="13" name="Title 3">
            <a:extLst>
              <a:ext uri="{FF2B5EF4-FFF2-40B4-BE49-F238E27FC236}">
                <a16:creationId xmlns:a16="http://schemas.microsoft.com/office/drawing/2014/main" id="{2ED16DFF-644D-46CF-97E7-B6B34DEF0C72}"/>
              </a:ext>
            </a:extLst>
          </p:cNvPr>
          <p:cNvSpPr txBox="1">
            <a:spLocks/>
          </p:cNvSpPr>
          <p:nvPr/>
        </p:nvSpPr>
        <p:spPr>
          <a:xfrm>
            <a:off x="6480355" y="3096838"/>
            <a:ext cx="2171700" cy="85725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500" dirty="0">
                <a:solidFill>
                  <a:schemeClr val="accent1">
                    <a:lumMod val="50000"/>
                  </a:schemeClr>
                </a:solidFill>
                <a:effectLst/>
                <a:latin typeface="Arial" panose="020B0604020202020204" pitchFamily="34" charset="0"/>
              </a:rPr>
              <a:t>Marvin Casino, RN</a:t>
            </a:r>
            <a:r>
              <a:rPr lang="en-US" sz="1500" b="0" dirty="0">
                <a:solidFill>
                  <a:schemeClr val="accent1">
                    <a:lumMod val="50000"/>
                  </a:schemeClr>
                </a:solidFill>
                <a:effectLst/>
                <a:latin typeface="Arial" panose="020B0604020202020204" pitchFamily="34" charset="0"/>
              </a:rPr>
              <a:t/>
            </a:r>
            <a:br>
              <a:rPr lang="en-US" sz="1500" b="0" dirty="0">
                <a:solidFill>
                  <a:schemeClr val="accent1">
                    <a:lumMod val="50000"/>
                  </a:schemeClr>
                </a:solidFill>
                <a:effectLst/>
                <a:latin typeface="Arial" panose="020B0604020202020204" pitchFamily="34" charset="0"/>
              </a:rPr>
            </a:br>
            <a:r>
              <a:rPr lang="en-US" sz="1500" b="0" dirty="0">
                <a:solidFill>
                  <a:schemeClr val="accent1">
                    <a:lumMod val="50000"/>
                  </a:schemeClr>
                </a:solidFill>
                <a:effectLst/>
                <a:latin typeface="Arial" panose="020B0604020202020204" pitchFamily="34" charset="0"/>
              </a:rPr>
              <a:t>Nurse Supervisor II</a:t>
            </a:r>
          </a:p>
        </p:txBody>
      </p:sp>
      <p:pic>
        <p:nvPicPr>
          <p:cNvPr id="17" name="Picture 16">
            <a:extLst>
              <a:ext uri="{FF2B5EF4-FFF2-40B4-BE49-F238E27FC236}">
                <a16:creationId xmlns:a16="http://schemas.microsoft.com/office/drawing/2014/main" id="{4977AE0D-E215-4F42-9306-397E82EA37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180" y="1156930"/>
            <a:ext cx="1204509" cy="1937981"/>
          </a:xfrm>
          <a:prstGeom prst="rect">
            <a:avLst/>
          </a:prstGeom>
          <a:ln w="57150">
            <a:solidFill>
              <a:schemeClr val="tx1"/>
            </a:solidFill>
          </a:ln>
        </p:spPr>
      </p:pic>
    </p:spTree>
    <p:extLst>
      <p:ext uri="{BB962C8B-B14F-4D97-AF65-F5344CB8AC3E}">
        <p14:creationId xmlns:p14="http://schemas.microsoft.com/office/powerpoint/2010/main" val="3328613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5DC2C-E8EF-4E16-B05A-C384BB304FE1}"/>
              </a:ext>
            </a:extLst>
          </p:cNvPr>
          <p:cNvSpPr>
            <a:spLocks noGrp="1"/>
          </p:cNvSpPr>
          <p:nvPr>
            <p:ph type="title"/>
          </p:nvPr>
        </p:nvSpPr>
        <p:spPr>
          <a:xfrm>
            <a:off x="1771650" y="1102827"/>
            <a:ext cx="6905952" cy="468312"/>
          </a:xfrm>
        </p:spPr>
        <p:txBody>
          <a:bodyPr>
            <a:normAutofit fontScale="90000"/>
          </a:bodyPr>
          <a:lstStyle/>
          <a:p>
            <a:r>
              <a:rPr lang="en-US" sz="2700" dirty="0"/>
              <a:t>What I like About This Specialty</a:t>
            </a:r>
          </a:p>
        </p:txBody>
      </p:sp>
      <p:sp>
        <p:nvSpPr>
          <p:cNvPr id="4" name="Content Placeholder 3">
            <a:extLst>
              <a:ext uri="{FF2B5EF4-FFF2-40B4-BE49-F238E27FC236}">
                <a16:creationId xmlns:a16="http://schemas.microsoft.com/office/drawing/2014/main" id="{B5B52C22-1BC8-409F-872E-06A4918CEB1B}"/>
              </a:ext>
            </a:extLst>
          </p:cNvPr>
          <p:cNvSpPr>
            <a:spLocks noGrp="1"/>
          </p:cNvSpPr>
          <p:nvPr>
            <p:ph idx="1"/>
          </p:nvPr>
        </p:nvSpPr>
        <p:spPr>
          <a:xfrm>
            <a:off x="1657351" y="1885950"/>
            <a:ext cx="7405007" cy="3142278"/>
          </a:xfrm>
        </p:spPr>
        <p:txBody>
          <a:bodyPr>
            <a:normAutofit/>
          </a:bodyPr>
          <a:lstStyle/>
          <a:p>
            <a:pPr marL="82296" indent="0">
              <a:buNone/>
            </a:pPr>
            <a:r>
              <a:rPr lang="en-US" sz="2250" dirty="0"/>
              <a:t>“I like the autonomy of providing patient care”</a:t>
            </a:r>
          </a:p>
          <a:p>
            <a:pPr marL="82296" indent="0">
              <a:buNone/>
            </a:pPr>
            <a:endParaRPr lang="en-US" sz="2250" dirty="0"/>
          </a:p>
          <a:p>
            <a:pPr marL="82296" indent="0">
              <a:buNone/>
            </a:pPr>
            <a:r>
              <a:rPr lang="en-US" sz="2250" dirty="0"/>
              <a:t>“Everyday I learn something new”</a:t>
            </a:r>
          </a:p>
          <a:p>
            <a:pPr marL="82296" indent="0">
              <a:buNone/>
            </a:pPr>
            <a:endParaRPr lang="en-US" sz="2250" dirty="0"/>
          </a:p>
          <a:p>
            <a:pPr marL="82296" indent="0">
              <a:buNone/>
            </a:pPr>
            <a:r>
              <a:rPr lang="en-US" sz="2250" dirty="0"/>
              <a:t>“A balance of care with humanity”</a:t>
            </a:r>
          </a:p>
        </p:txBody>
      </p:sp>
      <p:sp>
        <p:nvSpPr>
          <p:cNvPr id="2" name="Slide Number Placeholder 1">
            <a:extLst>
              <a:ext uri="{FF2B5EF4-FFF2-40B4-BE49-F238E27FC236}">
                <a16:creationId xmlns:a16="http://schemas.microsoft.com/office/drawing/2014/main" id="{F93FD88F-9AD3-4650-B855-E56EF4D49F7C}"/>
              </a:ext>
            </a:extLst>
          </p:cNvPr>
          <p:cNvSpPr>
            <a:spLocks noGrp="1"/>
          </p:cNvSpPr>
          <p:nvPr>
            <p:ph type="sldNum" sz="quarter" idx="10"/>
          </p:nvPr>
        </p:nvSpPr>
        <p:spPr/>
        <p:txBody>
          <a:bodyPr/>
          <a:lstStyle/>
          <a:p>
            <a:fld id="{5217D969-FAF6-4667-9EED-A6C98B22320E}" type="slidenum">
              <a:rPr lang="en-US" smtClean="0"/>
              <a:pPr/>
              <a:t>22</a:t>
            </a:fld>
            <a:endParaRPr lang="en-US" dirty="0"/>
          </a:p>
        </p:txBody>
      </p:sp>
    </p:spTree>
    <p:extLst>
      <p:ext uri="{BB962C8B-B14F-4D97-AF65-F5344CB8AC3E}">
        <p14:creationId xmlns:p14="http://schemas.microsoft.com/office/powerpoint/2010/main" val="4098478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6331F4-EC7C-4AE8-B240-F9635D4EA48D}"/>
              </a:ext>
            </a:extLst>
          </p:cNvPr>
          <p:cNvSpPr>
            <a:spLocks noGrp="1"/>
          </p:cNvSpPr>
          <p:nvPr>
            <p:ph type="sldNum" sz="quarter" idx="10"/>
          </p:nvPr>
        </p:nvSpPr>
        <p:spPr/>
        <p:txBody>
          <a:bodyPr/>
          <a:lstStyle/>
          <a:p>
            <a:fld id="{5217D969-FAF6-4667-9EED-A6C98B22320E}" type="slidenum">
              <a:rPr lang="en-US" smtClean="0"/>
              <a:t>23</a:t>
            </a:fld>
            <a:endParaRPr lang="en-US"/>
          </a:p>
        </p:txBody>
      </p:sp>
      <p:sp>
        <p:nvSpPr>
          <p:cNvPr id="6" name="Title 3">
            <a:extLst>
              <a:ext uri="{FF2B5EF4-FFF2-40B4-BE49-F238E27FC236}">
                <a16:creationId xmlns:a16="http://schemas.microsoft.com/office/drawing/2014/main" id="{C4D970D7-B9A0-7743-80E7-F30432222B31}"/>
              </a:ext>
            </a:extLst>
          </p:cNvPr>
          <p:cNvSpPr txBox="1">
            <a:spLocks/>
          </p:cNvSpPr>
          <p:nvPr/>
        </p:nvSpPr>
        <p:spPr>
          <a:xfrm>
            <a:off x="457200" y="871258"/>
            <a:ext cx="7620000" cy="628650"/>
          </a:xfrm>
          <a:prstGeom prst="rect">
            <a:avLst/>
          </a:prstGeom>
        </p:spPr>
        <p:txBody>
          <a:bodyPr vert="horz" lIns="68580" tIns="34290" rIns="68580" bIns="34290" rtlCol="0" anchor="ctr">
            <a:noAutofit/>
          </a:bodyPr>
          <a:lstStyle>
            <a:lvl1pPr algn="l" defTabSz="914400" rtl="0" eaLnBrk="1" latinLnBrk="0" hangingPunct="1">
              <a:lnSpc>
                <a:spcPts val="2100"/>
              </a:lnSpc>
              <a:spcBef>
                <a:spcPct val="0"/>
              </a:spcBef>
              <a:buNone/>
              <a:defRPr sz="24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pPr>
            <a:r>
              <a:rPr lang="en-US" sz="2700" dirty="0">
                <a:solidFill>
                  <a:schemeClr val="accent1">
                    <a:lumMod val="50000"/>
                  </a:schemeClr>
                </a:solidFill>
              </a:rPr>
              <a:t>Nursing at a </a:t>
            </a:r>
          </a:p>
          <a:p>
            <a:pPr>
              <a:lnSpc>
                <a:spcPct val="100000"/>
              </a:lnSpc>
            </a:pPr>
            <a:r>
              <a:rPr lang="en-US" sz="2700" dirty="0">
                <a:solidFill>
                  <a:schemeClr val="accent1">
                    <a:lumMod val="50000"/>
                  </a:schemeClr>
                </a:solidFill>
              </a:rPr>
              <a:t>Correctional Facility</a:t>
            </a:r>
          </a:p>
        </p:txBody>
      </p:sp>
      <p:sp>
        <p:nvSpPr>
          <p:cNvPr id="7" name="Content Placeholder 1">
            <a:extLst>
              <a:ext uri="{FF2B5EF4-FFF2-40B4-BE49-F238E27FC236}">
                <a16:creationId xmlns:a16="http://schemas.microsoft.com/office/drawing/2014/main" id="{D5377CE0-54CB-9D4E-9612-A75C997DBC3A}"/>
              </a:ext>
            </a:extLst>
          </p:cNvPr>
          <p:cNvSpPr txBox="1">
            <a:spLocks/>
          </p:cNvSpPr>
          <p:nvPr/>
        </p:nvSpPr>
        <p:spPr>
          <a:xfrm>
            <a:off x="457200" y="1962150"/>
            <a:ext cx="6752975" cy="2875416"/>
          </a:xfrm>
          <a:prstGeom prst="rect">
            <a:avLst/>
          </a:prstGeom>
        </p:spPr>
        <p:txBody>
          <a:bodyPr vert="horz" lIns="68580" tIns="34290" rIns="68580" bIns="34290" rtlCol="0">
            <a:normAutofit/>
          </a:bodyPr>
          <a:lstStyle>
            <a:lvl1pPr marL="122238" indent="-122238" algn="l" defTabSz="914400" rtl="0" eaLnBrk="1" latinLnBrk="0" hangingPunct="1">
              <a:lnSpc>
                <a:spcPct val="90000"/>
              </a:lnSpc>
              <a:spcBef>
                <a:spcPts val="10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1pPr>
            <a:lvl2pPr marL="349250" indent="-112713" algn="l" defTabSz="914400" rtl="0" eaLnBrk="1" latinLnBrk="0" hangingPunct="1">
              <a:lnSpc>
                <a:spcPct val="90000"/>
              </a:lnSpc>
              <a:spcBef>
                <a:spcPts val="500"/>
              </a:spcBef>
              <a:buFont typeface="Arial" panose="020B0604020202020204" pitchFamily="34" charset="0"/>
              <a:buChar char="•"/>
              <a:tabLst/>
              <a:defRPr sz="1300" b="0" i="0" kern="1200">
                <a:solidFill>
                  <a:schemeClr val="bg2">
                    <a:lumMod val="25000"/>
                  </a:schemeClr>
                </a:solidFill>
                <a:latin typeface="Arial" panose="020B0604020202020204" pitchFamily="34" charset="0"/>
                <a:ea typeface="+mn-ea"/>
                <a:cs typeface="Arial" panose="020B0604020202020204" pitchFamily="34" charset="0"/>
              </a:defRPr>
            </a:lvl2pPr>
            <a:lvl3pPr marL="635000" indent="-114300" algn="l" defTabSz="914400" rtl="0" eaLnBrk="1" latinLnBrk="0" hangingPunct="1">
              <a:lnSpc>
                <a:spcPct val="90000"/>
              </a:lnSpc>
              <a:spcBef>
                <a:spcPts val="500"/>
              </a:spcBef>
              <a:buFont typeface="Arial" panose="020B0604020202020204" pitchFamily="34" charset="0"/>
              <a:buChar char="•"/>
              <a:tabLst/>
              <a:defRPr sz="1200" b="0" i="0" kern="1200">
                <a:solidFill>
                  <a:schemeClr val="bg2">
                    <a:lumMod val="25000"/>
                  </a:schemeClr>
                </a:solidFill>
                <a:latin typeface="Arial" panose="020B0604020202020204" pitchFamily="34" charset="0"/>
                <a:ea typeface="+mn-ea"/>
                <a:cs typeface="Arial" panose="020B0604020202020204" pitchFamily="34" charset="0"/>
              </a:defRPr>
            </a:lvl3pPr>
            <a:lvl4pPr marL="919163" indent="-114300" algn="l" defTabSz="914400" rtl="0" eaLnBrk="1" latinLnBrk="0" hangingPunct="1">
              <a:lnSpc>
                <a:spcPct val="90000"/>
              </a:lnSpc>
              <a:spcBef>
                <a:spcPts val="500"/>
              </a:spcBef>
              <a:buFont typeface="Arial" panose="020B0604020202020204" pitchFamily="34" charset="0"/>
              <a:buChar char="•"/>
              <a:tabLst/>
              <a:defRPr sz="1100" b="0" i="0" kern="1200">
                <a:solidFill>
                  <a:schemeClr val="bg2">
                    <a:lumMod val="25000"/>
                  </a:schemeClr>
                </a:solidFill>
                <a:latin typeface="Arial" panose="020B0604020202020204" pitchFamily="34" charset="0"/>
                <a:ea typeface="+mn-ea"/>
                <a:cs typeface="Arial" panose="020B0604020202020204" pitchFamily="34" charset="0"/>
              </a:defRPr>
            </a:lvl4pPr>
            <a:lvl5pPr marL="1203325" indent="-114300" algn="l" defTabSz="914400" rtl="0" eaLnBrk="1" latinLnBrk="0" hangingPunct="1">
              <a:lnSpc>
                <a:spcPct val="90000"/>
              </a:lnSpc>
              <a:spcBef>
                <a:spcPts val="500"/>
              </a:spcBef>
              <a:buFont typeface="Arial" panose="020B0604020202020204" pitchFamily="34" charset="0"/>
              <a:buChar char="•"/>
              <a:tabLst/>
              <a:defRPr sz="10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indent="0" fontAlgn="base">
              <a:buNone/>
            </a:pPr>
            <a:r>
              <a:rPr lang="en-US" sz="1950" dirty="0">
                <a:solidFill>
                  <a:schemeClr val="accent1">
                    <a:lumMod val="50000"/>
                  </a:schemeClr>
                </a:solidFill>
              </a:rPr>
              <a:t>Correctional nursing is like</a:t>
            </a:r>
            <a:br>
              <a:rPr lang="en-US" sz="1950" dirty="0">
                <a:solidFill>
                  <a:schemeClr val="accent1">
                    <a:lumMod val="50000"/>
                  </a:schemeClr>
                </a:solidFill>
              </a:rPr>
            </a:br>
            <a:r>
              <a:rPr lang="en-US" sz="1950" dirty="0">
                <a:solidFill>
                  <a:schemeClr val="accent1">
                    <a:lumMod val="50000"/>
                  </a:schemeClr>
                </a:solidFill>
              </a:rPr>
              <a:t>nursing anywhere else</a:t>
            </a:r>
          </a:p>
          <a:p>
            <a:pPr lvl="1"/>
            <a:r>
              <a:rPr lang="en-US" sz="1950" dirty="0">
                <a:solidFill>
                  <a:schemeClr val="accent1">
                    <a:lumMod val="50000"/>
                  </a:schemeClr>
                </a:solidFill>
              </a:rPr>
              <a:t> Take care of patients</a:t>
            </a:r>
          </a:p>
          <a:p>
            <a:pPr lvl="1"/>
            <a:r>
              <a:rPr lang="en-US" sz="1950" dirty="0">
                <a:solidFill>
                  <a:schemeClr val="accent1">
                    <a:lumMod val="50000"/>
                  </a:schemeClr>
                </a:solidFill>
              </a:rPr>
              <a:t> Prioritize care</a:t>
            </a:r>
          </a:p>
          <a:p>
            <a:pPr lvl="1"/>
            <a:r>
              <a:rPr lang="en-US" sz="1950" dirty="0">
                <a:solidFill>
                  <a:schemeClr val="accent1">
                    <a:lumMod val="50000"/>
                  </a:schemeClr>
                </a:solidFill>
              </a:rPr>
              <a:t> Advocate for patient </a:t>
            </a:r>
          </a:p>
          <a:p>
            <a:pPr lvl="1"/>
            <a:r>
              <a:rPr lang="en-US" sz="1950" dirty="0">
                <a:solidFill>
                  <a:schemeClr val="accent1">
                    <a:lumMod val="50000"/>
                  </a:schemeClr>
                </a:solidFill>
              </a:rPr>
              <a:t> Provide patient education</a:t>
            </a:r>
          </a:p>
          <a:p>
            <a:pPr lvl="1"/>
            <a:r>
              <a:rPr lang="en-US" sz="1950" dirty="0">
                <a:solidFill>
                  <a:schemeClr val="accent1">
                    <a:lumMod val="50000"/>
                  </a:schemeClr>
                </a:solidFill>
              </a:rPr>
              <a:t> More </a:t>
            </a:r>
            <a:r>
              <a:rPr lang="en-US" sz="1950" dirty="0" smtClean="0">
                <a:solidFill>
                  <a:schemeClr val="accent1">
                    <a:lumMod val="50000"/>
                  </a:schemeClr>
                </a:solidFill>
              </a:rPr>
              <a:t>secure</a:t>
            </a:r>
            <a:endParaRPr lang="en-US" sz="1950" dirty="0">
              <a:solidFill>
                <a:schemeClr val="accent1">
                  <a:lumMod val="50000"/>
                </a:schemeClr>
              </a:solidFill>
            </a:endParaRPr>
          </a:p>
        </p:txBody>
      </p:sp>
      <p:pic>
        <p:nvPicPr>
          <p:cNvPr id="8" name="Picture 7" descr="A picture containing text, person, indoor, kitchen&#10;&#10;Description automatically generated">
            <a:extLst>
              <a:ext uri="{FF2B5EF4-FFF2-40B4-BE49-F238E27FC236}">
                <a16:creationId xmlns:a16="http://schemas.microsoft.com/office/drawing/2014/main" id="{E781720F-3BCF-45E1-8F0E-53A2CD94D5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43" t="15715" r="27019" b="50000"/>
          <a:stretch/>
        </p:blipFill>
        <p:spPr>
          <a:xfrm>
            <a:off x="5599576" y="871258"/>
            <a:ext cx="1798189" cy="1782107"/>
          </a:xfrm>
          <a:prstGeom prst="rect">
            <a:avLst/>
          </a:prstGeom>
        </p:spPr>
      </p:pic>
      <p:pic>
        <p:nvPicPr>
          <p:cNvPr id="9" name="Picture 8" descr="A person sitting at a desk&#10;&#10;Description automatically generated with medium confidence">
            <a:extLst>
              <a:ext uri="{FF2B5EF4-FFF2-40B4-BE49-F238E27FC236}">
                <a16:creationId xmlns:a16="http://schemas.microsoft.com/office/drawing/2014/main" id="{6E8817F7-22FA-4396-BC10-CB03E8FF19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770" t="22642" r="24382" b="40198"/>
          <a:stretch/>
        </p:blipFill>
        <p:spPr>
          <a:xfrm>
            <a:off x="7358298" y="871258"/>
            <a:ext cx="1785703" cy="1782107"/>
          </a:xfrm>
          <a:prstGeom prst="rect">
            <a:avLst/>
          </a:prstGeom>
        </p:spPr>
      </p:pic>
      <p:pic>
        <p:nvPicPr>
          <p:cNvPr id="10" name="Picture 9" descr="A person in a white coat&#10;&#10;Description automatically generated with low confidence">
            <a:extLst>
              <a:ext uri="{FF2B5EF4-FFF2-40B4-BE49-F238E27FC236}">
                <a16:creationId xmlns:a16="http://schemas.microsoft.com/office/drawing/2014/main" id="{C5BB37F0-28AA-4673-A231-6B2E72A4AE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54" t="28270" r="43857" b="37047"/>
          <a:stretch/>
        </p:blipFill>
        <p:spPr>
          <a:xfrm>
            <a:off x="5599575" y="2652046"/>
            <a:ext cx="1758722" cy="1782107"/>
          </a:xfrm>
          <a:prstGeom prst="rect">
            <a:avLst/>
          </a:prstGeom>
        </p:spPr>
      </p:pic>
      <p:pic>
        <p:nvPicPr>
          <p:cNvPr id="11" name="Picture 10" descr="A person standing next to a desk&#10;&#10;Description automatically generated with low confidence">
            <a:extLst>
              <a:ext uri="{FF2B5EF4-FFF2-40B4-BE49-F238E27FC236}">
                <a16:creationId xmlns:a16="http://schemas.microsoft.com/office/drawing/2014/main" id="{0B732FF0-2693-4D6F-A734-639E543E7B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56" t="25531" r="35221" b="39821"/>
          <a:stretch/>
        </p:blipFill>
        <p:spPr>
          <a:xfrm>
            <a:off x="7344807" y="2652046"/>
            <a:ext cx="1785702" cy="1782107"/>
          </a:xfrm>
          <a:prstGeom prst="rect">
            <a:avLst/>
          </a:prstGeom>
        </p:spPr>
      </p:pic>
    </p:spTree>
    <p:extLst>
      <p:ext uri="{BB962C8B-B14F-4D97-AF65-F5344CB8AC3E}">
        <p14:creationId xmlns:p14="http://schemas.microsoft.com/office/powerpoint/2010/main" val="521619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93451-7A23-4233-B561-6CFB1B5061D6}"/>
              </a:ext>
            </a:extLst>
          </p:cNvPr>
          <p:cNvSpPr>
            <a:spLocks noGrp="1"/>
          </p:cNvSpPr>
          <p:nvPr>
            <p:ph type="title"/>
          </p:nvPr>
        </p:nvSpPr>
        <p:spPr>
          <a:xfrm>
            <a:off x="609600" y="1111345"/>
            <a:ext cx="6905820" cy="685799"/>
          </a:xfrm>
        </p:spPr>
        <p:txBody>
          <a:bodyPr>
            <a:normAutofit fontScale="90000"/>
          </a:bodyPr>
          <a:lstStyle/>
          <a:p>
            <a:pPr>
              <a:lnSpc>
                <a:spcPct val="100000"/>
              </a:lnSpc>
            </a:pPr>
            <a:r>
              <a:rPr lang="en-US" sz="2700" dirty="0">
                <a:solidFill>
                  <a:schemeClr val="accent1">
                    <a:lumMod val="50000"/>
                  </a:schemeClr>
                </a:solidFill>
              </a:rPr>
              <a:t>Corrections as approved</a:t>
            </a:r>
            <a:br>
              <a:rPr lang="en-US" sz="2700" dirty="0">
                <a:solidFill>
                  <a:schemeClr val="accent1">
                    <a:lumMod val="50000"/>
                  </a:schemeClr>
                </a:solidFill>
              </a:rPr>
            </a:br>
            <a:r>
              <a:rPr lang="en-US" sz="2700" dirty="0">
                <a:solidFill>
                  <a:schemeClr val="accent1">
                    <a:lumMod val="50000"/>
                  </a:schemeClr>
                </a:solidFill>
              </a:rPr>
              <a:t>Clinical Training Site </a:t>
            </a:r>
          </a:p>
        </p:txBody>
      </p:sp>
      <p:sp>
        <p:nvSpPr>
          <p:cNvPr id="2" name="Content Placeholder 1">
            <a:extLst>
              <a:ext uri="{FF2B5EF4-FFF2-40B4-BE49-F238E27FC236}">
                <a16:creationId xmlns:a16="http://schemas.microsoft.com/office/drawing/2014/main" id="{4EBF6238-D6BC-4DB1-B3C0-86C69B40F503}"/>
              </a:ext>
            </a:extLst>
          </p:cNvPr>
          <p:cNvSpPr>
            <a:spLocks noGrp="1"/>
          </p:cNvSpPr>
          <p:nvPr>
            <p:ph idx="1"/>
          </p:nvPr>
        </p:nvSpPr>
        <p:spPr>
          <a:xfrm>
            <a:off x="685800" y="2343150"/>
            <a:ext cx="3979458" cy="1689005"/>
          </a:xfrm>
        </p:spPr>
        <p:txBody>
          <a:bodyPr>
            <a:noAutofit/>
          </a:bodyPr>
          <a:lstStyle/>
          <a:p>
            <a:r>
              <a:rPr lang="en-US" sz="1950" dirty="0">
                <a:solidFill>
                  <a:schemeClr val="accent1">
                    <a:lumMod val="50000"/>
                  </a:schemeClr>
                </a:solidFill>
              </a:rPr>
              <a:t> Schools of nursing</a:t>
            </a:r>
          </a:p>
          <a:p>
            <a:r>
              <a:rPr lang="en-US" sz="1950" dirty="0">
                <a:solidFill>
                  <a:schemeClr val="accent1">
                    <a:lumMod val="50000"/>
                  </a:schemeClr>
                </a:solidFill>
              </a:rPr>
              <a:t> PhD psychology</a:t>
            </a:r>
          </a:p>
          <a:p>
            <a:r>
              <a:rPr lang="en-US" sz="1950" dirty="0">
                <a:solidFill>
                  <a:schemeClr val="accent1">
                    <a:lumMod val="50000"/>
                  </a:schemeClr>
                </a:solidFill>
              </a:rPr>
              <a:t> Nurse practitioner programs</a:t>
            </a:r>
          </a:p>
        </p:txBody>
      </p:sp>
      <p:sp>
        <p:nvSpPr>
          <p:cNvPr id="3" name="Slide Number Placeholder 2">
            <a:extLst>
              <a:ext uri="{FF2B5EF4-FFF2-40B4-BE49-F238E27FC236}">
                <a16:creationId xmlns:a16="http://schemas.microsoft.com/office/drawing/2014/main" id="{E18B65BD-3029-4F6B-A055-AF1FDD2AFD5F}"/>
              </a:ext>
            </a:extLst>
          </p:cNvPr>
          <p:cNvSpPr>
            <a:spLocks noGrp="1"/>
          </p:cNvSpPr>
          <p:nvPr>
            <p:ph type="sldNum" sz="quarter" idx="10"/>
          </p:nvPr>
        </p:nvSpPr>
        <p:spPr/>
        <p:txBody>
          <a:bodyPr/>
          <a:lstStyle/>
          <a:p>
            <a:fld id="{5217D969-FAF6-4667-9EED-A6C98B22320E}" type="slidenum">
              <a:rPr lang="en-US" smtClean="0"/>
              <a:t>24</a:t>
            </a:fld>
            <a:endParaRPr lang="en-US" dirty="0"/>
          </a:p>
        </p:txBody>
      </p:sp>
      <p:pic>
        <p:nvPicPr>
          <p:cNvPr id="8" name="Picture 7" descr="A group of people wearing face masks&#10;&#10;Description automatically generated with medium confidence">
            <a:extLst>
              <a:ext uri="{FF2B5EF4-FFF2-40B4-BE49-F238E27FC236}">
                <a16:creationId xmlns:a16="http://schemas.microsoft.com/office/drawing/2014/main" id="{C80529CF-9C7F-8A41-B471-D57BE60B39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19" t="15500" r="17656" b="16722"/>
          <a:stretch/>
        </p:blipFill>
        <p:spPr>
          <a:xfrm>
            <a:off x="5598709" y="837249"/>
            <a:ext cx="3547283" cy="3486151"/>
          </a:xfrm>
          <a:prstGeom prst="rect">
            <a:avLst/>
          </a:prstGeom>
        </p:spPr>
      </p:pic>
    </p:spTree>
    <p:extLst>
      <p:ext uri="{BB962C8B-B14F-4D97-AF65-F5344CB8AC3E}">
        <p14:creationId xmlns:p14="http://schemas.microsoft.com/office/powerpoint/2010/main" val="198168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217D969-FAF6-4667-9EED-A6C98B22320E}" type="slidenum">
              <a:rPr lang="en-US" smtClean="0"/>
              <a:t>25</a:t>
            </a:fld>
            <a:endParaRPr lang="en-US" dirty="0"/>
          </a:p>
        </p:txBody>
      </p:sp>
      <p:sp>
        <p:nvSpPr>
          <p:cNvPr id="5" name="Title 4"/>
          <p:cNvSpPr>
            <a:spLocks noGrp="1"/>
          </p:cNvSpPr>
          <p:nvPr>
            <p:ph type="title" idx="4294967295"/>
          </p:nvPr>
        </p:nvSpPr>
        <p:spPr>
          <a:xfrm>
            <a:off x="1982110" y="628651"/>
            <a:ext cx="6678215" cy="897731"/>
          </a:xfrm>
        </p:spPr>
        <p:txBody>
          <a:bodyPr>
            <a:noAutofit/>
          </a:bodyPr>
          <a:lstStyle/>
          <a:p>
            <a:pPr>
              <a:lnSpc>
                <a:spcPct val="100000"/>
              </a:lnSpc>
            </a:pPr>
            <a:r>
              <a:rPr lang="en-US" sz="2700" dirty="0"/>
              <a:t>Nursing Essential to New Healthcare Developments</a:t>
            </a:r>
          </a:p>
        </p:txBody>
      </p:sp>
      <p:sp>
        <p:nvSpPr>
          <p:cNvPr id="6" name="Content Placeholder 5"/>
          <p:cNvSpPr>
            <a:spLocks noGrp="1"/>
          </p:cNvSpPr>
          <p:nvPr>
            <p:ph idx="4294967295"/>
          </p:nvPr>
        </p:nvSpPr>
        <p:spPr>
          <a:xfrm>
            <a:off x="1987825" y="1647825"/>
            <a:ext cx="5210175" cy="3267075"/>
          </a:xfrm>
        </p:spPr>
        <p:txBody>
          <a:bodyPr>
            <a:noAutofit/>
          </a:bodyPr>
          <a:lstStyle/>
          <a:p>
            <a:r>
              <a:rPr lang="en-US" sz="1950" b="1" dirty="0"/>
              <a:t> TDU </a:t>
            </a:r>
            <a:r>
              <a:rPr lang="en-US" sz="1950" dirty="0"/>
              <a:t>Therapeutic Diversion Units </a:t>
            </a:r>
          </a:p>
          <a:p>
            <a:r>
              <a:rPr lang="en-US" sz="1950" b="1" dirty="0"/>
              <a:t> RDU </a:t>
            </a:r>
            <a:r>
              <a:rPr lang="en-US" sz="1950" dirty="0"/>
              <a:t>Rehabilitative Diversion Unit </a:t>
            </a:r>
          </a:p>
          <a:p>
            <a:r>
              <a:rPr lang="en-US" sz="1950" b="1" dirty="0"/>
              <a:t> CIT</a:t>
            </a:r>
            <a:r>
              <a:rPr lang="en-US" sz="1950" dirty="0"/>
              <a:t> Crisis Intervention Team</a:t>
            </a:r>
          </a:p>
          <a:p>
            <a:r>
              <a:rPr lang="en-US" sz="1950" b="1" dirty="0"/>
              <a:t> HOPE </a:t>
            </a:r>
            <a:r>
              <a:rPr lang="en-US" sz="1950" dirty="0"/>
              <a:t>Training</a:t>
            </a:r>
          </a:p>
          <a:p>
            <a:r>
              <a:rPr lang="en-US" sz="1950" dirty="0"/>
              <a:t> </a:t>
            </a:r>
            <a:r>
              <a:rPr lang="en-US" sz="1950" b="1" dirty="0"/>
              <a:t>Long-term</a:t>
            </a:r>
            <a:r>
              <a:rPr lang="en-US" sz="1950" dirty="0"/>
              <a:t> care facility</a:t>
            </a:r>
          </a:p>
          <a:p>
            <a:r>
              <a:rPr lang="en-US" sz="1950" b="1" dirty="0"/>
              <a:t> End of Life Care/Hospice Care </a:t>
            </a:r>
          </a:p>
          <a:p>
            <a:r>
              <a:rPr lang="en-US" sz="1950" b="1" dirty="0"/>
              <a:t> ICA Program</a:t>
            </a:r>
          </a:p>
        </p:txBody>
      </p:sp>
    </p:spTree>
    <p:extLst>
      <p:ext uri="{BB962C8B-B14F-4D97-AF65-F5344CB8AC3E}">
        <p14:creationId xmlns:p14="http://schemas.microsoft.com/office/powerpoint/2010/main" val="932485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AE95F5-8E7D-4848-BD12-01DA41A480A6}"/>
              </a:ext>
            </a:extLst>
          </p:cNvPr>
          <p:cNvSpPr>
            <a:spLocks noGrp="1"/>
          </p:cNvSpPr>
          <p:nvPr>
            <p:ph type="title"/>
          </p:nvPr>
        </p:nvSpPr>
        <p:spPr>
          <a:xfrm>
            <a:off x="381000" y="571500"/>
            <a:ext cx="8296470" cy="1274870"/>
          </a:xfrm>
        </p:spPr>
        <p:txBody>
          <a:bodyPr>
            <a:noAutofit/>
          </a:bodyPr>
          <a:lstStyle/>
          <a:p>
            <a:pPr>
              <a:lnSpc>
                <a:spcPct val="100000"/>
              </a:lnSpc>
            </a:pPr>
            <a:r>
              <a:rPr lang="en-US" sz="2400" dirty="0">
                <a:solidFill>
                  <a:schemeClr val="accent1">
                    <a:lumMod val="50000"/>
                  </a:schemeClr>
                </a:solidFill>
              </a:rPr>
              <a:t>Services provided to promote</a:t>
            </a:r>
            <a:br>
              <a:rPr lang="en-US" sz="2400" dirty="0">
                <a:solidFill>
                  <a:schemeClr val="accent1">
                    <a:lumMod val="50000"/>
                  </a:schemeClr>
                </a:solidFill>
              </a:rPr>
            </a:br>
            <a:r>
              <a:rPr lang="en-US" sz="2400" dirty="0">
                <a:solidFill>
                  <a:schemeClr val="accent1">
                    <a:lumMod val="50000"/>
                  </a:schemeClr>
                </a:solidFill>
              </a:rPr>
              <a:t>the Health &amp; Wellness of this vulnerable</a:t>
            </a:r>
            <a:br>
              <a:rPr lang="en-US" sz="2400" dirty="0">
                <a:solidFill>
                  <a:schemeClr val="accent1">
                    <a:lumMod val="50000"/>
                  </a:schemeClr>
                </a:solidFill>
              </a:rPr>
            </a:br>
            <a:r>
              <a:rPr lang="en-US" sz="2400" dirty="0">
                <a:solidFill>
                  <a:schemeClr val="accent1">
                    <a:lumMod val="50000"/>
                  </a:schemeClr>
                </a:solidFill>
              </a:rPr>
              <a:t>and underserved population</a:t>
            </a:r>
          </a:p>
        </p:txBody>
      </p:sp>
      <p:sp>
        <p:nvSpPr>
          <p:cNvPr id="2" name="Content Placeholder 1">
            <a:extLst>
              <a:ext uri="{FF2B5EF4-FFF2-40B4-BE49-F238E27FC236}">
                <a16:creationId xmlns:a16="http://schemas.microsoft.com/office/drawing/2014/main" id="{3D475227-472F-4730-9396-6EF6BB4D2A18}"/>
              </a:ext>
            </a:extLst>
          </p:cNvPr>
          <p:cNvSpPr>
            <a:spLocks noGrp="1"/>
          </p:cNvSpPr>
          <p:nvPr>
            <p:ph idx="1"/>
          </p:nvPr>
        </p:nvSpPr>
        <p:spPr>
          <a:xfrm>
            <a:off x="1107304" y="1891573"/>
            <a:ext cx="2752535" cy="2688239"/>
          </a:xfrm>
        </p:spPr>
        <p:txBody>
          <a:bodyPr>
            <a:noAutofit/>
          </a:bodyPr>
          <a:lstStyle/>
          <a:p>
            <a:r>
              <a:rPr lang="en-US" sz="1950" dirty="0">
                <a:solidFill>
                  <a:schemeClr val="accent1">
                    <a:lumMod val="50000"/>
                  </a:schemeClr>
                </a:solidFill>
              </a:rPr>
              <a:t> Physical therapy</a:t>
            </a:r>
          </a:p>
          <a:p>
            <a:r>
              <a:rPr lang="en-US" sz="1950" dirty="0">
                <a:solidFill>
                  <a:schemeClr val="accent1">
                    <a:lumMod val="50000"/>
                  </a:schemeClr>
                </a:solidFill>
              </a:rPr>
              <a:t> Lab, X-Ray,</a:t>
            </a:r>
            <a:br>
              <a:rPr lang="en-US" sz="1950" dirty="0">
                <a:solidFill>
                  <a:schemeClr val="accent1">
                    <a:lumMod val="50000"/>
                  </a:schemeClr>
                </a:solidFill>
              </a:rPr>
            </a:br>
            <a:r>
              <a:rPr lang="en-US" sz="1950" dirty="0">
                <a:solidFill>
                  <a:schemeClr val="accent1">
                    <a:lumMod val="50000"/>
                  </a:schemeClr>
                </a:solidFill>
              </a:rPr>
              <a:t> mammogram</a:t>
            </a:r>
          </a:p>
          <a:p>
            <a:r>
              <a:rPr lang="en-US" sz="1950" dirty="0">
                <a:solidFill>
                  <a:schemeClr val="accent1">
                    <a:lumMod val="50000"/>
                  </a:schemeClr>
                </a:solidFill>
              </a:rPr>
              <a:t> Dentistry</a:t>
            </a:r>
          </a:p>
          <a:p>
            <a:r>
              <a:rPr lang="en-US" sz="1950" dirty="0">
                <a:solidFill>
                  <a:schemeClr val="accent1">
                    <a:lumMod val="50000"/>
                  </a:schemeClr>
                </a:solidFill>
              </a:rPr>
              <a:t> Dietary</a:t>
            </a:r>
          </a:p>
          <a:p>
            <a:r>
              <a:rPr lang="en-US" sz="1950" dirty="0">
                <a:solidFill>
                  <a:schemeClr val="accent1">
                    <a:lumMod val="50000"/>
                  </a:schemeClr>
                </a:solidFill>
              </a:rPr>
              <a:t> Dialysis</a:t>
            </a:r>
          </a:p>
          <a:p>
            <a:r>
              <a:rPr lang="en-US" sz="1950" dirty="0">
                <a:solidFill>
                  <a:schemeClr val="accent1">
                    <a:lumMod val="50000"/>
                  </a:schemeClr>
                </a:solidFill>
              </a:rPr>
              <a:t> Pharmacy</a:t>
            </a:r>
          </a:p>
          <a:p>
            <a:r>
              <a:rPr lang="en-US" sz="1950" dirty="0">
                <a:solidFill>
                  <a:schemeClr val="accent1">
                    <a:lumMod val="50000"/>
                  </a:schemeClr>
                </a:solidFill>
              </a:rPr>
              <a:t> Surgery</a:t>
            </a:r>
          </a:p>
          <a:p>
            <a:endParaRPr lang="en-US" sz="1950" dirty="0">
              <a:solidFill>
                <a:schemeClr val="accent1">
                  <a:lumMod val="50000"/>
                </a:schemeClr>
              </a:solidFill>
            </a:endParaRPr>
          </a:p>
        </p:txBody>
      </p:sp>
      <p:sp>
        <p:nvSpPr>
          <p:cNvPr id="3" name="Slide Number Placeholder 2">
            <a:extLst>
              <a:ext uri="{FF2B5EF4-FFF2-40B4-BE49-F238E27FC236}">
                <a16:creationId xmlns:a16="http://schemas.microsoft.com/office/drawing/2014/main" id="{81EF6CD2-F179-4E87-8360-01F93187E941}"/>
              </a:ext>
            </a:extLst>
          </p:cNvPr>
          <p:cNvSpPr>
            <a:spLocks noGrp="1"/>
          </p:cNvSpPr>
          <p:nvPr>
            <p:ph type="sldNum" sz="quarter" idx="10"/>
          </p:nvPr>
        </p:nvSpPr>
        <p:spPr/>
        <p:txBody>
          <a:bodyPr/>
          <a:lstStyle/>
          <a:p>
            <a:fld id="{5217D969-FAF6-4667-9EED-A6C98B22320E}" type="slidenum">
              <a:rPr lang="en-US" smtClean="0"/>
              <a:t>26</a:t>
            </a:fld>
            <a:endParaRPr lang="en-US" dirty="0"/>
          </a:p>
        </p:txBody>
      </p:sp>
      <p:pic>
        <p:nvPicPr>
          <p:cNvPr id="10" name="Picture 9" descr="A picture containing indoor, wall, floor, white&#10;&#10;Description automatically generated">
            <a:extLst>
              <a:ext uri="{FF2B5EF4-FFF2-40B4-BE49-F238E27FC236}">
                <a16:creationId xmlns:a16="http://schemas.microsoft.com/office/drawing/2014/main" id="{1E2B2768-1153-0347-9CDC-8C162D0645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36" t="9548" r="13595"/>
          <a:stretch/>
        </p:blipFill>
        <p:spPr>
          <a:xfrm>
            <a:off x="5488392" y="2697477"/>
            <a:ext cx="1802446" cy="1685926"/>
          </a:xfrm>
          <a:prstGeom prst="rect">
            <a:avLst/>
          </a:prstGeom>
        </p:spPr>
      </p:pic>
      <p:pic>
        <p:nvPicPr>
          <p:cNvPr id="12" name="Picture 11" descr="A picture containing indoor, computer, cluttered&#10;&#10;Description automatically generated">
            <a:extLst>
              <a:ext uri="{FF2B5EF4-FFF2-40B4-BE49-F238E27FC236}">
                <a16:creationId xmlns:a16="http://schemas.microsoft.com/office/drawing/2014/main" id="{C82DCA3C-12D9-3447-8FFE-F60EEA0580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47" t="-1" r="13471" b="477"/>
          <a:stretch/>
        </p:blipFill>
        <p:spPr>
          <a:xfrm>
            <a:off x="5486400" y="828676"/>
            <a:ext cx="1802446" cy="1820747"/>
          </a:xfrm>
          <a:prstGeom prst="rect">
            <a:avLst/>
          </a:prstGeom>
        </p:spPr>
      </p:pic>
      <p:pic>
        <p:nvPicPr>
          <p:cNvPr id="6" name="Picture 5" descr="A picture containing wall, indoor&#10;&#10;Description automatically generated">
            <a:extLst>
              <a:ext uri="{FF2B5EF4-FFF2-40B4-BE49-F238E27FC236}">
                <a16:creationId xmlns:a16="http://schemas.microsoft.com/office/drawing/2014/main" id="{1651EA69-6583-4C4A-B2A4-89C581958F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62" t="2601" r="16033" b="9095"/>
          <a:stretch/>
        </p:blipFill>
        <p:spPr>
          <a:xfrm>
            <a:off x="7346634" y="820102"/>
            <a:ext cx="1840525" cy="1820747"/>
          </a:xfrm>
          <a:prstGeom prst="rect">
            <a:avLst/>
          </a:prstGeom>
        </p:spPr>
      </p:pic>
      <p:pic>
        <p:nvPicPr>
          <p:cNvPr id="9" name="Picture 8" descr="A person in a lab coat&#10;&#10;Description automatically generated with low confidence">
            <a:extLst>
              <a:ext uri="{FF2B5EF4-FFF2-40B4-BE49-F238E27FC236}">
                <a16:creationId xmlns:a16="http://schemas.microsoft.com/office/drawing/2014/main" id="{FA84D320-B01F-7647-854A-D44FFAADC6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23" t="47065" r="30899" b="20390"/>
          <a:stretch/>
        </p:blipFill>
        <p:spPr>
          <a:xfrm>
            <a:off x="7342656" y="2688907"/>
            <a:ext cx="1840525" cy="1710386"/>
          </a:xfrm>
          <a:prstGeom prst="rect">
            <a:avLst/>
          </a:prstGeom>
        </p:spPr>
      </p:pic>
    </p:spTree>
    <p:extLst>
      <p:ext uri="{BB962C8B-B14F-4D97-AF65-F5344CB8AC3E}">
        <p14:creationId xmlns:p14="http://schemas.microsoft.com/office/powerpoint/2010/main" val="4207207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14500" y="2347373"/>
            <a:ext cx="5715000" cy="448754"/>
          </a:xfrm>
        </p:spPr>
        <p:txBody>
          <a:bodyPr>
            <a:normAutofit fontScale="92500" lnSpcReduction="10000"/>
          </a:bodyPr>
          <a:lstStyle/>
          <a:p>
            <a:pPr marL="5954" indent="0" algn="ctr">
              <a:buNone/>
            </a:pPr>
            <a:r>
              <a:rPr lang="en-US" sz="2700" b="1" dirty="0"/>
              <a:t>DID YOU KNOW…?</a:t>
            </a:r>
          </a:p>
        </p:txBody>
      </p:sp>
      <p:sp>
        <p:nvSpPr>
          <p:cNvPr id="6" name="Slide Number Placeholder 5"/>
          <p:cNvSpPr>
            <a:spLocks noGrp="1"/>
          </p:cNvSpPr>
          <p:nvPr>
            <p:ph type="sldNum" sz="quarter" idx="10"/>
          </p:nvPr>
        </p:nvSpPr>
        <p:spPr/>
        <p:txBody>
          <a:bodyPr/>
          <a:lstStyle/>
          <a:p>
            <a:fld id="{5217D969-FAF6-4667-9EED-A6C98B22320E}" type="slidenum">
              <a:rPr lang="en-US" smtClean="0"/>
              <a:pPr/>
              <a:t>27</a:t>
            </a:fld>
            <a:endParaRPr lang="en-US" dirty="0"/>
          </a:p>
        </p:txBody>
      </p:sp>
    </p:spTree>
    <p:extLst>
      <p:ext uri="{BB962C8B-B14F-4D97-AF65-F5344CB8AC3E}">
        <p14:creationId xmlns:p14="http://schemas.microsoft.com/office/powerpoint/2010/main" val="904075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02D6-87B2-4FCD-93E1-459CF249B634}"/>
              </a:ext>
            </a:extLst>
          </p:cNvPr>
          <p:cNvSpPr>
            <a:spLocks noGrp="1"/>
          </p:cNvSpPr>
          <p:nvPr>
            <p:ph type="title"/>
          </p:nvPr>
        </p:nvSpPr>
        <p:spPr>
          <a:xfrm>
            <a:off x="827360" y="365620"/>
            <a:ext cx="7489280" cy="857250"/>
          </a:xfrm>
        </p:spPr>
        <p:txBody>
          <a:bodyPr>
            <a:noAutofit/>
          </a:bodyPr>
          <a:lstStyle/>
          <a:p>
            <a:pPr algn="ctr">
              <a:lnSpc>
                <a:spcPct val="100000"/>
              </a:lnSpc>
            </a:pPr>
            <a:r>
              <a:rPr lang="en-US" sz="2100" dirty="0">
                <a:solidFill>
                  <a:schemeClr val="accent1">
                    <a:lumMod val="50000"/>
                  </a:schemeClr>
                </a:solidFill>
              </a:rPr>
              <a:t>Correctional Facilities are Statewide</a:t>
            </a:r>
          </a:p>
        </p:txBody>
      </p:sp>
      <p:sp>
        <p:nvSpPr>
          <p:cNvPr id="5" name="Slide Number Placeholder 4"/>
          <p:cNvSpPr>
            <a:spLocks noGrp="1"/>
          </p:cNvSpPr>
          <p:nvPr>
            <p:ph type="sldNum" sz="quarter" idx="10"/>
          </p:nvPr>
        </p:nvSpPr>
        <p:spPr/>
        <p:txBody>
          <a:bodyPr/>
          <a:lstStyle/>
          <a:p>
            <a:fld id="{5217D969-FAF6-4667-9EED-A6C98B22320E}" type="slidenum">
              <a:rPr lang="en-US" smtClean="0"/>
              <a:t>28</a:t>
            </a:fld>
            <a:endParaRPr lang="en-US" dirty="0"/>
          </a:p>
        </p:txBody>
      </p:sp>
      <p:pic>
        <p:nvPicPr>
          <p:cNvPr id="4" name="Picture 3" descr="Map&#10;&#10;Description automatically generated">
            <a:extLst>
              <a:ext uri="{FF2B5EF4-FFF2-40B4-BE49-F238E27FC236}">
                <a16:creationId xmlns:a16="http://schemas.microsoft.com/office/drawing/2014/main" id="{618C46C6-82B1-E74A-B857-D648AA77D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856"/>
          <a:stretch/>
        </p:blipFill>
        <p:spPr>
          <a:xfrm>
            <a:off x="459903" y="1353245"/>
            <a:ext cx="8224194" cy="3644164"/>
          </a:xfrm>
          <a:prstGeom prst="rect">
            <a:avLst/>
          </a:prstGeom>
        </p:spPr>
      </p:pic>
    </p:spTree>
    <p:extLst>
      <p:ext uri="{BB962C8B-B14F-4D97-AF65-F5344CB8AC3E}">
        <p14:creationId xmlns:p14="http://schemas.microsoft.com/office/powerpoint/2010/main" val="3355458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2C03B-FAF9-41C0-8589-1FDA2F4FFF69}"/>
              </a:ext>
            </a:extLst>
          </p:cNvPr>
          <p:cNvSpPr>
            <a:spLocks noGrp="1"/>
          </p:cNvSpPr>
          <p:nvPr>
            <p:ph type="title"/>
          </p:nvPr>
        </p:nvSpPr>
        <p:spPr>
          <a:xfrm>
            <a:off x="685800" y="1047750"/>
            <a:ext cx="3742898" cy="669474"/>
          </a:xfrm>
        </p:spPr>
        <p:txBody>
          <a:bodyPr>
            <a:noAutofit/>
          </a:bodyPr>
          <a:lstStyle/>
          <a:p>
            <a:pPr>
              <a:lnSpc>
                <a:spcPct val="100000"/>
              </a:lnSpc>
            </a:pPr>
            <a:r>
              <a:rPr lang="en-US" sz="2700" dirty="0">
                <a:solidFill>
                  <a:schemeClr val="accent1">
                    <a:lumMod val="50000"/>
                  </a:schemeClr>
                </a:solidFill>
              </a:rPr>
              <a:t>Growth Opportunities </a:t>
            </a:r>
            <a:br>
              <a:rPr lang="en-US" sz="2700" dirty="0">
                <a:solidFill>
                  <a:schemeClr val="accent1">
                    <a:lumMod val="50000"/>
                  </a:schemeClr>
                </a:solidFill>
              </a:rPr>
            </a:br>
            <a:r>
              <a:rPr lang="en-US" sz="2700" dirty="0">
                <a:solidFill>
                  <a:schemeClr val="accent1">
                    <a:lumMod val="50000"/>
                  </a:schemeClr>
                </a:solidFill>
              </a:rPr>
              <a:t>Within Corrections</a:t>
            </a:r>
          </a:p>
        </p:txBody>
      </p:sp>
      <p:sp>
        <p:nvSpPr>
          <p:cNvPr id="2" name="Content Placeholder 1">
            <a:extLst>
              <a:ext uri="{FF2B5EF4-FFF2-40B4-BE49-F238E27FC236}">
                <a16:creationId xmlns:a16="http://schemas.microsoft.com/office/drawing/2014/main" id="{EC641131-FC6E-48E9-BB78-06AE680410A1}"/>
              </a:ext>
            </a:extLst>
          </p:cNvPr>
          <p:cNvSpPr>
            <a:spLocks noGrp="1"/>
          </p:cNvSpPr>
          <p:nvPr>
            <p:ph idx="1"/>
          </p:nvPr>
        </p:nvSpPr>
        <p:spPr>
          <a:xfrm>
            <a:off x="785037" y="2343150"/>
            <a:ext cx="3544424" cy="857250"/>
          </a:xfrm>
        </p:spPr>
        <p:txBody>
          <a:bodyPr>
            <a:noAutofit/>
          </a:bodyPr>
          <a:lstStyle/>
          <a:p>
            <a:r>
              <a:rPr lang="en-US" sz="1950" dirty="0">
                <a:solidFill>
                  <a:schemeClr val="accent1">
                    <a:lumMod val="50000"/>
                  </a:schemeClr>
                </a:solidFill>
              </a:rPr>
              <a:t> Many nurses start </a:t>
            </a:r>
            <a:br>
              <a:rPr lang="en-US" sz="1950" dirty="0">
                <a:solidFill>
                  <a:schemeClr val="accent1">
                    <a:lumMod val="50000"/>
                  </a:schemeClr>
                </a:solidFill>
              </a:rPr>
            </a:br>
            <a:r>
              <a:rPr lang="en-US" sz="1950" dirty="0">
                <a:solidFill>
                  <a:schemeClr val="accent1">
                    <a:lumMod val="50000"/>
                  </a:schemeClr>
                </a:solidFill>
              </a:rPr>
              <a:t> as a staff nurse</a:t>
            </a:r>
            <a:br>
              <a:rPr lang="en-US" sz="1950" dirty="0">
                <a:solidFill>
                  <a:schemeClr val="accent1">
                    <a:lumMod val="50000"/>
                  </a:schemeClr>
                </a:solidFill>
              </a:rPr>
            </a:br>
            <a:r>
              <a:rPr lang="en-US" sz="1950" dirty="0">
                <a:solidFill>
                  <a:schemeClr val="accent1">
                    <a:lumMod val="50000"/>
                  </a:schemeClr>
                </a:solidFill>
              </a:rPr>
              <a:t> or agency nurse</a:t>
            </a:r>
          </a:p>
        </p:txBody>
      </p:sp>
      <p:sp>
        <p:nvSpPr>
          <p:cNvPr id="3" name="Slide Number Placeholder 2">
            <a:extLst>
              <a:ext uri="{FF2B5EF4-FFF2-40B4-BE49-F238E27FC236}">
                <a16:creationId xmlns:a16="http://schemas.microsoft.com/office/drawing/2014/main" id="{464E976A-3A3A-431E-B591-F62162939AD7}"/>
              </a:ext>
            </a:extLst>
          </p:cNvPr>
          <p:cNvSpPr>
            <a:spLocks noGrp="1"/>
          </p:cNvSpPr>
          <p:nvPr>
            <p:ph type="sldNum" sz="quarter" idx="10"/>
          </p:nvPr>
        </p:nvSpPr>
        <p:spPr/>
        <p:txBody>
          <a:bodyPr/>
          <a:lstStyle/>
          <a:p>
            <a:fld id="{5217D969-FAF6-4667-9EED-A6C98B22320E}" type="slidenum">
              <a:rPr lang="en-US" smtClean="0"/>
              <a:t>29</a:t>
            </a:fld>
            <a:endParaRPr lang="en-US" dirty="0"/>
          </a:p>
        </p:txBody>
      </p:sp>
      <p:pic>
        <p:nvPicPr>
          <p:cNvPr id="9" name="Picture 8" descr="A picture containing person, hospital room, shop&#10;&#10;Description automatically generated">
            <a:extLst>
              <a:ext uri="{FF2B5EF4-FFF2-40B4-BE49-F238E27FC236}">
                <a16:creationId xmlns:a16="http://schemas.microsoft.com/office/drawing/2014/main" id="{ABB5A248-693A-4637-AFAD-532A045A1FB6}"/>
              </a:ext>
            </a:extLst>
          </p:cNvPr>
          <p:cNvPicPr>
            <a:picLocks noChangeAspect="1"/>
          </p:cNvPicPr>
          <p:nvPr/>
        </p:nvPicPr>
        <p:blipFill rotWithShape="1">
          <a:blip r:embed="rId2">
            <a:extLst>
              <a:ext uri="{28A0092B-C50C-407E-A947-70E740481C1C}">
                <a14:useLocalDpi xmlns:a14="http://schemas.microsoft.com/office/drawing/2010/main" val="0"/>
              </a:ext>
            </a:extLst>
          </a:blip>
          <a:srcRect t="18669" b="9287"/>
          <a:stretch/>
        </p:blipFill>
        <p:spPr>
          <a:xfrm>
            <a:off x="5651708" y="746481"/>
            <a:ext cx="3497580" cy="3560913"/>
          </a:xfrm>
          <a:prstGeom prst="rect">
            <a:avLst/>
          </a:prstGeom>
        </p:spPr>
      </p:pic>
    </p:spTree>
    <p:extLst>
      <p:ext uri="{BB962C8B-B14F-4D97-AF65-F5344CB8AC3E}">
        <p14:creationId xmlns:p14="http://schemas.microsoft.com/office/powerpoint/2010/main" val="318242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0C76F-1EB5-48B5-8FC1-7249D7C90B9C}"/>
              </a:ext>
            </a:extLst>
          </p:cNvPr>
          <p:cNvSpPr>
            <a:spLocks noGrp="1"/>
          </p:cNvSpPr>
          <p:nvPr>
            <p:ph type="title"/>
          </p:nvPr>
        </p:nvSpPr>
        <p:spPr>
          <a:xfrm>
            <a:off x="914400" y="893296"/>
            <a:ext cx="8227894" cy="829466"/>
          </a:xfrm>
        </p:spPr>
        <p:txBody>
          <a:bodyPr>
            <a:noAutofit/>
          </a:bodyPr>
          <a:lstStyle/>
          <a:p>
            <a:pPr marL="82296"/>
            <a:r>
              <a:rPr lang="en-US" sz="2700" dirty="0"/>
              <a:t>Providing Healthcare to a Vulnerable Population</a:t>
            </a:r>
          </a:p>
        </p:txBody>
      </p:sp>
      <p:sp>
        <p:nvSpPr>
          <p:cNvPr id="2" name="Content Placeholder 1">
            <a:extLst>
              <a:ext uri="{FF2B5EF4-FFF2-40B4-BE49-F238E27FC236}">
                <a16:creationId xmlns:a16="http://schemas.microsoft.com/office/drawing/2014/main" id="{4AB006DB-24B0-4875-BBB1-552DEC33B96B}"/>
              </a:ext>
            </a:extLst>
          </p:cNvPr>
          <p:cNvSpPr>
            <a:spLocks noGrp="1"/>
          </p:cNvSpPr>
          <p:nvPr>
            <p:ph idx="1"/>
          </p:nvPr>
        </p:nvSpPr>
        <p:spPr>
          <a:xfrm>
            <a:off x="1295400" y="2000250"/>
            <a:ext cx="7105650" cy="2171700"/>
          </a:xfrm>
        </p:spPr>
        <p:txBody>
          <a:bodyPr>
            <a:noAutofit/>
          </a:bodyPr>
          <a:lstStyle/>
          <a:p>
            <a:pPr marL="82296" indent="0">
              <a:buNone/>
            </a:pPr>
            <a:r>
              <a:rPr lang="en-US" sz="1950" b="1" dirty="0"/>
              <a:t>Learning Outcomes</a:t>
            </a:r>
          </a:p>
          <a:p>
            <a:pPr marL="82296" indent="0">
              <a:buNone/>
            </a:pPr>
            <a:r>
              <a:rPr lang="en-US" sz="1950" dirty="0"/>
              <a:t>Participants attending this session will be able to:</a:t>
            </a:r>
          </a:p>
          <a:p>
            <a:pPr lvl="1"/>
            <a:r>
              <a:rPr lang="en-US" sz="1950" dirty="0"/>
              <a:t> Define a vulnerable population</a:t>
            </a:r>
          </a:p>
          <a:p>
            <a:pPr lvl="1"/>
            <a:r>
              <a:rPr lang="en-US" sz="1950" dirty="0"/>
              <a:t> Describe healthcare delivery in a non-traditional setting</a:t>
            </a:r>
          </a:p>
          <a:p>
            <a:pPr lvl="1"/>
            <a:r>
              <a:rPr lang="en-US" sz="1950" dirty="0"/>
              <a:t> List 2-3 different areas of practice settings</a:t>
            </a:r>
          </a:p>
        </p:txBody>
      </p:sp>
      <p:sp>
        <p:nvSpPr>
          <p:cNvPr id="3" name="Slide Number Placeholder 2">
            <a:extLst>
              <a:ext uri="{FF2B5EF4-FFF2-40B4-BE49-F238E27FC236}">
                <a16:creationId xmlns:a16="http://schemas.microsoft.com/office/drawing/2014/main" id="{C8F2F737-993B-4BBF-A356-79FEBD7A0EBD}"/>
              </a:ext>
            </a:extLst>
          </p:cNvPr>
          <p:cNvSpPr>
            <a:spLocks noGrp="1"/>
          </p:cNvSpPr>
          <p:nvPr>
            <p:ph type="sldNum" sz="quarter" idx="10"/>
          </p:nvPr>
        </p:nvSpPr>
        <p:spPr/>
        <p:txBody>
          <a:bodyPr/>
          <a:lstStyle/>
          <a:p>
            <a:fld id="{5217D969-FAF6-4667-9EED-A6C98B22320E}" type="slidenum">
              <a:rPr lang="en-US" smtClean="0"/>
              <a:t>3</a:t>
            </a:fld>
            <a:endParaRPr lang="en-US" dirty="0"/>
          </a:p>
        </p:txBody>
      </p:sp>
    </p:spTree>
    <p:extLst>
      <p:ext uri="{BB962C8B-B14F-4D97-AF65-F5344CB8AC3E}">
        <p14:creationId xmlns:p14="http://schemas.microsoft.com/office/powerpoint/2010/main" val="3241389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1D53DD-2FE2-4628-9322-71B11E5CA45B}"/>
              </a:ext>
            </a:extLst>
          </p:cNvPr>
          <p:cNvSpPr>
            <a:spLocks noGrp="1"/>
          </p:cNvSpPr>
          <p:nvPr>
            <p:ph type="sldNum" sz="quarter" idx="10"/>
          </p:nvPr>
        </p:nvSpPr>
        <p:spPr/>
        <p:txBody>
          <a:bodyPr/>
          <a:lstStyle/>
          <a:p>
            <a:fld id="{5217D969-FAF6-4667-9EED-A6C98B22320E}" type="slidenum">
              <a:rPr lang="en-US" smtClean="0"/>
              <a:t>30</a:t>
            </a:fld>
            <a:endParaRPr lang="en-US" dirty="0"/>
          </a:p>
        </p:txBody>
      </p:sp>
      <p:pic>
        <p:nvPicPr>
          <p:cNvPr id="5" name="Picture 4">
            <a:extLst>
              <a:ext uri="{FF2B5EF4-FFF2-40B4-BE49-F238E27FC236}">
                <a16:creationId xmlns:a16="http://schemas.microsoft.com/office/drawing/2014/main" id="{2B961D8B-7169-4CAF-A1DA-D9D76AA590D4}"/>
              </a:ext>
            </a:extLst>
          </p:cNvPr>
          <p:cNvPicPr>
            <a:picLocks noChangeAspect="1"/>
          </p:cNvPicPr>
          <p:nvPr/>
        </p:nvPicPr>
        <p:blipFill rotWithShape="1">
          <a:blip r:embed="rId3"/>
          <a:srcRect b="4198"/>
          <a:stretch/>
        </p:blipFill>
        <p:spPr>
          <a:xfrm>
            <a:off x="3543300" y="433791"/>
            <a:ext cx="1518650" cy="2137960"/>
          </a:xfrm>
          <a:prstGeom prst="rect">
            <a:avLst/>
          </a:prstGeom>
          <a:ln w="57150">
            <a:solidFill>
              <a:schemeClr val="tx1"/>
            </a:solidFill>
          </a:ln>
        </p:spPr>
      </p:pic>
      <p:pic>
        <p:nvPicPr>
          <p:cNvPr id="6" name="Picture 5">
            <a:extLst>
              <a:ext uri="{FF2B5EF4-FFF2-40B4-BE49-F238E27FC236}">
                <a16:creationId xmlns:a16="http://schemas.microsoft.com/office/drawing/2014/main" id="{3D36011A-2757-4A83-A212-C04D9101B668}"/>
              </a:ext>
            </a:extLst>
          </p:cNvPr>
          <p:cNvPicPr>
            <a:picLocks noChangeAspect="1"/>
          </p:cNvPicPr>
          <p:nvPr/>
        </p:nvPicPr>
        <p:blipFill>
          <a:blip r:embed="rId4"/>
          <a:stretch>
            <a:fillRect/>
          </a:stretch>
        </p:blipFill>
        <p:spPr>
          <a:xfrm>
            <a:off x="1542882" y="2997988"/>
            <a:ext cx="1314450" cy="1387072"/>
          </a:xfrm>
          <a:prstGeom prst="rect">
            <a:avLst/>
          </a:prstGeom>
          <a:ln w="57150">
            <a:solidFill>
              <a:schemeClr val="tx1"/>
            </a:solidFill>
          </a:ln>
        </p:spPr>
      </p:pic>
      <p:sp>
        <p:nvSpPr>
          <p:cNvPr id="7" name="Title 3">
            <a:extLst>
              <a:ext uri="{FF2B5EF4-FFF2-40B4-BE49-F238E27FC236}">
                <a16:creationId xmlns:a16="http://schemas.microsoft.com/office/drawing/2014/main" id="{21E35880-0CBC-4AE6-B37A-C65D21D8DE43}"/>
              </a:ext>
            </a:extLst>
          </p:cNvPr>
          <p:cNvSpPr txBox="1">
            <a:spLocks/>
          </p:cNvSpPr>
          <p:nvPr/>
        </p:nvSpPr>
        <p:spPr>
          <a:xfrm>
            <a:off x="2937639" y="3657600"/>
            <a:ext cx="1976356" cy="857251"/>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500" dirty="0">
                <a:solidFill>
                  <a:schemeClr val="accent1">
                    <a:lumMod val="50000"/>
                  </a:schemeClr>
                </a:solidFill>
                <a:effectLst/>
                <a:latin typeface="Arial" panose="020B0604020202020204" pitchFamily="34" charset="0"/>
              </a:rPr>
              <a:t>Letitia Owen, RN</a:t>
            </a:r>
            <a:r>
              <a:rPr lang="en-US" sz="1500" b="0" dirty="0">
                <a:solidFill>
                  <a:schemeClr val="accent1">
                    <a:lumMod val="50000"/>
                  </a:schemeClr>
                </a:solidFill>
                <a:effectLst/>
                <a:latin typeface="Arial" panose="020B0604020202020204" pitchFamily="34" charset="0"/>
              </a:rPr>
              <a:t/>
            </a:r>
            <a:br>
              <a:rPr lang="en-US" sz="1500" b="0" dirty="0">
                <a:solidFill>
                  <a:schemeClr val="accent1">
                    <a:lumMod val="50000"/>
                  </a:schemeClr>
                </a:solidFill>
                <a:effectLst/>
                <a:latin typeface="Arial" panose="020B0604020202020204" pitchFamily="34" charset="0"/>
              </a:rPr>
            </a:br>
            <a:r>
              <a:rPr lang="en-US" sz="1500" b="0" dirty="0">
                <a:solidFill>
                  <a:schemeClr val="accent1">
                    <a:lumMod val="50000"/>
                  </a:schemeClr>
                </a:solidFill>
                <a:effectLst/>
                <a:latin typeface="Arial" panose="020B0604020202020204" pitchFamily="34" charset="0"/>
              </a:rPr>
              <a:t>Nursing Services Operations Manager</a:t>
            </a:r>
          </a:p>
        </p:txBody>
      </p:sp>
      <p:pic>
        <p:nvPicPr>
          <p:cNvPr id="8" name="Picture 7">
            <a:extLst>
              <a:ext uri="{FF2B5EF4-FFF2-40B4-BE49-F238E27FC236}">
                <a16:creationId xmlns:a16="http://schemas.microsoft.com/office/drawing/2014/main" id="{CD0617CC-3232-4574-A66B-3DC54B725179}"/>
              </a:ext>
            </a:extLst>
          </p:cNvPr>
          <p:cNvPicPr>
            <a:picLocks noChangeAspect="1"/>
          </p:cNvPicPr>
          <p:nvPr/>
        </p:nvPicPr>
        <p:blipFill rotWithShape="1">
          <a:blip r:embed="rId5"/>
          <a:srcRect t="2678" b="22271"/>
          <a:stretch/>
        </p:blipFill>
        <p:spPr>
          <a:xfrm>
            <a:off x="5284265" y="2997987"/>
            <a:ext cx="1314450" cy="1387072"/>
          </a:xfrm>
          <a:prstGeom prst="rect">
            <a:avLst/>
          </a:prstGeom>
          <a:ln w="57150">
            <a:solidFill>
              <a:schemeClr val="tx1"/>
            </a:solidFill>
          </a:ln>
        </p:spPr>
      </p:pic>
      <p:sp>
        <p:nvSpPr>
          <p:cNvPr id="10" name="Title 3">
            <a:extLst>
              <a:ext uri="{FF2B5EF4-FFF2-40B4-BE49-F238E27FC236}">
                <a16:creationId xmlns:a16="http://schemas.microsoft.com/office/drawing/2014/main" id="{D6DF5416-98E1-4707-A623-523ACAA7DBAE}"/>
              </a:ext>
            </a:extLst>
          </p:cNvPr>
          <p:cNvSpPr txBox="1">
            <a:spLocks/>
          </p:cNvSpPr>
          <p:nvPr/>
        </p:nvSpPr>
        <p:spPr>
          <a:xfrm>
            <a:off x="6666257" y="3816561"/>
            <a:ext cx="2011213" cy="732213"/>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500" dirty="0">
                <a:solidFill>
                  <a:schemeClr val="accent1">
                    <a:lumMod val="50000"/>
                  </a:schemeClr>
                </a:solidFill>
                <a:effectLst/>
                <a:latin typeface="Arial" panose="020B0604020202020204" pitchFamily="34" charset="0"/>
              </a:rPr>
              <a:t>Beverly Stubbs, RN</a:t>
            </a:r>
            <a:r>
              <a:rPr lang="en-US" sz="1500" b="0" dirty="0">
                <a:solidFill>
                  <a:schemeClr val="accent1">
                    <a:lumMod val="50000"/>
                  </a:schemeClr>
                </a:solidFill>
                <a:effectLst/>
                <a:latin typeface="Arial" panose="020B0604020202020204" pitchFamily="34" charset="0"/>
              </a:rPr>
              <a:t/>
            </a:r>
            <a:br>
              <a:rPr lang="en-US" sz="1500" b="0" dirty="0">
                <a:solidFill>
                  <a:schemeClr val="accent1">
                    <a:lumMod val="50000"/>
                  </a:schemeClr>
                </a:solidFill>
                <a:effectLst/>
                <a:latin typeface="Arial" panose="020B0604020202020204" pitchFamily="34" charset="0"/>
              </a:rPr>
            </a:br>
            <a:r>
              <a:rPr lang="en-US" sz="1500" b="0" dirty="0">
                <a:solidFill>
                  <a:schemeClr val="accent1">
                    <a:lumMod val="50000"/>
                  </a:schemeClr>
                </a:solidFill>
                <a:effectLst/>
                <a:latin typeface="Arial" panose="020B0604020202020204" pitchFamily="34" charset="0"/>
              </a:rPr>
              <a:t>Nurse Consultant</a:t>
            </a:r>
          </a:p>
        </p:txBody>
      </p:sp>
      <p:sp>
        <p:nvSpPr>
          <p:cNvPr id="11" name="Title 3">
            <a:extLst>
              <a:ext uri="{FF2B5EF4-FFF2-40B4-BE49-F238E27FC236}">
                <a16:creationId xmlns:a16="http://schemas.microsoft.com/office/drawing/2014/main" id="{30D2D831-8FBA-024F-8A10-D1AA6E24D2BB}"/>
              </a:ext>
            </a:extLst>
          </p:cNvPr>
          <p:cNvSpPr txBox="1">
            <a:spLocks/>
          </p:cNvSpPr>
          <p:nvPr/>
        </p:nvSpPr>
        <p:spPr>
          <a:xfrm>
            <a:off x="5131243" y="1183508"/>
            <a:ext cx="2934944" cy="732213"/>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650" dirty="0">
                <a:solidFill>
                  <a:schemeClr val="accent1">
                    <a:lumMod val="50000"/>
                  </a:schemeClr>
                </a:solidFill>
                <a:effectLst/>
                <a:latin typeface="Arial" panose="020B0604020202020204" pitchFamily="34" charset="0"/>
              </a:rPr>
              <a:t>Valerie Langley, RN,CCHP</a:t>
            </a:r>
            <a:r>
              <a:rPr lang="en-US" sz="1650" b="0" dirty="0">
                <a:solidFill>
                  <a:schemeClr val="accent1">
                    <a:lumMod val="50000"/>
                  </a:schemeClr>
                </a:solidFill>
                <a:effectLst/>
                <a:latin typeface="Arial" panose="020B0604020202020204" pitchFamily="34" charset="0"/>
              </a:rPr>
              <a:t/>
            </a:r>
            <a:br>
              <a:rPr lang="en-US" sz="1650" b="0" dirty="0">
                <a:solidFill>
                  <a:schemeClr val="accent1">
                    <a:lumMod val="50000"/>
                  </a:schemeClr>
                </a:solidFill>
                <a:effectLst/>
                <a:latin typeface="Arial" panose="020B0604020202020204" pitchFamily="34" charset="0"/>
              </a:rPr>
            </a:br>
            <a:r>
              <a:rPr lang="en-US" sz="1650" b="0" dirty="0">
                <a:solidFill>
                  <a:schemeClr val="accent1">
                    <a:lumMod val="50000"/>
                  </a:schemeClr>
                </a:solidFill>
                <a:effectLst/>
                <a:latin typeface="Arial" panose="020B0604020202020204" pitchFamily="34" charset="0"/>
              </a:rPr>
              <a:t>Chief Nursing Officer</a:t>
            </a:r>
          </a:p>
        </p:txBody>
      </p:sp>
      <p:sp>
        <p:nvSpPr>
          <p:cNvPr id="9" name="Title 3">
            <a:extLst>
              <a:ext uri="{FF2B5EF4-FFF2-40B4-BE49-F238E27FC236}">
                <a16:creationId xmlns:a16="http://schemas.microsoft.com/office/drawing/2014/main" id="{C9361C1D-96AE-40B8-AFB5-9843372693DE}"/>
              </a:ext>
            </a:extLst>
          </p:cNvPr>
          <p:cNvSpPr>
            <a:spLocks noGrp="1"/>
          </p:cNvSpPr>
          <p:nvPr>
            <p:ph type="title"/>
          </p:nvPr>
        </p:nvSpPr>
        <p:spPr>
          <a:xfrm>
            <a:off x="1461084" y="409245"/>
            <a:ext cx="1796466" cy="1190955"/>
          </a:xfrm>
        </p:spPr>
        <p:txBody>
          <a:bodyPr>
            <a:normAutofit fontScale="90000"/>
          </a:bodyPr>
          <a:lstStyle/>
          <a:p>
            <a:pPr>
              <a:lnSpc>
                <a:spcPct val="100000"/>
              </a:lnSpc>
            </a:pPr>
            <a:r>
              <a:rPr lang="en-US" sz="2700" dirty="0">
                <a:solidFill>
                  <a:schemeClr val="accent1">
                    <a:lumMod val="50000"/>
                  </a:schemeClr>
                </a:solidFill>
              </a:rPr>
              <a:t>Health &amp; Wellness </a:t>
            </a:r>
            <a:br>
              <a:rPr lang="en-US" sz="2700" dirty="0">
                <a:solidFill>
                  <a:schemeClr val="accent1">
                    <a:lumMod val="50000"/>
                  </a:schemeClr>
                </a:solidFill>
              </a:rPr>
            </a:br>
            <a:r>
              <a:rPr lang="en-US" sz="2700" dirty="0">
                <a:solidFill>
                  <a:schemeClr val="accent1">
                    <a:lumMod val="50000"/>
                  </a:schemeClr>
                </a:solidFill>
              </a:rPr>
              <a:t>Leadership</a:t>
            </a:r>
          </a:p>
        </p:txBody>
      </p:sp>
    </p:spTree>
    <p:extLst>
      <p:ext uri="{BB962C8B-B14F-4D97-AF65-F5344CB8AC3E}">
        <p14:creationId xmlns:p14="http://schemas.microsoft.com/office/powerpoint/2010/main" val="1862746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D961D5-5405-46F8-B48F-CEE3E5AE7CBF}"/>
              </a:ext>
            </a:extLst>
          </p:cNvPr>
          <p:cNvSpPr>
            <a:spLocks noGrp="1"/>
          </p:cNvSpPr>
          <p:nvPr>
            <p:ph type="sldNum" sz="quarter" idx="10"/>
          </p:nvPr>
        </p:nvSpPr>
        <p:spPr/>
        <p:txBody>
          <a:bodyPr/>
          <a:lstStyle/>
          <a:p>
            <a:fld id="{5217D969-FAF6-4667-9EED-A6C98B22320E}" type="slidenum">
              <a:rPr lang="en-US" smtClean="0"/>
              <a:t>31</a:t>
            </a:fld>
            <a:endParaRPr lang="en-US"/>
          </a:p>
        </p:txBody>
      </p:sp>
      <p:sp>
        <p:nvSpPr>
          <p:cNvPr id="4" name="Title 3">
            <a:extLst>
              <a:ext uri="{FF2B5EF4-FFF2-40B4-BE49-F238E27FC236}">
                <a16:creationId xmlns:a16="http://schemas.microsoft.com/office/drawing/2014/main" id="{CA609AAE-4E3F-4E5D-B911-E19ED75F90E8}"/>
              </a:ext>
            </a:extLst>
          </p:cNvPr>
          <p:cNvSpPr>
            <a:spLocks noGrp="1"/>
          </p:cNvSpPr>
          <p:nvPr>
            <p:ph type="title" idx="4294967295"/>
          </p:nvPr>
        </p:nvSpPr>
        <p:spPr>
          <a:xfrm>
            <a:off x="1078111" y="548211"/>
            <a:ext cx="6987778" cy="572691"/>
          </a:xfrm>
        </p:spPr>
        <p:txBody>
          <a:bodyPr>
            <a:normAutofit/>
          </a:bodyPr>
          <a:lstStyle/>
          <a:p>
            <a:r>
              <a:rPr lang="en-US" sz="2700" dirty="0"/>
              <a:t>Resources and Organizations</a:t>
            </a:r>
          </a:p>
        </p:txBody>
      </p:sp>
      <p:sp>
        <p:nvSpPr>
          <p:cNvPr id="2" name="Content Placeholder 1">
            <a:extLst>
              <a:ext uri="{FF2B5EF4-FFF2-40B4-BE49-F238E27FC236}">
                <a16:creationId xmlns:a16="http://schemas.microsoft.com/office/drawing/2014/main" id="{86637B11-89FC-4825-A264-AD1C683579F7}"/>
              </a:ext>
            </a:extLst>
          </p:cNvPr>
          <p:cNvSpPr>
            <a:spLocks noGrp="1"/>
          </p:cNvSpPr>
          <p:nvPr>
            <p:ph idx="4294967295"/>
          </p:nvPr>
        </p:nvSpPr>
        <p:spPr>
          <a:xfrm>
            <a:off x="1078111" y="1276350"/>
            <a:ext cx="6987778" cy="3456384"/>
          </a:xfrm>
        </p:spPr>
        <p:txBody>
          <a:bodyPr>
            <a:normAutofit/>
          </a:bodyPr>
          <a:lstStyle/>
          <a:p>
            <a:pPr fontAlgn="base"/>
            <a:r>
              <a:rPr lang="en-US" sz="1950" dirty="0"/>
              <a:t> American Correctional Nurses Association - </a:t>
            </a:r>
            <a:r>
              <a:rPr lang="en-US" sz="1950" b="1" dirty="0"/>
              <a:t>ACNA</a:t>
            </a:r>
          </a:p>
          <a:p>
            <a:pPr fontAlgn="base"/>
            <a:r>
              <a:rPr lang="en-US" sz="1950" dirty="0"/>
              <a:t> American Correctional Association - </a:t>
            </a:r>
            <a:r>
              <a:rPr lang="en-US" sz="1950" b="1" dirty="0"/>
              <a:t>ACA</a:t>
            </a:r>
          </a:p>
          <a:p>
            <a:pPr fontAlgn="base"/>
            <a:r>
              <a:rPr lang="en-US" sz="1950" dirty="0"/>
              <a:t> National Commission on Correctional Health Care - </a:t>
            </a:r>
            <a:r>
              <a:rPr lang="en-US" sz="1950" b="1" dirty="0"/>
              <a:t>NCCHC</a:t>
            </a:r>
          </a:p>
          <a:p>
            <a:pPr fontAlgn="base"/>
            <a:r>
              <a:rPr lang="en-US" sz="1950" b="1" dirty="0"/>
              <a:t> </a:t>
            </a:r>
            <a:r>
              <a:rPr lang="en-US" sz="1950" dirty="0"/>
              <a:t>Academy of Correctional Health Professionals - </a:t>
            </a:r>
            <a:r>
              <a:rPr lang="en-US" sz="1950" b="1" dirty="0"/>
              <a:t>ACHP</a:t>
            </a:r>
          </a:p>
          <a:p>
            <a:pPr fontAlgn="base"/>
            <a:r>
              <a:rPr lang="en-US" sz="1950" dirty="0"/>
              <a:t> American College of Correctional Physicians - </a:t>
            </a:r>
            <a:r>
              <a:rPr lang="en-US" sz="1950" b="1" dirty="0"/>
              <a:t>ACCP</a:t>
            </a:r>
          </a:p>
          <a:p>
            <a:pPr fontAlgn="base"/>
            <a:r>
              <a:rPr lang="en-US" sz="1950" dirty="0"/>
              <a:t> Academic Consortium on Criminal Justice Health - </a:t>
            </a:r>
            <a:r>
              <a:rPr lang="en-US" sz="1950" b="1" dirty="0"/>
              <a:t>ACCJH</a:t>
            </a:r>
          </a:p>
          <a:p>
            <a:pPr fontAlgn="base"/>
            <a:r>
              <a:rPr lang="en-US" sz="1950" dirty="0"/>
              <a:t> International Association of Forensic Nurses – </a:t>
            </a:r>
            <a:r>
              <a:rPr lang="en-US" sz="1950" b="1" dirty="0"/>
              <a:t>IAFN</a:t>
            </a:r>
          </a:p>
          <a:p>
            <a:pPr fontAlgn="base"/>
            <a:r>
              <a:rPr lang="en-US" sz="1950" b="1" dirty="0"/>
              <a:t> </a:t>
            </a:r>
            <a:r>
              <a:rPr lang="en-US" sz="1950" dirty="0"/>
              <a:t>NC Criminal Justice Association</a:t>
            </a:r>
          </a:p>
        </p:txBody>
      </p:sp>
    </p:spTree>
    <p:extLst>
      <p:ext uri="{BB962C8B-B14F-4D97-AF65-F5344CB8AC3E}">
        <p14:creationId xmlns:p14="http://schemas.microsoft.com/office/powerpoint/2010/main" val="2697806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05A28-B26D-4BC2-A44D-975083FEC127}"/>
              </a:ext>
            </a:extLst>
          </p:cNvPr>
          <p:cNvSpPr>
            <a:spLocks noGrp="1"/>
          </p:cNvSpPr>
          <p:nvPr>
            <p:ph type="title"/>
          </p:nvPr>
        </p:nvSpPr>
        <p:spPr>
          <a:xfrm>
            <a:off x="838200" y="361950"/>
            <a:ext cx="5822302" cy="573087"/>
          </a:xfrm>
        </p:spPr>
        <p:txBody>
          <a:bodyPr>
            <a:normAutofit/>
          </a:bodyPr>
          <a:lstStyle/>
          <a:p>
            <a:r>
              <a:rPr lang="en-US" sz="2700" dirty="0">
                <a:solidFill>
                  <a:schemeClr val="accent1">
                    <a:lumMod val="50000"/>
                  </a:schemeClr>
                </a:solidFill>
              </a:rPr>
              <a:t>References</a:t>
            </a:r>
          </a:p>
        </p:txBody>
      </p:sp>
      <p:sp>
        <p:nvSpPr>
          <p:cNvPr id="6" name="Content Placeholder 5">
            <a:extLst>
              <a:ext uri="{FF2B5EF4-FFF2-40B4-BE49-F238E27FC236}">
                <a16:creationId xmlns:a16="http://schemas.microsoft.com/office/drawing/2014/main" id="{7E3A7D6A-6545-40F9-B093-67A9D95A7946}"/>
              </a:ext>
            </a:extLst>
          </p:cNvPr>
          <p:cNvSpPr>
            <a:spLocks noGrp="1"/>
          </p:cNvSpPr>
          <p:nvPr>
            <p:ph idx="1"/>
          </p:nvPr>
        </p:nvSpPr>
        <p:spPr>
          <a:xfrm>
            <a:off x="723900" y="1036383"/>
            <a:ext cx="7696200" cy="3646733"/>
          </a:xfrm>
        </p:spPr>
        <p:txBody>
          <a:bodyPr>
            <a:noAutofit/>
          </a:bodyPr>
          <a:lstStyle/>
          <a:p>
            <a:pPr marL="82296" indent="-342900">
              <a:spcBef>
                <a:spcPts val="0"/>
              </a:spcBef>
              <a:buNone/>
            </a:pPr>
            <a:r>
              <a:rPr lang="en-US" sz="1200" dirty="0">
                <a:solidFill>
                  <a:schemeClr val="accent1">
                    <a:lumMod val="50000"/>
                  </a:schemeClr>
                </a:solidFill>
              </a:rPr>
              <a:t>Bronson, J. &amp; </a:t>
            </a:r>
            <a:r>
              <a:rPr lang="en-US" sz="1200" dirty="0" err="1">
                <a:solidFill>
                  <a:schemeClr val="accent1">
                    <a:lumMod val="50000"/>
                  </a:schemeClr>
                </a:solidFill>
              </a:rPr>
              <a:t>Berzofsky</a:t>
            </a:r>
            <a:r>
              <a:rPr lang="en-US" sz="1200" dirty="0">
                <a:solidFill>
                  <a:schemeClr val="accent1">
                    <a:lumMod val="50000"/>
                  </a:schemeClr>
                </a:solidFill>
              </a:rPr>
              <a:t>, M. (2017). Indicators of mental health problems reported by prisoners and jail inmates. </a:t>
            </a:r>
            <a:r>
              <a:rPr lang="en-US" sz="1200" i="1" dirty="0">
                <a:solidFill>
                  <a:schemeClr val="accent1">
                    <a:lumMod val="50000"/>
                  </a:schemeClr>
                </a:solidFill>
              </a:rPr>
              <a:t>U.S. DOJ Bureau of Justice Statistics</a:t>
            </a:r>
            <a:r>
              <a:rPr lang="en-US" sz="1200" dirty="0">
                <a:solidFill>
                  <a:schemeClr val="accent1">
                    <a:lumMod val="50000"/>
                  </a:schemeClr>
                </a:solidFill>
              </a:rPr>
              <a:t>. Retrieved from: https://bjs.ojp.gov/content/pub/pdf/imhprpji1112.pdf</a:t>
            </a:r>
          </a:p>
          <a:p>
            <a:pPr marL="82296" indent="-342900">
              <a:spcBef>
                <a:spcPts val="0"/>
              </a:spcBef>
              <a:buNone/>
            </a:pPr>
            <a:endParaRPr lang="en-US" sz="1200" dirty="0">
              <a:solidFill>
                <a:schemeClr val="accent1">
                  <a:lumMod val="50000"/>
                </a:schemeClr>
              </a:solidFill>
            </a:endParaRPr>
          </a:p>
          <a:p>
            <a:pPr marL="82296" indent="-342900">
              <a:spcBef>
                <a:spcPts val="0"/>
              </a:spcBef>
              <a:buNone/>
            </a:pPr>
            <a:r>
              <a:rPr lang="en-US" sz="1200" dirty="0">
                <a:solidFill>
                  <a:schemeClr val="accent1">
                    <a:lumMod val="50000"/>
                  </a:schemeClr>
                </a:solidFill>
              </a:rPr>
              <a:t>C1 Staff. (2015). Ten things I wish I knew before becoming a correctional nurse.</a:t>
            </a:r>
            <a:r>
              <a:rPr lang="en-US" sz="1200" i="1" dirty="0">
                <a:solidFill>
                  <a:schemeClr val="accent1">
                    <a:lumMod val="50000"/>
                  </a:schemeClr>
                </a:solidFill>
              </a:rPr>
              <a:t> Corrections1 by Lexipol. </a:t>
            </a:r>
            <a:r>
              <a:rPr lang="en-US" sz="1200" dirty="0">
                <a:solidFill>
                  <a:schemeClr val="accent1">
                    <a:lumMod val="50000"/>
                  </a:schemeClr>
                </a:solidFill>
              </a:rPr>
              <a:t>Retrieved from: https://www.corrections1.com/correctional-healthcare/articles/10-things-i-wish-i-knew-before-becoming-a-correctional-nurse-s20NUhy0aVBPWAGL/</a:t>
            </a:r>
          </a:p>
          <a:p>
            <a:pPr marL="82296" indent="-342900">
              <a:spcBef>
                <a:spcPts val="0"/>
              </a:spcBef>
              <a:buNone/>
            </a:pPr>
            <a:endParaRPr lang="en-US" sz="1200" dirty="0">
              <a:solidFill>
                <a:schemeClr val="accent1">
                  <a:lumMod val="50000"/>
                </a:schemeClr>
              </a:solidFill>
            </a:endParaRPr>
          </a:p>
          <a:p>
            <a:pPr marL="82296" indent="-342900">
              <a:spcBef>
                <a:spcPts val="0"/>
              </a:spcBef>
              <a:buNone/>
            </a:pPr>
            <a:r>
              <a:rPr lang="en-US" sz="1200" dirty="0">
                <a:solidFill>
                  <a:schemeClr val="accent1">
                    <a:lumMod val="50000"/>
                  </a:schemeClr>
                </a:solidFill>
              </a:rPr>
              <a:t>Mahoney, S. (2015). The challenges of correctional nursing. </a:t>
            </a:r>
            <a:r>
              <a:rPr lang="en-US" sz="1200" i="1" dirty="0">
                <a:solidFill>
                  <a:schemeClr val="accent1">
                    <a:lumMod val="50000"/>
                  </a:schemeClr>
                </a:solidFill>
              </a:rPr>
              <a:t>Magnificat: A Journal of Undergraduate Nonfiction. </a:t>
            </a:r>
            <a:r>
              <a:rPr lang="en-US" sz="1200" dirty="0">
                <a:solidFill>
                  <a:schemeClr val="accent1">
                    <a:lumMod val="50000"/>
                  </a:schemeClr>
                </a:solidFill>
              </a:rPr>
              <a:t>Retrieved from: https://commons.marymount.edu/magnificat/the-challenges-of-correctional-nursing/</a:t>
            </a:r>
          </a:p>
          <a:p>
            <a:pPr marL="82296" indent="-342900">
              <a:spcBef>
                <a:spcPts val="0"/>
              </a:spcBef>
              <a:buNone/>
            </a:pPr>
            <a:endParaRPr lang="en-US" sz="1200" dirty="0">
              <a:solidFill>
                <a:schemeClr val="accent1">
                  <a:lumMod val="50000"/>
                </a:schemeClr>
              </a:solidFill>
            </a:endParaRPr>
          </a:p>
          <a:p>
            <a:pPr marL="82296" indent="-342900">
              <a:spcBef>
                <a:spcPts val="0"/>
              </a:spcBef>
              <a:buNone/>
            </a:pPr>
            <a:r>
              <a:rPr lang="en-US" sz="1200" dirty="0">
                <a:solidFill>
                  <a:schemeClr val="accent1">
                    <a:lumMod val="50000"/>
                  </a:schemeClr>
                </a:solidFill>
              </a:rPr>
              <a:t>Missouri Department of Health and Senior Services. (2021). Definition of public health nursing. </a:t>
            </a:r>
            <a:r>
              <a:rPr lang="en-US" sz="1200" i="1" dirty="0">
                <a:solidFill>
                  <a:schemeClr val="accent1">
                    <a:lumMod val="50000"/>
                  </a:schemeClr>
                </a:solidFill>
              </a:rPr>
              <a:t>Council for Public Health Nursing. </a:t>
            </a:r>
            <a:r>
              <a:rPr lang="en-US" sz="1200" dirty="0">
                <a:solidFill>
                  <a:schemeClr val="accent1">
                    <a:lumMod val="50000"/>
                  </a:schemeClr>
                </a:solidFill>
              </a:rPr>
              <a:t>Retrieved from: https://health.mo.gov/living/lpha/phnursing/definition.php</a:t>
            </a:r>
          </a:p>
          <a:p>
            <a:pPr marL="82296" indent="-342900">
              <a:spcBef>
                <a:spcPts val="0"/>
              </a:spcBef>
              <a:buNone/>
            </a:pPr>
            <a:endParaRPr lang="en-US" sz="1200" dirty="0">
              <a:solidFill>
                <a:schemeClr val="accent1">
                  <a:lumMod val="50000"/>
                </a:schemeClr>
              </a:solidFill>
            </a:endParaRPr>
          </a:p>
          <a:p>
            <a:pPr marL="82296" indent="-342900">
              <a:spcBef>
                <a:spcPts val="0"/>
              </a:spcBef>
              <a:buNone/>
            </a:pPr>
            <a:r>
              <a:rPr lang="en-US" sz="1200" dirty="0">
                <a:solidFill>
                  <a:schemeClr val="accent1">
                    <a:lumMod val="50000"/>
                  </a:schemeClr>
                </a:solidFill>
              </a:rPr>
              <a:t>Nurse.org. (2017). Five things I wish I knew before becoming a correctional nurse. </a:t>
            </a:r>
            <a:r>
              <a:rPr lang="en-US" sz="1200" i="1" dirty="0">
                <a:solidFill>
                  <a:schemeClr val="accent1">
                    <a:lumMod val="50000"/>
                  </a:schemeClr>
                </a:solidFill>
              </a:rPr>
              <a:t>Industry Featured Article. </a:t>
            </a:r>
            <a:r>
              <a:rPr lang="en-US" sz="1200" dirty="0">
                <a:solidFill>
                  <a:schemeClr val="accent1">
                    <a:lumMod val="50000"/>
                  </a:schemeClr>
                </a:solidFill>
              </a:rPr>
              <a:t>Retrieved from https://nurse.org/articles/correctional-nurse-tips/</a:t>
            </a:r>
          </a:p>
          <a:p>
            <a:pPr marL="82296" indent="-342900">
              <a:spcBef>
                <a:spcPts val="0"/>
              </a:spcBef>
              <a:buNone/>
            </a:pPr>
            <a:endParaRPr lang="en-US" sz="1200" dirty="0">
              <a:solidFill>
                <a:schemeClr val="accent1">
                  <a:lumMod val="50000"/>
                </a:schemeClr>
              </a:solidFill>
            </a:endParaRPr>
          </a:p>
          <a:p>
            <a:pPr marL="82296" indent="-342900">
              <a:spcBef>
                <a:spcPts val="0"/>
              </a:spcBef>
              <a:buNone/>
            </a:pPr>
            <a:r>
              <a:rPr lang="en-US" sz="1200" dirty="0">
                <a:solidFill>
                  <a:schemeClr val="accent1">
                    <a:lumMod val="50000"/>
                  </a:schemeClr>
                </a:solidFill>
              </a:rPr>
              <a:t>Premier Medical Staffing Services (2020). Interview with Chris McMahon, RN, BSN. </a:t>
            </a:r>
            <a:r>
              <a:rPr lang="en-US" sz="1200" i="1" dirty="0">
                <a:solidFill>
                  <a:schemeClr val="accent1">
                    <a:lumMod val="50000"/>
                  </a:schemeClr>
                </a:solidFill>
              </a:rPr>
              <a:t>A Day in the Life of a Correctional Nurse. </a:t>
            </a:r>
            <a:r>
              <a:rPr lang="en-US" sz="1200" dirty="0">
                <a:solidFill>
                  <a:schemeClr val="accent1">
                    <a:lumMod val="50000"/>
                  </a:schemeClr>
                </a:solidFill>
              </a:rPr>
              <a:t>Retrieved from: https://premiermedstaffing.com/blog/a-day-in-the-life-of-a-correctional-nurse/</a:t>
            </a:r>
          </a:p>
        </p:txBody>
      </p:sp>
      <p:sp>
        <p:nvSpPr>
          <p:cNvPr id="4" name="Slide Number Placeholder 3">
            <a:extLst>
              <a:ext uri="{FF2B5EF4-FFF2-40B4-BE49-F238E27FC236}">
                <a16:creationId xmlns:a16="http://schemas.microsoft.com/office/drawing/2014/main" id="{99D77B1F-411C-40FE-83D9-B0FDAC59A481}"/>
              </a:ext>
            </a:extLst>
          </p:cNvPr>
          <p:cNvSpPr>
            <a:spLocks noGrp="1"/>
          </p:cNvSpPr>
          <p:nvPr>
            <p:ph type="sldNum" sz="quarter" idx="10"/>
          </p:nvPr>
        </p:nvSpPr>
        <p:spPr/>
        <p:txBody>
          <a:bodyPr/>
          <a:lstStyle/>
          <a:p>
            <a:fld id="{5217D969-FAF6-4667-9EED-A6C98B22320E}" type="slidenum">
              <a:rPr lang="en-US" smtClean="0"/>
              <a:pPr/>
              <a:t>32</a:t>
            </a:fld>
            <a:endParaRPr lang="en-US" dirty="0"/>
          </a:p>
        </p:txBody>
      </p:sp>
    </p:spTree>
    <p:extLst>
      <p:ext uri="{BB962C8B-B14F-4D97-AF65-F5344CB8AC3E}">
        <p14:creationId xmlns:p14="http://schemas.microsoft.com/office/powerpoint/2010/main" val="3304557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3378C-2985-4A19-8891-735B31D3AF6E}"/>
              </a:ext>
            </a:extLst>
          </p:cNvPr>
          <p:cNvSpPr>
            <a:spLocks noGrp="1"/>
          </p:cNvSpPr>
          <p:nvPr>
            <p:ph type="title"/>
          </p:nvPr>
        </p:nvSpPr>
        <p:spPr>
          <a:xfrm>
            <a:off x="1119090" y="1740297"/>
            <a:ext cx="6905820" cy="477502"/>
          </a:xfrm>
        </p:spPr>
        <p:txBody>
          <a:bodyPr>
            <a:noAutofit/>
          </a:bodyPr>
          <a:lstStyle/>
          <a:p>
            <a:pPr algn="r">
              <a:lnSpc>
                <a:spcPct val="100000"/>
              </a:lnSpc>
            </a:pPr>
            <a:r>
              <a:rPr lang="en-US" sz="4050" dirty="0">
                <a:solidFill>
                  <a:schemeClr val="accent1">
                    <a:lumMod val="50000"/>
                  </a:schemeClr>
                </a:solidFill>
              </a:rPr>
              <a:t/>
            </a:r>
            <a:br>
              <a:rPr lang="en-US" sz="4050" dirty="0">
                <a:solidFill>
                  <a:schemeClr val="accent1">
                    <a:lumMod val="50000"/>
                  </a:schemeClr>
                </a:solidFill>
              </a:rPr>
            </a:br>
            <a:r>
              <a:rPr lang="en-US" sz="4050" dirty="0">
                <a:solidFill>
                  <a:schemeClr val="accent1">
                    <a:lumMod val="50000"/>
                  </a:schemeClr>
                </a:solidFill>
              </a:rPr>
              <a:t>Questions?			</a:t>
            </a:r>
            <a:r>
              <a:rPr lang="en-US" sz="2700" dirty="0">
                <a:solidFill>
                  <a:schemeClr val="accent1">
                    <a:lumMod val="50000"/>
                  </a:schemeClr>
                </a:solidFill>
              </a:rPr>
              <a:t/>
            </a:r>
            <a:br>
              <a:rPr lang="en-US" sz="2700" dirty="0">
                <a:solidFill>
                  <a:schemeClr val="accent1">
                    <a:lumMod val="50000"/>
                  </a:schemeClr>
                </a:solidFill>
              </a:rPr>
            </a:br>
            <a:r>
              <a:rPr lang="en-US" sz="2700" dirty="0">
                <a:solidFill>
                  <a:schemeClr val="accent1">
                    <a:lumMod val="50000"/>
                  </a:schemeClr>
                </a:solidFill>
              </a:rPr>
              <a:t/>
            </a:r>
            <a:br>
              <a:rPr lang="en-US" sz="2700" dirty="0">
                <a:solidFill>
                  <a:schemeClr val="accent1">
                    <a:lumMod val="50000"/>
                  </a:schemeClr>
                </a:solidFill>
              </a:rPr>
            </a:br>
            <a:r>
              <a:rPr lang="en-US" sz="2700" dirty="0">
                <a:solidFill>
                  <a:schemeClr val="accent1">
                    <a:lumMod val="50000"/>
                  </a:schemeClr>
                </a:solidFill>
              </a:rPr>
              <a:t/>
            </a:r>
            <a:br>
              <a:rPr lang="en-US" sz="2700" dirty="0">
                <a:solidFill>
                  <a:schemeClr val="accent1">
                    <a:lumMod val="50000"/>
                  </a:schemeClr>
                </a:solidFill>
              </a:rPr>
            </a:br>
            <a:r>
              <a:rPr lang="en-US" sz="2700" dirty="0" smtClean="0">
                <a:solidFill>
                  <a:schemeClr val="accent1">
                    <a:lumMod val="50000"/>
                  </a:schemeClr>
                </a:solidFill>
              </a:rPr>
              <a:t>ramesh.upadhyaya@dac.nc.gov</a:t>
            </a:r>
            <a:r>
              <a:rPr lang="en-US" sz="2700" dirty="0">
                <a:solidFill>
                  <a:schemeClr val="accent1">
                    <a:lumMod val="50000"/>
                  </a:schemeClr>
                </a:solidFill>
              </a:rPr>
              <a:t/>
            </a:r>
            <a:br>
              <a:rPr lang="en-US" sz="2700" dirty="0">
                <a:solidFill>
                  <a:schemeClr val="accent1">
                    <a:lumMod val="50000"/>
                  </a:schemeClr>
                </a:solidFill>
              </a:rPr>
            </a:br>
            <a:r>
              <a:rPr lang="en-US" sz="2700" dirty="0">
                <a:solidFill>
                  <a:schemeClr val="accent1">
                    <a:lumMod val="50000"/>
                  </a:schemeClr>
                </a:solidFill>
              </a:rPr>
              <a:t>(984) 255 – 6078</a:t>
            </a:r>
            <a:br>
              <a:rPr lang="en-US" sz="2700" dirty="0">
                <a:solidFill>
                  <a:schemeClr val="accent1">
                    <a:lumMod val="50000"/>
                  </a:schemeClr>
                </a:solidFill>
              </a:rPr>
            </a:br>
            <a:r>
              <a:rPr lang="en-US" sz="2700" dirty="0">
                <a:solidFill>
                  <a:schemeClr val="accent1">
                    <a:lumMod val="50000"/>
                  </a:schemeClr>
                </a:solidFill>
              </a:rPr>
              <a:t>(336) 259 – 0122</a:t>
            </a:r>
            <a:br>
              <a:rPr lang="en-US" sz="2700" dirty="0">
                <a:solidFill>
                  <a:schemeClr val="accent1">
                    <a:lumMod val="50000"/>
                  </a:schemeClr>
                </a:solidFill>
              </a:rPr>
            </a:br>
            <a:endParaRPr lang="en-US" sz="2700" dirty="0">
              <a:solidFill>
                <a:schemeClr val="accent1">
                  <a:lumMod val="50000"/>
                </a:schemeClr>
              </a:solidFill>
            </a:endParaRPr>
          </a:p>
        </p:txBody>
      </p:sp>
      <p:sp>
        <p:nvSpPr>
          <p:cNvPr id="3" name="Slide Number Placeholder 2">
            <a:extLst>
              <a:ext uri="{FF2B5EF4-FFF2-40B4-BE49-F238E27FC236}">
                <a16:creationId xmlns:a16="http://schemas.microsoft.com/office/drawing/2014/main" id="{AB5C2DA7-BF52-464B-81DD-3CD2023AA9DC}"/>
              </a:ext>
            </a:extLst>
          </p:cNvPr>
          <p:cNvSpPr>
            <a:spLocks noGrp="1"/>
          </p:cNvSpPr>
          <p:nvPr>
            <p:ph type="sldNum" sz="quarter" idx="10"/>
          </p:nvPr>
        </p:nvSpPr>
        <p:spPr/>
        <p:txBody>
          <a:bodyPr/>
          <a:lstStyle/>
          <a:p>
            <a:fld id="{5217D969-FAF6-4667-9EED-A6C98B22320E}" type="slidenum">
              <a:rPr lang="en-US" smtClean="0"/>
              <a:t>33</a:t>
            </a:fld>
            <a:endParaRPr lang="en-US"/>
          </a:p>
        </p:txBody>
      </p:sp>
      <p:pic>
        <p:nvPicPr>
          <p:cNvPr id="6" name="Picture 5">
            <a:extLst>
              <a:ext uri="{FF2B5EF4-FFF2-40B4-BE49-F238E27FC236}">
                <a16:creationId xmlns:a16="http://schemas.microsoft.com/office/drawing/2014/main" id="{D3F943A6-A463-458E-80B2-3294AE029741}"/>
              </a:ext>
            </a:extLst>
          </p:cNvPr>
          <p:cNvPicPr>
            <a:picLocks noChangeAspect="1"/>
          </p:cNvPicPr>
          <p:nvPr/>
        </p:nvPicPr>
        <p:blipFill rotWithShape="1">
          <a:blip r:embed="rId3"/>
          <a:srcRect b="3348"/>
          <a:stretch/>
        </p:blipFill>
        <p:spPr>
          <a:xfrm>
            <a:off x="1222013" y="1504950"/>
            <a:ext cx="1365974" cy="1982993"/>
          </a:xfrm>
          <a:prstGeom prst="rect">
            <a:avLst/>
          </a:prstGeom>
          <a:ln w="57150">
            <a:solidFill>
              <a:schemeClr val="tx1"/>
            </a:solidFill>
          </a:ln>
        </p:spPr>
      </p:pic>
      <p:sp>
        <p:nvSpPr>
          <p:cNvPr id="10" name="Title 3">
            <a:extLst>
              <a:ext uri="{FF2B5EF4-FFF2-40B4-BE49-F238E27FC236}">
                <a16:creationId xmlns:a16="http://schemas.microsoft.com/office/drawing/2014/main" id="{319C1860-D924-5541-A862-018EE2358909}"/>
              </a:ext>
            </a:extLst>
          </p:cNvPr>
          <p:cNvSpPr txBox="1">
            <a:spLocks/>
          </p:cNvSpPr>
          <p:nvPr/>
        </p:nvSpPr>
        <p:spPr>
          <a:xfrm>
            <a:off x="1143000" y="3697493"/>
            <a:ext cx="2386537" cy="694223"/>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a:lstStyle>
          <a:p>
            <a:r>
              <a:rPr lang="en-US" sz="1500" dirty="0">
                <a:solidFill>
                  <a:schemeClr val="accent1">
                    <a:lumMod val="50000"/>
                  </a:schemeClr>
                </a:solidFill>
                <a:effectLst/>
                <a:latin typeface="Arial" panose="020B0604020202020204" pitchFamily="34" charset="0"/>
              </a:rPr>
              <a:t>Ramesh C. Upadhyaya, MSN, MBA, RN, CCHP</a:t>
            </a:r>
            <a:r>
              <a:rPr lang="en-US" sz="1500" b="0" dirty="0">
                <a:solidFill>
                  <a:schemeClr val="accent1">
                    <a:lumMod val="50000"/>
                  </a:schemeClr>
                </a:solidFill>
                <a:effectLst/>
                <a:latin typeface="Arial" panose="020B0604020202020204" pitchFamily="34" charset="0"/>
              </a:rPr>
              <a:t/>
            </a:r>
            <a:br>
              <a:rPr lang="en-US" sz="1500" b="0" dirty="0">
                <a:solidFill>
                  <a:schemeClr val="accent1">
                    <a:lumMod val="50000"/>
                  </a:schemeClr>
                </a:solidFill>
                <a:effectLst/>
                <a:latin typeface="Arial" panose="020B0604020202020204" pitchFamily="34" charset="0"/>
              </a:rPr>
            </a:br>
            <a:r>
              <a:rPr lang="en-US" sz="1500" b="0" dirty="0">
                <a:solidFill>
                  <a:schemeClr val="accent1">
                    <a:lumMod val="50000"/>
                  </a:schemeClr>
                </a:solidFill>
                <a:effectLst/>
                <a:latin typeface="Arial" panose="020B0604020202020204" pitchFamily="34" charset="0"/>
              </a:rPr>
              <a:t>Nursing Resource Liaison</a:t>
            </a:r>
          </a:p>
        </p:txBody>
      </p:sp>
    </p:spTree>
    <p:extLst>
      <p:ext uri="{BB962C8B-B14F-4D97-AF65-F5344CB8AC3E}">
        <p14:creationId xmlns:p14="http://schemas.microsoft.com/office/powerpoint/2010/main" val="306317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DB9C1-29FF-4D58-8966-ACC050B1E416}"/>
              </a:ext>
            </a:extLst>
          </p:cNvPr>
          <p:cNvSpPr>
            <a:spLocks noGrp="1"/>
          </p:cNvSpPr>
          <p:nvPr>
            <p:ph type="ctrTitle"/>
          </p:nvPr>
        </p:nvSpPr>
        <p:spPr>
          <a:xfrm>
            <a:off x="1524000" y="1954105"/>
            <a:ext cx="7372350" cy="473075"/>
          </a:xfrm>
        </p:spPr>
        <p:txBody>
          <a:bodyPr>
            <a:noAutofit/>
          </a:bodyPr>
          <a:lstStyle/>
          <a:p>
            <a:r>
              <a:rPr lang="en-US" sz="2700" dirty="0"/>
              <a:t>What is a Vulnerable Population?</a:t>
            </a:r>
          </a:p>
        </p:txBody>
      </p:sp>
      <p:sp>
        <p:nvSpPr>
          <p:cNvPr id="2" name="Content Placeholder 1">
            <a:extLst>
              <a:ext uri="{FF2B5EF4-FFF2-40B4-BE49-F238E27FC236}">
                <a16:creationId xmlns:a16="http://schemas.microsoft.com/office/drawing/2014/main" id="{3B278BED-D2C6-4C61-9C78-E7D9F09D99F3}"/>
              </a:ext>
            </a:extLst>
          </p:cNvPr>
          <p:cNvSpPr>
            <a:spLocks noGrp="1"/>
          </p:cNvSpPr>
          <p:nvPr>
            <p:ph type="subTitle" idx="1"/>
          </p:nvPr>
        </p:nvSpPr>
        <p:spPr>
          <a:xfrm>
            <a:off x="1143000" y="2868621"/>
            <a:ext cx="7372350" cy="1812924"/>
          </a:xfrm>
        </p:spPr>
        <p:txBody>
          <a:bodyPr>
            <a:noAutofit/>
          </a:bodyPr>
          <a:lstStyle/>
          <a:p>
            <a:pPr marL="8335" lvl="1" algn="l"/>
            <a:r>
              <a:rPr lang="en-US" sz="1950" dirty="0">
                <a:solidFill>
                  <a:schemeClr val="tx1"/>
                </a:solidFill>
              </a:rPr>
              <a:t>A vulnerable population includes those who</a:t>
            </a:r>
          </a:p>
          <a:p>
            <a:pPr marL="177403" lvl="1" algn="l"/>
            <a:r>
              <a:rPr lang="en-US" sz="1950" dirty="0">
                <a:solidFill>
                  <a:schemeClr val="tx1"/>
                </a:solidFill>
              </a:rPr>
              <a:t>• Have no current healthcare, employment or shelter</a:t>
            </a:r>
          </a:p>
          <a:p>
            <a:pPr marL="177403" lvl="1" algn="l"/>
            <a:r>
              <a:rPr lang="en-US" sz="1950" dirty="0">
                <a:solidFill>
                  <a:schemeClr val="tx1"/>
                </a:solidFill>
              </a:rPr>
              <a:t>• Have undiagnosed problems such as cancer, </a:t>
            </a:r>
            <a:br>
              <a:rPr lang="en-US" sz="1950" dirty="0">
                <a:solidFill>
                  <a:schemeClr val="tx1"/>
                </a:solidFill>
              </a:rPr>
            </a:br>
            <a:r>
              <a:rPr lang="en-US" sz="1950" dirty="0">
                <a:solidFill>
                  <a:schemeClr val="tx1"/>
                </a:solidFill>
              </a:rPr>
              <a:t>  diabetes, PTSD</a:t>
            </a:r>
          </a:p>
          <a:p>
            <a:pPr marL="177403" lvl="1" algn="l"/>
            <a:r>
              <a:rPr lang="en-US" sz="1950" dirty="0">
                <a:solidFill>
                  <a:schemeClr val="tx1"/>
                </a:solidFill>
              </a:rPr>
              <a:t>• Have uncontrolled chronic conditions</a:t>
            </a:r>
          </a:p>
        </p:txBody>
      </p:sp>
      <p:sp>
        <p:nvSpPr>
          <p:cNvPr id="3" name="Slide Number Placeholder 2">
            <a:extLst>
              <a:ext uri="{FF2B5EF4-FFF2-40B4-BE49-F238E27FC236}">
                <a16:creationId xmlns:a16="http://schemas.microsoft.com/office/drawing/2014/main" id="{03DAD7DA-C928-4241-8212-48B4A6515C5D}"/>
              </a:ext>
            </a:extLst>
          </p:cNvPr>
          <p:cNvSpPr>
            <a:spLocks noGrp="1"/>
          </p:cNvSpPr>
          <p:nvPr>
            <p:ph type="sldNum" sz="quarter" idx="10"/>
          </p:nvPr>
        </p:nvSpPr>
        <p:spPr/>
        <p:txBody>
          <a:bodyPr/>
          <a:lstStyle/>
          <a:p>
            <a:fld id="{5217D969-FAF6-4667-9EED-A6C98B22320E}" type="slidenum">
              <a:rPr lang="en-US" smtClean="0"/>
              <a:t>4</a:t>
            </a:fld>
            <a:endParaRPr lang="en-US" dirty="0"/>
          </a:p>
        </p:txBody>
      </p:sp>
      <p:sp>
        <p:nvSpPr>
          <p:cNvPr id="6" name="Content Placeholder 1">
            <a:extLst>
              <a:ext uri="{FF2B5EF4-FFF2-40B4-BE49-F238E27FC236}">
                <a16:creationId xmlns:a16="http://schemas.microsoft.com/office/drawing/2014/main" id="{38F05504-C347-48BD-971E-7B10CB09BDCE}"/>
              </a:ext>
            </a:extLst>
          </p:cNvPr>
          <p:cNvSpPr txBox="1">
            <a:spLocks/>
          </p:cNvSpPr>
          <p:nvPr/>
        </p:nvSpPr>
        <p:spPr>
          <a:xfrm>
            <a:off x="1524000" y="4567245"/>
            <a:ext cx="6229350" cy="22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 indent="0" algn="r" fontAlgn="base">
              <a:buNone/>
            </a:pPr>
            <a:r>
              <a:rPr lang="en-US" sz="900" dirty="0"/>
              <a:t>(Mahoney, 2015)</a:t>
            </a:r>
          </a:p>
        </p:txBody>
      </p:sp>
    </p:spTree>
    <p:extLst>
      <p:ext uri="{BB962C8B-B14F-4D97-AF65-F5344CB8AC3E}">
        <p14:creationId xmlns:p14="http://schemas.microsoft.com/office/powerpoint/2010/main" val="19084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C3C3C-DAF5-4FBD-9B9F-903EB44B6FE7}"/>
              </a:ext>
            </a:extLst>
          </p:cNvPr>
          <p:cNvSpPr>
            <a:spLocks noGrp="1"/>
          </p:cNvSpPr>
          <p:nvPr>
            <p:ph type="title"/>
          </p:nvPr>
        </p:nvSpPr>
        <p:spPr>
          <a:xfrm>
            <a:off x="1828800" y="868288"/>
            <a:ext cx="5543550" cy="489203"/>
          </a:xfrm>
        </p:spPr>
        <p:txBody>
          <a:bodyPr>
            <a:normAutofit fontScale="90000"/>
          </a:bodyPr>
          <a:lstStyle/>
          <a:p>
            <a:r>
              <a:rPr lang="en-US" sz="2700" dirty="0"/>
              <a:t>Where does one find the vulnerable?</a:t>
            </a:r>
          </a:p>
        </p:txBody>
      </p:sp>
      <p:sp>
        <p:nvSpPr>
          <p:cNvPr id="2" name="Content Placeholder 1">
            <a:extLst>
              <a:ext uri="{FF2B5EF4-FFF2-40B4-BE49-F238E27FC236}">
                <a16:creationId xmlns:a16="http://schemas.microsoft.com/office/drawing/2014/main" id="{528BB3B8-489F-4BA6-BB3F-1D432A04437B}"/>
              </a:ext>
            </a:extLst>
          </p:cNvPr>
          <p:cNvSpPr>
            <a:spLocks noGrp="1"/>
          </p:cNvSpPr>
          <p:nvPr>
            <p:ph idx="1"/>
          </p:nvPr>
        </p:nvSpPr>
        <p:spPr>
          <a:xfrm>
            <a:off x="1905000" y="1974090"/>
            <a:ext cx="6343650" cy="2727797"/>
          </a:xfrm>
        </p:spPr>
        <p:txBody>
          <a:bodyPr>
            <a:noAutofit/>
          </a:bodyPr>
          <a:lstStyle/>
          <a:p>
            <a:pPr fontAlgn="base"/>
            <a:r>
              <a:rPr lang="en-US" sz="1950" dirty="0"/>
              <a:t> Homeless</a:t>
            </a:r>
          </a:p>
          <a:p>
            <a:pPr fontAlgn="base"/>
            <a:r>
              <a:rPr lang="en-US" sz="1950" dirty="0"/>
              <a:t> Long-term care facilities</a:t>
            </a:r>
          </a:p>
          <a:p>
            <a:pPr fontAlgn="base"/>
            <a:r>
              <a:rPr lang="en-US" sz="1950" dirty="0"/>
              <a:t> Jails / Prisons</a:t>
            </a:r>
          </a:p>
          <a:p>
            <a:pPr fontAlgn="base"/>
            <a:r>
              <a:rPr lang="en-US" sz="1950" dirty="0"/>
              <a:t> Other marginalized populations</a:t>
            </a:r>
          </a:p>
          <a:p>
            <a:pPr fontAlgn="base"/>
            <a:r>
              <a:rPr lang="en-US" sz="1950" dirty="0"/>
              <a:t> Who cares for these people?</a:t>
            </a:r>
          </a:p>
        </p:txBody>
      </p:sp>
      <p:sp>
        <p:nvSpPr>
          <p:cNvPr id="3" name="Slide Number Placeholder 2">
            <a:extLst>
              <a:ext uri="{FF2B5EF4-FFF2-40B4-BE49-F238E27FC236}">
                <a16:creationId xmlns:a16="http://schemas.microsoft.com/office/drawing/2014/main" id="{340CE212-7847-4EDF-8E9F-DA159D55943A}"/>
              </a:ext>
            </a:extLst>
          </p:cNvPr>
          <p:cNvSpPr>
            <a:spLocks noGrp="1"/>
          </p:cNvSpPr>
          <p:nvPr>
            <p:ph type="sldNum" sz="quarter" idx="10"/>
          </p:nvPr>
        </p:nvSpPr>
        <p:spPr/>
        <p:txBody>
          <a:bodyPr/>
          <a:lstStyle/>
          <a:p>
            <a:fld id="{5217D969-FAF6-4667-9EED-A6C98B22320E}" type="slidenum">
              <a:rPr lang="en-US" smtClean="0"/>
              <a:t>5</a:t>
            </a:fld>
            <a:endParaRPr lang="en-US" dirty="0"/>
          </a:p>
        </p:txBody>
      </p:sp>
    </p:spTree>
    <p:extLst>
      <p:ext uri="{BB962C8B-B14F-4D97-AF65-F5344CB8AC3E}">
        <p14:creationId xmlns:p14="http://schemas.microsoft.com/office/powerpoint/2010/main" val="4130586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C3C3C-DAF5-4FBD-9B9F-903EB44B6FE7}"/>
              </a:ext>
            </a:extLst>
          </p:cNvPr>
          <p:cNvSpPr>
            <a:spLocks noGrp="1"/>
          </p:cNvSpPr>
          <p:nvPr>
            <p:ph type="title"/>
          </p:nvPr>
        </p:nvSpPr>
        <p:spPr>
          <a:xfrm>
            <a:off x="1828800" y="868288"/>
            <a:ext cx="5372100" cy="489203"/>
          </a:xfrm>
        </p:spPr>
        <p:txBody>
          <a:bodyPr>
            <a:normAutofit fontScale="90000"/>
          </a:bodyPr>
          <a:lstStyle/>
          <a:p>
            <a:r>
              <a:rPr lang="en-US" sz="2700" dirty="0"/>
              <a:t>What is Public Health Nursing?</a:t>
            </a:r>
          </a:p>
        </p:txBody>
      </p:sp>
      <p:sp>
        <p:nvSpPr>
          <p:cNvPr id="2" name="Content Placeholder 1">
            <a:extLst>
              <a:ext uri="{FF2B5EF4-FFF2-40B4-BE49-F238E27FC236}">
                <a16:creationId xmlns:a16="http://schemas.microsoft.com/office/drawing/2014/main" id="{528BB3B8-489F-4BA6-BB3F-1D432A04437B}"/>
              </a:ext>
            </a:extLst>
          </p:cNvPr>
          <p:cNvSpPr>
            <a:spLocks noGrp="1"/>
          </p:cNvSpPr>
          <p:nvPr>
            <p:ph idx="1"/>
          </p:nvPr>
        </p:nvSpPr>
        <p:spPr>
          <a:xfrm>
            <a:off x="1828800" y="1885950"/>
            <a:ext cx="6343650" cy="2727797"/>
          </a:xfrm>
        </p:spPr>
        <p:txBody>
          <a:bodyPr>
            <a:noAutofit/>
          </a:bodyPr>
          <a:lstStyle/>
          <a:p>
            <a:pPr fontAlgn="base"/>
            <a:r>
              <a:rPr lang="en-US" sz="1950" dirty="0"/>
              <a:t> The health and healthcare needs of a population </a:t>
            </a:r>
            <a:br>
              <a:rPr lang="en-US" sz="1950" dirty="0"/>
            </a:br>
            <a:r>
              <a:rPr lang="en-US" sz="1950" dirty="0"/>
              <a:t> are assessed</a:t>
            </a:r>
          </a:p>
          <a:p>
            <a:pPr fontAlgn="base"/>
            <a:r>
              <a:rPr lang="en-US" sz="1950" dirty="0"/>
              <a:t> A plan for intervention is developed</a:t>
            </a:r>
          </a:p>
          <a:p>
            <a:pPr fontAlgn="base"/>
            <a:r>
              <a:rPr lang="en-US" sz="1950" dirty="0"/>
              <a:t> The plan is implemented</a:t>
            </a:r>
          </a:p>
          <a:p>
            <a:pPr fontAlgn="base"/>
            <a:r>
              <a:rPr lang="en-US" sz="1950" dirty="0"/>
              <a:t> Evaluations are conducted</a:t>
            </a:r>
          </a:p>
          <a:p>
            <a:pPr fontAlgn="base"/>
            <a:r>
              <a:rPr lang="en-US" sz="1950" dirty="0"/>
              <a:t> The results are used to direct the delivery of care</a:t>
            </a:r>
          </a:p>
        </p:txBody>
      </p:sp>
      <p:sp>
        <p:nvSpPr>
          <p:cNvPr id="3" name="Slide Number Placeholder 2">
            <a:extLst>
              <a:ext uri="{FF2B5EF4-FFF2-40B4-BE49-F238E27FC236}">
                <a16:creationId xmlns:a16="http://schemas.microsoft.com/office/drawing/2014/main" id="{340CE212-7847-4EDF-8E9F-DA159D55943A}"/>
              </a:ext>
            </a:extLst>
          </p:cNvPr>
          <p:cNvSpPr>
            <a:spLocks noGrp="1"/>
          </p:cNvSpPr>
          <p:nvPr>
            <p:ph type="sldNum" sz="quarter" idx="10"/>
          </p:nvPr>
        </p:nvSpPr>
        <p:spPr/>
        <p:txBody>
          <a:bodyPr/>
          <a:lstStyle/>
          <a:p>
            <a:fld id="{5217D969-FAF6-4667-9EED-A6C98B22320E}" type="slidenum">
              <a:rPr lang="en-US" smtClean="0"/>
              <a:t>6</a:t>
            </a:fld>
            <a:endParaRPr lang="en-US" dirty="0"/>
          </a:p>
        </p:txBody>
      </p:sp>
      <p:sp>
        <p:nvSpPr>
          <p:cNvPr id="5" name="Content Placeholder 1">
            <a:extLst>
              <a:ext uri="{FF2B5EF4-FFF2-40B4-BE49-F238E27FC236}">
                <a16:creationId xmlns:a16="http://schemas.microsoft.com/office/drawing/2014/main" id="{143FAF3F-A18C-4255-9C98-90B722670132}"/>
              </a:ext>
            </a:extLst>
          </p:cNvPr>
          <p:cNvSpPr txBox="1">
            <a:spLocks/>
          </p:cNvSpPr>
          <p:nvPr/>
        </p:nvSpPr>
        <p:spPr>
          <a:xfrm>
            <a:off x="1600200" y="4171950"/>
            <a:ext cx="6229350" cy="22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 indent="0" algn="r" fontAlgn="base">
              <a:buNone/>
            </a:pPr>
            <a:r>
              <a:rPr lang="en-US" sz="900" dirty="0"/>
              <a:t>(Missouri Department of Health and Senior Services, 2021)</a:t>
            </a:r>
          </a:p>
        </p:txBody>
      </p:sp>
    </p:spTree>
    <p:extLst>
      <p:ext uri="{BB962C8B-B14F-4D97-AF65-F5344CB8AC3E}">
        <p14:creationId xmlns:p14="http://schemas.microsoft.com/office/powerpoint/2010/main" val="300673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C3C3C-DAF5-4FBD-9B9F-903EB44B6FE7}"/>
              </a:ext>
            </a:extLst>
          </p:cNvPr>
          <p:cNvSpPr>
            <a:spLocks noGrp="1"/>
          </p:cNvSpPr>
          <p:nvPr>
            <p:ph type="title"/>
          </p:nvPr>
        </p:nvSpPr>
        <p:spPr>
          <a:xfrm>
            <a:off x="1760429" y="857250"/>
            <a:ext cx="6905952" cy="468312"/>
          </a:xfrm>
        </p:spPr>
        <p:txBody>
          <a:bodyPr>
            <a:normAutofit fontScale="90000"/>
          </a:bodyPr>
          <a:lstStyle/>
          <a:p>
            <a:r>
              <a:rPr lang="en-US" sz="2700" dirty="0"/>
              <a:t>Public Health Nursing</a:t>
            </a:r>
            <a:r>
              <a:rPr lang="en-US" sz="2700" i="1" dirty="0"/>
              <a:t> </a:t>
            </a:r>
            <a:r>
              <a:rPr lang="en-US" sz="1050" i="1" dirty="0"/>
              <a:t>(continued)</a:t>
            </a:r>
            <a:endParaRPr lang="en-US" sz="1050" dirty="0"/>
          </a:p>
        </p:txBody>
      </p:sp>
      <p:sp>
        <p:nvSpPr>
          <p:cNvPr id="2" name="Content Placeholder 1">
            <a:extLst>
              <a:ext uri="{FF2B5EF4-FFF2-40B4-BE49-F238E27FC236}">
                <a16:creationId xmlns:a16="http://schemas.microsoft.com/office/drawing/2014/main" id="{528BB3B8-489F-4BA6-BB3F-1D432A04437B}"/>
              </a:ext>
            </a:extLst>
          </p:cNvPr>
          <p:cNvSpPr>
            <a:spLocks noGrp="1"/>
          </p:cNvSpPr>
          <p:nvPr>
            <p:ph idx="1"/>
          </p:nvPr>
        </p:nvSpPr>
        <p:spPr>
          <a:xfrm>
            <a:off x="1760561" y="1458266"/>
            <a:ext cx="6572250" cy="2982912"/>
          </a:xfrm>
        </p:spPr>
        <p:txBody>
          <a:bodyPr>
            <a:noAutofit/>
          </a:bodyPr>
          <a:lstStyle/>
          <a:p>
            <a:pPr marL="9525" indent="0" fontAlgn="base">
              <a:buNone/>
            </a:pPr>
            <a:r>
              <a:rPr lang="en-US" sz="1950" dirty="0"/>
              <a:t>This systematic process is based upon:</a:t>
            </a:r>
          </a:p>
          <a:p>
            <a:pPr fontAlgn="base"/>
            <a:r>
              <a:rPr lang="en-US" sz="1950" dirty="0"/>
              <a:t> Community strengths, needs and expectations</a:t>
            </a:r>
          </a:p>
          <a:p>
            <a:pPr fontAlgn="base"/>
            <a:r>
              <a:rPr lang="en-US" sz="1950" dirty="0"/>
              <a:t> Current scientific knowledge</a:t>
            </a:r>
          </a:p>
          <a:p>
            <a:pPr fontAlgn="base"/>
            <a:r>
              <a:rPr lang="en-US" sz="1950" dirty="0"/>
              <a:t> Available resources</a:t>
            </a:r>
          </a:p>
          <a:p>
            <a:pPr fontAlgn="base"/>
            <a:r>
              <a:rPr lang="en-US" sz="1950" dirty="0"/>
              <a:t> Accepted criteria and standards of nursing practice</a:t>
            </a:r>
          </a:p>
          <a:p>
            <a:pPr fontAlgn="base"/>
            <a:r>
              <a:rPr lang="en-US" sz="1950" dirty="0"/>
              <a:t> Agency purpose, philosophy and objectives</a:t>
            </a:r>
          </a:p>
          <a:p>
            <a:pPr fontAlgn="base"/>
            <a:r>
              <a:rPr lang="en-US" sz="1950" dirty="0"/>
              <a:t> The participation, cooperation and understanding </a:t>
            </a:r>
            <a:br>
              <a:rPr lang="en-US" sz="1950" dirty="0"/>
            </a:br>
            <a:r>
              <a:rPr lang="en-US" sz="1950" dirty="0"/>
              <a:t>of the population.</a:t>
            </a:r>
          </a:p>
        </p:txBody>
      </p:sp>
      <p:sp>
        <p:nvSpPr>
          <p:cNvPr id="3" name="Slide Number Placeholder 2">
            <a:extLst>
              <a:ext uri="{FF2B5EF4-FFF2-40B4-BE49-F238E27FC236}">
                <a16:creationId xmlns:a16="http://schemas.microsoft.com/office/drawing/2014/main" id="{340CE212-7847-4EDF-8E9F-DA159D55943A}"/>
              </a:ext>
            </a:extLst>
          </p:cNvPr>
          <p:cNvSpPr>
            <a:spLocks noGrp="1"/>
          </p:cNvSpPr>
          <p:nvPr>
            <p:ph type="sldNum" sz="quarter" idx="10"/>
          </p:nvPr>
        </p:nvSpPr>
        <p:spPr/>
        <p:txBody>
          <a:bodyPr/>
          <a:lstStyle/>
          <a:p>
            <a:fld id="{5217D969-FAF6-4667-9EED-A6C98B22320E}" type="slidenum">
              <a:rPr lang="en-US" smtClean="0"/>
              <a:t>7</a:t>
            </a:fld>
            <a:endParaRPr lang="en-US" dirty="0"/>
          </a:p>
        </p:txBody>
      </p:sp>
      <p:sp>
        <p:nvSpPr>
          <p:cNvPr id="5" name="Content Placeholder 1">
            <a:extLst>
              <a:ext uri="{FF2B5EF4-FFF2-40B4-BE49-F238E27FC236}">
                <a16:creationId xmlns:a16="http://schemas.microsoft.com/office/drawing/2014/main" id="{978726E9-BAB3-491F-BC68-5A10ACF144EB}"/>
              </a:ext>
            </a:extLst>
          </p:cNvPr>
          <p:cNvSpPr txBox="1">
            <a:spLocks/>
          </p:cNvSpPr>
          <p:nvPr/>
        </p:nvSpPr>
        <p:spPr>
          <a:xfrm>
            <a:off x="1600200" y="4212578"/>
            <a:ext cx="6229350" cy="22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2296" indent="0" algn="r" fontAlgn="base">
              <a:buNone/>
            </a:pPr>
            <a:r>
              <a:rPr lang="en-US" sz="900" dirty="0"/>
              <a:t>(Missouri Department of Health and Senior Services, 2021)</a:t>
            </a:r>
          </a:p>
        </p:txBody>
      </p:sp>
    </p:spTree>
    <p:extLst>
      <p:ext uri="{BB962C8B-B14F-4D97-AF65-F5344CB8AC3E}">
        <p14:creationId xmlns:p14="http://schemas.microsoft.com/office/powerpoint/2010/main" val="3632236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39447-3568-4F26-8FF7-91102E5CD986}"/>
              </a:ext>
            </a:extLst>
          </p:cNvPr>
          <p:cNvSpPr>
            <a:spLocks noGrp="1"/>
          </p:cNvSpPr>
          <p:nvPr>
            <p:ph type="title"/>
          </p:nvPr>
        </p:nvSpPr>
        <p:spPr>
          <a:xfrm>
            <a:off x="1295400" y="1924627"/>
            <a:ext cx="3054836" cy="1294245"/>
          </a:xfrm>
        </p:spPr>
        <p:txBody>
          <a:bodyPr>
            <a:noAutofit/>
          </a:bodyPr>
          <a:lstStyle/>
          <a:p>
            <a:pPr>
              <a:lnSpc>
                <a:spcPct val="100000"/>
              </a:lnSpc>
            </a:pPr>
            <a:r>
              <a:rPr lang="en-US" sz="2700" dirty="0">
                <a:solidFill>
                  <a:schemeClr val="accent1">
                    <a:lumMod val="50000"/>
                  </a:schemeClr>
                </a:solidFill>
              </a:rPr>
              <a:t>Correctional Healthcare Providers Work</a:t>
            </a:r>
            <a:br>
              <a:rPr lang="en-US" sz="2700" dirty="0">
                <a:solidFill>
                  <a:schemeClr val="accent1">
                    <a:lumMod val="50000"/>
                  </a:schemeClr>
                </a:solidFill>
              </a:rPr>
            </a:br>
            <a:r>
              <a:rPr lang="en-US" sz="2700" dirty="0">
                <a:solidFill>
                  <a:schemeClr val="accent1">
                    <a:lumMod val="50000"/>
                  </a:schemeClr>
                </a:solidFill>
              </a:rPr>
              <a:t>with Vulnerable </a:t>
            </a:r>
            <a:br>
              <a:rPr lang="en-US" sz="2700" dirty="0">
                <a:solidFill>
                  <a:schemeClr val="accent1">
                    <a:lumMod val="50000"/>
                  </a:schemeClr>
                </a:solidFill>
              </a:rPr>
            </a:br>
            <a:r>
              <a:rPr lang="en-US" sz="2700" dirty="0">
                <a:solidFill>
                  <a:schemeClr val="accent1">
                    <a:lumMod val="50000"/>
                  </a:schemeClr>
                </a:solidFill>
              </a:rPr>
              <a:t>Populations Everyday</a:t>
            </a:r>
          </a:p>
        </p:txBody>
      </p:sp>
      <p:sp>
        <p:nvSpPr>
          <p:cNvPr id="3" name="Slide Number Placeholder 2">
            <a:extLst>
              <a:ext uri="{FF2B5EF4-FFF2-40B4-BE49-F238E27FC236}">
                <a16:creationId xmlns:a16="http://schemas.microsoft.com/office/drawing/2014/main" id="{B2A3457E-DDBB-487C-9AB2-0B442ABD19B0}"/>
              </a:ext>
            </a:extLst>
          </p:cNvPr>
          <p:cNvSpPr>
            <a:spLocks noGrp="1"/>
          </p:cNvSpPr>
          <p:nvPr>
            <p:ph type="sldNum" sz="quarter" idx="10"/>
          </p:nvPr>
        </p:nvSpPr>
        <p:spPr/>
        <p:txBody>
          <a:bodyPr/>
          <a:lstStyle/>
          <a:p>
            <a:fld id="{5217D969-FAF6-4667-9EED-A6C98B22320E}" type="slidenum">
              <a:rPr lang="en-US" smtClean="0"/>
              <a:t>8</a:t>
            </a:fld>
            <a:endParaRPr lang="en-US" dirty="0"/>
          </a:p>
        </p:txBody>
      </p:sp>
      <p:pic>
        <p:nvPicPr>
          <p:cNvPr id="8" name="Picture 7" descr="A picture containing person, wall, indoor, kitchen&#10;&#10;Description automatically generated">
            <a:extLst>
              <a:ext uri="{FF2B5EF4-FFF2-40B4-BE49-F238E27FC236}">
                <a16:creationId xmlns:a16="http://schemas.microsoft.com/office/drawing/2014/main" id="{A57981B3-2E52-AE42-9A01-222D70235C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46" t="10554" r="24884" b="2182"/>
          <a:stretch/>
        </p:blipFill>
        <p:spPr>
          <a:xfrm>
            <a:off x="5599576" y="789643"/>
            <a:ext cx="3544424" cy="3496607"/>
          </a:xfrm>
          <a:prstGeom prst="rect">
            <a:avLst/>
          </a:prstGeom>
        </p:spPr>
      </p:pic>
    </p:spTree>
    <p:extLst>
      <p:ext uri="{BB962C8B-B14F-4D97-AF65-F5344CB8AC3E}">
        <p14:creationId xmlns:p14="http://schemas.microsoft.com/office/powerpoint/2010/main" val="3640876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4450" y="2012889"/>
            <a:ext cx="6143625" cy="558861"/>
          </a:xfrm>
        </p:spPr>
        <p:txBody>
          <a:bodyPr>
            <a:normAutofit fontScale="90000"/>
          </a:bodyPr>
          <a:lstStyle/>
          <a:p>
            <a:r>
              <a:rPr lang="en-US" sz="2700" dirty="0">
                <a:solidFill>
                  <a:schemeClr val="accent1">
                    <a:lumMod val="50000"/>
                  </a:schemeClr>
                </a:solidFill>
              </a:rPr>
              <a:t>Nursing’s Mission</a:t>
            </a:r>
            <a:br>
              <a:rPr lang="en-US" sz="2700" dirty="0">
                <a:solidFill>
                  <a:schemeClr val="accent1">
                    <a:lumMod val="50000"/>
                  </a:schemeClr>
                </a:solidFill>
              </a:rPr>
            </a:br>
            <a:r>
              <a:rPr lang="en-US" sz="2700" dirty="0">
                <a:solidFill>
                  <a:schemeClr val="accent1">
                    <a:lumMod val="50000"/>
                  </a:schemeClr>
                </a:solidFill>
              </a:rPr>
              <a:t/>
            </a:r>
            <a:br>
              <a:rPr lang="en-US" sz="2700" dirty="0">
                <a:solidFill>
                  <a:schemeClr val="accent1">
                    <a:lumMod val="50000"/>
                  </a:schemeClr>
                </a:solidFill>
              </a:rPr>
            </a:br>
            <a:r>
              <a:rPr lang="en-US" sz="2700" dirty="0">
                <a:solidFill>
                  <a:schemeClr val="accent1">
                    <a:lumMod val="50000"/>
                  </a:schemeClr>
                </a:solidFill>
              </a:rPr>
              <a:t>coincides with the Mission</a:t>
            </a:r>
            <a:br>
              <a:rPr lang="en-US" sz="2700" dirty="0">
                <a:solidFill>
                  <a:schemeClr val="accent1">
                    <a:lumMod val="50000"/>
                  </a:schemeClr>
                </a:solidFill>
              </a:rPr>
            </a:br>
            <a:r>
              <a:rPr lang="en-US" sz="2700" dirty="0">
                <a:solidFill>
                  <a:schemeClr val="accent1">
                    <a:lumMod val="50000"/>
                  </a:schemeClr>
                </a:solidFill>
              </a:rPr>
              <a:t/>
            </a:r>
            <a:br>
              <a:rPr lang="en-US" sz="2700" dirty="0">
                <a:solidFill>
                  <a:schemeClr val="accent1">
                    <a:lumMod val="50000"/>
                  </a:schemeClr>
                </a:solidFill>
              </a:rPr>
            </a:br>
            <a:r>
              <a:rPr lang="en-US" sz="2700" dirty="0">
                <a:solidFill>
                  <a:schemeClr val="accent1">
                    <a:lumMod val="50000"/>
                  </a:schemeClr>
                </a:solidFill>
              </a:rPr>
              <a:t>of Correctional Healthcare</a:t>
            </a:r>
          </a:p>
        </p:txBody>
      </p:sp>
      <p:sp>
        <p:nvSpPr>
          <p:cNvPr id="5" name="Slide Number Placeholder 4"/>
          <p:cNvSpPr>
            <a:spLocks noGrp="1"/>
          </p:cNvSpPr>
          <p:nvPr>
            <p:ph type="sldNum" sz="quarter" idx="10"/>
          </p:nvPr>
        </p:nvSpPr>
        <p:spPr/>
        <p:txBody>
          <a:bodyPr/>
          <a:lstStyle/>
          <a:p>
            <a:fld id="{5217D969-FAF6-4667-9EED-A6C98B22320E}" type="slidenum">
              <a:rPr lang="en-US" smtClean="0"/>
              <a:t>9</a:t>
            </a:fld>
            <a:endParaRPr lang="en-US" dirty="0"/>
          </a:p>
        </p:txBody>
      </p:sp>
      <p:pic>
        <p:nvPicPr>
          <p:cNvPr id="4" name="Picture 3" descr="A couple of women in surgical scrubs in a room&#10;&#10;Description automatically generated with low confidence">
            <a:extLst>
              <a:ext uri="{FF2B5EF4-FFF2-40B4-BE49-F238E27FC236}">
                <a16:creationId xmlns:a16="http://schemas.microsoft.com/office/drawing/2014/main" id="{7FA258DF-47AC-D04C-8790-B3B961C937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0" t="11250" r="26667" b="12500"/>
          <a:stretch/>
        </p:blipFill>
        <p:spPr>
          <a:xfrm>
            <a:off x="5600701" y="800100"/>
            <a:ext cx="3544424" cy="3486150"/>
          </a:xfrm>
          <a:prstGeom prst="rect">
            <a:avLst/>
          </a:prstGeom>
        </p:spPr>
      </p:pic>
    </p:spTree>
    <p:extLst>
      <p:ext uri="{BB962C8B-B14F-4D97-AF65-F5344CB8AC3E}">
        <p14:creationId xmlns:p14="http://schemas.microsoft.com/office/powerpoint/2010/main" val="3102049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5217</TotalTime>
  <Words>3597</Words>
  <Application>Microsoft Office PowerPoint</Application>
  <PresentationFormat>On-screen Show (16:9)</PresentationFormat>
  <Paragraphs>425</Paragraphs>
  <Slides>33</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 3</vt:lpstr>
      <vt:lpstr>Clarity</vt:lpstr>
      <vt:lpstr>Providing  Healthcare  to  a  Vulnerable  Population</vt:lpstr>
      <vt:lpstr>ANCC Accreditation Statement</vt:lpstr>
      <vt:lpstr>Providing Healthcare to a Vulnerable Population</vt:lpstr>
      <vt:lpstr>What is a Vulnerable Population?</vt:lpstr>
      <vt:lpstr>Where does one find the vulnerable?</vt:lpstr>
      <vt:lpstr>What is Public Health Nursing?</vt:lpstr>
      <vt:lpstr>Public Health Nursing (continued)</vt:lpstr>
      <vt:lpstr>Correctional Healthcare Providers Work with Vulnerable  Populations Everyday</vt:lpstr>
      <vt:lpstr>Nursing’s Mission  coincides with the Mission  of Correctional Healthcare</vt:lpstr>
      <vt:lpstr>Who Works in Correctional Healthcare?</vt:lpstr>
      <vt:lpstr>PowerPoint Presentation</vt:lpstr>
      <vt:lpstr>Healthcare in the Correctional Environment</vt:lpstr>
      <vt:lpstr>Healthcare Settings within Corrections  </vt:lpstr>
      <vt:lpstr>Central Prison in Raleigh, NC</vt:lpstr>
      <vt:lpstr>Central Prison Healthcare Complex</vt:lpstr>
      <vt:lpstr>Services offered within Correctional Facilities </vt:lpstr>
      <vt:lpstr>Attributes of Nurses Serving Vulnerable Populations</vt:lpstr>
      <vt:lpstr>Advantages for Nurses working in Corrections</vt:lpstr>
      <vt:lpstr>Delivering the “Best Care”</vt:lpstr>
      <vt:lpstr>PowerPoint Presentation</vt:lpstr>
      <vt:lpstr>PowerPoint Presentation</vt:lpstr>
      <vt:lpstr>What I like About This Specialty</vt:lpstr>
      <vt:lpstr>PowerPoint Presentation</vt:lpstr>
      <vt:lpstr>Corrections as approved Clinical Training Site </vt:lpstr>
      <vt:lpstr>Nursing Essential to New Healthcare Developments</vt:lpstr>
      <vt:lpstr>Services provided to promote the Health &amp; Wellness of this vulnerable and underserved population</vt:lpstr>
      <vt:lpstr>PowerPoint Presentation</vt:lpstr>
      <vt:lpstr>Correctional Facilities are Statewide</vt:lpstr>
      <vt:lpstr>Growth Opportunities  Within Corrections</vt:lpstr>
      <vt:lpstr>Health &amp; Wellness  Leadership</vt:lpstr>
      <vt:lpstr>Resources and Organizations</vt:lpstr>
      <vt:lpstr>References</vt:lpstr>
      <vt:lpstr> Questions?      ramesh.upadhyaya@dac.nc.gov (984) 255 – 6078 (336) 259 – 0122 </vt:lpstr>
    </vt:vector>
  </TitlesOfParts>
  <Company>NC-DPS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Upadhyaya</dc:creator>
  <cp:lastModifiedBy>Upadhyaya, Ramesh</cp:lastModifiedBy>
  <cp:revision>79</cp:revision>
  <dcterms:created xsi:type="dcterms:W3CDTF">2015-12-22T19:14:49Z</dcterms:created>
  <dcterms:modified xsi:type="dcterms:W3CDTF">2023-04-19T01:20:05Z</dcterms:modified>
</cp:coreProperties>
</file>