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444" r:id="rId6"/>
    <p:sldId id="258" r:id="rId7"/>
    <p:sldId id="259" r:id="rId8"/>
    <p:sldId id="283" r:id="rId9"/>
    <p:sldId id="262" r:id="rId10"/>
    <p:sldId id="323" r:id="rId11"/>
    <p:sldId id="266" r:id="rId12"/>
    <p:sldId id="267" r:id="rId13"/>
    <p:sldId id="322" r:id="rId14"/>
    <p:sldId id="268" r:id="rId15"/>
    <p:sldId id="284" r:id="rId16"/>
    <p:sldId id="285" r:id="rId17"/>
    <p:sldId id="271" r:id="rId18"/>
    <p:sldId id="321" r:id="rId19"/>
    <p:sldId id="264" r:id="rId20"/>
    <p:sldId id="301" r:id="rId21"/>
    <p:sldId id="320" r:id="rId22"/>
    <p:sldId id="31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36"/>
    <a:srgbClr val="6A3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1" autoAdjust="0"/>
    <p:restoredTop sz="85219" autoAdjust="0"/>
  </p:normalViewPr>
  <p:slideViewPr>
    <p:cSldViewPr snapToGrid="0">
      <p:cViewPr varScale="1">
        <p:scale>
          <a:sx n="62" d="100"/>
          <a:sy n="62" d="100"/>
        </p:scale>
        <p:origin x="117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EF13B-1483-4F9A-B2D7-05DE012872FF}"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3DF9B-B371-4223-8CF5-EFE0A9CE619B}" type="slidenum">
              <a:rPr lang="en-US" smtClean="0"/>
              <a:t>‹#›</a:t>
            </a:fld>
            <a:endParaRPr lang="en-US"/>
          </a:p>
        </p:txBody>
      </p:sp>
    </p:spTree>
    <p:extLst>
      <p:ext uri="{BB962C8B-B14F-4D97-AF65-F5344CB8AC3E}">
        <p14:creationId xmlns:p14="http://schemas.microsoft.com/office/powerpoint/2010/main" val="212472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Determining functional status of an incarcerated person is vital to determine their individual needs and to initiate a plan of care, particularly those with chronic or acute illnesses. The tool used by providers in the State of North Carolina has been in use for over 20 years. The problem is that there is little to no education provided about how to use the tool. </a:t>
            </a:r>
          </a:p>
          <a:p>
            <a:r>
              <a:rPr lang="en-US" sz="1200" kern="1200" dirty="0">
                <a:solidFill>
                  <a:schemeClr val="tx1"/>
                </a:solidFill>
                <a:effectLst/>
                <a:latin typeface="+mn-lt"/>
                <a:ea typeface="+mn-ea"/>
                <a:cs typeface="+mn-cs"/>
              </a:rPr>
              <a:t>The aim of this quality improvement project was to develop, implement, and evaluate an educational program designed to assist the healthcare providers within the state of North Carolina Prison System in the administration of the PULHEAT assessment tool. A retrospective chart review will be used to collect pre-intervention data. The primary outcome of this DNP project aspires to provide the highest quality healthcare care to ensure that each patient seen in the North Carolina State Prison System achieves the maximum function possible, and that this function, measured objectively, improves over time.</a:t>
            </a:r>
          </a:p>
          <a:p>
            <a:endParaRPr lang="en-US" dirty="0"/>
          </a:p>
        </p:txBody>
      </p:sp>
      <p:sp>
        <p:nvSpPr>
          <p:cNvPr id="4" name="Slide Number Placeholder 3"/>
          <p:cNvSpPr>
            <a:spLocks noGrp="1"/>
          </p:cNvSpPr>
          <p:nvPr>
            <p:ph type="sldNum" sz="quarter" idx="5"/>
          </p:nvPr>
        </p:nvSpPr>
        <p:spPr/>
        <p:txBody>
          <a:bodyPr/>
          <a:lstStyle/>
          <a:p>
            <a:fld id="{EA93DF9B-B371-4223-8CF5-EFE0A9CE619B}" type="slidenum">
              <a:rPr lang="en-US" smtClean="0"/>
              <a:t>1</a:t>
            </a:fld>
            <a:endParaRPr lang="en-US"/>
          </a:p>
        </p:txBody>
      </p:sp>
    </p:spTree>
    <p:extLst>
      <p:ext uri="{BB962C8B-B14F-4D97-AF65-F5344CB8AC3E}">
        <p14:creationId xmlns:p14="http://schemas.microsoft.com/office/powerpoint/2010/main" val="559961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results that the quantitative study revealed were as expected. Given the nature of the healthcare providers’ attitude regarding in-service education, the motivation to complete the in-service, pre-test and post-test barely reaches above zero. The amount of training that the providers receive in the administration of the PULHEAT tool is negligible prior to the implementation of this quality improvement project. Following implementation, the important factor then becomes maintaining the “stickiness” of the project.</a:t>
            </a:r>
          </a:p>
          <a:p>
            <a:endParaRPr lang="en-US" dirty="0"/>
          </a:p>
          <a:p>
            <a:r>
              <a:rPr lang="en-US" sz="1200" kern="1200" dirty="0">
                <a:solidFill>
                  <a:schemeClr val="tx1"/>
                </a:solidFill>
                <a:effectLst/>
                <a:latin typeface="+mn-lt"/>
                <a:ea typeface="+mn-ea"/>
                <a:cs typeface="+mn-cs"/>
              </a:rPr>
              <a:t>If an offender needs a wheelchair, it is logical to conclude that the offender either has something temporarily or permanently affecting their ability to walk.  Regardless, one would imagine that any disease process which necessitates the use of a wheelchair would, by the current definitions in PULHEAT mean that the "L" should have either a designation of "3" or "4."  However, only 31 of the 52 offenders at Maury who have been issued a wheelchair have a designation of either "3" or "4."</a:t>
            </a:r>
          </a:p>
          <a:p>
            <a:r>
              <a:rPr lang="en-US" sz="1200" kern="1200" dirty="0">
                <a:solidFill>
                  <a:schemeClr val="tx1"/>
                </a:solidFill>
                <a:effectLst/>
                <a:latin typeface="+mn-lt"/>
                <a:ea typeface="+mn-ea"/>
                <a:cs typeface="+mn-cs"/>
              </a:rPr>
              <a:t>Conversely, in reviewing the list, I found multiple offenders who will routinely go to the basketball court in their wheelchair, play 30 minutes of basketball on the court with other offenders, and then return to their housing unit in their wheelchair.  Nursing staff has pointed out this fact to Maury's healthcare providers only to be told, essentially, that it is easier to just let the offender have the wheelchair than it is to deal with the litany of complaints, grievances, phone calls from relatives, and threats of lawsuits (tort actions and Constitutional right violations) that occur if one takes the wheelchair away.  Thus, the PULHEAT value may, in reality, be a "1," but for whatever good or mostly bad reason, the provider still wants the offender to have a wheelchair.</a:t>
            </a:r>
          </a:p>
          <a:p>
            <a:r>
              <a:rPr lang="en-US" sz="1200" kern="1200" dirty="0">
                <a:solidFill>
                  <a:schemeClr val="tx1"/>
                </a:solidFill>
                <a:effectLst/>
                <a:latin typeface="+mn-lt"/>
                <a:ea typeface="+mn-ea"/>
                <a:cs typeface="+mn-cs"/>
              </a:rPr>
              <a:t>Thus, the  preliminary data collection reveals that:</a:t>
            </a:r>
          </a:p>
          <a:p>
            <a:pPr lvl="0"/>
            <a:r>
              <a:rPr lang="en-US" sz="1200" kern="1200" dirty="0">
                <a:solidFill>
                  <a:schemeClr val="tx1"/>
                </a:solidFill>
                <a:effectLst/>
                <a:latin typeface="+mn-lt"/>
                <a:ea typeface="+mn-ea"/>
                <a:cs typeface="+mn-cs"/>
              </a:rPr>
              <a:t>Most values that are entered aren't even made by healthcare providers but rather are made by mental health providers.</a:t>
            </a:r>
          </a:p>
          <a:p>
            <a:pPr lvl="0"/>
            <a:r>
              <a:rPr lang="en-US" sz="1200" kern="1200" dirty="0">
                <a:solidFill>
                  <a:schemeClr val="tx1"/>
                </a:solidFill>
                <a:effectLst/>
                <a:latin typeface="+mn-lt"/>
                <a:ea typeface="+mn-ea"/>
                <a:cs typeface="+mn-cs"/>
              </a:rPr>
              <a:t> If one looks how often the PULHEAT values are updated, one quickly comes to realize that they are relatively static in nature (particularly from a healthcare provider perspective) and done initially in processing camps.  They are also mandated each time an inmate gets an "annual physical." (Though the policy for getting an annual "physical" also varies according to age.  For offenders over 50, it is actually mandated to be done "annually."  For offenders under 50, it's done once every four years.)  But simply because it's mandated doesn't mean it's done.  Pulling up a number of "histories and physicals" completed at Maury, there have been no PULHEATs done for almost two years. This problem is not confined to Maury Correctional Institution; it is widespread across all correctional facilities. There simply aren't enough providers to keep up with annual history/physicals while simultaneously meeting the current demands of seeing offenders with current, chronic or acute problems.  Thus history/physicals don't get done, and PULHEATS don't get updated.</a:t>
            </a:r>
          </a:p>
          <a:p>
            <a:pPr lvl="0"/>
            <a:r>
              <a:rPr lang="en-US" sz="1200" kern="1200" dirty="0">
                <a:solidFill>
                  <a:schemeClr val="tx1"/>
                </a:solidFill>
                <a:effectLst/>
                <a:latin typeface="+mn-lt"/>
                <a:ea typeface="+mn-ea"/>
                <a:cs typeface="+mn-cs"/>
              </a:rPr>
              <a:t>Even a cursory review where one compares PULHEAT values to MDS values will reveal that PULHEAT values are not accurate, as the spreadsheet in appendix C aptly does for Maury Correctional (Rogers, 2022).</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A7DAEF0-040D-44C9-80F0-87140E92103D}" type="slidenum">
              <a:rPr lang="en-US" smtClean="0"/>
              <a:t>13</a:t>
            </a:fld>
            <a:endParaRPr lang="en-US"/>
          </a:p>
        </p:txBody>
      </p:sp>
    </p:spTree>
    <p:extLst>
      <p:ext uri="{BB962C8B-B14F-4D97-AF65-F5344CB8AC3E}">
        <p14:creationId xmlns:p14="http://schemas.microsoft.com/office/powerpoint/2010/main" val="35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the population of study includes all healthcare providers within the State prison system, this sample will represent only a small sample of the total population. This sample size likely does not have sufficient power to generalize to other prison systems outside the State of North Carolina. Many health interventions do not lend themselves to transferability, specifically transferring from one setting to another. The term, transferability, refers primarily to qualitative research design (</a:t>
            </a:r>
            <a:r>
              <a:rPr lang="en-US" sz="1200" kern="1200" dirty="0" err="1">
                <a:solidFill>
                  <a:schemeClr val="tx1"/>
                </a:solidFill>
                <a:effectLst/>
                <a:latin typeface="+mn-lt"/>
                <a:ea typeface="+mn-ea"/>
                <a:cs typeface="+mn-cs"/>
              </a:rPr>
              <a:t>Kellar</a:t>
            </a:r>
            <a:r>
              <a:rPr lang="en-US" sz="1200" kern="1200" dirty="0">
                <a:solidFill>
                  <a:schemeClr val="tx1"/>
                </a:solidFill>
                <a:effectLst/>
                <a:latin typeface="+mn-lt"/>
                <a:ea typeface="+mn-ea"/>
                <a:cs typeface="+mn-cs"/>
              </a:rPr>
              <a:t> &amp; Kelvin, 2013). Generalizability, analogous to transferability, refers to a quantitative study design. Generalizability is the extent to which the results of a given study applies to a wider population, another setting, or another time (</a:t>
            </a:r>
            <a:r>
              <a:rPr lang="en-US" sz="1200" kern="1200" dirty="0" err="1">
                <a:solidFill>
                  <a:schemeClr val="tx1"/>
                </a:solidFill>
                <a:effectLst/>
                <a:latin typeface="+mn-lt"/>
                <a:ea typeface="+mn-ea"/>
                <a:cs typeface="+mn-cs"/>
              </a:rPr>
              <a:t>Kellar</a:t>
            </a:r>
            <a:r>
              <a:rPr lang="en-US" sz="1200" kern="1200" dirty="0">
                <a:solidFill>
                  <a:schemeClr val="tx1"/>
                </a:solidFill>
                <a:effectLst/>
                <a:latin typeface="+mn-lt"/>
                <a:ea typeface="+mn-ea"/>
                <a:cs typeface="+mn-cs"/>
              </a:rPr>
              <a:t> &amp; Kelvin, 2013). Often administrators fall into a trap of assuming that works in one population or setting, will work in another. This highlights the threat to external validity. Again, when conducting an experiment under heavily controlled laboratory setting, attempting to translate the research outside the laboratory becomes a challenge. This represents a limitation in this quality improvement project. </a:t>
            </a:r>
          </a:p>
          <a:p>
            <a:endParaRPr lang="en-US" dirty="0"/>
          </a:p>
        </p:txBody>
      </p:sp>
      <p:sp>
        <p:nvSpPr>
          <p:cNvPr id="4" name="Slide Number Placeholder 3"/>
          <p:cNvSpPr>
            <a:spLocks noGrp="1"/>
          </p:cNvSpPr>
          <p:nvPr>
            <p:ph type="sldNum" sz="quarter" idx="5"/>
          </p:nvPr>
        </p:nvSpPr>
        <p:spPr/>
        <p:txBody>
          <a:bodyPr/>
          <a:lstStyle/>
          <a:p>
            <a:fld id="{EA7DAEF0-040D-44C9-80F0-87140E92103D}" type="slidenum">
              <a:rPr lang="en-US" smtClean="0"/>
              <a:t>14</a:t>
            </a:fld>
            <a:endParaRPr lang="en-US"/>
          </a:p>
        </p:txBody>
      </p:sp>
    </p:spTree>
    <p:extLst>
      <p:ext uri="{BB962C8B-B14F-4D97-AF65-F5344CB8AC3E}">
        <p14:creationId xmlns:p14="http://schemas.microsoft.com/office/powerpoint/2010/main" val="65942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7DAEF0-040D-44C9-80F0-87140E92103D}" type="slidenum">
              <a:rPr lang="en-US" smtClean="0"/>
              <a:t>15</a:t>
            </a:fld>
            <a:endParaRPr lang="en-US"/>
          </a:p>
        </p:txBody>
      </p:sp>
    </p:spTree>
    <p:extLst>
      <p:ext uri="{BB962C8B-B14F-4D97-AF65-F5344CB8AC3E}">
        <p14:creationId xmlns:p14="http://schemas.microsoft.com/office/powerpoint/2010/main" val="2754592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DAEF0-040D-44C9-80F0-87140E92103D}" type="slidenum">
              <a:rPr lang="en-US" smtClean="0"/>
              <a:t>16</a:t>
            </a:fld>
            <a:endParaRPr lang="en-US"/>
          </a:p>
        </p:txBody>
      </p:sp>
    </p:spTree>
    <p:extLst>
      <p:ext uri="{BB962C8B-B14F-4D97-AF65-F5344CB8AC3E}">
        <p14:creationId xmlns:p14="http://schemas.microsoft.com/office/powerpoint/2010/main" val="3525662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DAEF0-040D-44C9-80F0-87140E92103D}" type="slidenum">
              <a:rPr lang="en-US" smtClean="0"/>
              <a:t>18</a:t>
            </a:fld>
            <a:endParaRPr lang="en-US"/>
          </a:p>
        </p:txBody>
      </p:sp>
    </p:spTree>
    <p:extLst>
      <p:ext uri="{BB962C8B-B14F-4D97-AF65-F5344CB8AC3E}">
        <p14:creationId xmlns:p14="http://schemas.microsoft.com/office/powerpoint/2010/main" val="34994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United States, freedom of speech, freedom of religion, and other rights are guaranteed by the Constitution. Healthcare, however, is not a right guaranteed to citizens, unless they are incarcerated. Although it may come as a surprise to many people, the right of the incarcerated to healthcare that is equal to or better than community standards is enshrined in the Bill of Rights (the first ten amendments of the U.S. Constitution). The eighth amendment of the Constitution includes the right of citizens to be free of cruel and unusual punishment. In a landmark case that came before the supreme court in 1976, Estelle v. Gamble, the Supreme Court interpreted the eighth amendment to mean that not providing healthcare to a person with a healthcare condition would constitute cruel and unusual punishment (Butler, 2019). In other words, denying treatment would be like adding a punishment on top of an incarcerated person’s sentence. Since 1976, therefore, correctional institutions are required, by the Constitution, to provide healthcare to their population.</a:t>
            </a:r>
          </a:p>
        </p:txBody>
      </p:sp>
      <p:sp>
        <p:nvSpPr>
          <p:cNvPr id="4" name="Slide Number Placeholder 3"/>
          <p:cNvSpPr>
            <a:spLocks noGrp="1"/>
          </p:cNvSpPr>
          <p:nvPr>
            <p:ph type="sldNum" sz="quarter" idx="10"/>
          </p:nvPr>
        </p:nvSpPr>
        <p:spPr/>
        <p:txBody>
          <a:bodyPr/>
          <a:lstStyle/>
          <a:p>
            <a:fld id="{EA7DAEF0-040D-44C9-80F0-87140E92103D}" type="slidenum">
              <a:rPr lang="en-US" smtClean="0"/>
              <a:t>5</a:t>
            </a:fld>
            <a:endParaRPr lang="en-US"/>
          </a:p>
        </p:txBody>
      </p:sp>
    </p:spTree>
    <p:extLst>
      <p:ext uri="{BB962C8B-B14F-4D97-AF65-F5344CB8AC3E}">
        <p14:creationId xmlns:p14="http://schemas.microsoft.com/office/powerpoint/2010/main" val="104565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United States, chronic disease management accounts for most healthcare expenditures.  The prison system is no exception. During the admission process, the provider applies a tool known as PULHEAT to determine an incarcerated person’s overall functional capacity.  This tool assists in determining which type of housing and which facility would be best to assign the incarcerated person. PULHEAT is an acronym that stands for: Physical stamina, Upper extremities, Lower extremities, Hearing (ears), Eyes (vision), Activity grade, and Transportation needs, Each category is assigned a number of one through five; a higher number indicates decreased function and/or increased needs in that functional area. Dental status, mental health status, and retardation [sic], added to PULHEAT, are the purview of Dentists and Licensed Mental Health Professionals, respectively (NCDPS, 2014). PULHEAT and MDS (healthcare Duty Status) may be two of the most important areas in the EHR because they determine where a patient is housed and what job assignment they are eligible for. The evaluation and recording of the individual's healthcare and physical status plays an important role in job assignment and patient welfare. Job assignment is important because it plays a part in a patient’s sentence. By working or going to school, patients are given “gain/earned” time which reduces their sentence. In addition, an accurate PULHEAT and MDS ensures that a patient is housed in an appropriate area and that they are allowed to have certain items in their property. (Woglom, 2021, p. 11)</a:t>
            </a:r>
          </a:p>
          <a:p>
            <a:r>
              <a:rPr lang="en-US" sz="1200" kern="1200" dirty="0">
                <a:solidFill>
                  <a:schemeClr val="tx1"/>
                </a:solidFill>
                <a:effectLst/>
                <a:latin typeface="+mn-lt"/>
                <a:ea typeface="+mn-ea"/>
                <a:cs typeface="+mn-cs"/>
              </a:rPr>
              <a:t>In the prison system of North Carolina, there is little to no training for healthcare providers in the use of the assessment tool, PULHEAT. The current method of evaluation of the use of the tool is to ask the provider if he or she knows how to use the tool </a:t>
            </a:r>
          </a:p>
        </p:txBody>
      </p:sp>
      <p:sp>
        <p:nvSpPr>
          <p:cNvPr id="4" name="Slide Number Placeholder 3"/>
          <p:cNvSpPr>
            <a:spLocks noGrp="1"/>
          </p:cNvSpPr>
          <p:nvPr>
            <p:ph type="sldNum" sz="quarter" idx="10"/>
          </p:nvPr>
        </p:nvSpPr>
        <p:spPr/>
        <p:txBody>
          <a:bodyPr/>
          <a:lstStyle/>
          <a:p>
            <a:fld id="{EA7DAEF0-040D-44C9-80F0-87140E92103D}" type="slidenum">
              <a:rPr lang="en-US" smtClean="0"/>
              <a:t>6</a:t>
            </a:fld>
            <a:endParaRPr lang="en-US"/>
          </a:p>
        </p:txBody>
      </p:sp>
    </p:spTree>
    <p:extLst>
      <p:ext uri="{BB962C8B-B14F-4D97-AF65-F5344CB8AC3E}">
        <p14:creationId xmlns:p14="http://schemas.microsoft.com/office/powerpoint/2010/main" val="245014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Department of Public Safety (DPS), the largest department in State government, employs over 27,000 employees. DPS encompasses a dozen divisions, including the North Carolina National Guard, the State Highway Patrol, the Division of Juvenile Justice, Alcohol Law Enforcement, the State Bureau of Investigation, the Governor’s Crime Commission, the Division of Criminal Investigation, the Division of Community Corrections (Probation and Parole), and the Division of Adult Correction. The State Prison System, headed by Commissioner Todd </a:t>
            </a:r>
            <a:r>
              <a:rPr lang="en-US" sz="1200" kern="1200" dirty="0" err="1">
                <a:solidFill>
                  <a:schemeClr val="tx1"/>
                </a:solidFill>
                <a:effectLst/>
                <a:latin typeface="+mn-lt"/>
                <a:ea typeface="+mn-ea"/>
                <a:cs typeface="+mn-cs"/>
              </a:rPr>
              <a:t>Ishee</a:t>
            </a:r>
            <a:r>
              <a:rPr lang="en-US" sz="1200" kern="1200" dirty="0">
                <a:solidFill>
                  <a:schemeClr val="tx1"/>
                </a:solidFill>
                <a:effectLst/>
                <a:latin typeface="+mn-lt"/>
                <a:ea typeface="+mn-ea"/>
                <a:cs typeface="+mn-cs"/>
              </a:rPr>
              <a:t>, is part of the Division of Adult Correction. Health and Wellness is one section within the Prison System and is headed by Dr. Gary Junker. Reporting directly to Dr. Junker are Dr. Arthur Campbell, the chief medical officer, Dr. James Clare, the chief of dentistry, Dr. Brian Sheitman, the chief of psychiatry, Dr. Karen Steinour, the chief of quality assurance, and my supervisor, Valerie Langley, the chief nursing officer. This detailed chain-of-command may seem superfluous to this discussion, but I wanted to highlight that despite the grand scope of my project, which encompasses the entire prison healthcare system, is but one section of one department of the State government. Still, if the project is successfully published, it may shape the way all incarcerated persons are assessed nationwide. Building a relationship, my DNP project will begin with the stakeholders in the organization. The top healthcare leader in my organization is the Director of Health &amp; Wellness Section of the Prison System in North Carolina. This individual, Dr. Gary Junker, was previously the Director of Behavioral Health for the State Prison System. Dr. Junker’s direct reports are many of the C-level stakeholders to whom I plan to “sell” my project.</a:t>
            </a:r>
          </a:p>
        </p:txBody>
      </p:sp>
      <p:sp>
        <p:nvSpPr>
          <p:cNvPr id="4" name="Slide Number Placeholder 3"/>
          <p:cNvSpPr>
            <a:spLocks noGrp="1"/>
          </p:cNvSpPr>
          <p:nvPr>
            <p:ph type="sldNum" sz="quarter" idx="10"/>
          </p:nvPr>
        </p:nvSpPr>
        <p:spPr/>
        <p:txBody>
          <a:bodyPr/>
          <a:lstStyle/>
          <a:p>
            <a:fld id="{EA7DAEF0-040D-44C9-80F0-87140E92103D}" type="slidenum">
              <a:rPr lang="en-US" smtClean="0"/>
              <a:t>7</a:t>
            </a:fld>
            <a:endParaRPr lang="en-US"/>
          </a:p>
        </p:txBody>
      </p:sp>
    </p:spTree>
    <p:extLst>
      <p:ext uri="{BB962C8B-B14F-4D97-AF65-F5344CB8AC3E}">
        <p14:creationId xmlns:p14="http://schemas.microsoft.com/office/powerpoint/2010/main" val="9882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latin typeface="Open Sans" panose="020B0604020202020204" charset="0"/>
                <a:ea typeface="Open Sans" panose="020B0604020202020204" charset="0"/>
                <a:cs typeface="Open Sans" panose="020B0604020202020204" charset="0"/>
              </a:rPr>
              <a:t>P </a:t>
            </a:r>
            <a:r>
              <a:rPr lang="en-US" sz="1200" dirty="0" smtClean="0">
                <a:latin typeface="Open Sans" panose="020B0604020202020204" charset="0"/>
                <a:ea typeface="Open Sans" panose="020B0604020202020204" charset="0"/>
                <a:cs typeface="Open Sans" panose="020B0604020202020204" charset="0"/>
              </a:rPr>
              <a:t>- Physical capacity or stamina: This factor relates to general physical function. It is impacted by medical, dental, and mental health conditions that do not fall under other specific factors of the system. In arriving at the profile under this factor, it may be appropriate to consider strength, endurance, height-weight-body build relationship, agility, energy, and muscular coordination.</a:t>
            </a:r>
          </a:p>
          <a:p>
            <a:pPr lvl="0"/>
            <a:r>
              <a:rPr lang="en-US" sz="1200" b="1" dirty="0" smtClean="0">
                <a:latin typeface="Open Sans" panose="020B0604020202020204" charset="0"/>
                <a:ea typeface="Open Sans" panose="020B0604020202020204" charset="0"/>
                <a:cs typeface="Open Sans" panose="020B0604020202020204" charset="0"/>
              </a:rPr>
              <a:t>U </a:t>
            </a:r>
            <a:r>
              <a:rPr lang="en-US" sz="1200" dirty="0" smtClean="0">
                <a:latin typeface="Open Sans" panose="020B0604020202020204" charset="0"/>
                <a:ea typeface="Open Sans" panose="020B0604020202020204" charset="0"/>
                <a:cs typeface="Open Sans" panose="020B0604020202020204" charset="0"/>
              </a:rPr>
              <a:t>- Upper extremities: This factor relates to the hands, arms, shoulder girdle, and upper back (cervical, thoracic and upper lumbar) concerning strength, range of motion, and general efficiency.</a:t>
            </a:r>
          </a:p>
          <a:p>
            <a:pPr lvl="0"/>
            <a:r>
              <a:rPr lang="en-US" sz="1200" b="1" dirty="0" smtClean="0">
                <a:latin typeface="Open Sans" panose="020B0604020202020204" charset="0"/>
                <a:ea typeface="Open Sans" panose="020B0604020202020204" charset="0"/>
                <a:cs typeface="Open Sans" panose="020B0604020202020204" charset="0"/>
              </a:rPr>
              <a:t>L </a:t>
            </a:r>
            <a:r>
              <a:rPr lang="en-US" sz="1200" dirty="0" smtClean="0">
                <a:latin typeface="Open Sans" panose="020B0604020202020204" charset="0"/>
                <a:ea typeface="Open Sans" panose="020B0604020202020204" charset="0"/>
                <a:cs typeface="Open Sans" panose="020B0604020202020204" charset="0"/>
              </a:rPr>
              <a:t>- Lower extremities: This spine factor relates to the feet, legs, pelvic girdle, lower back musculature and lower back (lower lumbar and sacral spine) concerning strength, range of motion, and general efficiency.</a:t>
            </a:r>
          </a:p>
          <a:p>
            <a:pPr lvl="0"/>
            <a:r>
              <a:rPr lang="en-US" sz="1200" b="1" dirty="0" smtClean="0">
                <a:latin typeface="Open Sans" panose="020B0604020202020204" charset="0"/>
                <a:ea typeface="Open Sans" panose="020B0604020202020204" charset="0"/>
                <a:cs typeface="Open Sans" panose="020B0604020202020204" charset="0"/>
              </a:rPr>
              <a:t>H </a:t>
            </a:r>
            <a:r>
              <a:rPr lang="en-US" sz="1200" dirty="0" smtClean="0">
                <a:latin typeface="Open Sans" panose="020B0604020202020204" charset="0"/>
                <a:ea typeface="Open Sans" panose="020B0604020202020204" charset="0"/>
                <a:cs typeface="Open Sans" panose="020B0604020202020204" charset="0"/>
              </a:rPr>
              <a:t>- Hearing and ears: This factor relates to auditory acuity, diseases, and defects of the ear.</a:t>
            </a:r>
          </a:p>
          <a:p>
            <a:pPr lvl="0"/>
            <a:r>
              <a:rPr lang="en-US" sz="1200" b="1" dirty="0" smtClean="0">
                <a:latin typeface="Open Sans" panose="020B0604020202020204" charset="0"/>
                <a:ea typeface="Open Sans" panose="020B0604020202020204" charset="0"/>
                <a:cs typeface="Open Sans" panose="020B0604020202020204" charset="0"/>
              </a:rPr>
              <a:t>E </a:t>
            </a:r>
            <a:r>
              <a:rPr lang="en-US" sz="1200" dirty="0" smtClean="0">
                <a:latin typeface="Open Sans" panose="020B0604020202020204" charset="0"/>
                <a:ea typeface="Open Sans" panose="020B0604020202020204" charset="0"/>
                <a:cs typeface="Open Sans" panose="020B0604020202020204" charset="0"/>
              </a:rPr>
              <a:t>- Eyes: This factor relates to visual acuity, diseases, and defects of the eye. </a:t>
            </a:r>
          </a:p>
          <a:p>
            <a:pPr lvl="0"/>
            <a:r>
              <a:rPr lang="en-US" sz="1200" b="1" dirty="0" smtClean="0">
                <a:latin typeface="Open Sans" panose="020B0604020202020204" charset="0"/>
                <a:ea typeface="Open Sans" panose="020B0604020202020204" charset="0"/>
                <a:cs typeface="Open Sans" panose="020B0604020202020204" charset="0"/>
              </a:rPr>
              <a:t>A -</a:t>
            </a:r>
            <a:r>
              <a:rPr lang="en-US" sz="1200" dirty="0" smtClean="0">
                <a:latin typeface="Open Sans" panose="020B0604020202020204" charset="0"/>
                <a:ea typeface="Open Sans" panose="020B0604020202020204" charset="0"/>
                <a:cs typeface="Open Sans" panose="020B0604020202020204" charset="0"/>
              </a:rPr>
              <a:t> Activity grade: This overall factor relates to institutional assignment and limitations affecting an offender’s ability to participate in jobs, programs, activities, and services</a:t>
            </a:r>
            <a:r>
              <a:rPr lang="en-US" sz="1200" b="1" dirty="0" smtClean="0">
                <a:latin typeface="Open Sans" panose="020B0604020202020204" charset="0"/>
                <a:ea typeface="Open Sans" panose="020B0604020202020204" charset="0"/>
                <a:cs typeface="Open Sans" panose="020B0604020202020204" charset="0"/>
              </a:rPr>
              <a:t>.</a:t>
            </a:r>
            <a:endParaRPr lang="en-US" sz="1200" dirty="0" smtClean="0">
              <a:latin typeface="Open Sans" panose="020B0604020202020204" charset="0"/>
              <a:ea typeface="Open Sans" panose="020B0604020202020204" charset="0"/>
              <a:cs typeface="Open Sans" panose="020B0604020202020204" charset="0"/>
            </a:endParaRPr>
          </a:p>
          <a:p>
            <a:pPr lvl="0"/>
            <a:r>
              <a:rPr lang="en-US" sz="1200" b="1" dirty="0" smtClean="0">
                <a:latin typeface="Open Sans" panose="020B0604020202020204" charset="0"/>
                <a:ea typeface="Open Sans" panose="020B0604020202020204" charset="0"/>
                <a:cs typeface="Open Sans" panose="020B0604020202020204" charset="0"/>
              </a:rPr>
              <a:t>T </a:t>
            </a:r>
            <a:r>
              <a:rPr lang="en-US" sz="1200" dirty="0" smtClean="0">
                <a:latin typeface="Open Sans" panose="020B0604020202020204" charset="0"/>
                <a:ea typeface="Open Sans" panose="020B0604020202020204" charset="0"/>
                <a:cs typeface="Open Sans" panose="020B0604020202020204" charset="0"/>
              </a:rPr>
              <a:t>- Transportation: This factor relates to the designation as to whether special transportation requirements exist due to the offender's health condition.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study cited by Bedard, Metzger, and Williams (2016) found that 85% of men aged 60 or older in prison reported at least one major chronic illness and over 60% had a diagnosed mental illness. A full assessment is necessary upon intake at correctional facilities to formulate a plan of care in order to meet the healthcare needs of these vulnerable individuals.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CARE stands for Continuity Assessment Record and Evaluation (CARE) Item Set. You can think of it as the replacement to FIM. I will be talking about inpatient rehab, but similar outcome measures are used in skilled nursing facilities (or MDS), long-term care facilities, and home health (or OASIS). </a:t>
            </a:r>
            <a:r>
              <a:rPr lang="en-US" sz="1200" kern="1200" dirty="0">
                <a:solidFill>
                  <a:schemeClr val="tx1"/>
                </a:solidFill>
                <a:effectLst/>
                <a:latin typeface="+mn-lt"/>
                <a:ea typeface="+mn-ea"/>
                <a:cs typeface="+mn-cs"/>
              </a:rPr>
              <a:t>The FIM™ is used widely across rehabilitation settings, and was developed by a joint task force appointed by the American Congress of Rehabilitation Medicine and the American Academy of Physical Medicine and Rehabilitation. It consists of 18 items: six are related to self-care, two are related to sphincter control, three are related mobility, two are related to locomotion, two are related to communication, and three are related to social cognition. Each item is scored by a clinician (nurse, therapist, or healthcare provider) on a seven-point scale, from one, which is complete dependence to seven, which is complete independence.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literature, assessment tools used in corrections are often specific to mental health needs, such as the Forensic </a:t>
            </a:r>
            <a:r>
              <a:rPr lang="en-US" sz="1200" kern="1200" dirty="0" err="1">
                <a:solidFill>
                  <a:schemeClr val="tx1"/>
                </a:solidFill>
                <a:effectLst/>
                <a:latin typeface="+mn-lt"/>
                <a:ea typeface="+mn-ea"/>
                <a:cs typeface="+mn-cs"/>
              </a:rPr>
              <a:t>Camberwell</a:t>
            </a:r>
            <a:r>
              <a:rPr lang="en-US" sz="1200" kern="1200" dirty="0">
                <a:solidFill>
                  <a:schemeClr val="tx1"/>
                </a:solidFill>
                <a:effectLst/>
                <a:latin typeface="+mn-lt"/>
                <a:ea typeface="+mn-ea"/>
                <a:cs typeface="+mn-cs"/>
              </a:rPr>
              <a:t> Assessment of Need (CANFOR) instrument. Other tools, such as the World Health Organization Quality of Life Instruments (WHOQOL-BREF) measures needs by perceived health status, rather than an objective assessment by a healthcare provider.</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Health Organization Quality of Life Instruments (WHOQOL-BREF) measures on a five-point ordinal scale of 1 to 5 in the physical health domain including mobility, daily activities, functional capacity, energy, pain, and sleep, but these measures are perceived and answered by questionnaire, instead of an assessment by a provider, like the CANFOR instrument. For example, in a questionnaire administered by De Smet, De </a:t>
            </a:r>
            <a:r>
              <a:rPr lang="en-US" sz="1200" kern="1200" dirty="0" err="1">
                <a:solidFill>
                  <a:schemeClr val="tx1"/>
                </a:solidFill>
                <a:effectLst/>
                <a:latin typeface="+mn-lt"/>
                <a:ea typeface="+mn-ea"/>
                <a:cs typeface="+mn-cs"/>
              </a:rPr>
              <a:t>Donder</a:t>
            </a:r>
            <a:r>
              <a:rPr lang="en-US" sz="1200" kern="1200" dirty="0">
                <a:solidFill>
                  <a:schemeClr val="tx1"/>
                </a:solidFill>
                <a:effectLst/>
                <a:latin typeface="+mn-lt"/>
                <a:ea typeface="+mn-ea"/>
                <a:cs typeface="+mn-cs"/>
              </a:rPr>
              <a:t>, Ryan, Van </a:t>
            </a:r>
            <a:r>
              <a:rPr lang="en-US" sz="1200" kern="1200" dirty="0" err="1">
                <a:solidFill>
                  <a:schemeClr val="tx1"/>
                </a:solidFill>
                <a:effectLst/>
                <a:latin typeface="+mn-lt"/>
                <a:ea typeface="+mn-ea"/>
                <a:cs typeface="+mn-cs"/>
              </a:rPr>
              <a:t>Regenmortel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Brosens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Vandevelde</a:t>
            </a:r>
            <a:r>
              <a:rPr lang="en-US" sz="1200" kern="1200" dirty="0">
                <a:solidFill>
                  <a:schemeClr val="tx1"/>
                </a:solidFill>
                <a:effectLst/>
                <a:latin typeface="+mn-lt"/>
                <a:ea typeface="+mn-ea"/>
                <a:cs typeface="+mn-cs"/>
              </a:rPr>
              <a:t> (2017), perceived health status was measured by the following question: “How would you assess your own health status in comparison with your contemporaries in prison?” (p. 1573). Physical frailty was measured on the questionnaire by using the Tilburg Frailty indicator, which is a validated instrument that assesses the extent of frailty of older people. The Tilburg Frailty indicator consists of eight yes or no questions about general physical well-being, loss of weight, mobility (walking), balance, vision, hearing, strength in the hands, and tiredness (</a:t>
            </a:r>
            <a:r>
              <a:rPr lang="en-US" sz="1200" i="1" kern="1200" dirty="0">
                <a:solidFill>
                  <a:schemeClr val="tx1"/>
                </a:solidFill>
                <a:effectLst/>
                <a:latin typeface="+mn-lt"/>
                <a:ea typeface="+mn-ea"/>
                <a:cs typeface="+mn-cs"/>
              </a:rPr>
              <a:t>α </a:t>
            </a:r>
            <a:r>
              <a:rPr lang="en-US" sz="1200" kern="1200" dirty="0">
                <a:solidFill>
                  <a:schemeClr val="tx1"/>
                </a:solidFill>
                <a:effectLst/>
                <a:latin typeface="+mn-lt"/>
                <a:ea typeface="+mn-ea"/>
                <a:cs typeface="+mn-cs"/>
              </a:rPr>
              <a:t>= 0.74) (p. 1574). In summary, the need for an objective functional measure instrument that is accurate, valid, and can be used consistently in correctional healthcare cannot be taken lightly. If the education program developed provides beneficial outcomes in the sample group, then it should be implemented system-wide for all the healthcare providers in the North Carolina Prison System.</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A7DAEF0-040D-44C9-80F0-87140E92103D}" type="slidenum">
              <a:rPr lang="en-US" smtClean="0"/>
              <a:t>8</a:t>
            </a:fld>
            <a:endParaRPr lang="en-US"/>
          </a:p>
        </p:txBody>
      </p:sp>
    </p:spTree>
    <p:extLst>
      <p:ext uri="{BB962C8B-B14F-4D97-AF65-F5344CB8AC3E}">
        <p14:creationId xmlns:p14="http://schemas.microsoft.com/office/powerpoint/2010/main" val="218803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multiple objectives within this project; thus, lending itself to a mixed-methods design. The primary objective will be to increase healthcare providers’ knowledge of the functional assessment tool on incarcerated persons. The secondary objective is to educate healthcare providers on the importance of the tool as an objective measure of the incarcerated person’s functional ability. The third objective of the project is to assess the healthcare providers’ willingness to change their practice, given evidence that better outcomes will result.</a:t>
            </a:r>
          </a:p>
          <a:p>
            <a:r>
              <a:rPr lang="en-US" sz="1200" kern="1200" dirty="0">
                <a:solidFill>
                  <a:schemeClr val="tx1"/>
                </a:solidFill>
                <a:effectLst/>
                <a:latin typeface="+mn-lt"/>
                <a:ea typeface="+mn-ea"/>
                <a:cs typeface="+mn-cs"/>
              </a:rPr>
              <a:t>Prior to the quantitative study of the change in healthcare providers’ knowledge, a qualitative study using focus groups aims to answer the following questions:</a:t>
            </a:r>
          </a:p>
          <a:p>
            <a:pPr lvl="0"/>
            <a:r>
              <a:rPr lang="en-US" sz="1200" kern="1200" dirty="0">
                <a:solidFill>
                  <a:schemeClr val="tx1"/>
                </a:solidFill>
                <a:effectLst/>
                <a:latin typeface="+mn-lt"/>
                <a:ea typeface="+mn-ea"/>
                <a:cs typeface="+mn-cs"/>
              </a:rPr>
              <a:t>What training is currently provided for using the tool?</a:t>
            </a:r>
          </a:p>
          <a:p>
            <a:pPr lvl="0"/>
            <a:r>
              <a:rPr lang="en-US" sz="1200" kern="1200" dirty="0">
                <a:solidFill>
                  <a:schemeClr val="tx1"/>
                </a:solidFill>
                <a:effectLst/>
                <a:latin typeface="+mn-lt"/>
                <a:ea typeface="+mn-ea"/>
                <a:cs typeface="+mn-cs"/>
              </a:rPr>
              <a:t>Is the training currently provided sufficient?</a:t>
            </a:r>
          </a:p>
          <a:p>
            <a:pPr lvl="0"/>
            <a:r>
              <a:rPr lang="en-US" sz="1200" kern="1200" dirty="0">
                <a:solidFill>
                  <a:schemeClr val="tx1"/>
                </a:solidFill>
                <a:effectLst/>
                <a:latin typeface="+mn-lt"/>
                <a:ea typeface="+mn-ea"/>
                <a:cs typeface="+mn-cs"/>
              </a:rPr>
              <a:t>What is the tool used for in practice?</a:t>
            </a:r>
          </a:p>
          <a:p>
            <a:pPr lvl="0"/>
            <a:r>
              <a:rPr lang="en-US" sz="1200" kern="1200" dirty="0">
                <a:solidFill>
                  <a:schemeClr val="tx1"/>
                </a:solidFill>
                <a:effectLst/>
                <a:latin typeface="+mn-lt"/>
                <a:ea typeface="+mn-ea"/>
                <a:cs typeface="+mn-cs"/>
              </a:rPr>
              <a:t>Is the tool being used as an objective measure by providers?</a:t>
            </a:r>
          </a:p>
          <a:p>
            <a:pPr lvl="0"/>
            <a:r>
              <a:rPr lang="en-US" sz="1200" kern="1200" dirty="0">
                <a:solidFill>
                  <a:schemeClr val="tx1"/>
                </a:solidFill>
                <a:effectLst/>
                <a:latin typeface="+mn-lt"/>
                <a:ea typeface="+mn-ea"/>
                <a:cs typeface="+mn-cs"/>
              </a:rPr>
              <a:t>Are providers applying the tool correctly?</a:t>
            </a:r>
          </a:p>
          <a:p>
            <a:pPr lvl="0"/>
            <a:r>
              <a:rPr lang="en-US" sz="1200" kern="1200" dirty="0">
                <a:solidFill>
                  <a:schemeClr val="tx1"/>
                </a:solidFill>
                <a:effectLst/>
                <a:latin typeface="+mn-lt"/>
                <a:ea typeface="+mn-ea"/>
                <a:cs typeface="+mn-cs"/>
              </a:rPr>
              <a:t>Is there evidence that correct application of the tool brings about better patient outcomes?</a:t>
            </a:r>
          </a:p>
        </p:txBody>
      </p:sp>
      <p:sp>
        <p:nvSpPr>
          <p:cNvPr id="4" name="Slide Number Placeholder 3"/>
          <p:cNvSpPr>
            <a:spLocks noGrp="1"/>
          </p:cNvSpPr>
          <p:nvPr>
            <p:ph type="sldNum" sz="quarter" idx="10"/>
          </p:nvPr>
        </p:nvSpPr>
        <p:spPr/>
        <p:txBody>
          <a:bodyPr/>
          <a:lstStyle/>
          <a:p>
            <a:fld id="{EA7DAEF0-040D-44C9-80F0-87140E92103D}" type="slidenum">
              <a:rPr lang="en-US" smtClean="0"/>
              <a:t>9</a:t>
            </a:fld>
            <a:endParaRPr lang="en-US"/>
          </a:p>
        </p:txBody>
      </p:sp>
    </p:spTree>
    <p:extLst>
      <p:ext uri="{BB962C8B-B14F-4D97-AF65-F5344CB8AC3E}">
        <p14:creationId xmlns:p14="http://schemas.microsoft.com/office/powerpoint/2010/main" val="24518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Components of Rogers’ Diffusion of Innovation Theory will be incorporated in the implementation of the in-service to healthcare providers. Rogers’s theory employs a five-step process for knowledge translation and adoption:</a:t>
            </a:r>
          </a:p>
          <a:p>
            <a:pPr lvl="0"/>
            <a:r>
              <a:rPr lang="en-US" sz="1200" kern="1200" dirty="0">
                <a:solidFill>
                  <a:schemeClr val="tx1"/>
                </a:solidFill>
                <a:effectLst/>
                <a:latin typeface="+mn-lt"/>
                <a:ea typeface="+mn-ea"/>
                <a:cs typeface="+mn-cs"/>
              </a:rPr>
              <a:t>Knowledge</a:t>
            </a:r>
          </a:p>
          <a:p>
            <a:pPr lvl="0"/>
            <a:r>
              <a:rPr lang="en-US" sz="1200" kern="1200" dirty="0">
                <a:solidFill>
                  <a:schemeClr val="tx1"/>
                </a:solidFill>
                <a:effectLst/>
                <a:latin typeface="+mn-lt"/>
                <a:ea typeface="+mn-ea"/>
                <a:cs typeface="+mn-cs"/>
              </a:rPr>
              <a:t>Persuasion</a:t>
            </a:r>
          </a:p>
          <a:p>
            <a:pPr lvl="0"/>
            <a:r>
              <a:rPr lang="en-US" sz="1200" kern="1200" dirty="0">
                <a:solidFill>
                  <a:schemeClr val="tx1"/>
                </a:solidFill>
                <a:effectLst/>
                <a:latin typeface="+mn-lt"/>
                <a:ea typeface="+mn-ea"/>
                <a:cs typeface="+mn-cs"/>
              </a:rPr>
              <a:t>Decision</a:t>
            </a:r>
          </a:p>
          <a:p>
            <a:pPr lvl="0"/>
            <a:r>
              <a:rPr lang="en-US" sz="1200" kern="1200" dirty="0">
                <a:solidFill>
                  <a:schemeClr val="tx1"/>
                </a:solidFill>
                <a:effectLst/>
                <a:latin typeface="+mn-lt"/>
                <a:ea typeface="+mn-ea"/>
                <a:cs typeface="+mn-cs"/>
              </a:rPr>
              <a:t>Implementation</a:t>
            </a:r>
          </a:p>
          <a:p>
            <a:pPr lvl="0"/>
            <a:r>
              <a:rPr lang="en-US" sz="1200" kern="1200" dirty="0">
                <a:solidFill>
                  <a:schemeClr val="tx1"/>
                </a:solidFill>
                <a:effectLst/>
                <a:latin typeface="+mn-lt"/>
                <a:ea typeface="+mn-ea"/>
                <a:cs typeface="+mn-cs"/>
              </a:rPr>
              <a:t>Confirmation (White, Dudley-Brown, &amp; Terharr, 2021)</a:t>
            </a:r>
          </a:p>
          <a:p>
            <a:r>
              <a:rPr lang="en-US" sz="1200" kern="1200" dirty="0">
                <a:solidFill>
                  <a:schemeClr val="tx1"/>
                </a:solidFill>
                <a:effectLst/>
                <a:latin typeface="+mn-lt"/>
                <a:ea typeface="+mn-ea"/>
                <a:cs typeface="+mn-cs"/>
              </a:rPr>
              <a:t>Rogers’ Diffusion of Innovation Theory describes a situation of how the implementation of the project will proceed. Rogers identifies five steps in the innovation-decision process and each step in the process is dependent on the individual’s “buy in” and belief that their practice needs improvement. If the healthcare provider does not “buy in” they will have an unfavorable attitude toward the educational program and not adopt the change – or attend the educational program at all (White, Dudley-Brown, &amp; Terharr, 2021). Rogers Diffusion Model with constructs is depicted below:</a:t>
            </a:r>
          </a:p>
          <a:p>
            <a:endParaRPr lang="en-US" dirty="0"/>
          </a:p>
        </p:txBody>
      </p:sp>
      <p:sp>
        <p:nvSpPr>
          <p:cNvPr id="4" name="Slide Number Placeholder 3"/>
          <p:cNvSpPr>
            <a:spLocks noGrp="1"/>
          </p:cNvSpPr>
          <p:nvPr>
            <p:ph type="sldNum" sz="quarter" idx="10"/>
          </p:nvPr>
        </p:nvSpPr>
        <p:spPr/>
        <p:txBody>
          <a:bodyPr/>
          <a:lstStyle/>
          <a:p>
            <a:fld id="{EA7DAEF0-040D-44C9-80F0-87140E92103D}" type="slidenum">
              <a:rPr lang="en-US" smtClean="0"/>
              <a:t>10</a:t>
            </a:fld>
            <a:endParaRPr lang="en-US"/>
          </a:p>
        </p:txBody>
      </p:sp>
    </p:spTree>
    <p:extLst>
      <p:ext uri="{BB962C8B-B14F-4D97-AF65-F5344CB8AC3E}">
        <p14:creationId xmlns:p14="http://schemas.microsoft.com/office/powerpoint/2010/main" val="3637171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Components of Rogers’ Diffusion of Innovation Theory will be incorporated in the implementation of the in-service to healthcare providers. Rogers’s theory employs a five-step process for knowledge translation and adoption:</a:t>
            </a:r>
          </a:p>
          <a:p>
            <a:r>
              <a:rPr lang="en-US" sz="1200" kern="1200" dirty="0">
                <a:solidFill>
                  <a:schemeClr val="tx1"/>
                </a:solidFill>
                <a:effectLst/>
                <a:latin typeface="+mn-lt"/>
                <a:ea typeface="+mn-ea"/>
                <a:cs typeface="+mn-cs"/>
              </a:rPr>
              <a:t>Rogers’ Diffusion of Innovation Theory describes a situation of how the implementation of the project will proceed. Rogers identifies five steps in the innovation-decision process and each step in the process is dependent on the individual’s “buy in” and belief that their practice needs improvement. If the healthcare provider does not “buy in” they will have an unfavorable attitude toward the educational program and not adopt the change – or attend the educational program at all</a:t>
            </a:r>
          </a:p>
          <a:p>
            <a:pPr lvl="0"/>
            <a:r>
              <a:rPr lang="en-US" sz="1200" kern="1200" dirty="0">
                <a:solidFill>
                  <a:schemeClr val="tx1"/>
                </a:solidFill>
                <a:effectLst/>
                <a:latin typeface="+mn-lt"/>
                <a:ea typeface="+mn-ea"/>
                <a:cs typeface="+mn-cs"/>
              </a:rPr>
              <a:t>The healthcare provider gains awareness of the functionality and utility of the assessment tool.</a:t>
            </a:r>
          </a:p>
          <a:p>
            <a:pPr lvl="0"/>
            <a:r>
              <a:rPr lang="en-US" sz="1200" kern="1200" dirty="0">
                <a:solidFill>
                  <a:schemeClr val="tx1"/>
                </a:solidFill>
                <a:effectLst/>
                <a:latin typeface="+mn-lt"/>
                <a:ea typeface="+mn-ea"/>
                <a:cs typeface="+mn-cs"/>
              </a:rPr>
              <a:t>The healthcare provider, after receiving the education, determines that the assessment tool has merit.</a:t>
            </a:r>
          </a:p>
          <a:p>
            <a:pPr lvl="0"/>
            <a:r>
              <a:rPr lang="en-US" sz="1200" kern="1200" dirty="0">
                <a:solidFill>
                  <a:schemeClr val="tx1"/>
                </a:solidFill>
                <a:effectLst/>
                <a:latin typeface="+mn-lt"/>
                <a:ea typeface="+mn-ea"/>
                <a:cs typeface="+mn-cs"/>
              </a:rPr>
              <a:t>The healthcare provider chooses to alter their practice in usage of the assessment tool.</a:t>
            </a:r>
          </a:p>
          <a:p>
            <a:pPr lvl="0"/>
            <a:r>
              <a:rPr lang="en-US" sz="1200" kern="1200" dirty="0">
                <a:solidFill>
                  <a:schemeClr val="tx1"/>
                </a:solidFill>
                <a:effectLst/>
                <a:latin typeface="+mn-lt"/>
                <a:ea typeface="+mn-ea"/>
                <a:cs typeface="+mn-cs"/>
              </a:rPr>
              <a:t>The healthcare provider begins to use the assessment tool in practice per their training.</a:t>
            </a:r>
          </a:p>
          <a:p>
            <a:pPr lvl="0"/>
            <a:r>
              <a:rPr lang="en-US" sz="1200" kern="1200" dirty="0">
                <a:solidFill>
                  <a:schemeClr val="tx1"/>
                </a:solidFill>
                <a:effectLst/>
                <a:latin typeface="+mn-lt"/>
                <a:ea typeface="+mn-ea"/>
                <a:cs typeface="+mn-cs"/>
              </a:rPr>
              <a:t>The healthcare provider decides to continue to use the assessment tool in the manner it was intended because they discover its worth.</a:t>
            </a:r>
          </a:p>
          <a:p>
            <a:r>
              <a:rPr lang="en-US" sz="1200" kern="1200" dirty="0">
                <a:solidFill>
                  <a:schemeClr val="tx1"/>
                </a:solidFill>
                <a:effectLst/>
                <a:latin typeface="+mn-lt"/>
                <a:ea typeface="+mn-ea"/>
                <a:cs typeface="+mn-cs"/>
              </a:rPr>
              <a:t>The healthcare providers in the prison system are largely represented by what Rogers calls “the late majority.” They will not complete the training unless compelled to do so, despite their lack of knowledge of the assessment tool. Many providers eschew innovation and prefer to stick to traditional assessment models (White, Dudley-Brown, &amp; Terharr, 2021). I expect that through dissemination, diffusion will occur by way of peer-support of the innovation. As a result of successful implementation, there will be more utility, consistency, and reliability of the PULHEAT assessment tool. A side-effect of the implementation will be better outcomes for patients, fewer requests for healthcare accommodations, and fewer requests for transfers to facilities with higher acuity.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7DAEF0-040D-44C9-80F0-87140E92103D}" type="slidenum">
              <a:rPr lang="en-US" smtClean="0"/>
              <a:t>11</a:t>
            </a:fld>
            <a:endParaRPr lang="en-US"/>
          </a:p>
        </p:txBody>
      </p:sp>
    </p:spTree>
    <p:extLst>
      <p:ext uri="{BB962C8B-B14F-4D97-AF65-F5344CB8AC3E}">
        <p14:creationId xmlns:p14="http://schemas.microsoft.com/office/powerpoint/2010/main" val="298825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the qualitative study informed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formulation of the educational program used in the quantitative study aspect of the quality improvement project. In the qualitative study, it is projected that at least 50% of healthcare providers that currently work for NCDPS will attend the in-service, and the outcome of the paired t-test using a retrospective chart review for knowledge acquisition will reveal that there is a statistically difference between the results of the PULHEAT tool before and after the in-service is attended. Further, this difference is expected to be positive, meaning that the healthcare provider will demonstrate increased knowledge of the assessment tool as evidenced by an increased utilization of the tool following the educational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Following the qualitative focus groups, development of the education program tailoring to meet the needs of the healthcare providers will assist in providing motivation for taking part in the study. Part of the educational program delivered to the healthcare providers will allow the participants to see the value in the consistent administration of the assessment tool. Following the study, interviews with members of the diagnostic team will determine some of the benefits of the quality improvement project. Diagnostics, also known as population management, uses the PULHEAT DMR tool (along with other measures) to help determine where an offender is placed within the State Prison System. Placing offenders appropriately not only saves time and money for the State, but it also improves the quality of life for the offenders. Future studies can determine what level of improvement in the quality of life and outcomes of offenders are following the implementation of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7DAEF0-040D-44C9-80F0-87140E92103D}" type="slidenum">
              <a:rPr lang="en-US" smtClean="0"/>
              <a:t>12</a:t>
            </a:fld>
            <a:endParaRPr lang="en-US"/>
          </a:p>
        </p:txBody>
      </p:sp>
    </p:spTree>
    <p:extLst>
      <p:ext uri="{BB962C8B-B14F-4D97-AF65-F5344CB8AC3E}">
        <p14:creationId xmlns:p14="http://schemas.microsoft.com/office/powerpoint/2010/main" val="3352185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82BF-E30D-4034-969E-A8EE28B002E0}"/>
              </a:ext>
            </a:extLst>
          </p:cNvPr>
          <p:cNvSpPr>
            <a:spLocks noGrp="1"/>
          </p:cNvSpPr>
          <p:nvPr>
            <p:ph type="ctrTitle"/>
          </p:nvPr>
        </p:nvSpPr>
        <p:spPr>
          <a:xfrm>
            <a:off x="499872" y="1255775"/>
            <a:ext cx="9144000" cy="225418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FB193C-7E75-488B-8C84-2C2EC7D57450}"/>
              </a:ext>
            </a:extLst>
          </p:cNvPr>
          <p:cNvSpPr>
            <a:spLocks noGrp="1"/>
          </p:cNvSpPr>
          <p:nvPr>
            <p:ph type="subTitle" idx="1"/>
          </p:nvPr>
        </p:nvSpPr>
        <p:spPr>
          <a:xfrm>
            <a:off x="499872" y="3602038"/>
            <a:ext cx="9144000" cy="95777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641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69BD-2AF5-4B3E-8E63-0627D51D0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3898A-1947-4231-8598-60E816D4A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29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A48C-8AB0-4D92-85B9-B8E10799CD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4604AB-0071-4D69-9ED0-4294F22711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9958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DDEE-72FD-4C1E-B856-9E393E895F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88850D-F36A-4BA5-B40A-D60965342E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147300-CAB2-4E54-8605-A65A45343A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97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E3A6-07C4-4FD4-9174-28F448550A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F15FC1-E9D2-444E-9093-BD88EE9B1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E2F74A-FF66-4D99-949F-88B7E64BCF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2E314A-CAAA-4615-AE71-C8DD7AAE7F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B95E8C-0CC6-41E7-9E85-708E575555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17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FE35-D6BA-4ACD-B0E8-E81ADE5ABC4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36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7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1C53-9028-4549-9492-C5CD08A35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3CE60-8CB6-4EB9-A3A6-C0D832CDD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1ADAA6-52EB-4D7A-8EE4-4EBE27FBE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5909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21EB-D2DE-4533-9C61-9DDECA1A4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1203A8-0EFA-49E7-81CB-4799570F6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69D5CA-80BE-49A7-AE06-FF1DE9C79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6224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2E0EB-CD93-4B29-9D9A-037015EA8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1C34C2-6CBC-4304-ABDC-2B676C6FA349}"/>
              </a:ext>
            </a:extLst>
          </p:cNvPr>
          <p:cNvSpPr>
            <a:spLocks noGrp="1"/>
          </p:cNvSpPr>
          <p:nvPr>
            <p:ph type="body" idx="1"/>
          </p:nvPr>
        </p:nvSpPr>
        <p:spPr>
          <a:xfrm>
            <a:off x="838200" y="1825625"/>
            <a:ext cx="10515600" cy="3624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333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rgbClr val="00463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21B392-0346-4648-8074-D0ACF047DF2B}"/>
              </a:ext>
            </a:extLst>
          </p:cNvPr>
          <p:cNvSpPr txBox="1"/>
          <p:nvPr/>
        </p:nvSpPr>
        <p:spPr>
          <a:xfrm>
            <a:off x="428861" y="1674810"/>
            <a:ext cx="8783152" cy="3046988"/>
          </a:xfrm>
          <a:prstGeom prst="rect">
            <a:avLst/>
          </a:prstGeom>
          <a:noFill/>
        </p:spPr>
        <p:txBody>
          <a:bodyPr wrap="square">
            <a:spAutoFit/>
          </a:bodyPr>
          <a:lstStyle/>
          <a:p>
            <a:pPr algn="ctr"/>
            <a:r>
              <a:rPr lang="en-US" altLang="en-US" sz="3200" dirty="0">
                <a:solidFill>
                  <a:srgbClr val="004636"/>
                </a:solidFill>
              </a:rPr>
              <a:t/>
            </a:r>
            <a:br>
              <a:rPr lang="en-US" altLang="en-US" sz="3200" dirty="0">
                <a:solidFill>
                  <a:srgbClr val="004636"/>
                </a:solidFill>
              </a:rPr>
            </a:br>
            <a:endParaRPr lang="en-US" altLang="en-US" sz="3200" dirty="0">
              <a:solidFill>
                <a:srgbClr val="004636"/>
              </a:solidFill>
            </a:endParaRPr>
          </a:p>
          <a:p>
            <a:pPr algn="ctr"/>
            <a:endParaRPr lang="en-US" altLang="en-US" sz="3200" dirty="0">
              <a:solidFill>
                <a:srgbClr val="004636"/>
              </a:solidFill>
            </a:endParaRPr>
          </a:p>
          <a:p>
            <a:pPr algn="ctr"/>
            <a:endParaRPr lang="en-US" altLang="en-US" sz="3200" dirty="0">
              <a:solidFill>
                <a:srgbClr val="004636"/>
              </a:solidFill>
            </a:endParaRPr>
          </a:p>
          <a:p>
            <a:pPr algn="ctr"/>
            <a:endParaRPr lang="en-US" altLang="en-US" sz="3200" dirty="0">
              <a:solidFill>
                <a:srgbClr val="004636"/>
              </a:solidFill>
            </a:endParaRPr>
          </a:p>
          <a:p>
            <a:pPr fontAlgn="auto">
              <a:spcAft>
                <a:spcPts val="0"/>
              </a:spcAft>
              <a:defRPr/>
            </a:pPr>
            <a:r>
              <a:rPr lang="en-US" sz="3200" dirty="0"/>
              <a:t>Ramesh C. Upadhyaya, MSN, MBA, RN, CRRN, CCHP</a:t>
            </a:r>
          </a:p>
        </p:txBody>
      </p:sp>
      <p:sp>
        <p:nvSpPr>
          <p:cNvPr id="4" name="Title 1">
            <a:extLst>
              <a:ext uri="{FF2B5EF4-FFF2-40B4-BE49-F238E27FC236}">
                <a16:creationId xmlns:a16="http://schemas.microsoft.com/office/drawing/2014/main" id="{AFEE35E9-689C-4B9B-98E8-DB4B56AB3B33}"/>
              </a:ext>
            </a:extLst>
          </p:cNvPr>
          <p:cNvSpPr>
            <a:spLocks noGrp="1"/>
          </p:cNvSpPr>
          <p:nvPr>
            <p:ph type="ctrTitle"/>
          </p:nvPr>
        </p:nvSpPr>
        <p:spPr>
          <a:xfrm>
            <a:off x="481760" y="3429000"/>
            <a:ext cx="7772400" cy="781050"/>
          </a:xfrm>
        </p:spPr>
        <p:txBody>
          <a:bodyPr rtlCol="0">
            <a:normAutofit fontScale="90000"/>
          </a:bodyPr>
          <a:lstStyle/>
          <a:p>
            <a:pPr fontAlgn="auto">
              <a:spcAft>
                <a:spcPts val="0"/>
              </a:spcAft>
              <a:defRPr/>
            </a:pPr>
            <a:r>
              <a:rPr lang="en-US" b="1" dirty="0"/>
              <a:t/>
            </a:r>
            <a:br>
              <a:rPr lang="en-US" b="1" dirty="0"/>
            </a:br>
            <a:r>
              <a:rPr lang="en-US" b="1" dirty="0"/>
              <a:t/>
            </a:r>
            <a:br>
              <a:rPr lang="en-US" b="1" dirty="0"/>
            </a:br>
            <a:r>
              <a:rPr lang="en-US" dirty="0"/>
              <a:t>Assessment of functional capacity in prisons: Challenges in rehabilitation of this vulnerable population</a:t>
            </a:r>
          </a:p>
        </p:txBody>
      </p:sp>
    </p:spTree>
    <p:extLst>
      <p:ext uri="{BB962C8B-B14F-4D97-AF65-F5344CB8AC3E}">
        <p14:creationId xmlns:p14="http://schemas.microsoft.com/office/powerpoint/2010/main" val="26784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usion of Innovations Theory | Comm 473 Blog">
            <a:extLst>
              <a:ext uri="{FF2B5EF4-FFF2-40B4-BE49-F238E27FC236}">
                <a16:creationId xmlns:a16="http://schemas.microsoft.com/office/drawing/2014/main" id="{7233AC57-18B0-5A40-91C8-55CD0756FD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47786" y="742633"/>
            <a:ext cx="9496425" cy="5191442"/>
          </a:xfrm>
          <a:prstGeom prst="rect">
            <a:avLst/>
          </a:prstGeom>
          <a:noFill/>
        </p:spPr>
      </p:pic>
      <p:sp>
        <p:nvSpPr>
          <p:cNvPr id="17410" name="Title 1"/>
          <p:cNvSpPr>
            <a:spLocks noGrp="1"/>
          </p:cNvSpPr>
          <p:nvPr>
            <p:ph type="title"/>
          </p:nvPr>
        </p:nvSpPr>
        <p:spPr>
          <a:xfrm>
            <a:off x="2347910" y="-115411"/>
            <a:ext cx="7496175" cy="1325563"/>
          </a:xfrm>
        </p:spPr>
        <p:txBody>
          <a:bodyPr/>
          <a:lstStyle/>
          <a:p>
            <a:r>
              <a:rPr lang="en-US" altLang="en-US" sz="3600" dirty="0"/>
              <a:t>Rogers’ Diffusion of Innovation Theory</a:t>
            </a:r>
          </a:p>
        </p:txBody>
      </p:sp>
      <p:sp>
        <p:nvSpPr>
          <p:cNvPr id="6" name="Rectangle 5">
            <a:extLst>
              <a:ext uri="{FF2B5EF4-FFF2-40B4-BE49-F238E27FC236}">
                <a16:creationId xmlns:a16="http://schemas.microsoft.com/office/drawing/2014/main" id="{9FA0BE13-AD7D-4363-9C78-E36D04B2A5A9}"/>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B65D8E-53DF-4B7D-961D-4F71236CB590}"/>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C6A129C-F6A4-4E21-A3EE-84C99CB2FF25}"/>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extLst>
      <p:ext uri="{BB962C8B-B14F-4D97-AF65-F5344CB8AC3E}">
        <p14:creationId xmlns:p14="http://schemas.microsoft.com/office/powerpoint/2010/main" val="201777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33525" y="222128"/>
            <a:ext cx="9124950" cy="1325563"/>
          </a:xfrm>
        </p:spPr>
        <p:txBody>
          <a:bodyPr/>
          <a:lstStyle/>
          <a:p>
            <a:r>
              <a:rPr lang="en-US" altLang="en-US" b="1" dirty="0"/>
              <a:t>Rogers’ Diffusion of Innovation Theory</a:t>
            </a:r>
          </a:p>
        </p:txBody>
      </p:sp>
      <p:sp>
        <p:nvSpPr>
          <p:cNvPr id="5" name="Content Placeholder 13">
            <a:extLst>
              <a:ext uri="{FF2B5EF4-FFF2-40B4-BE49-F238E27FC236}">
                <a16:creationId xmlns:a16="http://schemas.microsoft.com/office/drawing/2014/main" id="{7485CE5B-C39E-40DC-9DBB-7A762CB10073}"/>
              </a:ext>
            </a:extLst>
          </p:cNvPr>
          <p:cNvSpPr>
            <a:spLocks noGrp="1"/>
          </p:cNvSpPr>
          <p:nvPr>
            <p:ph idx="1"/>
          </p:nvPr>
        </p:nvSpPr>
        <p:spPr>
          <a:xfrm>
            <a:off x="6870192" y="1796317"/>
            <a:ext cx="4483608" cy="4724400"/>
          </a:xfrm>
        </p:spPr>
        <p:txBody>
          <a:bodyPr/>
          <a:lstStyle/>
          <a:p>
            <a:pPr lvl="0"/>
            <a:r>
              <a:rPr lang="en-US" sz="3600" dirty="0"/>
              <a:t>Knowledge</a:t>
            </a:r>
          </a:p>
          <a:p>
            <a:pPr lvl="0"/>
            <a:r>
              <a:rPr lang="en-US" sz="3600" dirty="0"/>
              <a:t>Persuasion</a:t>
            </a:r>
          </a:p>
          <a:p>
            <a:pPr lvl="0"/>
            <a:r>
              <a:rPr lang="en-US" sz="3600" dirty="0"/>
              <a:t>Decision</a:t>
            </a:r>
          </a:p>
          <a:p>
            <a:pPr lvl="0"/>
            <a:r>
              <a:rPr lang="en-US" sz="3600" dirty="0"/>
              <a:t>Implementation</a:t>
            </a:r>
          </a:p>
          <a:p>
            <a:pPr lvl="0"/>
            <a:r>
              <a:rPr lang="en-US" sz="3600" dirty="0"/>
              <a:t>Confirmation </a:t>
            </a:r>
          </a:p>
          <a:p>
            <a:pPr marL="0" indent="0">
              <a:buNone/>
            </a:pPr>
            <a:endParaRPr lang="en-US" dirty="0"/>
          </a:p>
          <a:p>
            <a:pPr marL="0" indent="0">
              <a:buNone/>
            </a:pPr>
            <a:r>
              <a:rPr lang="en-US" sz="1800" dirty="0"/>
              <a:t>(White, Dudley-Brown, &amp; Terharr, 2021)</a:t>
            </a:r>
          </a:p>
          <a:p>
            <a:pPr lvl="1"/>
            <a:endParaRPr lang="en-US" dirty="0"/>
          </a:p>
        </p:txBody>
      </p:sp>
      <p:pic>
        <p:nvPicPr>
          <p:cNvPr id="7" name="Picture 6" descr="A picture containing wall, indoor, person, floor&#10;&#10;Description automatically generated">
            <a:extLst>
              <a:ext uri="{FF2B5EF4-FFF2-40B4-BE49-F238E27FC236}">
                <a16:creationId xmlns:a16="http://schemas.microsoft.com/office/drawing/2014/main" id="{12226BE0-9889-48CE-A1AC-626519CEE4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822" b="17540"/>
          <a:stretch/>
        </p:blipFill>
        <p:spPr>
          <a:xfrm>
            <a:off x="1448122" y="1524000"/>
            <a:ext cx="3873687" cy="3810000"/>
          </a:xfrm>
          <a:prstGeom prst="rect">
            <a:avLst/>
          </a:prstGeom>
        </p:spPr>
      </p:pic>
      <p:sp>
        <p:nvSpPr>
          <p:cNvPr id="8" name="Rectangle 7">
            <a:extLst>
              <a:ext uri="{FF2B5EF4-FFF2-40B4-BE49-F238E27FC236}">
                <a16:creationId xmlns:a16="http://schemas.microsoft.com/office/drawing/2014/main" id="{1E29E033-6A61-4413-88CF-46F1627CEBD4}"/>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19BC23-2E37-42F4-8E60-E2ED646D7D2E}"/>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0F961B-DE05-4D74-9339-F329A7055F0E}"/>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67300" y="0"/>
            <a:ext cx="2057400" cy="1325563"/>
          </a:xfrm>
        </p:spPr>
        <p:txBody>
          <a:bodyPr/>
          <a:lstStyle/>
          <a:p>
            <a:r>
              <a:rPr lang="en-US" altLang="en-US" sz="4800" dirty="0"/>
              <a:t>Results</a:t>
            </a:r>
          </a:p>
        </p:txBody>
      </p:sp>
      <p:pic>
        <p:nvPicPr>
          <p:cNvPr id="7" name="Picture 6">
            <a:extLst>
              <a:ext uri="{FF2B5EF4-FFF2-40B4-BE49-F238E27FC236}">
                <a16:creationId xmlns:a16="http://schemas.microsoft.com/office/drawing/2014/main" id="{27D0E286-6020-48D2-9EB5-23FFB965E8DF}"/>
              </a:ext>
            </a:extLst>
          </p:cNvPr>
          <p:cNvPicPr>
            <a:picLocks noChangeAspect="1"/>
          </p:cNvPicPr>
          <p:nvPr/>
        </p:nvPicPr>
        <p:blipFill rotWithShape="1">
          <a:blip r:embed="rId3"/>
          <a:srcRect b="20732"/>
          <a:stretch/>
        </p:blipFill>
        <p:spPr>
          <a:xfrm>
            <a:off x="2751608" y="1127870"/>
            <a:ext cx="6688784" cy="4602259"/>
          </a:xfrm>
          <a:prstGeom prst="rect">
            <a:avLst/>
          </a:prstGeom>
        </p:spPr>
      </p:pic>
      <p:sp>
        <p:nvSpPr>
          <p:cNvPr id="5" name="Rectangle 4">
            <a:extLst>
              <a:ext uri="{FF2B5EF4-FFF2-40B4-BE49-F238E27FC236}">
                <a16:creationId xmlns:a16="http://schemas.microsoft.com/office/drawing/2014/main" id="{49466007-57D8-4529-B0AB-FE01594366A1}"/>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53846C-9C19-4671-864B-CC122B61FD0B}"/>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8427C2-0B3B-4756-A5D5-23BE93EB9A9F}"/>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500437" y="76201"/>
            <a:ext cx="5191125" cy="1325563"/>
          </a:xfrm>
        </p:spPr>
        <p:txBody>
          <a:bodyPr/>
          <a:lstStyle/>
          <a:p>
            <a:r>
              <a:rPr lang="en-US" altLang="en-US" b="1" dirty="0"/>
              <a:t>Discussion of Results</a:t>
            </a:r>
            <a:endParaRPr lang="en-US" altLang="en-US" dirty="0"/>
          </a:p>
        </p:txBody>
      </p:sp>
      <p:pic>
        <p:nvPicPr>
          <p:cNvPr id="5" name="Picture 4">
            <a:extLst>
              <a:ext uri="{FF2B5EF4-FFF2-40B4-BE49-F238E27FC236}">
                <a16:creationId xmlns:a16="http://schemas.microsoft.com/office/drawing/2014/main" id="{F2A6ECC4-6539-4D80-8F96-DA5E6D000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1175142"/>
            <a:ext cx="7924800" cy="450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7DB7D8DC-D958-4EDB-8D1A-E8B18834898B}"/>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44F4ED-D4EE-43B6-8856-4E77B31B6E6C}"/>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BA1437-D21B-4B71-9445-8AC857D80644}"/>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76775" y="92075"/>
            <a:ext cx="2838450" cy="1143000"/>
          </a:xfrm>
        </p:spPr>
        <p:txBody>
          <a:bodyPr/>
          <a:lstStyle/>
          <a:p>
            <a:r>
              <a:rPr lang="en-US" altLang="en-US" b="1" dirty="0"/>
              <a:t>Limitations</a:t>
            </a:r>
            <a:endParaRPr lang="en-US" altLang="en-US" dirty="0"/>
          </a:p>
        </p:txBody>
      </p:sp>
      <p:pic>
        <p:nvPicPr>
          <p:cNvPr id="6" name="Picture 2" descr="Visit at Polk YI">
            <a:extLst>
              <a:ext uri="{FF2B5EF4-FFF2-40B4-BE49-F238E27FC236}">
                <a16:creationId xmlns:a16="http://schemas.microsoft.com/office/drawing/2014/main" id="{6433C979-0F5B-4084-BAC9-6A61C9247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634" y="1118434"/>
            <a:ext cx="6612732" cy="46211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4361567-E938-4957-A90A-9F997972A9C1}"/>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610A99-6184-4802-947E-593B7B16B374}"/>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9C5541-0132-4630-8890-5CDBA3586113}"/>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171825" y="220958"/>
            <a:ext cx="7677150" cy="1325563"/>
          </a:xfrm>
        </p:spPr>
        <p:txBody>
          <a:bodyPr/>
          <a:lstStyle/>
          <a:p>
            <a:r>
              <a:rPr lang="en-US" altLang="en-US" b="1" dirty="0"/>
              <a:t>Conclusion and Future Research</a:t>
            </a:r>
          </a:p>
        </p:txBody>
      </p:sp>
      <p:sp>
        <p:nvSpPr>
          <p:cNvPr id="5" name="Content Placeholder 13">
            <a:extLst>
              <a:ext uri="{FF2B5EF4-FFF2-40B4-BE49-F238E27FC236}">
                <a16:creationId xmlns:a16="http://schemas.microsoft.com/office/drawing/2014/main" id="{7485CE5B-C39E-40DC-9DBB-7A762CB10073}"/>
              </a:ext>
            </a:extLst>
          </p:cNvPr>
          <p:cNvSpPr>
            <a:spLocks noGrp="1"/>
          </p:cNvSpPr>
          <p:nvPr>
            <p:ph idx="1"/>
          </p:nvPr>
        </p:nvSpPr>
        <p:spPr>
          <a:xfrm>
            <a:off x="6597396" y="1546521"/>
            <a:ext cx="4483608" cy="4724400"/>
          </a:xfrm>
        </p:spPr>
        <p:txBody>
          <a:bodyPr/>
          <a:lstStyle/>
          <a:p>
            <a:pPr lvl="0"/>
            <a:r>
              <a:rPr lang="en-US" dirty="0"/>
              <a:t>Data Collection</a:t>
            </a:r>
          </a:p>
          <a:p>
            <a:pPr lvl="1"/>
            <a:r>
              <a:rPr lang="en-US" dirty="0"/>
              <a:t>Qualitative</a:t>
            </a:r>
          </a:p>
          <a:p>
            <a:pPr lvl="1"/>
            <a:r>
              <a:rPr lang="en-US" dirty="0"/>
              <a:t>Quantitative</a:t>
            </a:r>
          </a:p>
          <a:p>
            <a:pPr lvl="0"/>
            <a:r>
              <a:rPr lang="en-US" dirty="0"/>
              <a:t>Questions to answer:</a:t>
            </a:r>
          </a:p>
          <a:p>
            <a:pPr lvl="1"/>
            <a:r>
              <a:rPr lang="en-US" dirty="0"/>
              <a:t>Is the tool reliable?</a:t>
            </a:r>
          </a:p>
          <a:p>
            <a:pPr lvl="1"/>
            <a:r>
              <a:rPr lang="en-US" dirty="0"/>
              <a:t>Subjective in nature?</a:t>
            </a:r>
          </a:p>
          <a:p>
            <a:pPr lvl="1"/>
            <a:r>
              <a:rPr lang="en-US" dirty="0"/>
              <a:t>Educational preparation?</a:t>
            </a:r>
          </a:p>
          <a:p>
            <a:pPr lvl="1"/>
            <a:r>
              <a:rPr lang="en-US" dirty="0"/>
              <a:t>Training provided?</a:t>
            </a:r>
          </a:p>
          <a:p>
            <a:r>
              <a:rPr lang="en-US" dirty="0"/>
              <a:t>Continue or discontinue?</a:t>
            </a:r>
          </a:p>
          <a:p>
            <a:pPr lvl="1"/>
            <a:endParaRPr lang="en-US" dirty="0"/>
          </a:p>
        </p:txBody>
      </p:sp>
      <p:pic>
        <p:nvPicPr>
          <p:cNvPr id="6" name="Picture 4">
            <a:extLst>
              <a:ext uri="{FF2B5EF4-FFF2-40B4-BE49-F238E27FC236}">
                <a16:creationId xmlns:a16="http://schemas.microsoft.com/office/drawing/2014/main" id="{64A32280-65EF-489D-96FD-ECE808DA96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1" y="1546521"/>
            <a:ext cx="3816447" cy="3764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8210C032-E208-4A77-9FAC-F585C8E7102A}"/>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26AA67-8F4D-41E0-9B6F-4B83E6D53CA4}"/>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00A0E5F-F194-4921-91EE-029CBD18165E}"/>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extLst>
      <p:ext uri="{BB962C8B-B14F-4D97-AF65-F5344CB8AC3E}">
        <p14:creationId xmlns:p14="http://schemas.microsoft.com/office/powerpoint/2010/main" val="4086039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48200" y="168274"/>
            <a:ext cx="2895600" cy="1325563"/>
          </a:xfrm>
        </p:spPr>
        <p:txBody>
          <a:bodyPr/>
          <a:lstStyle/>
          <a:p>
            <a:r>
              <a:rPr lang="en-US" altLang="en-US" dirty="0"/>
              <a:t>References</a:t>
            </a:r>
          </a:p>
        </p:txBody>
      </p:sp>
      <p:sp>
        <p:nvSpPr>
          <p:cNvPr id="3" name="Content Placeholder 2"/>
          <p:cNvSpPr>
            <a:spLocks noGrp="1"/>
          </p:cNvSpPr>
          <p:nvPr>
            <p:ph sz="half" idx="1"/>
          </p:nvPr>
        </p:nvSpPr>
        <p:spPr>
          <a:xfrm>
            <a:off x="1981200" y="1295400"/>
            <a:ext cx="8229600" cy="4419600"/>
          </a:xfrm>
        </p:spPr>
        <p:txBody>
          <a:bodyPr rtlCol="0">
            <a:normAutofit fontScale="55000" lnSpcReduction="20000"/>
          </a:bodyPr>
          <a:lstStyle/>
          <a:p>
            <a:pPr marL="0" indent="-457200">
              <a:lnSpc>
                <a:spcPct val="120000"/>
              </a:lnSpc>
              <a:spcBef>
                <a:spcPts val="0"/>
              </a:spcBef>
              <a:buNone/>
              <a:defRPr/>
            </a:pPr>
            <a:r>
              <a:rPr lang="en-US" sz="2900" dirty="0"/>
              <a:t>American Correctional Association (ACA) (2019). Performance-based standards and expected</a:t>
            </a:r>
          </a:p>
          <a:p>
            <a:pPr marL="0" indent="-457200">
              <a:lnSpc>
                <a:spcPct val="120000"/>
              </a:lnSpc>
              <a:spcBef>
                <a:spcPts val="0"/>
              </a:spcBef>
              <a:buNone/>
              <a:defRPr/>
            </a:pPr>
            <a:r>
              <a:rPr lang="en-US" sz="2900" dirty="0"/>
              <a:t>	practices for adult correctional institutions, 5th ed. American Correctional Association </a:t>
            </a:r>
          </a:p>
          <a:p>
            <a:pPr marL="0" indent="-457200">
              <a:lnSpc>
                <a:spcPct val="120000"/>
              </a:lnSpc>
              <a:spcBef>
                <a:spcPts val="0"/>
              </a:spcBef>
              <a:buNone/>
              <a:defRPr/>
            </a:pPr>
            <a:r>
              <a:rPr lang="en-US" sz="2900" dirty="0"/>
              <a:t>	Department of Performance-Based Standards and Accreditation: Alexandria, Virginia.</a:t>
            </a:r>
          </a:p>
          <a:p>
            <a:pPr marL="0" indent="-457200">
              <a:lnSpc>
                <a:spcPct val="120000"/>
              </a:lnSpc>
              <a:spcBef>
                <a:spcPts val="0"/>
              </a:spcBef>
              <a:buNone/>
              <a:defRPr/>
            </a:pPr>
            <a:endParaRPr lang="en-US" sz="2900" dirty="0"/>
          </a:p>
          <a:p>
            <a:pPr marL="0" indent="-457200">
              <a:lnSpc>
                <a:spcPct val="120000"/>
              </a:lnSpc>
              <a:spcBef>
                <a:spcPts val="0"/>
              </a:spcBef>
              <a:buNone/>
              <a:defRPr/>
            </a:pPr>
            <a:r>
              <a:rPr lang="en-US" sz="2900" dirty="0" err="1"/>
              <a:t>Barta</a:t>
            </a:r>
            <a:r>
              <a:rPr lang="en-US" sz="2900" dirty="0"/>
              <a:t>, W. D., Shelton, D., </a:t>
            </a:r>
            <a:r>
              <a:rPr lang="en-US" sz="2900" dirty="0" err="1"/>
              <a:t>Cepelak</a:t>
            </a:r>
            <a:r>
              <a:rPr lang="en-US" sz="2900" dirty="0"/>
              <a:t>, C., &amp; Gallagher, C. (2016). Promoting a sustainable academic-</a:t>
            </a:r>
          </a:p>
          <a:p>
            <a:pPr marL="0" indent="-457200">
              <a:lnSpc>
                <a:spcPct val="120000"/>
              </a:lnSpc>
              <a:spcBef>
                <a:spcPts val="0"/>
              </a:spcBef>
              <a:buNone/>
              <a:defRPr/>
            </a:pPr>
            <a:r>
              <a:rPr lang="en-US" sz="2900" dirty="0"/>
              <a:t>	correctional health partnership: Lessons for systemic action research. Systemic 	Practice and Action Research, 29(1), 27-50. </a:t>
            </a:r>
            <a:r>
              <a:rPr lang="en-US" sz="2900" dirty="0" err="1"/>
              <a:t>doi:http</a:t>
            </a:r>
            <a:r>
              <a:rPr lang="en-US" sz="2900" dirty="0"/>
              <a:t>://dx.doi.org/10.1007/s11213-</a:t>
            </a:r>
          </a:p>
          <a:p>
            <a:pPr marL="0" indent="-457200">
              <a:lnSpc>
                <a:spcPct val="120000"/>
              </a:lnSpc>
              <a:spcBef>
                <a:spcPts val="0"/>
              </a:spcBef>
              <a:buNone/>
              <a:defRPr/>
            </a:pPr>
            <a:r>
              <a:rPr lang="en-US" sz="2900" dirty="0"/>
              <a:t>	015-9351-6</a:t>
            </a:r>
          </a:p>
          <a:p>
            <a:pPr marL="0" indent="-457200">
              <a:lnSpc>
                <a:spcPct val="120000"/>
              </a:lnSpc>
              <a:spcBef>
                <a:spcPts val="0"/>
              </a:spcBef>
              <a:buNone/>
              <a:defRPr/>
            </a:pPr>
            <a:endParaRPr lang="en-US" sz="2900" dirty="0"/>
          </a:p>
          <a:p>
            <a:pPr marL="0" indent="-457200">
              <a:lnSpc>
                <a:spcPct val="120000"/>
              </a:lnSpc>
              <a:spcBef>
                <a:spcPts val="0"/>
              </a:spcBef>
              <a:buNone/>
              <a:defRPr/>
            </a:pPr>
            <a:r>
              <a:rPr lang="en-US" sz="2900" dirty="0" err="1"/>
              <a:t>Bedard</a:t>
            </a:r>
            <a:r>
              <a:rPr lang="en-US" sz="2900" dirty="0"/>
              <a:t>, R., Metzger, L., &amp; Williams, B. (2016). Ageing prisoners: An introduction to</a:t>
            </a:r>
          </a:p>
          <a:p>
            <a:pPr marL="0" indent="-457200">
              <a:lnSpc>
                <a:spcPct val="120000"/>
              </a:lnSpc>
              <a:spcBef>
                <a:spcPts val="0"/>
              </a:spcBef>
              <a:buNone/>
              <a:defRPr/>
            </a:pPr>
            <a:r>
              <a:rPr lang="en-US" sz="2900" dirty="0"/>
              <a:t>	geriatric health-care challenges in correctional facilities</a:t>
            </a:r>
            <a:r>
              <a:rPr lang="en-US" sz="2900" i="1" dirty="0"/>
              <a:t>. International Review</a:t>
            </a:r>
          </a:p>
          <a:p>
            <a:pPr marL="0" indent="-457200">
              <a:lnSpc>
                <a:spcPct val="120000"/>
              </a:lnSpc>
              <a:spcBef>
                <a:spcPts val="0"/>
              </a:spcBef>
              <a:buNone/>
              <a:defRPr/>
            </a:pPr>
            <a:r>
              <a:rPr lang="en-US" sz="2900" i="1" dirty="0"/>
              <a:t>	of the Red Cross, 98</a:t>
            </a:r>
            <a:r>
              <a:rPr lang="en-US" sz="2900" dirty="0"/>
              <a:t>(903), 917-939. 	</a:t>
            </a:r>
            <a:r>
              <a:rPr lang="en-US" sz="2900" dirty="0" err="1"/>
              <a:t>doi:http</a:t>
            </a:r>
            <a:r>
              <a:rPr lang="en-US" sz="2900" dirty="0"/>
              <a:t>://dx.doi.org/10.1017/S1816383117000364</a:t>
            </a:r>
          </a:p>
          <a:p>
            <a:pPr marL="0" indent="-457200">
              <a:lnSpc>
                <a:spcPct val="120000"/>
              </a:lnSpc>
              <a:spcBef>
                <a:spcPts val="0"/>
              </a:spcBef>
              <a:buNone/>
              <a:defRPr/>
            </a:pPr>
            <a:endParaRPr lang="en-US" sz="2900" dirty="0"/>
          </a:p>
          <a:p>
            <a:pPr marL="0" indent="-457200">
              <a:lnSpc>
                <a:spcPct val="120000"/>
              </a:lnSpc>
              <a:spcBef>
                <a:spcPts val="0"/>
              </a:spcBef>
              <a:buNone/>
              <a:defRPr/>
            </a:pPr>
            <a:r>
              <a:rPr lang="en-US" sz="2900" dirty="0"/>
              <a:t>Butler, B. (2019). Health information technology: Advancing care within corrections, improving</a:t>
            </a:r>
          </a:p>
          <a:p>
            <a:pPr marL="0" indent="-457200">
              <a:lnSpc>
                <a:spcPct val="120000"/>
              </a:lnSpc>
              <a:spcBef>
                <a:spcPts val="0"/>
              </a:spcBef>
              <a:buNone/>
              <a:defRPr/>
            </a:pPr>
            <a:r>
              <a:rPr lang="en-US" sz="2900" dirty="0"/>
              <a:t>	care within the community. </a:t>
            </a:r>
            <a:r>
              <a:rPr lang="en-US" sz="2900" i="1" dirty="0"/>
              <a:t>Journal of Health and Human Services</a:t>
            </a:r>
          </a:p>
          <a:p>
            <a:pPr marL="0" indent="-457200">
              <a:lnSpc>
                <a:spcPct val="120000"/>
              </a:lnSpc>
              <a:spcBef>
                <a:spcPts val="0"/>
              </a:spcBef>
              <a:buNone/>
              <a:defRPr/>
            </a:pPr>
            <a:r>
              <a:rPr lang="en-US" sz="2900" i="1" dirty="0"/>
              <a:t>	Administration, 41</a:t>
            </a:r>
            <a:r>
              <a:rPr lang="en-US" sz="2900" dirty="0"/>
              <a:t>(4), 85-116.</a:t>
            </a:r>
          </a:p>
          <a:p>
            <a:pPr marL="0" indent="-457200">
              <a:lnSpc>
                <a:spcPct val="120000"/>
              </a:lnSpc>
              <a:spcBef>
                <a:spcPts val="0"/>
              </a:spcBef>
              <a:buNone/>
              <a:defRPr/>
            </a:pPr>
            <a:endParaRPr lang="en-US" sz="2900" dirty="0"/>
          </a:p>
        </p:txBody>
      </p:sp>
      <p:sp>
        <p:nvSpPr>
          <p:cNvPr id="5" name="Rectangle 4">
            <a:extLst>
              <a:ext uri="{FF2B5EF4-FFF2-40B4-BE49-F238E27FC236}">
                <a16:creationId xmlns:a16="http://schemas.microsoft.com/office/drawing/2014/main" id="{028A698A-AB45-4610-8692-27AD0EE3CBF8}"/>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99B4A57-784F-4899-9762-B1A64AAF0B93}"/>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6E2C4-6FC6-44C1-B64F-967361CFB72F}"/>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429000" y="168274"/>
            <a:ext cx="5334000" cy="1325563"/>
          </a:xfrm>
        </p:spPr>
        <p:txBody>
          <a:bodyPr/>
          <a:lstStyle/>
          <a:p>
            <a:r>
              <a:rPr lang="en-US" altLang="en-US" dirty="0"/>
              <a:t>References Continued</a:t>
            </a:r>
          </a:p>
        </p:txBody>
      </p:sp>
      <p:sp>
        <p:nvSpPr>
          <p:cNvPr id="3" name="Content Placeholder 2"/>
          <p:cNvSpPr>
            <a:spLocks noGrp="1"/>
          </p:cNvSpPr>
          <p:nvPr>
            <p:ph sz="half" idx="1"/>
          </p:nvPr>
        </p:nvSpPr>
        <p:spPr>
          <a:xfrm>
            <a:off x="1981200" y="1295401"/>
            <a:ext cx="8229600" cy="4343400"/>
          </a:xfrm>
        </p:spPr>
        <p:txBody>
          <a:bodyPr rtlCol="0">
            <a:normAutofit/>
          </a:bodyPr>
          <a:lstStyle/>
          <a:p>
            <a:pPr marL="0" indent="-457200">
              <a:lnSpc>
                <a:spcPct val="120000"/>
              </a:lnSpc>
              <a:spcBef>
                <a:spcPts val="0"/>
              </a:spcBef>
              <a:buNone/>
              <a:defRPr/>
            </a:pPr>
            <a:r>
              <a:rPr lang="en-US" sz="1600" dirty="0" err="1"/>
              <a:t>Hartweg</a:t>
            </a:r>
            <a:r>
              <a:rPr lang="en-US" sz="1600" dirty="0"/>
              <a:t>, D. L., &amp; Fleck, L. M. (2020). Chapter 9: Dorothea Orem’s self-care deficit theory. In </a:t>
            </a:r>
          </a:p>
          <a:p>
            <a:pPr marL="0" indent="-457200">
              <a:lnSpc>
                <a:spcPct val="120000"/>
              </a:lnSpc>
              <a:spcBef>
                <a:spcPts val="0"/>
              </a:spcBef>
              <a:buNone/>
              <a:defRPr/>
            </a:pPr>
            <a:r>
              <a:rPr lang="en-US" sz="1600" dirty="0"/>
              <a:t>	Smith, M.C. (</a:t>
            </a:r>
            <a:r>
              <a:rPr lang="en-US" sz="1600" dirty="0" err="1"/>
              <a:t>ed</a:t>
            </a:r>
            <a:r>
              <a:rPr lang="en-US" sz="1600" dirty="0"/>
              <a:t>). (2020). Nursing Theories and Nursing Practice, 5th ed. (pp. 121-145). 	F.A. Davis: 	Philadelphia.</a:t>
            </a:r>
          </a:p>
          <a:p>
            <a:pPr marL="0" indent="-457200">
              <a:lnSpc>
                <a:spcPct val="120000"/>
              </a:lnSpc>
              <a:spcBef>
                <a:spcPts val="0"/>
              </a:spcBef>
              <a:buNone/>
              <a:defRPr/>
            </a:pPr>
            <a:endParaRPr lang="en-US" sz="1600" dirty="0"/>
          </a:p>
          <a:p>
            <a:pPr marL="0" indent="-457200">
              <a:lnSpc>
                <a:spcPct val="120000"/>
              </a:lnSpc>
              <a:spcBef>
                <a:spcPts val="0"/>
              </a:spcBef>
              <a:buNone/>
              <a:defRPr/>
            </a:pPr>
            <a:r>
              <a:rPr lang="en-US" sz="1600" dirty="0"/>
              <a:t>North Carolina Department of Public Safety (NCDPS). (2014). Health services policy &amp; procedure</a:t>
            </a:r>
          </a:p>
          <a:p>
            <a:pPr marL="0" indent="-457200">
              <a:lnSpc>
                <a:spcPct val="120000"/>
              </a:lnSpc>
              <a:spcBef>
                <a:spcPts val="0"/>
              </a:spcBef>
              <a:buNone/>
              <a:defRPr/>
            </a:pPr>
            <a:r>
              <a:rPr lang="en-US" sz="1600" dirty="0"/>
              <a:t>	manual section: Assessment of patient, policy #A-2.</a:t>
            </a:r>
          </a:p>
          <a:p>
            <a:pPr marL="0" indent="-457200">
              <a:lnSpc>
                <a:spcPct val="120000"/>
              </a:lnSpc>
              <a:spcBef>
                <a:spcPts val="0"/>
              </a:spcBef>
              <a:buNone/>
              <a:defRPr/>
            </a:pPr>
            <a:endParaRPr lang="en-US" sz="1600" dirty="0"/>
          </a:p>
          <a:p>
            <a:pPr marL="0" indent="-457200">
              <a:lnSpc>
                <a:spcPct val="120000"/>
              </a:lnSpc>
              <a:spcBef>
                <a:spcPts val="0"/>
              </a:spcBef>
              <a:buNone/>
              <a:defRPr/>
            </a:pPr>
            <a:r>
              <a:rPr lang="en-US" sz="1600" dirty="0"/>
              <a:t>Reagan, L., Shelton, D., &amp; Anderson, E. (2016). Rediscovery of self-care for incarcerated persons</a:t>
            </a:r>
          </a:p>
          <a:p>
            <a:pPr marL="0" indent="-457200">
              <a:lnSpc>
                <a:spcPct val="120000"/>
              </a:lnSpc>
              <a:spcBef>
                <a:spcPts val="0"/>
              </a:spcBef>
              <a:buNone/>
              <a:defRPr/>
            </a:pPr>
            <a:r>
              <a:rPr lang="en-US" sz="1600" dirty="0"/>
              <a:t>	with diabetes. Journal for Evidence-based Practice in Correctional Health, 1(5).</a:t>
            </a:r>
          </a:p>
          <a:p>
            <a:pPr marL="0" indent="-457200">
              <a:lnSpc>
                <a:spcPct val="120000"/>
              </a:lnSpc>
              <a:spcBef>
                <a:spcPts val="0"/>
              </a:spcBef>
              <a:buNone/>
              <a:defRPr/>
            </a:pPr>
            <a:endParaRPr lang="en-US" sz="1600" dirty="0"/>
          </a:p>
          <a:p>
            <a:pPr marL="0" indent="-457200">
              <a:lnSpc>
                <a:spcPct val="120000"/>
              </a:lnSpc>
              <a:spcBef>
                <a:spcPts val="0"/>
              </a:spcBef>
              <a:buNone/>
              <a:defRPr/>
            </a:pPr>
            <a:r>
              <a:rPr lang="en-US" sz="1600" dirty="0"/>
              <a:t>Shelton, D.  (2019). Advancing Correctional Nursing: Correctional Nurse Roundtable Discussion. </a:t>
            </a:r>
          </a:p>
          <a:p>
            <a:pPr marL="0" indent="-457200">
              <a:lnSpc>
                <a:spcPct val="120000"/>
              </a:lnSpc>
              <a:spcBef>
                <a:spcPts val="0"/>
              </a:spcBef>
              <a:buNone/>
              <a:defRPr/>
            </a:pPr>
            <a:r>
              <a:rPr lang="en-US" sz="1600" dirty="0"/>
              <a:t>	Commission on Correctional Health Care Fall Conference on Correctional Healthcare. </a:t>
            </a:r>
          </a:p>
          <a:p>
            <a:pPr marL="0" indent="-457200">
              <a:lnSpc>
                <a:spcPct val="120000"/>
              </a:lnSpc>
              <a:spcBef>
                <a:spcPts val="0"/>
              </a:spcBef>
              <a:buNone/>
              <a:defRPr/>
            </a:pPr>
            <a:r>
              <a:rPr lang="en-US" sz="1600" dirty="0"/>
              <a:t>	National, October 12-16, 2019, Ft. Lauderdale, FL.</a:t>
            </a:r>
          </a:p>
          <a:p>
            <a:pPr marL="0" indent="-457200">
              <a:lnSpc>
                <a:spcPct val="120000"/>
              </a:lnSpc>
              <a:spcBef>
                <a:spcPts val="0"/>
              </a:spcBef>
              <a:buNone/>
              <a:defRPr/>
            </a:pPr>
            <a:endParaRPr lang="en-US" sz="1600" dirty="0"/>
          </a:p>
        </p:txBody>
      </p:sp>
      <p:sp>
        <p:nvSpPr>
          <p:cNvPr id="5" name="Rectangle 4">
            <a:extLst>
              <a:ext uri="{FF2B5EF4-FFF2-40B4-BE49-F238E27FC236}">
                <a16:creationId xmlns:a16="http://schemas.microsoft.com/office/drawing/2014/main" id="{DCB98FDF-7E5B-4D74-B67B-5B1C2E40730A}"/>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5F5FD35-F32C-45BF-B47C-4F91BE0ECF42}"/>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2471374-FE71-4703-8EB0-266FFCED1B26}"/>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extLst>
      <p:ext uri="{BB962C8B-B14F-4D97-AF65-F5344CB8AC3E}">
        <p14:creationId xmlns:p14="http://schemas.microsoft.com/office/powerpoint/2010/main" val="147629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467100" y="0"/>
            <a:ext cx="5257800" cy="1325563"/>
          </a:xfrm>
        </p:spPr>
        <p:txBody>
          <a:bodyPr/>
          <a:lstStyle/>
          <a:p>
            <a:r>
              <a:rPr lang="en-US" altLang="en-US" dirty="0"/>
              <a:t>References Continued</a:t>
            </a:r>
          </a:p>
        </p:txBody>
      </p:sp>
      <p:sp>
        <p:nvSpPr>
          <p:cNvPr id="3" name="Content Placeholder 2"/>
          <p:cNvSpPr>
            <a:spLocks noGrp="1"/>
          </p:cNvSpPr>
          <p:nvPr>
            <p:ph sz="half" idx="1"/>
          </p:nvPr>
        </p:nvSpPr>
        <p:spPr>
          <a:xfrm>
            <a:off x="1981200" y="1028700"/>
            <a:ext cx="8229600" cy="4800599"/>
          </a:xfrm>
        </p:spPr>
        <p:txBody>
          <a:bodyPr rtlCol="0">
            <a:normAutofit fontScale="62500" lnSpcReduction="20000"/>
          </a:bodyPr>
          <a:lstStyle/>
          <a:p>
            <a:pPr marL="0" indent="-457200">
              <a:lnSpc>
                <a:spcPct val="120000"/>
              </a:lnSpc>
              <a:spcBef>
                <a:spcPts val="0"/>
              </a:spcBef>
              <a:buNone/>
              <a:defRPr/>
            </a:pPr>
            <a:endParaRPr lang="en-US" sz="2500" dirty="0"/>
          </a:p>
          <a:p>
            <a:pPr marL="0" indent="-457200">
              <a:lnSpc>
                <a:spcPct val="120000"/>
              </a:lnSpc>
              <a:spcBef>
                <a:spcPts val="0"/>
              </a:spcBef>
              <a:buNone/>
              <a:defRPr/>
            </a:pPr>
            <a:r>
              <a:rPr lang="en-US" sz="2500" dirty="0"/>
              <a:t>Shelton, D.  (2019). Advancing Correctional Nursing: Correctional Nurse Roundtable Discussion</a:t>
            </a:r>
          </a:p>
          <a:p>
            <a:pPr marL="0" indent="-457200">
              <a:lnSpc>
                <a:spcPct val="120000"/>
              </a:lnSpc>
              <a:spcBef>
                <a:spcPts val="0"/>
              </a:spcBef>
              <a:buNone/>
              <a:defRPr/>
            </a:pPr>
            <a:r>
              <a:rPr lang="en-US" sz="2500" dirty="0"/>
              <a:t>	Commission on Correctional Health Care Fall Conference on Correctional Healthcare. </a:t>
            </a:r>
          </a:p>
          <a:p>
            <a:pPr marL="0" indent="-457200">
              <a:lnSpc>
                <a:spcPct val="120000"/>
              </a:lnSpc>
              <a:spcBef>
                <a:spcPts val="0"/>
              </a:spcBef>
              <a:buNone/>
              <a:defRPr/>
            </a:pPr>
            <a:r>
              <a:rPr lang="en-US" sz="2500" dirty="0"/>
              <a:t>	National, October 12-16, 2019, Ft. Lauderdale, FL.</a:t>
            </a:r>
          </a:p>
          <a:p>
            <a:pPr marL="0" indent="-457200">
              <a:lnSpc>
                <a:spcPct val="120000"/>
              </a:lnSpc>
              <a:spcBef>
                <a:spcPts val="0"/>
              </a:spcBef>
              <a:buNone/>
              <a:defRPr/>
            </a:pPr>
            <a:endParaRPr lang="en-US" sz="2500" dirty="0"/>
          </a:p>
          <a:p>
            <a:pPr marL="0" indent="-457200">
              <a:lnSpc>
                <a:spcPct val="120000"/>
              </a:lnSpc>
              <a:spcBef>
                <a:spcPts val="0"/>
              </a:spcBef>
              <a:buNone/>
              <a:defRPr/>
            </a:pPr>
            <a:r>
              <a:rPr lang="en-US" sz="2500" dirty="0"/>
              <a:t>Shelton, D., </a:t>
            </a:r>
            <a:r>
              <a:rPr lang="en-US" sz="2500" dirty="0" err="1"/>
              <a:t>Barta</a:t>
            </a:r>
            <a:r>
              <a:rPr lang="en-US" sz="2500" dirty="0"/>
              <a:t>, B., Trestman, R., &amp; </a:t>
            </a:r>
            <a:r>
              <a:rPr lang="en-US" sz="2500" dirty="0" err="1"/>
              <a:t>Wakai</a:t>
            </a:r>
            <a:r>
              <a:rPr lang="en-US" sz="2500" dirty="0"/>
              <a:t>, S. (2016). Biopsychosocial vulnerability-stress</a:t>
            </a:r>
          </a:p>
          <a:p>
            <a:pPr marL="0" indent="-457200">
              <a:lnSpc>
                <a:spcPct val="120000"/>
              </a:lnSpc>
              <a:spcBef>
                <a:spcPts val="0"/>
              </a:spcBef>
              <a:buNone/>
              <a:defRPr/>
            </a:pPr>
            <a:r>
              <a:rPr lang="en-US" sz="2500" dirty="0"/>
              <a:t>	modeling for an incarcerated population. Journal for Evidence-based Practice in 	Correctional Health, 1(1).</a:t>
            </a:r>
          </a:p>
          <a:p>
            <a:pPr marL="0" indent="-457200">
              <a:lnSpc>
                <a:spcPct val="120000"/>
              </a:lnSpc>
              <a:spcBef>
                <a:spcPts val="0"/>
              </a:spcBef>
              <a:buNone/>
              <a:defRPr/>
            </a:pPr>
            <a:endParaRPr lang="en-US" sz="2500" dirty="0"/>
          </a:p>
          <a:p>
            <a:pPr marL="0" indent="-457200">
              <a:lnSpc>
                <a:spcPct val="120000"/>
              </a:lnSpc>
              <a:spcBef>
                <a:spcPts val="0"/>
              </a:spcBef>
              <a:buNone/>
              <a:defRPr/>
            </a:pPr>
            <a:r>
              <a:rPr lang="en-US" sz="2500" dirty="0"/>
              <a:t>Shelton, D., </a:t>
            </a:r>
            <a:r>
              <a:rPr lang="en-US" sz="2500" dirty="0" err="1"/>
              <a:t>Barta</a:t>
            </a:r>
            <a:r>
              <a:rPr lang="en-US" sz="2500" dirty="0"/>
              <a:t>, B., &amp; Anderson, E. (2016). The rediscovery of self-care: A model for persons</a:t>
            </a:r>
          </a:p>
          <a:p>
            <a:pPr marL="0" indent="-457200">
              <a:lnSpc>
                <a:spcPct val="120000"/>
              </a:lnSpc>
              <a:spcBef>
                <a:spcPts val="0"/>
              </a:spcBef>
              <a:buNone/>
              <a:defRPr/>
            </a:pPr>
            <a:r>
              <a:rPr lang="en-US" sz="2500" dirty="0"/>
              <a:t>	with incarceration experience. Journal for Evidence-based Practice in Correctional</a:t>
            </a:r>
          </a:p>
          <a:p>
            <a:pPr marL="0" indent="-457200">
              <a:lnSpc>
                <a:spcPct val="120000"/>
              </a:lnSpc>
              <a:spcBef>
                <a:spcPts val="0"/>
              </a:spcBef>
              <a:buNone/>
              <a:defRPr/>
            </a:pPr>
            <a:r>
              <a:rPr lang="en-US" sz="2500" dirty="0"/>
              <a:t>	Health,1(1).</a:t>
            </a:r>
          </a:p>
          <a:p>
            <a:pPr marL="0" indent="-457200">
              <a:lnSpc>
                <a:spcPct val="120000"/>
              </a:lnSpc>
              <a:spcBef>
                <a:spcPts val="0"/>
              </a:spcBef>
              <a:buNone/>
              <a:defRPr/>
            </a:pPr>
            <a:endParaRPr lang="en-US" sz="2500" dirty="0"/>
          </a:p>
          <a:p>
            <a:pPr marL="0" indent="-457200">
              <a:lnSpc>
                <a:spcPct val="120000"/>
              </a:lnSpc>
              <a:spcBef>
                <a:spcPts val="0"/>
              </a:spcBef>
              <a:buNone/>
              <a:defRPr/>
            </a:pPr>
            <a:r>
              <a:rPr lang="en-US" sz="2500" dirty="0"/>
              <a:t>Shelton, D., Muse, M. V., Blair, P., Bickford, C. J., Wright, R. M., et al. (2020). Correctional nursing: </a:t>
            </a:r>
          </a:p>
          <a:p>
            <a:pPr marL="0" indent="-457200">
              <a:lnSpc>
                <a:spcPct val="120000"/>
              </a:lnSpc>
              <a:spcBef>
                <a:spcPts val="0"/>
              </a:spcBef>
              <a:buNone/>
              <a:defRPr/>
            </a:pPr>
            <a:r>
              <a:rPr lang="en-US" sz="2500" dirty="0"/>
              <a:t>	Scope and standards of Practice,3rd ed. American Nurses Association Publishing:</a:t>
            </a:r>
          </a:p>
          <a:p>
            <a:pPr marL="0" indent="-457200">
              <a:lnSpc>
                <a:spcPct val="120000"/>
              </a:lnSpc>
              <a:spcBef>
                <a:spcPts val="0"/>
              </a:spcBef>
              <a:buNone/>
              <a:defRPr/>
            </a:pPr>
            <a:r>
              <a:rPr lang="en-US" sz="2500" dirty="0"/>
              <a:t>	Washington D.C.</a:t>
            </a:r>
          </a:p>
          <a:p>
            <a:pPr marL="0" indent="-457200">
              <a:lnSpc>
                <a:spcPct val="120000"/>
              </a:lnSpc>
              <a:spcBef>
                <a:spcPts val="0"/>
              </a:spcBef>
              <a:buNone/>
              <a:defRPr/>
            </a:pPr>
            <a:endParaRPr lang="en-US" sz="2500" dirty="0"/>
          </a:p>
          <a:p>
            <a:pPr marL="0" indent="-457200">
              <a:lnSpc>
                <a:spcPct val="120000"/>
              </a:lnSpc>
              <a:spcBef>
                <a:spcPts val="0"/>
              </a:spcBef>
              <a:buNone/>
              <a:defRPr/>
            </a:pPr>
            <a:r>
              <a:rPr lang="en-US" dirty="0"/>
              <a:t>White, K.M., Dudley-Brown, S., &amp; </a:t>
            </a:r>
            <a:r>
              <a:rPr lang="en-US" dirty="0" err="1"/>
              <a:t>Terhaar</a:t>
            </a:r>
            <a:r>
              <a:rPr lang="en-US" dirty="0"/>
              <a:t>, M. F. (2021). </a:t>
            </a:r>
            <a:r>
              <a:rPr lang="en-US" i="1" dirty="0"/>
              <a:t>Translation of evidence into</a:t>
            </a:r>
          </a:p>
          <a:p>
            <a:pPr marL="0" indent="-457200">
              <a:lnSpc>
                <a:spcPct val="120000"/>
              </a:lnSpc>
              <a:spcBef>
                <a:spcPts val="0"/>
              </a:spcBef>
              <a:buNone/>
              <a:defRPr/>
            </a:pPr>
            <a:r>
              <a:rPr lang="en-US" i="1" dirty="0"/>
              <a:t>	nursing and healthcare, 3</a:t>
            </a:r>
            <a:r>
              <a:rPr lang="en-US" i="1" baseline="30000" dirty="0"/>
              <a:t>rd</a:t>
            </a:r>
            <a:r>
              <a:rPr lang="en-US" i="1" dirty="0"/>
              <a:t> edition.</a:t>
            </a:r>
            <a:r>
              <a:rPr lang="en-US" dirty="0"/>
              <a:t> Springer Publishing Company: New York.</a:t>
            </a:r>
          </a:p>
          <a:p>
            <a:pPr marL="0" indent="-457200">
              <a:lnSpc>
                <a:spcPct val="120000"/>
              </a:lnSpc>
              <a:spcBef>
                <a:spcPts val="0"/>
              </a:spcBef>
              <a:buNone/>
              <a:defRPr/>
            </a:pPr>
            <a:endParaRPr lang="en-US" dirty="0"/>
          </a:p>
        </p:txBody>
      </p:sp>
      <p:sp>
        <p:nvSpPr>
          <p:cNvPr id="5" name="Rectangle 4">
            <a:extLst>
              <a:ext uri="{FF2B5EF4-FFF2-40B4-BE49-F238E27FC236}">
                <a16:creationId xmlns:a16="http://schemas.microsoft.com/office/drawing/2014/main" id="{5D47A20F-E2DA-4462-AE47-A1AFC2C5F88A}"/>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88E56B-CE8D-45AD-889B-DCCE846BF1F3}"/>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9E88E9A-7325-47E6-9BF6-2E66B88FE742}"/>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extLst>
      <p:ext uri="{BB962C8B-B14F-4D97-AF65-F5344CB8AC3E}">
        <p14:creationId xmlns:p14="http://schemas.microsoft.com/office/powerpoint/2010/main" val="180887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35DB34-7997-48AD-BCCD-4E216E104D82}"/>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pPr eaLnBrk="1" hangingPunct="1"/>
            <a:fld id="{9EA0C368-FA76-4B93-B623-E6D739CBE420}" type="slidenum">
              <a:rPr lang="en-US" altLang="en-US" smtClean="0"/>
              <a:pPr eaLnBrk="1" hangingPunct="1"/>
              <a:t>19</a:t>
            </a:fld>
            <a:endParaRPr lang="en-US" altLang="en-US" dirty="0"/>
          </a:p>
        </p:txBody>
      </p:sp>
      <p:sp>
        <p:nvSpPr>
          <p:cNvPr id="7" name="Rectangle 2"/>
          <p:cNvSpPr txBox="1">
            <a:spLocks noChangeArrowheads="1"/>
          </p:cNvSpPr>
          <p:nvPr/>
        </p:nvSpPr>
        <p:spPr>
          <a:xfrm>
            <a:off x="4762501" y="1420608"/>
            <a:ext cx="5886450" cy="594122"/>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000" b="1" dirty="0">
                <a:solidFill>
                  <a:schemeClr val="tx1"/>
                </a:solidFill>
              </a:rPr>
              <a:t>Questions?</a:t>
            </a:r>
          </a:p>
          <a:p>
            <a:r>
              <a:rPr lang="en-US" altLang="en-US" sz="3000" b="1" dirty="0">
                <a:solidFill>
                  <a:schemeClr val="tx1"/>
                </a:solidFill>
              </a:rPr>
              <a:t>Ram Upadhyaya, </a:t>
            </a:r>
            <a:r>
              <a:rPr lang="en-US" altLang="en-US" sz="3000" b="1" dirty="0" smtClean="0">
                <a:solidFill>
                  <a:schemeClr val="tx1"/>
                </a:solidFill>
              </a:rPr>
              <a:t>MSN, MBA, RN, CRRN, CCHP</a:t>
            </a:r>
            <a:endParaRPr lang="en-US" altLang="en-US" sz="3000" b="1" dirty="0">
              <a:solidFill>
                <a:schemeClr val="tx1"/>
              </a:solidFill>
            </a:endParaRPr>
          </a:p>
          <a:p>
            <a:r>
              <a:rPr lang="en-US" altLang="en-US" sz="2400" b="1" dirty="0">
                <a:solidFill>
                  <a:schemeClr val="tx1"/>
                </a:solidFill>
              </a:rPr>
              <a:t>Nursing Resource Liaison</a:t>
            </a:r>
          </a:p>
          <a:p>
            <a:r>
              <a:rPr lang="en-US" altLang="en-US" sz="3000" b="1" dirty="0">
                <a:solidFill>
                  <a:schemeClr val="tx1"/>
                </a:solidFill>
              </a:rPr>
              <a:t>(984) 255-6078</a:t>
            </a:r>
          </a:p>
          <a:p>
            <a:r>
              <a:rPr lang="en-US" altLang="en-US" sz="3000" b="1" dirty="0">
                <a:solidFill>
                  <a:schemeClr val="tx1"/>
                </a:solidFill>
              </a:rPr>
              <a:t>(336) 259-0122</a:t>
            </a:r>
          </a:p>
        </p:txBody>
      </p:sp>
      <p:sp>
        <p:nvSpPr>
          <p:cNvPr id="6" name="Rectangle 2">
            <a:extLst>
              <a:ext uri="{FF2B5EF4-FFF2-40B4-BE49-F238E27FC236}">
                <a16:creationId xmlns:a16="http://schemas.microsoft.com/office/drawing/2014/main" id="{623C86FB-5BFE-42EE-8DDB-AF9DA15FD8E6}"/>
              </a:ext>
            </a:extLst>
          </p:cNvPr>
          <p:cNvSpPr txBox="1">
            <a:spLocks noChangeArrowheads="1"/>
          </p:cNvSpPr>
          <p:nvPr/>
        </p:nvSpPr>
        <p:spPr>
          <a:xfrm>
            <a:off x="2466974" y="4210918"/>
            <a:ext cx="7258051" cy="594122"/>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b="1" dirty="0">
                <a:solidFill>
                  <a:schemeClr val="tx1"/>
                </a:solidFill>
              </a:rPr>
              <a:t>ramesh.upadhyaya@dac.nc.gov</a:t>
            </a:r>
          </a:p>
          <a:p>
            <a:r>
              <a:rPr lang="en-US" altLang="en-US" b="1" dirty="0">
                <a:solidFill>
                  <a:schemeClr val="tx1"/>
                </a:solidFill>
              </a:rPr>
              <a:t>ram.upadhyaya@gmail.com</a:t>
            </a:r>
          </a:p>
        </p:txBody>
      </p:sp>
      <p:pic>
        <p:nvPicPr>
          <p:cNvPr id="8" name="Picture 7">
            <a:extLst>
              <a:ext uri="{FF2B5EF4-FFF2-40B4-BE49-F238E27FC236}">
                <a16:creationId xmlns:a16="http://schemas.microsoft.com/office/drawing/2014/main" id="{581FA659-4197-4FD3-8B44-D11073C31A63}"/>
              </a:ext>
            </a:extLst>
          </p:cNvPr>
          <p:cNvPicPr>
            <a:picLocks noChangeAspect="1"/>
          </p:cNvPicPr>
          <p:nvPr/>
        </p:nvPicPr>
        <p:blipFill>
          <a:blip r:embed="rId2"/>
          <a:stretch>
            <a:fillRect/>
          </a:stretch>
        </p:blipFill>
        <p:spPr>
          <a:xfrm>
            <a:off x="3581402" y="1424284"/>
            <a:ext cx="1652237" cy="2481646"/>
          </a:xfrm>
          <a:prstGeom prst="rect">
            <a:avLst/>
          </a:prstGeom>
        </p:spPr>
      </p:pic>
      <p:sp>
        <p:nvSpPr>
          <p:cNvPr id="9" name="Rectangle 8">
            <a:extLst>
              <a:ext uri="{FF2B5EF4-FFF2-40B4-BE49-F238E27FC236}">
                <a16:creationId xmlns:a16="http://schemas.microsoft.com/office/drawing/2014/main" id="{8D29A494-8C96-4124-A548-D6A91097B6BC}"/>
              </a:ext>
            </a:extLst>
          </p:cNvPr>
          <p:cNvSpPr/>
          <p:nvPr/>
        </p:nvSpPr>
        <p:spPr>
          <a:xfrm>
            <a:off x="3581402" y="1424284"/>
            <a:ext cx="1652237" cy="248532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B2F853B-82C9-40D6-9940-409483AAF7A7}"/>
              </a:ext>
            </a:extLst>
          </p:cNvPr>
          <p:cNvSpPr txBox="1">
            <a:spLocks/>
          </p:cNvSpPr>
          <p:nvPr/>
        </p:nvSpPr>
        <p:spPr>
          <a:xfrm>
            <a:off x="1981200" y="-212290"/>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endParaRPr lang="en-US" altLang="en-US" sz="2800" b="1" dirty="0"/>
          </a:p>
          <a:p>
            <a:r>
              <a:rPr lang="en-US" altLang="en-US" b="1" dirty="0"/>
              <a:t>I want to hear from you!</a:t>
            </a:r>
          </a:p>
        </p:txBody>
      </p:sp>
      <p:sp>
        <p:nvSpPr>
          <p:cNvPr id="11" name="Rectangle 10">
            <a:extLst>
              <a:ext uri="{FF2B5EF4-FFF2-40B4-BE49-F238E27FC236}">
                <a16:creationId xmlns:a16="http://schemas.microsoft.com/office/drawing/2014/main" id="{9CCD2207-F682-4F90-AD80-E7E2EF3EB4C1}"/>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41CF9A1-D3ED-4AC5-AA16-54218CA6D5B0}"/>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extLst>
      <p:ext uri="{BB962C8B-B14F-4D97-AF65-F5344CB8AC3E}">
        <p14:creationId xmlns:p14="http://schemas.microsoft.com/office/powerpoint/2010/main" val="284962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7536" y="2268203"/>
            <a:ext cx="1700832" cy="1525160"/>
          </a:xfrm>
          <a:prstGeom prst="rect">
            <a:avLst/>
          </a:prstGeom>
        </p:spPr>
      </p:pic>
      <p:sp>
        <p:nvSpPr>
          <p:cNvPr id="5" name="TextBox 2"/>
          <p:cNvSpPr txBox="1"/>
          <p:nvPr/>
        </p:nvSpPr>
        <p:spPr>
          <a:xfrm>
            <a:off x="2521269" y="2268203"/>
            <a:ext cx="8412587"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004636"/>
                </a:solidFill>
              </a:rPr>
              <a:t>The Greater NC Chapter of the Association of Rehabilitation Nurses (GNCCARN) is accredited as a provider of nursing continuing professional development by the American Nurses Credentialing Center’s Commission on </a:t>
            </a:r>
            <a:r>
              <a:rPr lang="en-US" sz="2400" dirty="0" smtClean="0">
                <a:solidFill>
                  <a:srgbClr val="004636"/>
                </a:solidFill>
              </a:rPr>
              <a:t>Accreditation through the North Carolina Nurses Association.</a:t>
            </a:r>
            <a:endParaRPr lang="en-US" sz="2400" dirty="0">
              <a:solidFill>
                <a:srgbClr val="004636"/>
              </a:solidFill>
            </a:endParaRPr>
          </a:p>
        </p:txBody>
      </p:sp>
      <p:sp>
        <p:nvSpPr>
          <p:cNvPr id="7" name="Title 6">
            <a:extLst>
              <a:ext uri="{FF2B5EF4-FFF2-40B4-BE49-F238E27FC236}">
                <a16:creationId xmlns:a16="http://schemas.microsoft.com/office/drawing/2014/main" id="{1FE1FFDD-BB26-4ADC-ADFF-97191BE70A67}"/>
              </a:ext>
            </a:extLst>
          </p:cNvPr>
          <p:cNvSpPr>
            <a:spLocks noGrp="1"/>
          </p:cNvSpPr>
          <p:nvPr>
            <p:ph type="title"/>
          </p:nvPr>
        </p:nvSpPr>
        <p:spPr>
          <a:xfrm>
            <a:off x="838200" y="501857"/>
            <a:ext cx="10515600" cy="1325563"/>
          </a:xfrm>
        </p:spPr>
        <p:txBody>
          <a:bodyPr/>
          <a:lstStyle/>
          <a:p>
            <a:pPr algn="ctr"/>
            <a:r>
              <a:rPr lang="en-US" dirty="0"/>
              <a:t>Welcome to GNCCARN 2023</a:t>
            </a:r>
            <a:br>
              <a:rPr lang="en-US" dirty="0"/>
            </a:br>
            <a:r>
              <a:rPr lang="en-US" dirty="0"/>
              <a:t>Life’s a beach…</a:t>
            </a:r>
          </a:p>
        </p:txBody>
      </p:sp>
      <p:sp>
        <p:nvSpPr>
          <p:cNvPr id="9" name="Rectangle 8">
            <a:extLst>
              <a:ext uri="{FF2B5EF4-FFF2-40B4-BE49-F238E27FC236}">
                <a16:creationId xmlns:a16="http://schemas.microsoft.com/office/drawing/2014/main" id="{6D7D02E7-B7B7-4860-AAC6-EFA60B946C48}"/>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4FD41-BBB6-4AEE-8C16-B83313BF29FE}"/>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01C346A-3391-45F7-85F8-B4E969C0727B}"/>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extLst>
      <p:ext uri="{BB962C8B-B14F-4D97-AF65-F5344CB8AC3E}">
        <p14:creationId xmlns:p14="http://schemas.microsoft.com/office/powerpoint/2010/main" val="36255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308" y="190500"/>
            <a:ext cx="7351382" cy="1325563"/>
          </a:xfrm>
        </p:spPr>
        <p:txBody>
          <a:bodyPr/>
          <a:lstStyle/>
          <a:p>
            <a:r>
              <a:rPr lang="en-US" b="1" dirty="0"/>
              <a:t>Speaker Disclosure Statement</a:t>
            </a:r>
          </a:p>
        </p:txBody>
      </p:sp>
      <p:sp>
        <p:nvSpPr>
          <p:cNvPr id="4" name="Content Placeholder 3"/>
          <p:cNvSpPr txBox="1">
            <a:spLocks noGrp="1"/>
          </p:cNvSpPr>
          <p:nvPr>
            <p:ph idx="1"/>
          </p:nvPr>
        </p:nvSpPr>
        <p:spPr>
          <a:xfrm>
            <a:off x="549563" y="1325563"/>
            <a:ext cx="11092873" cy="2343206"/>
          </a:xfrm>
          <a:prstGeom prst="rect">
            <a:avLst/>
          </a:prstGeom>
          <a:noFill/>
        </p:spPr>
        <p:txBody>
          <a:bodyPr wrap="square" rtlCol="0">
            <a:spAutoFit/>
          </a:bodyPr>
          <a:lstStyle/>
          <a:p>
            <a:pPr marL="0" indent="0">
              <a:lnSpc>
                <a:spcPct val="90000"/>
              </a:lnSpc>
              <a:buNone/>
            </a:pPr>
            <a:endParaRPr lang="en-US" sz="2400" dirty="0"/>
          </a:p>
          <a:p>
            <a:pPr marL="0" indent="0">
              <a:lnSpc>
                <a:spcPct val="90000"/>
              </a:lnSpc>
              <a:buNone/>
            </a:pPr>
            <a:r>
              <a:rPr lang="en-US" sz="2400" dirty="0"/>
              <a:t/>
            </a:r>
            <a:br>
              <a:rPr lang="en-US" sz="2400" dirty="0"/>
            </a:br>
            <a:endParaRPr lang="en-US" sz="2400" dirty="0"/>
          </a:p>
          <a:p>
            <a:pPr marL="0" indent="0">
              <a:lnSpc>
                <a:spcPct val="90000"/>
              </a:lnSpc>
              <a:buNone/>
            </a:pPr>
            <a:r>
              <a:rPr lang="en-US" sz="2400" b="1" dirty="0"/>
              <a:t> Ramesh C. Upadhyaya </a:t>
            </a:r>
            <a:r>
              <a:rPr lang="en-US" sz="2400" dirty="0"/>
              <a:t>does not have relevant financial relationship(s) to disclose with ineligible companies whose primary business is producing, marketing, selling, re-selling, or distributing healthcare products used by or on patients.”</a:t>
            </a:r>
            <a:endParaRPr lang="en-US" sz="3600" dirty="0"/>
          </a:p>
        </p:txBody>
      </p:sp>
      <p:sp>
        <p:nvSpPr>
          <p:cNvPr id="6" name="Rectangle 5">
            <a:extLst>
              <a:ext uri="{FF2B5EF4-FFF2-40B4-BE49-F238E27FC236}">
                <a16:creationId xmlns:a16="http://schemas.microsoft.com/office/drawing/2014/main" id="{48DDD0CE-EDD7-4D1E-AC7C-6A6361823B7C}"/>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77F470-2E49-41FD-BA2A-E9FCF5A6AEA3}"/>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64B11C-D845-48C9-A92B-371B0EFDF58E}"/>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extLst>
      <p:ext uri="{BB962C8B-B14F-4D97-AF65-F5344CB8AC3E}">
        <p14:creationId xmlns:p14="http://schemas.microsoft.com/office/powerpoint/2010/main" val="92465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Learning Outcomes</a:t>
            </a:r>
          </a:p>
        </p:txBody>
      </p:sp>
      <p:sp>
        <p:nvSpPr>
          <p:cNvPr id="3" name="Content Placeholder 2"/>
          <p:cNvSpPr>
            <a:spLocks noGrp="1"/>
          </p:cNvSpPr>
          <p:nvPr>
            <p:ph idx="1"/>
          </p:nvPr>
        </p:nvSpPr>
        <p:spPr/>
        <p:txBody>
          <a:bodyPr>
            <a:normAutofit lnSpcReduction="10000"/>
          </a:bodyPr>
          <a:lstStyle/>
          <a:p>
            <a:pPr marL="0" indent="0">
              <a:buNone/>
            </a:pPr>
            <a:r>
              <a:rPr lang="en-US" sz="2400" dirty="0"/>
              <a:t>Upon completion, the participant will be able to:</a:t>
            </a:r>
          </a:p>
          <a:p>
            <a:pPr marL="0" indent="0">
              <a:buNone/>
            </a:pPr>
            <a:endParaRPr lang="en-US" sz="2400" dirty="0">
              <a:solidFill>
                <a:srgbClr val="004636"/>
              </a:solidFill>
            </a:endParaRPr>
          </a:p>
          <a:p>
            <a:pPr marL="685783" indent="-685783">
              <a:buFont typeface="+mj-lt"/>
              <a:buAutoNum type="arabicPeriod"/>
            </a:pPr>
            <a:r>
              <a:rPr lang="en-US" sz="2400" dirty="0"/>
              <a:t>verbalize understanding and utility of the PULHEAT tool as a Functional Capacity Measure.</a:t>
            </a:r>
          </a:p>
          <a:p>
            <a:pPr marL="685783" indent="-685783">
              <a:buFont typeface="+mj-lt"/>
              <a:buAutoNum type="arabicPeriod"/>
            </a:pPr>
            <a:r>
              <a:rPr lang="en-US" sz="2400" dirty="0">
                <a:solidFill>
                  <a:srgbClr val="004636"/>
                </a:solidFill>
              </a:rPr>
              <a:t> </a:t>
            </a:r>
            <a:r>
              <a:rPr lang="en-US" sz="2400" dirty="0"/>
              <a:t>list three functional assessment tools used in rehabilitation nursing. </a:t>
            </a:r>
            <a:endParaRPr lang="en-US" sz="2400" dirty="0">
              <a:solidFill>
                <a:srgbClr val="004636"/>
              </a:solidFill>
            </a:endParaRPr>
          </a:p>
          <a:p>
            <a:pPr marL="685783" indent="-685783">
              <a:buFont typeface="+mj-lt"/>
              <a:buAutoNum type="arabicPeriod"/>
            </a:pPr>
            <a:r>
              <a:rPr lang="en-US" sz="2400" dirty="0"/>
              <a:t>state how the tool used in one prison system compares to other functional assessment tools used in rehabilitation nursing.</a:t>
            </a:r>
            <a:endParaRPr lang="en-US" sz="2400" dirty="0">
              <a:solidFill>
                <a:srgbClr val="004636"/>
              </a:solidFill>
            </a:endParaRPr>
          </a:p>
          <a:p>
            <a:pPr marL="685783" indent="-685783">
              <a:buFont typeface="+mj-lt"/>
              <a:buAutoNum type="arabicPeriod"/>
            </a:pPr>
            <a:r>
              <a:rPr lang="en-US" sz="2400" dirty="0"/>
              <a:t>verbalize the importance of an accurate functional assessment of an incarcerated person.</a:t>
            </a:r>
          </a:p>
        </p:txBody>
      </p:sp>
      <p:sp>
        <p:nvSpPr>
          <p:cNvPr id="5" name="Rectangle 4">
            <a:extLst>
              <a:ext uri="{FF2B5EF4-FFF2-40B4-BE49-F238E27FC236}">
                <a16:creationId xmlns:a16="http://schemas.microsoft.com/office/drawing/2014/main" id="{60A1869B-09CE-4A03-936D-3F28C9B4D5DA}"/>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3E3E1B-FB70-4448-9A58-3FEF9EAA5338}"/>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20E8228-46F5-4351-B3C9-3C98B659D96F}"/>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extLst>
      <p:ext uri="{BB962C8B-B14F-4D97-AF65-F5344CB8AC3E}">
        <p14:creationId xmlns:p14="http://schemas.microsoft.com/office/powerpoint/2010/main" val="85680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dirty="0"/>
              <a:t>History</a:t>
            </a:r>
          </a:p>
        </p:txBody>
      </p:sp>
      <p:sp>
        <p:nvSpPr>
          <p:cNvPr id="7" name="Content Placeholder 13">
            <a:extLst>
              <a:ext uri="{FF2B5EF4-FFF2-40B4-BE49-F238E27FC236}">
                <a16:creationId xmlns:a16="http://schemas.microsoft.com/office/drawing/2014/main" id="{CBA8C304-D84D-4657-A9BB-FA4146439887}"/>
              </a:ext>
            </a:extLst>
          </p:cNvPr>
          <p:cNvSpPr>
            <a:spLocks noGrp="1"/>
          </p:cNvSpPr>
          <p:nvPr>
            <p:ph idx="1"/>
          </p:nvPr>
        </p:nvSpPr>
        <p:spPr>
          <a:xfrm>
            <a:off x="838200" y="1690688"/>
            <a:ext cx="4028268" cy="4526280"/>
          </a:xfrm>
        </p:spPr>
        <p:txBody>
          <a:bodyPr>
            <a:normAutofit/>
          </a:bodyPr>
          <a:lstStyle/>
          <a:p>
            <a:pPr lvl="0"/>
            <a:r>
              <a:rPr lang="en-US" sz="3600" dirty="0"/>
              <a:t>Estelle v. Gamble</a:t>
            </a:r>
          </a:p>
          <a:p>
            <a:pPr lvl="0"/>
            <a:r>
              <a:rPr lang="en-US" sz="3600" dirty="0"/>
              <a:t>North Carolina State Prison System</a:t>
            </a:r>
          </a:p>
          <a:p>
            <a:pPr lvl="0"/>
            <a:r>
              <a:rPr lang="en-US" sz="3600" dirty="0"/>
              <a:t>Functional </a:t>
            </a:r>
            <a:r>
              <a:rPr lang="en-US" sz="3600" dirty="0" smtClean="0"/>
              <a:t>capacity </a:t>
            </a:r>
            <a:r>
              <a:rPr lang="en-US" sz="3600" dirty="0"/>
              <a:t>of offenders</a:t>
            </a:r>
          </a:p>
        </p:txBody>
      </p:sp>
      <p:pic>
        <p:nvPicPr>
          <p:cNvPr id="8" name="Picture 7">
            <a:extLst>
              <a:ext uri="{FF2B5EF4-FFF2-40B4-BE49-F238E27FC236}">
                <a16:creationId xmlns:a16="http://schemas.microsoft.com/office/drawing/2014/main" id="{D927454F-9F98-4828-BE4F-75BD4EB6240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95824" y="365125"/>
            <a:ext cx="6762749" cy="5231973"/>
          </a:xfrm>
          <a:prstGeom prst="rect">
            <a:avLst/>
          </a:prstGeom>
        </p:spPr>
      </p:pic>
      <p:sp>
        <p:nvSpPr>
          <p:cNvPr id="6" name="Rectangle 5">
            <a:extLst>
              <a:ext uri="{FF2B5EF4-FFF2-40B4-BE49-F238E27FC236}">
                <a16:creationId xmlns:a16="http://schemas.microsoft.com/office/drawing/2014/main" id="{41EAFACF-2ED4-4C91-8CDD-0E2536372FBE}"/>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7C99C9-77C3-42FC-948C-6A3E42596A2A}"/>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864455-268D-48E9-A80D-40B110F68291}"/>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1981200" y="40151"/>
            <a:ext cx="8229600" cy="1143000"/>
          </a:xfrm>
        </p:spPr>
        <p:txBody>
          <a:bodyPr/>
          <a:lstStyle/>
          <a:p>
            <a:r>
              <a:rPr lang="en-US" altLang="en-US" sz="4800" dirty="0"/>
              <a:t>The problem</a:t>
            </a:r>
          </a:p>
        </p:txBody>
      </p:sp>
      <p:sp>
        <p:nvSpPr>
          <p:cNvPr id="7" name="Content Placeholder 13">
            <a:extLst>
              <a:ext uri="{FF2B5EF4-FFF2-40B4-BE49-F238E27FC236}">
                <a16:creationId xmlns:a16="http://schemas.microsoft.com/office/drawing/2014/main" id="{4F190F2C-E4A2-48DB-84B8-2A5EB2766B36}"/>
              </a:ext>
            </a:extLst>
          </p:cNvPr>
          <p:cNvSpPr>
            <a:spLocks noGrp="1"/>
          </p:cNvSpPr>
          <p:nvPr>
            <p:ph idx="1"/>
          </p:nvPr>
        </p:nvSpPr>
        <p:spPr>
          <a:xfrm>
            <a:off x="878766" y="965689"/>
            <a:ext cx="6131634" cy="4709160"/>
          </a:xfrm>
        </p:spPr>
        <p:txBody>
          <a:bodyPr>
            <a:normAutofit fontScale="85000" lnSpcReduction="20000"/>
          </a:bodyPr>
          <a:lstStyle/>
          <a:p>
            <a:r>
              <a:rPr lang="en-US" b="1" dirty="0"/>
              <a:t>Population</a:t>
            </a:r>
            <a:r>
              <a:rPr lang="en-US" dirty="0"/>
              <a:t>: Healthcare providers in the State Prison System of North Carolina that assess the functional capacity of incarcerated persons using the PULHEAT tool.</a:t>
            </a:r>
          </a:p>
          <a:p>
            <a:r>
              <a:rPr lang="en-US" b="1" dirty="0"/>
              <a:t>Intervention</a:t>
            </a:r>
            <a:r>
              <a:rPr lang="en-US" dirty="0"/>
              <a:t>: An In-service program to enhance knowledge in the application of the tool</a:t>
            </a:r>
          </a:p>
          <a:p>
            <a:r>
              <a:rPr lang="en-US" b="1" dirty="0"/>
              <a:t>Comparison</a:t>
            </a:r>
            <a:r>
              <a:rPr lang="en-US" dirty="0"/>
              <a:t>: Retrospective chart review to assess increased utilization of the tool</a:t>
            </a:r>
          </a:p>
          <a:p>
            <a:r>
              <a:rPr lang="en-US" b="1" dirty="0"/>
              <a:t>Outcome</a:t>
            </a:r>
            <a:r>
              <a:rPr lang="en-US" dirty="0"/>
              <a:t>: The primary outcome will be the system wide improvement of the use of the tool. The secondary outcome will be better outcomes of incarcerated persons by increasing the consistent application of the tool.</a:t>
            </a:r>
          </a:p>
          <a:p>
            <a:pPr lvl="0"/>
            <a:r>
              <a:rPr lang="en-US" b="1" dirty="0"/>
              <a:t>Time</a:t>
            </a:r>
            <a:r>
              <a:rPr lang="en-US" dirty="0"/>
              <a:t>: Temporal factors such as maturation</a:t>
            </a:r>
          </a:p>
          <a:p>
            <a:pPr lvl="0"/>
            <a:endParaRPr lang="en-US" dirty="0"/>
          </a:p>
        </p:txBody>
      </p:sp>
      <p:pic>
        <p:nvPicPr>
          <p:cNvPr id="8" name="Picture 5">
            <a:extLst>
              <a:ext uri="{FF2B5EF4-FFF2-40B4-BE49-F238E27FC236}">
                <a16:creationId xmlns:a16="http://schemas.microsoft.com/office/drawing/2014/main" id="{D277AB4F-672C-405D-A922-D2565D24D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834" y="260420"/>
            <a:ext cx="2810710" cy="553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528D4CD4-129C-4CD2-B10A-C09C89661108}"/>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3D59EC-4CBF-4342-A33C-B08FA230A242}"/>
              </a:ext>
            </a:extLst>
          </p:cNvPr>
          <p:cNvSpPr/>
          <p:nvPr/>
        </p:nvSpPr>
        <p:spPr>
          <a:xfrm>
            <a:off x="34895" y="5588950"/>
            <a:ext cx="1606609" cy="169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6F737B4-B11A-4049-9468-A45B23A51272}"/>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462" y="265493"/>
            <a:ext cx="3267075" cy="1325563"/>
          </a:xfrm>
        </p:spPr>
        <p:txBody>
          <a:bodyPr/>
          <a:lstStyle/>
          <a:p>
            <a:r>
              <a:rPr lang="en-US" b="1" dirty="0"/>
              <a:t>Stakeholders</a:t>
            </a:r>
          </a:p>
        </p:txBody>
      </p:sp>
      <p:pic>
        <p:nvPicPr>
          <p:cNvPr id="4" name="Picture 3">
            <a:extLst>
              <a:ext uri="{FF2B5EF4-FFF2-40B4-BE49-F238E27FC236}">
                <a16:creationId xmlns:a16="http://schemas.microsoft.com/office/drawing/2014/main" id="{C3646565-9791-4036-81E3-8CD4D872B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073" y="1591056"/>
            <a:ext cx="693185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7B9B4E69-A956-4703-A62A-335BBD2727D8}"/>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8AD348-6511-4829-8F18-CB5F5987F1D0}"/>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FFBF95-9CBE-4878-8538-3BF144E348C9}"/>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extLst>
      <p:ext uri="{BB962C8B-B14F-4D97-AF65-F5344CB8AC3E}">
        <p14:creationId xmlns:p14="http://schemas.microsoft.com/office/powerpoint/2010/main" val="165588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68184"/>
            <a:ext cx="10515600" cy="1325563"/>
          </a:xfrm>
        </p:spPr>
        <p:txBody>
          <a:bodyPr rtlCol="0">
            <a:normAutofit/>
          </a:bodyPr>
          <a:lstStyle/>
          <a:p>
            <a:pPr>
              <a:defRPr/>
            </a:pPr>
            <a:r>
              <a:rPr lang="en-US" dirty="0"/>
              <a:t>Literature Review and Description</a:t>
            </a:r>
          </a:p>
        </p:txBody>
      </p:sp>
      <p:pic>
        <p:nvPicPr>
          <p:cNvPr id="7" name="Picture 2">
            <a:extLst>
              <a:ext uri="{FF2B5EF4-FFF2-40B4-BE49-F238E27FC236}">
                <a16:creationId xmlns:a16="http://schemas.microsoft.com/office/drawing/2014/main" id="{4BB5AE74-AC26-4838-8D88-AC71F4F44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4" y="1424905"/>
            <a:ext cx="4200525" cy="4242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3">
            <a:extLst>
              <a:ext uri="{FF2B5EF4-FFF2-40B4-BE49-F238E27FC236}">
                <a16:creationId xmlns:a16="http://schemas.microsoft.com/office/drawing/2014/main" id="{7F4FA6B2-C1AE-42AF-AB04-D83F25D49647}"/>
              </a:ext>
            </a:extLst>
          </p:cNvPr>
          <p:cNvSpPr>
            <a:spLocks noGrp="1"/>
          </p:cNvSpPr>
          <p:nvPr>
            <p:ph idx="1"/>
          </p:nvPr>
        </p:nvSpPr>
        <p:spPr>
          <a:xfrm>
            <a:off x="6096000" y="1593747"/>
            <a:ext cx="4419600" cy="3670505"/>
          </a:xfrm>
        </p:spPr>
        <p:txBody>
          <a:bodyPr>
            <a:normAutofit fontScale="85000" lnSpcReduction="20000"/>
          </a:bodyPr>
          <a:lstStyle/>
          <a:p>
            <a:pPr lvl="0"/>
            <a:r>
              <a:rPr lang="en-US" dirty="0"/>
              <a:t>PULHEATDMR = Physical stamina, Upper extremities, Lower extremities, Hearing (ears), Eyes (vision), Activity grade, Transportation needs, Dental, Mental health status, and Retardation</a:t>
            </a:r>
          </a:p>
          <a:p>
            <a:pPr lvl="0"/>
            <a:r>
              <a:rPr lang="en-US" dirty="0"/>
              <a:t>85% of men aged 60 and older</a:t>
            </a:r>
          </a:p>
          <a:p>
            <a:pPr lvl="0"/>
            <a:r>
              <a:rPr lang="en-US" dirty="0"/>
              <a:t>No standardized instruments found for prisons</a:t>
            </a:r>
          </a:p>
          <a:p>
            <a:pPr lvl="0"/>
            <a:r>
              <a:rPr lang="en-US" dirty="0"/>
              <a:t>CARE Item Set, FIM™ tool, MDS, CANFOR, and WHOQUOL-BREF</a:t>
            </a:r>
          </a:p>
        </p:txBody>
      </p:sp>
      <p:sp>
        <p:nvSpPr>
          <p:cNvPr id="9" name="Content Placeholder 13">
            <a:extLst>
              <a:ext uri="{FF2B5EF4-FFF2-40B4-BE49-F238E27FC236}">
                <a16:creationId xmlns:a16="http://schemas.microsoft.com/office/drawing/2014/main" id="{E281573B-0775-4EF0-BA1D-02778655FF06}"/>
              </a:ext>
            </a:extLst>
          </p:cNvPr>
          <p:cNvSpPr txBox="1">
            <a:spLocks/>
          </p:cNvSpPr>
          <p:nvPr/>
        </p:nvSpPr>
        <p:spPr>
          <a:xfrm>
            <a:off x="6219008" y="5571860"/>
            <a:ext cx="4173583" cy="426085"/>
          </a:xfrm>
          <a:prstGeom prst="rect">
            <a:avLst/>
          </a:prstGeom>
        </p:spPr>
        <p:txBody>
          <a:bodyPr vert="horz">
            <a:normAutofit fontScale="70000" lnSpcReduction="20000"/>
          </a:bodyPr>
          <a:lstStyle>
            <a:lvl1pPr marL="548640" indent="-411480" algn="l" rtl="0" eaLnBrk="1" latinLnBrk="0" hangingPunct="1">
              <a:spcBef>
                <a:spcPct val="20000"/>
              </a:spcBef>
              <a:buClr>
                <a:schemeClr val="bg2"/>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bg2"/>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bg2"/>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bg2"/>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bg2"/>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bg2"/>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7pPr>
            <a:lvl8pPr marL="2167128"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8pPr>
            <a:lvl9pPr marL="2368296" indent="-182880" algn="l" rtl="0" eaLnBrk="1" latinLnBrk="0" hangingPunct="1">
              <a:spcBef>
                <a:spcPct val="20000"/>
              </a:spcBef>
              <a:buClr>
                <a:schemeClr val="bg2"/>
              </a:buClr>
              <a:buFont typeface="Wingdings 2"/>
              <a:buChar char=""/>
              <a:defRPr kumimoji="0" sz="1800" kern="1200" baseline="0">
                <a:solidFill>
                  <a:schemeClr val="tx1"/>
                </a:solidFill>
                <a:latin typeface="+mn-lt"/>
                <a:ea typeface="+mn-ea"/>
                <a:cs typeface="+mn-cs"/>
              </a:defRPr>
            </a:lvl9pPr>
          </a:lstStyle>
          <a:p>
            <a:pPr marL="137160" indent="0">
              <a:buNone/>
            </a:pPr>
            <a:r>
              <a:rPr lang="en-US" dirty="0"/>
              <a:t>(Bedard, Metzger, &amp; Williams, 2016)</a:t>
            </a:r>
          </a:p>
        </p:txBody>
      </p:sp>
      <p:sp>
        <p:nvSpPr>
          <p:cNvPr id="10" name="Rectangle 9">
            <a:extLst>
              <a:ext uri="{FF2B5EF4-FFF2-40B4-BE49-F238E27FC236}">
                <a16:creationId xmlns:a16="http://schemas.microsoft.com/office/drawing/2014/main" id="{B962514E-8CD7-4139-972E-22CF24CC5A4B}"/>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8E26C4-9AE2-4B74-9C46-809589A88EEF}"/>
              </a:ext>
            </a:extLst>
          </p:cNvPr>
          <p:cNvSpPr/>
          <p:nvPr/>
        </p:nvSpPr>
        <p:spPr>
          <a:xfrm>
            <a:off x="34895" y="5619618"/>
            <a:ext cx="1022379" cy="9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5B9EF69-C661-4B45-A619-DA0E70540783}"/>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dirty="0"/>
              <a:t>Qualitative Questions</a:t>
            </a:r>
          </a:p>
        </p:txBody>
      </p:sp>
      <p:sp>
        <p:nvSpPr>
          <p:cNvPr id="7" name="Content Placeholder 13">
            <a:extLst>
              <a:ext uri="{FF2B5EF4-FFF2-40B4-BE49-F238E27FC236}">
                <a16:creationId xmlns:a16="http://schemas.microsoft.com/office/drawing/2014/main" id="{9917DC9C-5FAB-4EDC-B784-044D99F025EA}"/>
              </a:ext>
            </a:extLst>
          </p:cNvPr>
          <p:cNvSpPr>
            <a:spLocks noGrp="1"/>
          </p:cNvSpPr>
          <p:nvPr>
            <p:ph idx="1"/>
          </p:nvPr>
        </p:nvSpPr>
        <p:spPr>
          <a:xfrm>
            <a:off x="1285876" y="1417638"/>
            <a:ext cx="4267199" cy="4419601"/>
          </a:xfrm>
        </p:spPr>
        <p:txBody>
          <a:bodyPr/>
          <a:lstStyle/>
          <a:p>
            <a:pPr lvl="0"/>
            <a:r>
              <a:rPr lang="en-US" sz="2000" dirty="0"/>
              <a:t>What training is currently provided for using the tool?</a:t>
            </a:r>
          </a:p>
          <a:p>
            <a:pPr lvl="0"/>
            <a:r>
              <a:rPr lang="en-US" sz="2000" dirty="0"/>
              <a:t>Is the training currently provided sufficient?</a:t>
            </a:r>
          </a:p>
          <a:p>
            <a:pPr lvl="0"/>
            <a:r>
              <a:rPr lang="en-US" sz="2000" dirty="0"/>
              <a:t>What is the tool used for in practice?</a:t>
            </a:r>
          </a:p>
          <a:p>
            <a:pPr lvl="0"/>
            <a:r>
              <a:rPr lang="en-US" sz="2000" dirty="0"/>
              <a:t>Is the tool being used as an objective measure by providers?</a:t>
            </a:r>
          </a:p>
          <a:p>
            <a:pPr lvl="0"/>
            <a:r>
              <a:rPr lang="en-US" sz="2000" dirty="0"/>
              <a:t>Are providers applying the tool correctly?</a:t>
            </a:r>
          </a:p>
          <a:p>
            <a:pPr lvl="0"/>
            <a:r>
              <a:rPr lang="en-US" sz="2000" dirty="0"/>
              <a:t>Is there evidence that correct application of the tool brings about better patient outcomes?</a:t>
            </a:r>
          </a:p>
        </p:txBody>
      </p:sp>
      <p:pic>
        <p:nvPicPr>
          <p:cNvPr id="8" name="Picture 2">
            <a:extLst>
              <a:ext uri="{FF2B5EF4-FFF2-40B4-BE49-F238E27FC236}">
                <a16:creationId xmlns:a16="http://schemas.microsoft.com/office/drawing/2014/main" id="{B77B81B7-114E-4EC2-9883-90FC8571A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744" y="510018"/>
            <a:ext cx="3812380" cy="497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7E8ECE27-C74D-4E78-8496-D1BB7152E937}"/>
              </a:ext>
            </a:extLst>
          </p:cNvPr>
          <p:cNvSpPr/>
          <p:nvPr/>
        </p:nvSpPr>
        <p:spPr>
          <a:xfrm>
            <a:off x="3604215" y="6084605"/>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B37FAA-BD61-49B6-98D3-BB45D326589E}"/>
              </a:ext>
            </a:extLst>
          </p:cNvPr>
          <p:cNvSpPr/>
          <p:nvPr/>
        </p:nvSpPr>
        <p:spPr>
          <a:xfrm>
            <a:off x="34895" y="5373879"/>
            <a:ext cx="1606609" cy="3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C04F385-907D-4847-B83C-D077782F2CBF}"/>
              </a:ext>
            </a:extLst>
          </p:cNvPr>
          <p:cNvSpPr txBox="1"/>
          <p:nvPr/>
        </p:nvSpPr>
        <p:spPr>
          <a:xfrm>
            <a:off x="-67655" y="5112109"/>
            <a:ext cx="1811708" cy="646331"/>
          </a:xfrm>
          <a:prstGeom prst="rect">
            <a:avLst/>
          </a:prstGeom>
          <a:noFill/>
        </p:spPr>
        <p:txBody>
          <a:bodyPr wrap="square" rtlCol="0">
            <a:spAutoFit/>
          </a:bodyPr>
          <a:lstStyle/>
          <a:p>
            <a:pPr algn="ctr"/>
            <a:r>
              <a:rPr lang="en-US" b="1" dirty="0">
                <a:solidFill>
                  <a:schemeClr val="accent6">
                    <a:lumMod val="75000"/>
                  </a:schemeClr>
                </a:solidFill>
                <a:latin typeface="Bahnschrift" panose="020B0502040204020203" pitchFamily="34" charset="0"/>
                <a:cs typeface="72 Black" panose="020B0A04030603020204" pitchFamily="34" charset="0"/>
              </a:rPr>
              <a:t>2023</a:t>
            </a:r>
          </a:p>
          <a:p>
            <a:pPr algn="ctr"/>
            <a:r>
              <a:rPr lang="en-US" b="1" dirty="0">
                <a:solidFill>
                  <a:schemeClr val="accent6">
                    <a:lumMod val="75000"/>
                  </a:schemeClr>
                </a:solidFill>
                <a:latin typeface="Bahnschrift" panose="020B0502040204020203" pitchFamily="34" charset="0"/>
                <a:cs typeface="72 Black" panose="020B0A04030603020204" pitchFamily="34" charset="0"/>
              </a:rPr>
              <a:t>GNCCARN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9A214DB234C54691908C6F3DF6D4DB" ma:contentTypeVersion="13" ma:contentTypeDescription="Create a new document." ma:contentTypeScope="" ma:versionID="3cc29ca4b349f9255b0daf68608e2ec5">
  <xsd:schema xmlns:xsd="http://www.w3.org/2001/XMLSchema" xmlns:xs="http://www.w3.org/2001/XMLSchema" xmlns:p="http://schemas.microsoft.com/office/2006/metadata/properties" xmlns:ns2="5e0533bb-bfdf-45c4-9e5c-1558b0841ffd" xmlns:ns3="9c46be9e-554d-43f0-bc75-21fbb32bf30c" targetNamespace="http://schemas.microsoft.com/office/2006/metadata/properties" ma:root="true" ma:fieldsID="37f067c6bdc4c848e844b395504497dd" ns2:_="" ns3:_="">
    <xsd:import namespace="5e0533bb-bfdf-45c4-9e5c-1558b0841ffd"/>
    <xsd:import namespace="9c46be9e-554d-43f0-bc75-21fbb32bf3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533bb-bfdf-45c4-9e5c-1558b0841f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46be9e-554d-43f0-bc75-21fbb32bf3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DD54B0-E288-4EB4-AB46-6DBD6AEC3C6D}">
  <ds:schemaRefs>
    <ds:schemaRef ds:uri="http://schemas.microsoft.com/office/2006/metadata/properties"/>
    <ds:schemaRef ds:uri="http://schemas.microsoft.com/office/2006/documentManagement/types"/>
    <ds:schemaRef ds:uri="5e0533bb-bfdf-45c4-9e5c-1558b0841ffd"/>
    <ds:schemaRef ds:uri="http://purl.org/dc/elements/1.1/"/>
    <ds:schemaRef ds:uri="http://schemas.microsoft.com/office/infopath/2007/PartnerControls"/>
    <ds:schemaRef ds:uri="http://schemas.openxmlformats.org/package/2006/metadata/core-properties"/>
    <ds:schemaRef ds:uri="http://purl.org/dc/terms/"/>
    <ds:schemaRef ds:uri="9c46be9e-554d-43f0-bc75-21fbb32bf30c"/>
    <ds:schemaRef ds:uri="http://www.w3.org/XML/1998/namespace"/>
    <ds:schemaRef ds:uri="http://purl.org/dc/dcmitype/"/>
  </ds:schemaRefs>
</ds:datastoreItem>
</file>

<file path=customXml/itemProps2.xml><?xml version="1.0" encoding="utf-8"?>
<ds:datastoreItem xmlns:ds="http://schemas.openxmlformats.org/officeDocument/2006/customXml" ds:itemID="{0405BBE2-CE6B-426D-B87E-EE0076D16BC4}">
  <ds:schemaRefs>
    <ds:schemaRef ds:uri="http://schemas.microsoft.com/sharepoint/v3/contenttype/forms"/>
  </ds:schemaRefs>
</ds:datastoreItem>
</file>

<file path=customXml/itemProps3.xml><?xml version="1.0" encoding="utf-8"?>
<ds:datastoreItem xmlns:ds="http://schemas.openxmlformats.org/officeDocument/2006/customXml" ds:itemID="{DBE00660-4BFB-4BED-B029-EEBF135582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0533bb-bfdf-45c4-9e5c-1558b0841ffd"/>
    <ds:schemaRef ds:uri="9c46be9e-554d-43f0-bc75-21fbb32bf3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254</TotalTime>
  <Words>4736</Words>
  <Application>Microsoft Office PowerPoint</Application>
  <PresentationFormat>Widescreen</PresentationFormat>
  <Paragraphs>229</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72 Black</vt:lpstr>
      <vt:lpstr>Arial</vt:lpstr>
      <vt:lpstr>Bahnschrift</vt:lpstr>
      <vt:lpstr>Calibri</vt:lpstr>
      <vt:lpstr>Calibri Light</vt:lpstr>
      <vt:lpstr>Open Sans</vt:lpstr>
      <vt:lpstr>Wingdings 2</vt:lpstr>
      <vt:lpstr>Office Theme</vt:lpstr>
      <vt:lpstr>  Assessment of functional capacity in prisons: Challenges in rehabilitation of this vulnerable population</vt:lpstr>
      <vt:lpstr>Welcome to GNCCARN 2023 Life’s a beach…</vt:lpstr>
      <vt:lpstr>Speaker Disclosure Statement</vt:lpstr>
      <vt:lpstr>Learning Outcomes</vt:lpstr>
      <vt:lpstr>History</vt:lpstr>
      <vt:lpstr>The problem</vt:lpstr>
      <vt:lpstr>Stakeholders</vt:lpstr>
      <vt:lpstr>Literature Review and Description</vt:lpstr>
      <vt:lpstr>Qualitative Questions</vt:lpstr>
      <vt:lpstr>Rogers’ Diffusion of Innovation Theory</vt:lpstr>
      <vt:lpstr>Rogers’ Diffusion of Innovation Theory</vt:lpstr>
      <vt:lpstr>Results</vt:lpstr>
      <vt:lpstr>Discussion of Results</vt:lpstr>
      <vt:lpstr>Limitations</vt:lpstr>
      <vt:lpstr>Conclusion and Future Research</vt:lpstr>
      <vt:lpstr>References</vt:lpstr>
      <vt:lpstr>References Continued</vt:lpstr>
      <vt:lpstr>References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Hynes</dc:creator>
  <cp:lastModifiedBy>Upadhyaya, Ramesh</cp:lastModifiedBy>
  <cp:revision>13</cp:revision>
  <dcterms:created xsi:type="dcterms:W3CDTF">2021-03-25T17:53:39Z</dcterms:created>
  <dcterms:modified xsi:type="dcterms:W3CDTF">2023-04-19T01:37:18Z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0x010100579A214DB234C54691908C6F3DF6D4DB</vt:lpwstr>
  </property>
  <property fmtid="{D5CDD505-2E9C-101B-9397-08002B2CF9AE}" pid="3" name="Order">
    <vt:r8>100</vt:r8>
  </property>
</Properties>
</file>