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80"/>
  </p:notesMasterIdLst>
  <p:sldIdLst>
    <p:sldId id="623" r:id="rId2"/>
    <p:sldId id="256" r:id="rId3"/>
    <p:sldId id="257" r:id="rId4"/>
    <p:sldId id="258" r:id="rId5"/>
    <p:sldId id="616" r:id="rId6"/>
    <p:sldId id="259" r:id="rId7"/>
    <p:sldId id="260" r:id="rId8"/>
    <p:sldId id="261" r:id="rId9"/>
    <p:sldId id="390" r:id="rId10"/>
    <p:sldId id="391" r:id="rId11"/>
    <p:sldId id="392" r:id="rId12"/>
    <p:sldId id="622" r:id="rId13"/>
    <p:sldId id="393" r:id="rId14"/>
    <p:sldId id="395" r:id="rId15"/>
    <p:sldId id="396" r:id="rId16"/>
    <p:sldId id="398" r:id="rId17"/>
    <p:sldId id="590" r:id="rId18"/>
    <p:sldId id="591" r:id="rId19"/>
    <p:sldId id="400" r:id="rId20"/>
    <p:sldId id="554" r:id="rId21"/>
    <p:sldId id="592" r:id="rId22"/>
    <p:sldId id="617" r:id="rId23"/>
    <p:sldId id="556" r:id="rId24"/>
    <p:sldId id="401" r:id="rId25"/>
    <p:sldId id="555" r:id="rId26"/>
    <p:sldId id="405" r:id="rId27"/>
    <p:sldId id="559" r:id="rId28"/>
    <p:sldId id="560" r:id="rId29"/>
    <p:sldId id="561" r:id="rId30"/>
    <p:sldId id="406" r:id="rId31"/>
    <p:sldId id="557" r:id="rId32"/>
    <p:sldId id="293" r:id="rId33"/>
    <p:sldId id="399" r:id="rId34"/>
    <p:sldId id="558" r:id="rId35"/>
    <p:sldId id="562" r:id="rId36"/>
    <p:sldId id="563" r:id="rId37"/>
    <p:sldId id="566" r:id="rId38"/>
    <p:sldId id="567" r:id="rId39"/>
    <p:sldId id="574" r:id="rId40"/>
    <p:sldId id="575" r:id="rId41"/>
    <p:sldId id="568" r:id="rId42"/>
    <p:sldId id="569" r:id="rId43"/>
    <p:sldId id="571" r:id="rId44"/>
    <p:sldId id="572" r:id="rId45"/>
    <p:sldId id="576" r:id="rId46"/>
    <p:sldId id="577" r:id="rId47"/>
    <p:sldId id="578" r:id="rId48"/>
    <p:sldId id="580" r:id="rId49"/>
    <p:sldId id="621" r:id="rId50"/>
    <p:sldId id="579" r:id="rId51"/>
    <p:sldId id="581" r:id="rId52"/>
    <p:sldId id="583" r:id="rId53"/>
    <p:sldId id="582" r:id="rId54"/>
    <p:sldId id="584" r:id="rId55"/>
    <p:sldId id="585" r:id="rId56"/>
    <p:sldId id="586" r:id="rId57"/>
    <p:sldId id="589" r:id="rId58"/>
    <p:sldId id="593" r:id="rId59"/>
    <p:sldId id="595" r:id="rId60"/>
    <p:sldId id="597" r:id="rId61"/>
    <p:sldId id="596" r:id="rId62"/>
    <p:sldId id="598" r:id="rId63"/>
    <p:sldId id="599" r:id="rId64"/>
    <p:sldId id="609" r:id="rId65"/>
    <p:sldId id="610" r:id="rId66"/>
    <p:sldId id="611" r:id="rId67"/>
    <p:sldId id="612" r:id="rId68"/>
    <p:sldId id="614" r:id="rId69"/>
    <p:sldId id="613" r:id="rId70"/>
    <p:sldId id="615" r:id="rId71"/>
    <p:sldId id="620" r:id="rId72"/>
    <p:sldId id="603" r:id="rId73"/>
    <p:sldId id="604" r:id="rId74"/>
    <p:sldId id="605" r:id="rId75"/>
    <p:sldId id="608" r:id="rId76"/>
    <p:sldId id="606" r:id="rId77"/>
    <p:sldId id="618" r:id="rId78"/>
    <p:sldId id="619" r:id="rId79"/>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41" autoAdjust="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A54F71-3EAD-411E-B77B-A91E70C73C7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F12816E-06BB-4A12-8555-147D28376C59}">
      <dgm:prSet phldrT="[Text]"/>
      <dgm:spPr/>
      <dgm:t>
        <a:bodyPr/>
        <a:lstStyle/>
        <a:p>
          <a:r>
            <a:rPr lang="en-US" dirty="0"/>
            <a:t>Human Trafficking </a:t>
          </a:r>
        </a:p>
      </dgm:t>
    </dgm:pt>
    <dgm:pt modelId="{DC3891CA-1DD9-4CB3-9584-37A8AA79FE22}" type="parTrans" cxnId="{1F3734D9-13EE-48E2-8908-C64FEF0F390E}">
      <dgm:prSet/>
      <dgm:spPr/>
      <dgm:t>
        <a:bodyPr/>
        <a:lstStyle/>
        <a:p>
          <a:endParaRPr lang="en-US"/>
        </a:p>
      </dgm:t>
    </dgm:pt>
    <dgm:pt modelId="{A76E67EF-B2D7-4477-A4B2-1A416E570599}" type="sibTrans" cxnId="{1F3734D9-13EE-48E2-8908-C64FEF0F390E}">
      <dgm:prSet/>
      <dgm:spPr/>
      <dgm:t>
        <a:bodyPr/>
        <a:lstStyle/>
        <a:p>
          <a:endParaRPr lang="en-US"/>
        </a:p>
      </dgm:t>
    </dgm:pt>
    <dgm:pt modelId="{6B2C18F1-65D3-499C-A547-2C5151D769A6}">
      <dgm:prSet phldrT="[Text]"/>
      <dgm:spPr/>
      <dgm:t>
        <a:bodyPr/>
        <a:lstStyle/>
        <a:p>
          <a:r>
            <a:rPr lang="en-US" dirty="0"/>
            <a:t>Force, fraud, coercion used to manipulate victim</a:t>
          </a:r>
        </a:p>
      </dgm:t>
    </dgm:pt>
    <dgm:pt modelId="{7A464738-0B8A-4A44-A0A5-D123AAA9657E}" type="parTrans" cxnId="{87BB5605-3F02-4EEB-99BE-B9EE4B09DFF5}">
      <dgm:prSet/>
      <dgm:spPr/>
      <dgm:t>
        <a:bodyPr/>
        <a:lstStyle/>
        <a:p>
          <a:endParaRPr lang="en-US"/>
        </a:p>
      </dgm:t>
    </dgm:pt>
    <dgm:pt modelId="{F41E6734-68A4-47B9-BF71-15817A55BDBC}" type="sibTrans" cxnId="{87BB5605-3F02-4EEB-99BE-B9EE4B09DFF5}">
      <dgm:prSet/>
      <dgm:spPr/>
      <dgm:t>
        <a:bodyPr/>
        <a:lstStyle/>
        <a:p>
          <a:endParaRPr lang="en-US"/>
        </a:p>
      </dgm:t>
    </dgm:pt>
    <dgm:pt modelId="{FDB07173-B3B3-43DD-A0A9-58A66F56F6D4}">
      <dgm:prSet phldrT="[Text]"/>
      <dgm:spPr/>
      <dgm:t>
        <a:bodyPr/>
        <a:lstStyle/>
        <a:p>
          <a:r>
            <a:rPr lang="en-US" dirty="0"/>
            <a:t>Crime committed against a person</a:t>
          </a:r>
        </a:p>
      </dgm:t>
    </dgm:pt>
    <dgm:pt modelId="{D3ECF65B-5D02-453F-AFA4-059CBD0D1012}" type="parTrans" cxnId="{47A7680E-E2E4-4ED5-A001-1EB2740ABFBE}">
      <dgm:prSet/>
      <dgm:spPr/>
      <dgm:t>
        <a:bodyPr/>
        <a:lstStyle/>
        <a:p>
          <a:endParaRPr lang="en-US"/>
        </a:p>
      </dgm:t>
    </dgm:pt>
    <dgm:pt modelId="{E35FB3E3-2724-477B-95C2-EF47562D236E}" type="sibTrans" cxnId="{47A7680E-E2E4-4ED5-A001-1EB2740ABFBE}">
      <dgm:prSet/>
      <dgm:spPr/>
      <dgm:t>
        <a:bodyPr/>
        <a:lstStyle/>
        <a:p>
          <a:endParaRPr lang="en-US"/>
        </a:p>
      </dgm:t>
    </dgm:pt>
    <dgm:pt modelId="{6E9547B3-FE9E-4245-BB89-B931904966E9}">
      <dgm:prSet phldrT="[Text]"/>
      <dgm:spPr/>
      <dgm:t>
        <a:bodyPr/>
        <a:lstStyle/>
        <a:p>
          <a:r>
            <a:rPr lang="en-US" dirty="0"/>
            <a:t>Human Smuggling</a:t>
          </a:r>
        </a:p>
      </dgm:t>
    </dgm:pt>
    <dgm:pt modelId="{0CED77C3-1C02-4046-AE6B-D02F61D17EED}" type="parTrans" cxnId="{FB238F15-AB0F-423C-AB9E-9965F82740A3}">
      <dgm:prSet/>
      <dgm:spPr/>
      <dgm:t>
        <a:bodyPr/>
        <a:lstStyle/>
        <a:p>
          <a:endParaRPr lang="en-US"/>
        </a:p>
      </dgm:t>
    </dgm:pt>
    <dgm:pt modelId="{7F3A8025-602B-4392-AA52-A26CB12C7ACF}" type="sibTrans" cxnId="{FB238F15-AB0F-423C-AB9E-9965F82740A3}">
      <dgm:prSet/>
      <dgm:spPr/>
      <dgm:t>
        <a:bodyPr/>
        <a:lstStyle/>
        <a:p>
          <a:endParaRPr lang="en-US"/>
        </a:p>
      </dgm:t>
    </dgm:pt>
    <dgm:pt modelId="{40136F71-CA69-4BA6-B6C1-B1E1638F77A4}">
      <dgm:prSet phldrT="[Text]"/>
      <dgm:spPr/>
      <dgm:t>
        <a:bodyPr/>
        <a:lstStyle/>
        <a:p>
          <a:r>
            <a:rPr lang="en-US" dirty="0"/>
            <a:t>Individuals consent to being smuggled</a:t>
          </a:r>
        </a:p>
      </dgm:t>
    </dgm:pt>
    <dgm:pt modelId="{11FE10CF-37F9-4213-95F3-04187FB5B4B0}" type="parTrans" cxnId="{4AC4E624-A26D-416F-ADD2-8748A9B1FB41}">
      <dgm:prSet/>
      <dgm:spPr/>
      <dgm:t>
        <a:bodyPr/>
        <a:lstStyle/>
        <a:p>
          <a:endParaRPr lang="en-US"/>
        </a:p>
      </dgm:t>
    </dgm:pt>
    <dgm:pt modelId="{1D619232-79C9-4E5C-B444-EC3152595367}" type="sibTrans" cxnId="{4AC4E624-A26D-416F-ADD2-8748A9B1FB41}">
      <dgm:prSet/>
      <dgm:spPr/>
      <dgm:t>
        <a:bodyPr/>
        <a:lstStyle/>
        <a:p>
          <a:endParaRPr lang="en-US"/>
        </a:p>
      </dgm:t>
    </dgm:pt>
    <dgm:pt modelId="{7CE1183B-9A24-4F15-B85E-9106F0740F69}">
      <dgm:prSet phldrT="[Text]"/>
      <dgm:spPr/>
      <dgm:t>
        <a:bodyPr/>
        <a:lstStyle/>
        <a:p>
          <a:r>
            <a:rPr lang="en-US" dirty="0"/>
            <a:t>Crime against a country</a:t>
          </a:r>
        </a:p>
      </dgm:t>
    </dgm:pt>
    <dgm:pt modelId="{079CC155-2CE7-4837-8F94-68C3D490D0AB}" type="parTrans" cxnId="{24983A36-F293-4977-BC00-56A1C1C8A99F}">
      <dgm:prSet/>
      <dgm:spPr/>
      <dgm:t>
        <a:bodyPr/>
        <a:lstStyle/>
        <a:p>
          <a:endParaRPr lang="en-US"/>
        </a:p>
      </dgm:t>
    </dgm:pt>
    <dgm:pt modelId="{BC03F6A1-B128-4649-9C28-0DA7620581E2}" type="sibTrans" cxnId="{24983A36-F293-4977-BC00-56A1C1C8A99F}">
      <dgm:prSet/>
      <dgm:spPr/>
      <dgm:t>
        <a:bodyPr/>
        <a:lstStyle/>
        <a:p>
          <a:endParaRPr lang="en-US"/>
        </a:p>
      </dgm:t>
    </dgm:pt>
    <dgm:pt modelId="{CEBD597A-4110-409A-BCAD-09779DF8A06D}">
      <dgm:prSet phldrT="[Text]"/>
      <dgm:spPr/>
      <dgm:t>
        <a:bodyPr/>
        <a:lstStyle/>
        <a:p>
          <a:r>
            <a:rPr lang="en-US" dirty="0"/>
            <a:t>Trafficked person DOES NOT have to be moved or transported to be considered a victim of trafficking</a:t>
          </a:r>
        </a:p>
      </dgm:t>
    </dgm:pt>
    <dgm:pt modelId="{F3C0E702-4729-405B-A8AB-7EDF76376754}" type="parTrans" cxnId="{E19899E5-0675-4562-B783-EFB8D9883B0A}">
      <dgm:prSet/>
      <dgm:spPr/>
      <dgm:t>
        <a:bodyPr/>
        <a:lstStyle/>
        <a:p>
          <a:endParaRPr lang="en-US"/>
        </a:p>
      </dgm:t>
    </dgm:pt>
    <dgm:pt modelId="{116B6675-C345-40E6-93E2-3F3813AFE68D}" type="sibTrans" cxnId="{E19899E5-0675-4562-B783-EFB8D9883B0A}">
      <dgm:prSet/>
      <dgm:spPr/>
      <dgm:t>
        <a:bodyPr/>
        <a:lstStyle/>
        <a:p>
          <a:endParaRPr lang="en-US"/>
        </a:p>
      </dgm:t>
    </dgm:pt>
    <dgm:pt modelId="{D177D259-32C2-40ED-AA24-E8FB680C8332}">
      <dgm:prSet phldrT="[Text]"/>
      <dgm:spPr/>
      <dgm:t>
        <a:bodyPr/>
        <a:lstStyle/>
        <a:p>
          <a:r>
            <a:rPr lang="en-US" dirty="0"/>
            <a:t>Requires being transported across international borders</a:t>
          </a:r>
        </a:p>
      </dgm:t>
    </dgm:pt>
    <dgm:pt modelId="{F5F8EE30-E779-48F8-9223-F3B1D3154F69}" type="parTrans" cxnId="{E4AB1CE7-D8EA-4890-8327-3F23ACF6F201}">
      <dgm:prSet/>
      <dgm:spPr/>
      <dgm:t>
        <a:bodyPr/>
        <a:lstStyle/>
        <a:p>
          <a:endParaRPr lang="en-US"/>
        </a:p>
      </dgm:t>
    </dgm:pt>
    <dgm:pt modelId="{4FCEB4D4-8693-44B5-8265-6965D623E81D}" type="sibTrans" cxnId="{E4AB1CE7-D8EA-4890-8327-3F23ACF6F201}">
      <dgm:prSet/>
      <dgm:spPr/>
      <dgm:t>
        <a:bodyPr/>
        <a:lstStyle/>
        <a:p>
          <a:endParaRPr lang="en-US"/>
        </a:p>
      </dgm:t>
    </dgm:pt>
    <dgm:pt modelId="{6F2918B0-016C-4980-AF2B-FF9424B21C7A}">
      <dgm:prSet phldrT="[Text]"/>
      <dgm:spPr/>
      <dgm:t>
        <a:bodyPr/>
        <a:lstStyle/>
        <a:p>
          <a:r>
            <a:rPr lang="en-US" dirty="0"/>
            <a:t>Transportation based</a:t>
          </a:r>
        </a:p>
      </dgm:t>
    </dgm:pt>
    <dgm:pt modelId="{BFE95C54-569B-4FAE-9773-7C16F3A111F4}" type="parTrans" cxnId="{EB539E80-FEA5-42B9-8C56-E37DDEEE9F1D}">
      <dgm:prSet/>
      <dgm:spPr/>
      <dgm:t>
        <a:bodyPr/>
        <a:lstStyle/>
        <a:p>
          <a:endParaRPr lang="en-US"/>
        </a:p>
      </dgm:t>
    </dgm:pt>
    <dgm:pt modelId="{551894F2-65A2-4B79-B7DD-C8A2239EB389}" type="sibTrans" cxnId="{EB539E80-FEA5-42B9-8C56-E37DDEEE9F1D}">
      <dgm:prSet/>
      <dgm:spPr/>
      <dgm:t>
        <a:bodyPr/>
        <a:lstStyle/>
        <a:p>
          <a:endParaRPr lang="en-US"/>
        </a:p>
      </dgm:t>
    </dgm:pt>
    <dgm:pt modelId="{8FCDA0B2-939B-4897-BB26-90BCD6CF86AD}">
      <dgm:prSet phldrT="[Text]"/>
      <dgm:spPr/>
      <dgm:t>
        <a:bodyPr/>
        <a:lstStyle/>
        <a:p>
          <a:r>
            <a:rPr lang="en-US" dirty="0"/>
            <a:t>Exploitation based</a:t>
          </a:r>
        </a:p>
      </dgm:t>
    </dgm:pt>
    <dgm:pt modelId="{099DB7CF-26FD-44BE-986A-876B4B66F267}" type="parTrans" cxnId="{80FEE238-6CA8-4F44-84D7-713B95E717D4}">
      <dgm:prSet/>
      <dgm:spPr/>
      <dgm:t>
        <a:bodyPr/>
        <a:lstStyle/>
        <a:p>
          <a:endParaRPr lang="en-US"/>
        </a:p>
      </dgm:t>
    </dgm:pt>
    <dgm:pt modelId="{10CA0E6B-58CA-448F-B361-502BF4FD224B}" type="sibTrans" cxnId="{80FEE238-6CA8-4F44-84D7-713B95E717D4}">
      <dgm:prSet/>
      <dgm:spPr/>
      <dgm:t>
        <a:bodyPr/>
        <a:lstStyle/>
        <a:p>
          <a:endParaRPr lang="en-US"/>
        </a:p>
      </dgm:t>
    </dgm:pt>
    <dgm:pt modelId="{DEDE0EC5-1C39-4A8F-A3A4-FC5426A5CAC1}">
      <dgm:prSet phldrT="[Text]"/>
      <dgm:spPr/>
      <dgm:t>
        <a:bodyPr/>
        <a:lstStyle/>
        <a:p>
          <a:endParaRPr lang="en-US" dirty="0"/>
        </a:p>
      </dgm:t>
    </dgm:pt>
    <dgm:pt modelId="{13B80092-D25A-471A-89FF-65EF987F284F}" type="parTrans" cxnId="{25835BCC-0095-4A13-AF95-86BBB4DE9366}">
      <dgm:prSet/>
      <dgm:spPr/>
    </dgm:pt>
    <dgm:pt modelId="{40EA722B-CA47-439A-B4A8-67F04C9074D4}" type="sibTrans" cxnId="{25835BCC-0095-4A13-AF95-86BBB4DE9366}">
      <dgm:prSet/>
      <dgm:spPr/>
    </dgm:pt>
    <dgm:pt modelId="{445BC224-C889-4681-AA1D-334E04D0E1C6}">
      <dgm:prSet phldrT="[Text]"/>
      <dgm:spPr/>
      <dgm:t>
        <a:bodyPr/>
        <a:lstStyle/>
        <a:p>
          <a:endParaRPr lang="en-US" dirty="0"/>
        </a:p>
      </dgm:t>
    </dgm:pt>
    <dgm:pt modelId="{3DA05E9A-B30B-4998-A4F7-99610F11FB1A}" type="parTrans" cxnId="{3E7E476E-7130-469C-9B72-E231F0A1E8C7}">
      <dgm:prSet/>
      <dgm:spPr/>
    </dgm:pt>
    <dgm:pt modelId="{49B7EBF7-91C4-4F27-9189-7B2BEA3095E1}" type="sibTrans" cxnId="{3E7E476E-7130-469C-9B72-E231F0A1E8C7}">
      <dgm:prSet/>
      <dgm:spPr/>
    </dgm:pt>
    <dgm:pt modelId="{A5C70204-256F-4A3D-B959-0E0FB1B92563}">
      <dgm:prSet phldrT="[Text]"/>
      <dgm:spPr/>
      <dgm:t>
        <a:bodyPr/>
        <a:lstStyle/>
        <a:p>
          <a:endParaRPr lang="en-US" dirty="0"/>
        </a:p>
      </dgm:t>
    </dgm:pt>
    <dgm:pt modelId="{1E750E47-899F-45D1-B0C3-03FDE58CB916}" type="parTrans" cxnId="{83118DB7-CD59-4ACF-ABA3-17A3AC483AE9}">
      <dgm:prSet/>
      <dgm:spPr/>
    </dgm:pt>
    <dgm:pt modelId="{C10FDC1D-5956-471F-8D9C-5830E236864F}" type="sibTrans" cxnId="{83118DB7-CD59-4ACF-ABA3-17A3AC483AE9}">
      <dgm:prSet/>
      <dgm:spPr/>
    </dgm:pt>
    <dgm:pt modelId="{0E264224-3676-4548-A1A3-ED0B935BDDD8}">
      <dgm:prSet phldrT="[Text]"/>
      <dgm:spPr/>
      <dgm:t>
        <a:bodyPr/>
        <a:lstStyle/>
        <a:p>
          <a:endParaRPr lang="en-US" dirty="0"/>
        </a:p>
      </dgm:t>
    </dgm:pt>
    <dgm:pt modelId="{F78BA084-E694-4594-8E21-B00883D8DBBE}" type="parTrans" cxnId="{1FFD002C-89FC-4EBC-80A4-0A8F9D2119EC}">
      <dgm:prSet/>
      <dgm:spPr/>
    </dgm:pt>
    <dgm:pt modelId="{E5E02FAB-4B66-4E81-A7F4-39FEE4ED08C9}" type="sibTrans" cxnId="{1FFD002C-89FC-4EBC-80A4-0A8F9D2119EC}">
      <dgm:prSet/>
      <dgm:spPr/>
    </dgm:pt>
    <dgm:pt modelId="{F70C5351-64F2-4B08-90B0-37F3B6B226E9}">
      <dgm:prSet phldrT="[Text]"/>
      <dgm:spPr/>
      <dgm:t>
        <a:bodyPr/>
        <a:lstStyle/>
        <a:p>
          <a:endParaRPr lang="en-US" dirty="0"/>
        </a:p>
      </dgm:t>
    </dgm:pt>
    <dgm:pt modelId="{1F069541-76B6-40D2-BBC0-0CDAE566B13D}" type="parTrans" cxnId="{85C094B0-6E65-4DEE-96FB-E85EB34457B9}">
      <dgm:prSet/>
      <dgm:spPr/>
    </dgm:pt>
    <dgm:pt modelId="{76F30C5A-8798-4191-8AD5-04F0AC646091}" type="sibTrans" cxnId="{85C094B0-6E65-4DEE-96FB-E85EB34457B9}">
      <dgm:prSet/>
      <dgm:spPr/>
    </dgm:pt>
    <dgm:pt modelId="{4B40C5CD-7BCD-40D5-8FAE-B4B4D76E218F}">
      <dgm:prSet phldrT="[Text]"/>
      <dgm:spPr/>
      <dgm:t>
        <a:bodyPr/>
        <a:lstStyle/>
        <a:p>
          <a:endParaRPr lang="en-US" dirty="0"/>
        </a:p>
      </dgm:t>
    </dgm:pt>
    <dgm:pt modelId="{8D8D7411-DF54-4819-ACB5-068AAE957FB5}" type="parTrans" cxnId="{E0282B7B-3D80-47F5-A628-CA6401AAF48D}">
      <dgm:prSet/>
      <dgm:spPr/>
    </dgm:pt>
    <dgm:pt modelId="{175B3081-2A07-4B68-9F11-34B5EF8172B3}" type="sibTrans" cxnId="{E0282B7B-3D80-47F5-A628-CA6401AAF48D}">
      <dgm:prSet/>
      <dgm:spPr/>
    </dgm:pt>
    <dgm:pt modelId="{88E57C22-9718-4910-A4D2-8083940E205E}">
      <dgm:prSet phldrT="[Text]"/>
      <dgm:spPr/>
      <dgm:t>
        <a:bodyPr/>
        <a:lstStyle/>
        <a:p>
          <a:endParaRPr lang="en-US" dirty="0"/>
        </a:p>
      </dgm:t>
    </dgm:pt>
    <dgm:pt modelId="{1C2E55D2-EC11-4BB6-8CA4-A6112110EC63}" type="parTrans" cxnId="{399DF109-EBD5-4C6F-A73A-F302D50DF4FE}">
      <dgm:prSet/>
      <dgm:spPr/>
    </dgm:pt>
    <dgm:pt modelId="{C4E8FC33-A460-49EA-8B62-D463E967BDB5}" type="sibTrans" cxnId="{399DF109-EBD5-4C6F-A73A-F302D50DF4FE}">
      <dgm:prSet/>
      <dgm:spPr/>
    </dgm:pt>
    <dgm:pt modelId="{1D801A3B-FC6F-4B53-98AB-AAAD6F19B6FF}">
      <dgm:prSet phldrT="[Text]"/>
      <dgm:spPr/>
      <dgm:t>
        <a:bodyPr/>
        <a:lstStyle/>
        <a:p>
          <a:endParaRPr lang="en-US" dirty="0"/>
        </a:p>
      </dgm:t>
    </dgm:pt>
    <dgm:pt modelId="{FF6F7B32-FCF0-491D-A710-1856997D1EEE}" type="parTrans" cxnId="{5BFE40EA-339E-4B3D-93BC-A25140C10C25}">
      <dgm:prSet/>
      <dgm:spPr/>
    </dgm:pt>
    <dgm:pt modelId="{FF878186-33F8-49CC-AA86-F28AD86C36BB}" type="sibTrans" cxnId="{5BFE40EA-339E-4B3D-93BC-A25140C10C25}">
      <dgm:prSet/>
      <dgm:spPr/>
    </dgm:pt>
    <dgm:pt modelId="{A8745461-5311-40CA-A8F5-56CBFF9B5072}">
      <dgm:prSet phldrT="[Text]"/>
      <dgm:spPr/>
      <dgm:t>
        <a:bodyPr/>
        <a:lstStyle/>
        <a:p>
          <a:endParaRPr lang="en-US" dirty="0"/>
        </a:p>
      </dgm:t>
    </dgm:pt>
    <dgm:pt modelId="{F6356CA8-8991-41B4-99A5-1DE83466F84A}" type="parTrans" cxnId="{5D0A608B-0980-4A6B-AE8C-24111F95E1E2}">
      <dgm:prSet/>
      <dgm:spPr/>
    </dgm:pt>
    <dgm:pt modelId="{3BECC25F-49BA-454B-8C74-08942178F1FA}" type="sibTrans" cxnId="{5D0A608B-0980-4A6B-AE8C-24111F95E1E2}">
      <dgm:prSet/>
      <dgm:spPr/>
    </dgm:pt>
    <dgm:pt modelId="{F5D8E344-44FD-4CA0-9AA5-B97260A34977}">
      <dgm:prSet phldrT="[Text]"/>
      <dgm:spPr/>
      <dgm:t>
        <a:bodyPr/>
        <a:lstStyle/>
        <a:p>
          <a:endParaRPr lang="en-US" dirty="0"/>
        </a:p>
      </dgm:t>
    </dgm:pt>
    <dgm:pt modelId="{D1124682-54E6-40AB-AB7C-158CC02D724D}" type="parTrans" cxnId="{E46A1665-9637-4F4B-9A33-AC5EF30E3405}">
      <dgm:prSet/>
      <dgm:spPr/>
    </dgm:pt>
    <dgm:pt modelId="{59AC5971-0982-4F02-9FAF-71176598F6BE}" type="sibTrans" cxnId="{E46A1665-9637-4F4B-9A33-AC5EF30E3405}">
      <dgm:prSet/>
      <dgm:spPr/>
    </dgm:pt>
    <dgm:pt modelId="{1425C79C-929D-4B54-8E8D-34F1715B3FD2}" type="pres">
      <dgm:prSet presAssocID="{AAA54F71-3EAD-411E-B77B-A91E70C73C7C}" presName="Name0" presStyleCnt="0">
        <dgm:presLayoutVars>
          <dgm:dir/>
          <dgm:animLvl val="lvl"/>
          <dgm:resizeHandles val="exact"/>
        </dgm:presLayoutVars>
      </dgm:prSet>
      <dgm:spPr/>
    </dgm:pt>
    <dgm:pt modelId="{AD4E4140-AA5B-4F4B-B965-851A16F5F169}" type="pres">
      <dgm:prSet presAssocID="{DF12816E-06BB-4A12-8555-147D28376C59}" presName="composite" presStyleCnt="0"/>
      <dgm:spPr/>
    </dgm:pt>
    <dgm:pt modelId="{1AE48ED2-49F3-4AE3-BA09-EEFACEC8F1F3}" type="pres">
      <dgm:prSet presAssocID="{DF12816E-06BB-4A12-8555-147D28376C59}" presName="parTx" presStyleLbl="alignNode1" presStyleIdx="0" presStyleCnt="2">
        <dgm:presLayoutVars>
          <dgm:chMax val="0"/>
          <dgm:chPref val="0"/>
          <dgm:bulletEnabled val="1"/>
        </dgm:presLayoutVars>
      </dgm:prSet>
      <dgm:spPr/>
    </dgm:pt>
    <dgm:pt modelId="{DA68833E-4C11-424E-87C8-B9A35359FFA6}" type="pres">
      <dgm:prSet presAssocID="{DF12816E-06BB-4A12-8555-147D28376C59}" presName="desTx" presStyleLbl="alignAccFollowNode1" presStyleIdx="0" presStyleCnt="2">
        <dgm:presLayoutVars>
          <dgm:bulletEnabled val="1"/>
        </dgm:presLayoutVars>
      </dgm:prSet>
      <dgm:spPr/>
    </dgm:pt>
    <dgm:pt modelId="{0AF7BA80-9E1D-4730-A835-B72487E5B5FC}" type="pres">
      <dgm:prSet presAssocID="{A76E67EF-B2D7-4477-A4B2-1A416E570599}" presName="space" presStyleCnt="0"/>
      <dgm:spPr/>
    </dgm:pt>
    <dgm:pt modelId="{22694F04-BE23-4E2E-A31F-F75D72DDEC5C}" type="pres">
      <dgm:prSet presAssocID="{6E9547B3-FE9E-4245-BB89-B931904966E9}" presName="composite" presStyleCnt="0"/>
      <dgm:spPr/>
    </dgm:pt>
    <dgm:pt modelId="{F26994E9-1ABC-4868-85A5-A1DC44997AFB}" type="pres">
      <dgm:prSet presAssocID="{6E9547B3-FE9E-4245-BB89-B931904966E9}" presName="parTx" presStyleLbl="alignNode1" presStyleIdx="1" presStyleCnt="2">
        <dgm:presLayoutVars>
          <dgm:chMax val="0"/>
          <dgm:chPref val="0"/>
          <dgm:bulletEnabled val="1"/>
        </dgm:presLayoutVars>
      </dgm:prSet>
      <dgm:spPr/>
    </dgm:pt>
    <dgm:pt modelId="{54F04344-721D-4EE4-8F68-EDC579EDAAC5}" type="pres">
      <dgm:prSet presAssocID="{6E9547B3-FE9E-4245-BB89-B931904966E9}" presName="desTx" presStyleLbl="alignAccFollowNode1" presStyleIdx="1" presStyleCnt="2">
        <dgm:presLayoutVars>
          <dgm:bulletEnabled val="1"/>
        </dgm:presLayoutVars>
      </dgm:prSet>
      <dgm:spPr/>
    </dgm:pt>
  </dgm:ptLst>
  <dgm:cxnLst>
    <dgm:cxn modelId="{87BB5605-3F02-4EEB-99BE-B9EE4B09DFF5}" srcId="{DF12816E-06BB-4A12-8555-147D28376C59}" destId="{6B2C18F1-65D3-499C-A547-2C5151D769A6}" srcOrd="0" destOrd="0" parTransId="{7A464738-0B8A-4A44-A0A5-D123AAA9657E}" sibTransId="{F41E6734-68A4-47B9-BF71-15817A55BDBC}"/>
    <dgm:cxn modelId="{399DF109-EBD5-4C6F-A73A-F302D50DF4FE}" srcId="{6E9547B3-FE9E-4245-BB89-B931904966E9}" destId="{88E57C22-9718-4910-A4D2-8083940E205E}" srcOrd="3" destOrd="0" parTransId="{1C2E55D2-EC11-4BB6-8CA4-A6112110EC63}" sibTransId="{C4E8FC33-A460-49EA-8B62-D463E967BDB5}"/>
    <dgm:cxn modelId="{47A7680E-E2E4-4ED5-A001-1EB2740ABFBE}" srcId="{DF12816E-06BB-4A12-8555-147D28376C59}" destId="{FDB07173-B3B3-43DD-A0A9-58A66F56F6D4}" srcOrd="2" destOrd="0" parTransId="{D3ECF65B-5D02-453F-AFA4-059CBD0D1012}" sibTransId="{E35FB3E3-2724-477B-95C2-EF47562D236E}"/>
    <dgm:cxn modelId="{FABA8E0E-8DF8-4041-A80C-6A18DD70F2B7}" type="presOf" srcId="{6B2C18F1-65D3-499C-A547-2C5151D769A6}" destId="{DA68833E-4C11-424E-87C8-B9A35359FFA6}" srcOrd="0" destOrd="0" presId="urn:microsoft.com/office/officeart/2005/8/layout/hList1"/>
    <dgm:cxn modelId="{FB238F15-AB0F-423C-AB9E-9965F82740A3}" srcId="{AAA54F71-3EAD-411E-B77B-A91E70C73C7C}" destId="{6E9547B3-FE9E-4245-BB89-B931904966E9}" srcOrd="1" destOrd="0" parTransId="{0CED77C3-1C02-4046-AE6B-D02F61D17EED}" sibTransId="{7F3A8025-602B-4392-AA52-A26CB12C7ACF}"/>
    <dgm:cxn modelId="{4AC4E624-A26D-416F-ADD2-8748A9B1FB41}" srcId="{6E9547B3-FE9E-4245-BB89-B931904966E9}" destId="{40136F71-CA69-4BA6-B6C1-B1E1638F77A4}" srcOrd="0" destOrd="0" parTransId="{11FE10CF-37F9-4213-95F3-04187FB5B4B0}" sibTransId="{1D619232-79C9-4E5C-B444-EC3152595367}"/>
    <dgm:cxn modelId="{52168125-C9DA-4F83-B1F2-D859184AA56C}" type="presOf" srcId="{AAA54F71-3EAD-411E-B77B-A91E70C73C7C}" destId="{1425C79C-929D-4B54-8E8D-34F1715B3FD2}" srcOrd="0" destOrd="0" presId="urn:microsoft.com/office/officeart/2005/8/layout/hList1"/>
    <dgm:cxn modelId="{1FFD002C-89FC-4EBC-80A4-0A8F9D2119EC}" srcId="{DF12816E-06BB-4A12-8555-147D28376C59}" destId="{0E264224-3676-4548-A1A3-ED0B935BDDD8}" srcOrd="5" destOrd="0" parTransId="{F78BA084-E694-4594-8E21-B00883D8DBBE}" sibTransId="{E5E02FAB-4B66-4E81-A7F4-39FEE4ED08C9}"/>
    <dgm:cxn modelId="{BA90F22C-9D61-463F-8599-C09858BA9050}" type="presOf" srcId="{445BC224-C889-4681-AA1D-334E04D0E1C6}" destId="{54F04344-721D-4EE4-8F68-EDC579EDAAC5}" srcOrd="0" destOrd="7" presId="urn:microsoft.com/office/officeart/2005/8/layout/hList1"/>
    <dgm:cxn modelId="{24983A36-F293-4977-BC00-56A1C1C8A99F}" srcId="{6E9547B3-FE9E-4245-BB89-B931904966E9}" destId="{7CE1183B-9A24-4F15-B85E-9106F0740F69}" srcOrd="2" destOrd="0" parTransId="{079CC155-2CE7-4837-8F94-68C3D490D0AB}" sibTransId="{BC03F6A1-B128-4649-9C28-0DA7620581E2}"/>
    <dgm:cxn modelId="{80FEE238-6CA8-4F44-84D7-713B95E717D4}" srcId="{DF12816E-06BB-4A12-8555-147D28376C59}" destId="{8FCDA0B2-939B-4897-BB26-90BCD6CF86AD}" srcOrd="7" destOrd="0" parTransId="{099DB7CF-26FD-44BE-986A-876B4B66F267}" sibTransId="{10CA0E6B-58CA-448F-B361-502BF4FD224B}"/>
    <dgm:cxn modelId="{3ECE373A-C474-4D73-BC97-D17F2B4F921B}" type="presOf" srcId="{A5C70204-256F-4A3D-B959-0E0FB1B92563}" destId="{DA68833E-4C11-424E-87C8-B9A35359FFA6}" srcOrd="0" destOrd="6" presId="urn:microsoft.com/office/officeart/2005/8/layout/hList1"/>
    <dgm:cxn modelId="{FC597C61-428C-4FBA-97E7-85E5678C7A15}" type="presOf" srcId="{7CE1183B-9A24-4F15-B85E-9106F0740F69}" destId="{54F04344-721D-4EE4-8F68-EDC579EDAAC5}" srcOrd="0" destOrd="2" presId="urn:microsoft.com/office/officeart/2005/8/layout/hList1"/>
    <dgm:cxn modelId="{29FE8B64-A839-4F1C-A3F2-4F4F8CC0AD66}" type="presOf" srcId="{1D801A3B-FC6F-4B53-98AB-AAAD6F19B6FF}" destId="{54F04344-721D-4EE4-8F68-EDC579EDAAC5}" srcOrd="0" destOrd="4" presId="urn:microsoft.com/office/officeart/2005/8/layout/hList1"/>
    <dgm:cxn modelId="{E46A1665-9637-4F4B-9A33-AC5EF30E3405}" srcId="{DF12816E-06BB-4A12-8555-147D28376C59}" destId="{F5D8E344-44FD-4CA0-9AA5-B97260A34977}" srcOrd="1" destOrd="0" parTransId="{D1124682-54E6-40AB-AB7C-158CC02D724D}" sibTransId="{59AC5971-0982-4F02-9FAF-71176598F6BE}"/>
    <dgm:cxn modelId="{26C20247-406E-4ED9-98BE-1808C1608E5F}" type="presOf" srcId="{0E264224-3676-4548-A1A3-ED0B935BDDD8}" destId="{DA68833E-4C11-424E-87C8-B9A35359FFA6}" srcOrd="0" destOrd="5" presId="urn:microsoft.com/office/officeart/2005/8/layout/hList1"/>
    <dgm:cxn modelId="{DD5A2867-08F1-4190-991E-F7BDF4CF45D9}" type="presOf" srcId="{F70C5351-64F2-4B08-90B0-37F3B6B226E9}" destId="{54F04344-721D-4EE4-8F68-EDC579EDAAC5}" srcOrd="0" destOrd="8" presId="urn:microsoft.com/office/officeart/2005/8/layout/hList1"/>
    <dgm:cxn modelId="{6C10946B-86C5-4188-BFBF-256D56CFD773}" type="presOf" srcId="{A8745461-5311-40CA-A8F5-56CBFF9B5072}" destId="{54F04344-721D-4EE4-8F68-EDC579EDAAC5}" srcOrd="0" destOrd="1" presId="urn:microsoft.com/office/officeart/2005/8/layout/hList1"/>
    <dgm:cxn modelId="{3E7E476E-7130-469C-9B72-E231F0A1E8C7}" srcId="{6E9547B3-FE9E-4245-BB89-B931904966E9}" destId="{445BC224-C889-4681-AA1D-334E04D0E1C6}" srcOrd="7" destOrd="0" parTransId="{3DA05E9A-B30B-4998-A4F7-99610F11FB1A}" sibTransId="{49B7EBF7-91C4-4F27-9189-7B2BEA3095E1}"/>
    <dgm:cxn modelId="{76B6DF56-1A11-4F6C-8F9B-B36A2A4B60E5}" type="presOf" srcId="{40136F71-CA69-4BA6-B6C1-B1E1638F77A4}" destId="{54F04344-721D-4EE4-8F68-EDC579EDAAC5}" srcOrd="0" destOrd="0" presId="urn:microsoft.com/office/officeart/2005/8/layout/hList1"/>
    <dgm:cxn modelId="{E3E98B7A-B7C5-4279-B835-9C67E84B5A5B}" type="presOf" srcId="{D177D259-32C2-40ED-AA24-E8FB680C8332}" destId="{54F04344-721D-4EE4-8F68-EDC579EDAAC5}" srcOrd="0" destOrd="5" presId="urn:microsoft.com/office/officeart/2005/8/layout/hList1"/>
    <dgm:cxn modelId="{E0282B7B-3D80-47F5-A628-CA6401AAF48D}" srcId="{DF12816E-06BB-4A12-8555-147D28376C59}" destId="{4B40C5CD-7BCD-40D5-8FAE-B4B4D76E218F}" srcOrd="3" destOrd="0" parTransId="{8D8D7411-DF54-4819-ACB5-068AAE957FB5}" sibTransId="{175B3081-2A07-4B68-9F11-34B5EF8172B3}"/>
    <dgm:cxn modelId="{EB539E80-FEA5-42B9-8C56-E37DDEEE9F1D}" srcId="{6E9547B3-FE9E-4245-BB89-B931904966E9}" destId="{6F2918B0-016C-4980-AF2B-FF9424B21C7A}" srcOrd="9" destOrd="0" parTransId="{BFE95C54-569B-4FAE-9773-7C16F3A111F4}" sibTransId="{551894F2-65A2-4B79-B7DD-C8A2239EB389}"/>
    <dgm:cxn modelId="{FE55BE87-45A0-4B70-AC93-031FFF75AF4C}" type="presOf" srcId="{CEBD597A-4110-409A-BCAD-09779DF8A06D}" destId="{DA68833E-4C11-424E-87C8-B9A35359FFA6}" srcOrd="0" destOrd="4" presId="urn:microsoft.com/office/officeart/2005/8/layout/hList1"/>
    <dgm:cxn modelId="{779F5589-17D8-4C82-9F28-07A083CB830B}" type="presOf" srcId="{FDB07173-B3B3-43DD-A0A9-58A66F56F6D4}" destId="{DA68833E-4C11-424E-87C8-B9A35359FFA6}" srcOrd="0" destOrd="2" presId="urn:microsoft.com/office/officeart/2005/8/layout/hList1"/>
    <dgm:cxn modelId="{5D0A608B-0980-4A6B-AE8C-24111F95E1E2}" srcId="{6E9547B3-FE9E-4245-BB89-B931904966E9}" destId="{A8745461-5311-40CA-A8F5-56CBFF9B5072}" srcOrd="1" destOrd="0" parTransId="{F6356CA8-8991-41B4-99A5-1DE83466F84A}" sibTransId="{3BECC25F-49BA-454B-8C74-08942178F1FA}"/>
    <dgm:cxn modelId="{60A4BCA1-C0FC-444C-9868-CA5031C8F5A1}" type="presOf" srcId="{88E57C22-9718-4910-A4D2-8083940E205E}" destId="{54F04344-721D-4EE4-8F68-EDC579EDAAC5}" srcOrd="0" destOrd="3" presId="urn:microsoft.com/office/officeart/2005/8/layout/hList1"/>
    <dgm:cxn modelId="{A2CAEEAC-B888-4EA5-82AC-53EE5E2FA954}" type="presOf" srcId="{DEDE0EC5-1C39-4A8F-A3A4-FC5426A5CAC1}" destId="{54F04344-721D-4EE4-8F68-EDC579EDAAC5}" srcOrd="0" destOrd="6" presId="urn:microsoft.com/office/officeart/2005/8/layout/hList1"/>
    <dgm:cxn modelId="{70F7D4AD-3E20-47F1-8BB8-1655F60449B4}" type="presOf" srcId="{6E9547B3-FE9E-4245-BB89-B931904966E9}" destId="{F26994E9-1ABC-4868-85A5-A1DC44997AFB}" srcOrd="0" destOrd="0" presId="urn:microsoft.com/office/officeart/2005/8/layout/hList1"/>
    <dgm:cxn modelId="{85C094B0-6E65-4DEE-96FB-E85EB34457B9}" srcId="{6E9547B3-FE9E-4245-BB89-B931904966E9}" destId="{F70C5351-64F2-4B08-90B0-37F3B6B226E9}" srcOrd="8" destOrd="0" parTransId="{1F069541-76B6-40D2-BBC0-0CDAE566B13D}" sibTransId="{76F30C5A-8798-4191-8AD5-04F0AC646091}"/>
    <dgm:cxn modelId="{83118DB7-CD59-4ACF-ABA3-17A3AC483AE9}" srcId="{DF12816E-06BB-4A12-8555-147D28376C59}" destId="{A5C70204-256F-4A3D-B959-0E0FB1B92563}" srcOrd="6" destOrd="0" parTransId="{1E750E47-899F-45D1-B0C3-03FDE58CB916}" sibTransId="{C10FDC1D-5956-471F-8D9C-5830E236864F}"/>
    <dgm:cxn modelId="{DD5AE0B9-F1C2-489D-8641-0977283E310A}" type="presOf" srcId="{DF12816E-06BB-4A12-8555-147D28376C59}" destId="{1AE48ED2-49F3-4AE3-BA09-EEFACEC8F1F3}" srcOrd="0" destOrd="0" presId="urn:microsoft.com/office/officeart/2005/8/layout/hList1"/>
    <dgm:cxn modelId="{25835BCC-0095-4A13-AF95-86BBB4DE9366}" srcId="{6E9547B3-FE9E-4245-BB89-B931904966E9}" destId="{DEDE0EC5-1C39-4A8F-A3A4-FC5426A5CAC1}" srcOrd="6" destOrd="0" parTransId="{13B80092-D25A-471A-89FF-65EF987F284F}" sibTransId="{40EA722B-CA47-439A-B4A8-67F04C9074D4}"/>
    <dgm:cxn modelId="{3205DCD6-20FA-44F0-9473-EC70D09DABB0}" type="presOf" srcId="{F5D8E344-44FD-4CA0-9AA5-B97260A34977}" destId="{DA68833E-4C11-424E-87C8-B9A35359FFA6}" srcOrd="0" destOrd="1" presId="urn:microsoft.com/office/officeart/2005/8/layout/hList1"/>
    <dgm:cxn modelId="{1F3734D9-13EE-48E2-8908-C64FEF0F390E}" srcId="{AAA54F71-3EAD-411E-B77B-A91E70C73C7C}" destId="{DF12816E-06BB-4A12-8555-147D28376C59}" srcOrd="0" destOrd="0" parTransId="{DC3891CA-1DD9-4CB3-9584-37A8AA79FE22}" sibTransId="{A76E67EF-B2D7-4477-A4B2-1A416E570599}"/>
    <dgm:cxn modelId="{BAA21FDB-6FC1-4842-9351-7875EAE89A23}" type="presOf" srcId="{6F2918B0-016C-4980-AF2B-FF9424B21C7A}" destId="{54F04344-721D-4EE4-8F68-EDC579EDAAC5}" srcOrd="0" destOrd="9" presId="urn:microsoft.com/office/officeart/2005/8/layout/hList1"/>
    <dgm:cxn modelId="{D51576E5-15A8-43E1-A0DB-861F994A78C0}" type="presOf" srcId="{8FCDA0B2-939B-4897-BB26-90BCD6CF86AD}" destId="{DA68833E-4C11-424E-87C8-B9A35359FFA6}" srcOrd="0" destOrd="7" presId="urn:microsoft.com/office/officeart/2005/8/layout/hList1"/>
    <dgm:cxn modelId="{E19899E5-0675-4562-B783-EFB8D9883B0A}" srcId="{DF12816E-06BB-4A12-8555-147D28376C59}" destId="{CEBD597A-4110-409A-BCAD-09779DF8A06D}" srcOrd="4" destOrd="0" parTransId="{F3C0E702-4729-405B-A8AB-7EDF76376754}" sibTransId="{116B6675-C345-40E6-93E2-3F3813AFE68D}"/>
    <dgm:cxn modelId="{E4AB1CE7-D8EA-4890-8327-3F23ACF6F201}" srcId="{6E9547B3-FE9E-4245-BB89-B931904966E9}" destId="{D177D259-32C2-40ED-AA24-E8FB680C8332}" srcOrd="5" destOrd="0" parTransId="{F5F8EE30-E779-48F8-9223-F3B1D3154F69}" sibTransId="{4FCEB4D4-8693-44B5-8265-6965D623E81D}"/>
    <dgm:cxn modelId="{917B45E8-4ADD-41BB-81BD-31FC43D24982}" type="presOf" srcId="{4B40C5CD-7BCD-40D5-8FAE-B4B4D76E218F}" destId="{DA68833E-4C11-424E-87C8-B9A35359FFA6}" srcOrd="0" destOrd="3" presId="urn:microsoft.com/office/officeart/2005/8/layout/hList1"/>
    <dgm:cxn modelId="{5BFE40EA-339E-4B3D-93BC-A25140C10C25}" srcId="{6E9547B3-FE9E-4245-BB89-B931904966E9}" destId="{1D801A3B-FC6F-4B53-98AB-AAAD6F19B6FF}" srcOrd="4" destOrd="0" parTransId="{FF6F7B32-FCF0-491D-A710-1856997D1EEE}" sibTransId="{FF878186-33F8-49CC-AA86-F28AD86C36BB}"/>
    <dgm:cxn modelId="{0C52C572-62AF-4C06-94A6-5FE64CA28CE9}" type="presParOf" srcId="{1425C79C-929D-4B54-8E8D-34F1715B3FD2}" destId="{AD4E4140-AA5B-4F4B-B965-851A16F5F169}" srcOrd="0" destOrd="0" presId="urn:microsoft.com/office/officeart/2005/8/layout/hList1"/>
    <dgm:cxn modelId="{9E09DBB5-6F95-4FAE-9AE6-7A684EE139D0}" type="presParOf" srcId="{AD4E4140-AA5B-4F4B-B965-851A16F5F169}" destId="{1AE48ED2-49F3-4AE3-BA09-EEFACEC8F1F3}" srcOrd="0" destOrd="0" presId="urn:microsoft.com/office/officeart/2005/8/layout/hList1"/>
    <dgm:cxn modelId="{9D4A46F8-0BFE-4F0B-B399-79C929990039}" type="presParOf" srcId="{AD4E4140-AA5B-4F4B-B965-851A16F5F169}" destId="{DA68833E-4C11-424E-87C8-B9A35359FFA6}" srcOrd="1" destOrd="0" presId="urn:microsoft.com/office/officeart/2005/8/layout/hList1"/>
    <dgm:cxn modelId="{A841DCF0-69F0-436D-A8A6-E61F93E77D50}" type="presParOf" srcId="{1425C79C-929D-4B54-8E8D-34F1715B3FD2}" destId="{0AF7BA80-9E1D-4730-A835-B72487E5B5FC}" srcOrd="1" destOrd="0" presId="urn:microsoft.com/office/officeart/2005/8/layout/hList1"/>
    <dgm:cxn modelId="{CDA884F0-87F0-45A7-B9A8-C842AEA79C1B}" type="presParOf" srcId="{1425C79C-929D-4B54-8E8D-34F1715B3FD2}" destId="{22694F04-BE23-4E2E-A31F-F75D72DDEC5C}" srcOrd="2" destOrd="0" presId="urn:microsoft.com/office/officeart/2005/8/layout/hList1"/>
    <dgm:cxn modelId="{568D360D-D920-44C4-8772-2CED2BD5E167}" type="presParOf" srcId="{22694F04-BE23-4E2E-A31F-F75D72DDEC5C}" destId="{F26994E9-1ABC-4868-85A5-A1DC44997AFB}" srcOrd="0" destOrd="0" presId="urn:microsoft.com/office/officeart/2005/8/layout/hList1"/>
    <dgm:cxn modelId="{2E1BAB71-1689-40B9-A757-5681E17FA090}" type="presParOf" srcId="{22694F04-BE23-4E2E-A31F-F75D72DDEC5C}" destId="{54F04344-721D-4EE4-8F68-EDC579EDAAC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82E74FF-553D-49B1-B5A1-C5A90352F81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4FACA39-D595-41E0-9E50-BCA5CFAA4028}">
      <dgm:prSet phldrT="[Text]"/>
      <dgm:spPr>
        <a:solidFill>
          <a:schemeClr val="tx1">
            <a:lumMod val="60000"/>
            <a:lumOff val="40000"/>
          </a:schemeClr>
        </a:solidFill>
      </dgm:spPr>
      <dgm:t>
        <a:bodyPr/>
        <a:lstStyle/>
        <a:p>
          <a:r>
            <a:rPr lang="en-US" dirty="0"/>
            <a:t>DO: Use the language they are using, i.e. boyfriend</a:t>
          </a:r>
        </a:p>
      </dgm:t>
    </dgm:pt>
    <dgm:pt modelId="{613E3AEF-AB0C-4FCC-81FC-C53607E125E3}" type="parTrans" cxnId="{856EF158-3DAC-4985-A808-AAFD8F3B9552}">
      <dgm:prSet/>
      <dgm:spPr/>
      <dgm:t>
        <a:bodyPr/>
        <a:lstStyle/>
        <a:p>
          <a:endParaRPr lang="en-US"/>
        </a:p>
      </dgm:t>
    </dgm:pt>
    <dgm:pt modelId="{146569BD-6F02-4A74-8E8A-E55016F55C09}" type="sibTrans" cxnId="{856EF158-3DAC-4985-A808-AAFD8F3B9552}">
      <dgm:prSet/>
      <dgm:spPr/>
      <dgm:t>
        <a:bodyPr/>
        <a:lstStyle/>
        <a:p>
          <a:endParaRPr lang="en-US"/>
        </a:p>
      </dgm:t>
    </dgm:pt>
    <dgm:pt modelId="{06E519E1-0760-4225-8975-7A4DD16FE995}">
      <dgm:prSet phldrT="[Text]"/>
      <dgm:spPr>
        <a:solidFill>
          <a:schemeClr val="tx1">
            <a:lumMod val="50000"/>
          </a:schemeClr>
        </a:solidFill>
      </dgm:spPr>
      <dgm:t>
        <a:bodyPr/>
        <a:lstStyle/>
        <a:p>
          <a:r>
            <a:rPr lang="en-US" dirty="0"/>
            <a:t>DON’T: Say the boyfriend is a pimp or trafficker if they aren’t using that language</a:t>
          </a:r>
        </a:p>
      </dgm:t>
    </dgm:pt>
    <dgm:pt modelId="{A3047310-47DD-4153-B8F3-EA1C13DA1FEC}" type="parTrans" cxnId="{8566EFF8-FA9A-40D6-88FA-F2043BBDE208}">
      <dgm:prSet/>
      <dgm:spPr/>
      <dgm:t>
        <a:bodyPr/>
        <a:lstStyle/>
        <a:p>
          <a:endParaRPr lang="en-US"/>
        </a:p>
      </dgm:t>
    </dgm:pt>
    <dgm:pt modelId="{3C847C52-BC5C-4CF4-A4AB-1B4FB057C71E}" type="sibTrans" cxnId="{8566EFF8-FA9A-40D6-88FA-F2043BBDE208}">
      <dgm:prSet/>
      <dgm:spPr/>
      <dgm:t>
        <a:bodyPr/>
        <a:lstStyle/>
        <a:p>
          <a:endParaRPr lang="en-US"/>
        </a:p>
      </dgm:t>
    </dgm:pt>
    <dgm:pt modelId="{55BF6246-3E3E-4FDE-A0D6-4329D0DE755F}">
      <dgm:prSet phldrT="[Text]"/>
      <dgm:spPr>
        <a:solidFill>
          <a:schemeClr val="tx1">
            <a:lumMod val="60000"/>
            <a:lumOff val="40000"/>
          </a:schemeClr>
        </a:solidFill>
      </dgm:spPr>
      <dgm:t>
        <a:bodyPr/>
        <a:lstStyle/>
        <a:p>
          <a:r>
            <a:rPr lang="en-US" dirty="0"/>
            <a:t>DO: Be mindful of underlying fear or mistrust</a:t>
          </a:r>
        </a:p>
      </dgm:t>
    </dgm:pt>
    <dgm:pt modelId="{E6B50DCE-8649-40D7-AB3D-6CB210F2EDFE}" type="parTrans" cxnId="{C797039D-AA25-4B8E-9074-05A762136522}">
      <dgm:prSet/>
      <dgm:spPr/>
      <dgm:t>
        <a:bodyPr/>
        <a:lstStyle/>
        <a:p>
          <a:endParaRPr lang="en-US"/>
        </a:p>
      </dgm:t>
    </dgm:pt>
    <dgm:pt modelId="{C5BEE48D-D416-4A15-ABCC-5F632AC5C499}" type="sibTrans" cxnId="{C797039D-AA25-4B8E-9074-05A762136522}">
      <dgm:prSet/>
      <dgm:spPr/>
      <dgm:t>
        <a:bodyPr/>
        <a:lstStyle/>
        <a:p>
          <a:endParaRPr lang="en-US"/>
        </a:p>
      </dgm:t>
    </dgm:pt>
    <dgm:pt modelId="{8BE7C62D-C6B5-4A31-A029-F830D958DA74}">
      <dgm:prSet phldrT="[Text]"/>
      <dgm:spPr>
        <a:solidFill>
          <a:schemeClr val="tx1">
            <a:lumMod val="50000"/>
          </a:schemeClr>
        </a:solidFill>
      </dgm:spPr>
      <dgm:t>
        <a:bodyPr/>
        <a:lstStyle/>
        <a:p>
          <a:r>
            <a:rPr lang="en-US" dirty="0"/>
            <a:t>DON’T: Lose patience. It may take time to get information about suspected trafficking</a:t>
          </a:r>
        </a:p>
      </dgm:t>
    </dgm:pt>
    <dgm:pt modelId="{BB2B28CB-6E69-4C3A-A202-E235B2758948}" type="parTrans" cxnId="{C2067BC5-C37C-4565-A684-95180E968D12}">
      <dgm:prSet/>
      <dgm:spPr/>
      <dgm:t>
        <a:bodyPr/>
        <a:lstStyle/>
        <a:p>
          <a:endParaRPr lang="en-US"/>
        </a:p>
      </dgm:t>
    </dgm:pt>
    <dgm:pt modelId="{EA016DB0-4251-4382-9264-5E7E6FCDE2E8}" type="sibTrans" cxnId="{C2067BC5-C37C-4565-A684-95180E968D12}">
      <dgm:prSet/>
      <dgm:spPr/>
      <dgm:t>
        <a:bodyPr/>
        <a:lstStyle/>
        <a:p>
          <a:endParaRPr lang="en-US"/>
        </a:p>
      </dgm:t>
    </dgm:pt>
    <dgm:pt modelId="{B043B74B-C23B-424C-B3CA-684924E5DFE0}" type="pres">
      <dgm:prSet presAssocID="{782E74FF-553D-49B1-B5A1-C5A90352F813}" presName="diagram" presStyleCnt="0">
        <dgm:presLayoutVars>
          <dgm:dir/>
          <dgm:resizeHandles val="exact"/>
        </dgm:presLayoutVars>
      </dgm:prSet>
      <dgm:spPr/>
    </dgm:pt>
    <dgm:pt modelId="{7F4B91F8-B400-458E-8883-CBDADC75DFD0}" type="pres">
      <dgm:prSet presAssocID="{74FACA39-D595-41E0-9E50-BCA5CFAA4028}" presName="node" presStyleLbl="node1" presStyleIdx="0" presStyleCnt="4" custLinFactNeighborY="263">
        <dgm:presLayoutVars>
          <dgm:bulletEnabled val="1"/>
        </dgm:presLayoutVars>
      </dgm:prSet>
      <dgm:spPr/>
    </dgm:pt>
    <dgm:pt modelId="{59BF49A2-C2FD-4CE2-A2B5-85EBE1E93D03}" type="pres">
      <dgm:prSet presAssocID="{146569BD-6F02-4A74-8E8A-E55016F55C09}" presName="sibTrans" presStyleCnt="0"/>
      <dgm:spPr/>
    </dgm:pt>
    <dgm:pt modelId="{D4B31296-3035-42DB-9AC6-88A1C486C920}" type="pres">
      <dgm:prSet presAssocID="{06E519E1-0760-4225-8975-7A4DD16FE995}" presName="node" presStyleLbl="node1" presStyleIdx="1" presStyleCnt="4">
        <dgm:presLayoutVars>
          <dgm:bulletEnabled val="1"/>
        </dgm:presLayoutVars>
      </dgm:prSet>
      <dgm:spPr/>
    </dgm:pt>
    <dgm:pt modelId="{58C345CC-877E-4D63-8AE0-5588BCCF8F99}" type="pres">
      <dgm:prSet presAssocID="{3C847C52-BC5C-4CF4-A4AB-1B4FB057C71E}" presName="sibTrans" presStyleCnt="0"/>
      <dgm:spPr/>
    </dgm:pt>
    <dgm:pt modelId="{E48A3C5B-C031-456C-BB2E-E46C9CF81365}" type="pres">
      <dgm:prSet presAssocID="{55BF6246-3E3E-4FDE-A0D6-4329D0DE755F}" presName="node" presStyleLbl="node1" presStyleIdx="2" presStyleCnt="4">
        <dgm:presLayoutVars>
          <dgm:bulletEnabled val="1"/>
        </dgm:presLayoutVars>
      </dgm:prSet>
      <dgm:spPr/>
    </dgm:pt>
    <dgm:pt modelId="{6D747AC6-9448-4DB5-AB0B-DE282D81C548}" type="pres">
      <dgm:prSet presAssocID="{C5BEE48D-D416-4A15-ABCC-5F632AC5C499}" presName="sibTrans" presStyleCnt="0"/>
      <dgm:spPr/>
    </dgm:pt>
    <dgm:pt modelId="{3F51BD7F-9882-43A4-8C65-13793363B042}" type="pres">
      <dgm:prSet presAssocID="{8BE7C62D-C6B5-4A31-A029-F830D958DA74}" presName="node" presStyleLbl="node1" presStyleIdx="3" presStyleCnt="4">
        <dgm:presLayoutVars>
          <dgm:bulletEnabled val="1"/>
        </dgm:presLayoutVars>
      </dgm:prSet>
      <dgm:spPr/>
    </dgm:pt>
  </dgm:ptLst>
  <dgm:cxnLst>
    <dgm:cxn modelId="{7F148D06-D3C4-49D3-8CD0-75ADAC5C1716}" type="presOf" srcId="{782E74FF-553D-49B1-B5A1-C5A90352F813}" destId="{B043B74B-C23B-424C-B3CA-684924E5DFE0}" srcOrd="0" destOrd="0" presId="urn:microsoft.com/office/officeart/2005/8/layout/default"/>
    <dgm:cxn modelId="{1177D71F-6B96-421E-8334-0074BF7078F5}" type="presOf" srcId="{8BE7C62D-C6B5-4A31-A029-F830D958DA74}" destId="{3F51BD7F-9882-43A4-8C65-13793363B042}" srcOrd="0" destOrd="0" presId="urn:microsoft.com/office/officeart/2005/8/layout/default"/>
    <dgm:cxn modelId="{4F314C23-97FB-48F9-A49A-89A9CA42B3C1}" type="presOf" srcId="{55BF6246-3E3E-4FDE-A0D6-4329D0DE755F}" destId="{E48A3C5B-C031-456C-BB2E-E46C9CF81365}" srcOrd="0" destOrd="0" presId="urn:microsoft.com/office/officeart/2005/8/layout/default"/>
    <dgm:cxn modelId="{856EF158-3DAC-4985-A808-AAFD8F3B9552}" srcId="{782E74FF-553D-49B1-B5A1-C5A90352F813}" destId="{74FACA39-D595-41E0-9E50-BCA5CFAA4028}" srcOrd="0" destOrd="0" parTransId="{613E3AEF-AB0C-4FCC-81FC-C53607E125E3}" sibTransId="{146569BD-6F02-4A74-8E8A-E55016F55C09}"/>
    <dgm:cxn modelId="{19F14892-118F-49DD-A287-6458B465B006}" type="presOf" srcId="{06E519E1-0760-4225-8975-7A4DD16FE995}" destId="{D4B31296-3035-42DB-9AC6-88A1C486C920}" srcOrd="0" destOrd="0" presId="urn:microsoft.com/office/officeart/2005/8/layout/default"/>
    <dgm:cxn modelId="{C797039D-AA25-4B8E-9074-05A762136522}" srcId="{782E74FF-553D-49B1-B5A1-C5A90352F813}" destId="{55BF6246-3E3E-4FDE-A0D6-4329D0DE755F}" srcOrd="2" destOrd="0" parTransId="{E6B50DCE-8649-40D7-AB3D-6CB210F2EDFE}" sibTransId="{C5BEE48D-D416-4A15-ABCC-5F632AC5C499}"/>
    <dgm:cxn modelId="{6CC2C5B5-2493-4F16-BD6B-9CA8DEF20D4C}" type="presOf" srcId="{74FACA39-D595-41E0-9E50-BCA5CFAA4028}" destId="{7F4B91F8-B400-458E-8883-CBDADC75DFD0}" srcOrd="0" destOrd="0" presId="urn:microsoft.com/office/officeart/2005/8/layout/default"/>
    <dgm:cxn modelId="{C2067BC5-C37C-4565-A684-95180E968D12}" srcId="{782E74FF-553D-49B1-B5A1-C5A90352F813}" destId="{8BE7C62D-C6B5-4A31-A029-F830D958DA74}" srcOrd="3" destOrd="0" parTransId="{BB2B28CB-6E69-4C3A-A202-E235B2758948}" sibTransId="{EA016DB0-4251-4382-9264-5E7E6FCDE2E8}"/>
    <dgm:cxn modelId="{8566EFF8-FA9A-40D6-88FA-F2043BBDE208}" srcId="{782E74FF-553D-49B1-B5A1-C5A90352F813}" destId="{06E519E1-0760-4225-8975-7A4DD16FE995}" srcOrd="1" destOrd="0" parTransId="{A3047310-47DD-4153-B8F3-EA1C13DA1FEC}" sibTransId="{3C847C52-BC5C-4CF4-A4AB-1B4FB057C71E}"/>
    <dgm:cxn modelId="{2FFD99F3-F538-400C-9296-DFD77A09344B}" type="presParOf" srcId="{B043B74B-C23B-424C-B3CA-684924E5DFE0}" destId="{7F4B91F8-B400-458E-8883-CBDADC75DFD0}" srcOrd="0" destOrd="0" presId="urn:microsoft.com/office/officeart/2005/8/layout/default"/>
    <dgm:cxn modelId="{DC39B0FF-F298-439E-9DEE-BB3272250134}" type="presParOf" srcId="{B043B74B-C23B-424C-B3CA-684924E5DFE0}" destId="{59BF49A2-C2FD-4CE2-A2B5-85EBE1E93D03}" srcOrd="1" destOrd="0" presId="urn:microsoft.com/office/officeart/2005/8/layout/default"/>
    <dgm:cxn modelId="{B5C75F78-7655-4C65-96CA-D0764DFED95A}" type="presParOf" srcId="{B043B74B-C23B-424C-B3CA-684924E5DFE0}" destId="{D4B31296-3035-42DB-9AC6-88A1C486C920}" srcOrd="2" destOrd="0" presId="urn:microsoft.com/office/officeart/2005/8/layout/default"/>
    <dgm:cxn modelId="{2FA97C12-2242-4554-8D35-AE5D23BBDE7E}" type="presParOf" srcId="{B043B74B-C23B-424C-B3CA-684924E5DFE0}" destId="{58C345CC-877E-4D63-8AE0-5588BCCF8F99}" srcOrd="3" destOrd="0" presId="urn:microsoft.com/office/officeart/2005/8/layout/default"/>
    <dgm:cxn modelId="{9F6B5F55-AB21-42A5-9A2C-25C241652887}" type="presParOf" srcId="{B043B74B-C23B-424C-B3CA-684924E5DFE0}" destId="{E48A3C5B-C031-456C-BB2E-E46C9CF81365}" srcOrd="4" destOrd="0" presId="urn:microsoft.com/office/officeart/2005/8/layout/default"/>
    <dgm:cxn modelId="{872860AB-7EE7-44E8-9033-ABB46AF66035}" type="presParOf" srcId="{B043B74B-C23B-424C-B3CA-684924E5DFE0}" destId="{6D747AC6-9448-4DB5-AB0B-DE282D81C548}" srcOrd="5" destOrd="0" presId="urn:microsoft.com/office/officeart/2005/8/layout/default"/>
    <dgm:cxn modelId="{6408DC0E-EBE6-4AAC-8939-86F3F3D29F00}" type="presParOf" srcId="{B043B74B-C23B-424C-B3CA-684924E5DFE0}" destId="{3F51BD7F-9882-43A4-8C65-13793363B042}"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82E74FF-553D-49B1-B5A1-C5A90352F81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4FACA39-D595-41E0-9E50-BCA5CFAA4028}">
      <dgm:prSet phldrT="[Text]"/>
      <dgm:spPr>
        <a:solidFill>
          <a:schemeClr val="tx1">
            <a:lumMod val="60000"/>
            <a:lumOff val="40000"/>
          </a:schemeClr>
        </a:solidFill>
      </dgm:spPr>
      <dgm:t>
        <a:bodyPr/>
        <a:lstStyle/>
        <a:p>
          <a:r>
            <a:rPr lang="en-US" dirty="0"/>
            <a:t>DO: Be sure to speak privately</a:t>
          </a:r>
        </a:p>
      </dgm:t>
    </dgm:pt>
    <dgm:pt modelId="{613E3AEF-AB0C-4FCC-81FC-C53607E125E3}" type="parTrans" cxnId="{856EF158-3DAC-4985-A808-AAFD8F3B9552}">
      <dgm:prSet/>
      <dgm:spPr/>
      <dgm:t>
        <a:bodyPr/>
        <a:lstStyle/>
        <a:p>
          <a:endParaRPr lang="en-US"/>
        </a:p>
      </dgm:t>
    </dgm:pt>
    <dgm:pt modelId="{146569BD-6F02-4A74-8E8A-E55016F55C09}" type="sibTrans" cxnId="{856EF158-3DAC-4985-A808-AAFD8F3B9552}">
      <dgm:prSet/>
      <dgm:spPr/>
      <dgm:t>
        <a:bodyPr/>
        <a:lstStyle/>
        <a:p>
          <a:endParaRPr lang="en-US"/>
        </a:p>
      </dgm:t>
    </dgm:pt>
    <dgm:pt modelId="{06E519E1-0760-4225-8975-7A4DD16FE995}">
      <dgm:prSet phldrT="[Text]"/>
      <dgm:spPr>
        <a:solidFill>
          <a:schemeClr val="tx1">
            <a:lumMod val="75000"/>
          </a:schemeClr>
        </a:solidFill>
      </dgm:spPr>
      <dgm:t>
        <a:bodyPr/>
        <a:lstStyle/>
        <a:p>
          <a:r>
            <a:rPr lang="en-US" dirty="0"/>
            <a:t>DON’T: Ask if he/she is a victim of trafficking.</a:t>
          </a:r>
        </a:p>
      </dgm:t>
    </dgm:pt>
    <dgm:pt modelId="{A3047310-47DD-4153-B8F3-EA1C13DA1FEC}" type="parTrans" cxnId="{8566EFF8-FA9A-40D6-88FA-F2043BBDE208}">
      <dgm:prSet/>
      <dgm:spPr/>
      <dgm:t>
        <a:bodyPr/>
        <a:lstStyle/>
        <a:p>
          <a:endParaRPr lang="en-US"/>
        </a:p>
      </dgm:t>
    </dgm:pt>
    <dgm:pt modelId="{3C847C52-BC5C-4CF4-A4AB-1B4FB057C71E}" type="sibTrans" cxnId="{8566EFF8-FA9A-40D6-88FA-F2043BBDE208}">
      <dgm:prSet/>
      <dgm:spPr/>
      <dgm:t>
        <a:bodyPr/>
        <a:lstStyle/>
        <a:p>
          <a:endParaRPr lang="en-US"/>
        </a:p>
      </dgm:t>
    </dgm:pt>
    <dgm:pt modelId="{55BF6246-3E3E-4FDE-A0D6-4329D0DE755F}">
      <dgm:prSet phldrT="[Text]"/>
      <dgm:spPr>
        <a:solidFill>
          <a:schemeClr val="tx1">
            <a:lumMod val="60000"/>
            <a:lumOff val="40000"/>
          </a:schemeClr>
        </a:solidFill>
      </dgm:spPr>
      <dgm:t>
        <a:bodyPr/>
        <a:lstStyle/>
        <a:p>
          <a:r>
            <a:rPr lang="en-US" dirty="0"/>
            <a:t>DO: Offer hotline number or way to access help at a later time (offer resources that will be safe for the patient)</a:t>
          </a:r>
        </a:p>
      </dgm:t>
    </dgm:pt>
    <dgm:pt modelId="{E6B50DCE-8649-40D7-AB3D-6CB210F2EDFE}" type="parTrans" cxnId="{C797039D-AA25-4B8E-9074-05A762136522}">
      <dgm:prSet/>
      <dgm:spPr/>
      <dgm:t>
        <a:bodyPr/>
        <a:lstStyle/>
        <a:p>
          <a:endParaRPr lang="en-US"/>
        </a:p>
      </dgm:t>
    </dgm:pt>
    <dgm:pt modelId="{C5BEE48D-D416-4A15-ABCC-5F632AC5C499}" type="sibTrans" cxnId="{C797039D-AA25-4B8E-9074-05A762136522}">
      <dgm:prSet/>
      <dgm:spPr/>
      <dgm:t>
        <a:bodyPr/>
        <a:lstStyle/>
        <a:p>
          <a:endParaRPr lang="en-US"/>
        </a:p>
      </dgm:t>
    </dgm:pt>
    <dgm:pt modelId="{8BE7C62D-C6B5-4A31-A029-F830D958DA74}">
      <dgm:prSet phldrT="[Text]"/>
      <dgm:spPr>
        <a:solidFill>
          <a:schemeClr val="tx1">
            <a:lumMod val="75000"/>
          </a:schemeClr>
        </a:solidFill>
      </dgm:spPr>
      <dgm:t>
        <a:bodyPr/>
        <a:lstStyle/>
        <a:p>
          <a:r>
            <a:rPr lang="en-US" dirty="0"/>
            <a:t>DON’T: Try to get all the details</a:t>
          </a:r>
        </a:p>
      </dgm:t>
    </dgm:pt>
    <dgm:pt modelId="{BB2B28CB-6E69-4C3A-A202-E235B2758948}" type="parTrans" cxnId="{C2067BC5-C37C-4565-A684-95180E968D12}">
      <dgm:prSet/>
      <dgm:spPr/>
      <dgm:t>
        <a:bodyPr/>
        <a:lstStyle/>
        <a:p>
          <a:endParaRPr lang="en-US"/>
        </a:p>
      </dgm:t>
    </dgm:pt>
    <dgm:pt modelId="{EA016DB0-4251-4382-9264-5E7E6FCDE2E8}" type="sibTrans" cxnId="{C2067BC5-C37C-4565-A684-95180E968D12}">
      <dgm:prSet/>
      <dgm:spPr/>
      <dgm:t>
        <a:bodyPr/>
        <a:lstStyle/>
        <a:p>
          <a:endParaRPr lang="en-US"/>
        </a:p>
      </dgm:t>
    </dgm:pt>
    <dgm:pt modelId="{B043B74B-C23B-424C-B3CA-684924E5DFE0}" type="pres">
      <dgm:prSet presAssocID="{782E74FF-553D-49B1-B5A1-C5A90352F813}" presName="diagram" presStyleCnt="0">
        <dgm:presLayoutVars>
          <dgm:dir/>
          <dgm:resizeHandles val="exact"/>
        </dgm:presLayoutVars>
      </dgm:prSet>
      <dgm:spPr/>
    </dgm:pt>
    <dgm:pt modelId="{7F4B91F8-B400-458E-8883-CBDADC75DFD0}" type="pres">
      <dgm:prSet presAssocID="{74FACA39-D595-41E0-9E50-BCA5CFAA4028}" presName="node" presStyleLbl="node1" presStyleIdx="0" presStyleCnt="4" custLinFactNeighborY="263">
        <dgm:presLayoutVars>
          <dgm:bulletEnabled val="1"/>
        </dgm:presLayoutVars>
      </dgm:prSet>
      <dgm:spPr/>
    </dgm:pt>
    <dgm:pt modelId="{59BF49A2-C2FD-4CE2-A2B5-85EBE1E93D03}" type="pres">
      <dgm:prSet presAssocID="{146569BD-6F02-4A74-8E8A-E55016F55C09}" presName="sibTrans" presStyleCnt="0"/>
      <dgm:spPr/>
    </dgm:pt>
    <dgm:pt modelId="{D4B31296-3035-42DB-9AC6-88A1C486C920}" type="pres">
      <dgm:prSet presAssocID="{06E519E1-0760-4225-8975-7A4DD16FE995}" presName="node" presStyleLbl="node1" presStyleIdx="1" presStyleCnt="4">
        <dgm:presLayoutVars>
          <dgm:bulletEnabled val="1"/>
        </dgm:presLayoutVars>
      </dgm:prSet>
      <dgm:spPr/>
    </dgm:pt>
    <dgm:pt modelId="{58C345CC-877E-4D63-8AE0-5588BCCF8F99}" type="pres">
      <dgm:prSet presAssocID="{3C847C52-BC5C-4CF4-A4AB-1B4FB057C71E}" presName="sibTrans" presStyleCnt="0"/>
      <dgm:spPr/>
    </dgm:pt>
    <dgm:pt modelId="{E48A3C5B-C031-456C-BB2E-E46C9CF81365}" type="pres">
      <dgm:prSet presAssocID="{55BF6246-3E3E-4FDE-A0D6-4329D0DE755F}" presName="node" presStyleLbl="node1" presStyleIdx="2" presStyleCnt="4">
        <dgm:presLayoutVars>
          <dgm:bulletEnabled val="1"/>
        </dgm:presLayoutVars>
      </dgm:prSet>
      <dgm:spPr/>
    </dgm:pt>
    <dgm:pt modelId="{6D747AC6-9448-4DB5-AB0B-DE282D81C548}" type="pres">
      <dgm:prSet presAssocID="{C5BEE48D-D416-4A15-ABCC-5F632AC5C499}" presName="sibTrans" presStyleCnt="0"/>
      <dgm:spPr/>
    </dgm:pt>
    <dgm:pt modelId="{3F51BD7F-9882-43A4-8C65-13793363B042}" type="pres">
      <dgm:prSet presAssocID="{8BE7C62D-C6B5-4A31-A029-F830D958DA74}" presName="node" presStyleLbl="node1" presStyleIdx="3" presStyleCnt="4" custLinFactNeighborY="1542">
        <dgm:presLayoutVars>
          <dgm:bulletEnabled val="1"/>
        </dgm:presLayoutVars>
      </dgm:prSet>
      <dgm:spPr/>
    </dgm:pt>
  </dgm:ptLst>
  <dgm:cxnLst>
    <dgm:cxn modelId="{7F148D06-D3C4-49D3-8CD0-75ADAC5C1716}" type="presOf" srcId="{782E74FF-553D-49B1-B5A1-C5A90352F813}" destId="{B043B74B-C23B-424C-B3CA-684924E5DFE0}" srcOrd="0" destOrd="0" presId="urn:microsoft.com/office/officeart/2005/8/layout/default"/>
    <dgm:cxn modelId="{1177D71F-6B96-421E-8334-0074BF7078F5}" type="presOf" srcId="{8BE7C62D-C6B5-4A31-A029-F830D958DA74}" destId="{3F51BD7F-9882-43A4-8C65-13793363B042}" srcOrd="0" destOrd="0" presId="urn:microsoft.com/office/officeart/2005/8/layout/default"/>
    <dgm:cxn modelId="{4F314C23-97FB-48F9-A49A-89A9CA42B3C1}" type="presOf" srcId="{55BF6246-3E3E-4FDE-A0D6-4329D0DE755F}" destId="{E48A3C5B-C031-456C-BB2E-E46C9CF81365}" srcOrd="0" destOrd="0" presId="urn:microsoft.com/office/officeart/2005/8/layout/default"/>
    <dgm:cxn modelId="{856EF158-3DAC-4985-A808-AAFD8F3B9552}" srcId="{782E74FF-553D-49B1-B5A1-C5A90352F813}" destId="{74FACA39-D595-41E0-9E50-BCA5CFAA4028}" srcOrd="0" destOrd="0" parTransId="{613E3AEF-AB0C-4FCC-81FC-C53607E125E3}" sibTransId="{146569BD-6F02-4A74-8E8A-E55016F55C09}"/>
    <dgm:cxn modelId="{19F14892-118F-49DD-A287-6458B465B006}" type="presOf" srcId="{06E519E1-0760-4225-8975-7A4DD16FE995}" destId="{D4B31296-3035-42DB-9AC6-88A1C486C920}" srcOrd="0" destOrd="0" presId="urn:microsoft.com/office/officeart/2005/8/layout/default"/>
    <dgm:cxn modelId="{C797039D-AA25-4B8E-9074-05A762136522}" srcId="{782E74FF-553D-49B1-B5A1-C5A90352F813}" destId="{55BF6246-3E3E-4FDE-A0D6-4329D0DE755F}" srcOrd="2" destOrd="0" parTransId="{E6B50DCE-8649-40D7-AB3D-6CB210F2EDFE}" sibTransId="{C5BEE48D-D416-4A15-ABCC-5F632AC5C499}"/>
    <dgm:cxn modelId="{6CC2C5B5-2493-4F16-BD6B-9CA8DEF20D4C}" type="presOf" srcId="{74FACA39-D595-41E0-9E50-BCA5CFAA4028}" destId="{7F4B91F8-B400-458E-8883-CBDADC75DFD0}" srcOrd="0" destOrd="0" presId="urn:microsoft.com/office/officeart/2005/8/layout/default"/>
    <dgm:cxn modelId="{C2067BC5-C37C-4565-A684-95180E968D12}" srcId="{782E74FF-553D-49B1-B5A1-C5A90352F813}" destId="{8BE7C62D-C6B5-4A31-A029-F830D958DA74}" srcOrd="3" destOrd="0" parTransId="{BB2B28CB-6E69-4C3A-A202-E235B2758948}" sibTransId="{EA016DB0-4251-4382-9264-5E7E6FCDE2E8}"/>
    <dgm:cxn modelId="{8566EFF8-FA9A-40D6-88FA-F2043BBDE208}" srcId="{782E74FF-553D-49B1-B5A1-C5A90352F813}" destId="{06E519E1-0760-4225-8975-7A4DD16FE995}" srcOrd="1" destOrd="0" parTransId="{A3047310-47DD-4153-B8F3-EA1C13DA1FEC}" sibTransId="{3C847C52-BC5C-4CF4-A4AB-1B4FB057C71E}"/>
    <dgm:cxn modelId="{2FFD99F3-F538-400C-9296-DFD77A09344B}" type="presParOf" srcId="{B043B74B-C23B-424C-B3CA-684924E5DFE0}" destId="{7F4B91F8-B400-458E-8883-CBDADC75DFD0}" srcOrd="0" destOrd="0" presId="urn:microsoft.com/office/officeart/2005/8/layout/default"/>
    <dgm:cxn modelId="{DC39B0FF-F298-439E-9DEE-BB3272250134}" type="presParOf" srcId="{B043B74B-C23B-424C-B3CA-684924E5DFE0}" destId="{59BF49A2-C2FD-4CE2-A2B5-85EBE1E93D03}" srcOrd="1" destOrd="0" presId="urn:microsoft.com/office/officeart/2005/8/layout/default"/>
    <dgm:cxn modelId="{B5C75F78-7655-4C65-96CA-D0764DFED95A}" type="presParOf" srcId="{B043B74B-C23B-424C-B3CA-684924E5DFE0}" destId="{D4B31296-3035-42DB-9AC6-88A1C486C920}" srcOrd="2" destOrd="0" presId="urn:microsoft.com/office/officeart/2005/8/layout/default"/>
    <dgm:cxn modelId="{2FA97C12-2242-4554-8D35-AE5D23BBDE7E}" type="presParOf" srcId="{B043B74B-C23B-424C-B3CA-684924E5DFE0}" destId="{58C345CC-877E-4D63-8AE0-5588BCCF8F99}" srcOrd="3" destOrd="0" presId="urn:microsoft.com/office/officeart/2005/8/layout/default"/>
    <dgm:cxn modelId="{9F6B5F55-AB21-42A5-9A2C-25C241652887}" type="presParOf" srcId="{B043B74B-C23B-424C-B3CA-684924E5DFE0}" destId="{E48A3C5B-C031-456C-BB2E-E46C9CF81365}" srcOrd="4" destOrd="0" presId="urn:microsoft.com/office/officeart/2005/8/layout/default"/>
    <dgm:cxn modelId="{872860AB-7EE7-44E8-9033-ABB46AF66035}" type="presParOf" srcId="{B043B74B-C23B-424C-B3CA-684924E5DFE0}" destId="{6D747AC6-9448-4DB5-AB0B-DE282D81C548}" srcOrd="5" destOrd="0" presId="urn:microsoft.com/office/officeart/2005/8/layout/default"/>
    <dgm:cxn modelId="{6408DC0E-EBE6-4AAC-8939-86F3F3D29F00}" type="presParOf" srcId="{B043B74B-C23B-424C-B3CA-684924E5DFE0}" destId="{3F51BD7F-9882-43A4-8C65-13793363B042}"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82E74FF-553D-49B1-B5A1-C5A90352F81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4FACA39-D595-41E0-9E50-BCA5CFAA4028}">
      <dgm:prSet phldrT="[Text]"/>
      <dgm:spPr>
        <a:solidFill>
          <a:schemeClr val="tx1">
            <a:lumMod val="60000"/>
            <a:lumOff val="40000"/>
          </a:schemeClr>
        </a:solidFill>
      </dgm:spPr>
      <dgm:t>
        <a:bodyPr/>
        <a:lstStyle/>
        <a:p>
          <a:r>
            <a:rPr lang="en-US" dirty="0"/>
            <a:t>DO: Communicate clearly what procedures you will be doing</a:t>
          </a:r>
        </a:p>
      </dgm:t>
    </dgm:pt>
    <dgm:pt modelId="{613E3AEF-AB0C-4FCC-81FC-C53607E125E3}" type="parTrans" cxnId="{856EF158-3DAC-4985-A808-AAFD8F3B9552}">
      <dgm:prSet/>
      <dgm:spPr/>
      <dgm:t>
        <a:bodyPr/>
        <a:lstStyle/>
        <a:p>
          <a:endParaRPr lang="en-US"/>
        </a:p>
      </dgm:t>
    </dgm:pt>
    <dgm:pt modelId="{146569BD-6F02-4A74-8E8A-E55016F55C09}" type="sibTrans" cxnId="{856EF158-3DAC-4985-A808-AAFD8F3B9552}">
      <dgm:prSet/>
      <dgm:spPr/>
      <dgm:t>
        <a:bodyPr/>
        <a:lstStyle/>
        <a:p>
          <a:endParaRPr lang="en-US"/>
        </a:p>
      </dgm:t>
    </dgm:pt>
    <dgm:pt modelId="{06E519E1-0760-4225-8975-7A4DD16FE995}">
      <dgm:prSet phldrT="[Text]"/>
      <dgm:spPr>
        <a:solidFill>
          <a:schemeClr val="tx1">
            <a:lumMod val="75000"/>
          </a:schemeClr>
        </a:solidFill>
      </dgm:spPr>
      <dgm:t>
        <a:bodyPr/>
        <a:lstStyle/>
        <a:p>
          <a:r>
            <a:rPr lang="en-US" dirty="0"/>
            <a:t>DON’T: Force or push the patient to accept assistance</a:t>
          </a:r>
        </a:p>
      </dgm:t>
    </dgm:pt>
    <dgm:pt modelId="{A3047310-47DD-4153-B8F3-EA1C13DA1FEC}" type="parTrans" cxnId="{8566EFF8-FA9A-40D6-88FA-F2043BBDE208}">
      <dgm:prSet/>
      <dgm:spPr/>
      <dgm:t>
        <a:bodyPr/>
        <a:lstStyle/>
        <a:p>
          <a:endParaRPr lang="en-US"/>
        </a:p>
      </dgm:t>
    </dgm:pt>
    <dgm:pt modelId="{3C847C52-BC5C-4CF4-A4AB-1B4FB057C71E}" type="sibTrans" cxnId="{8566EFF8-FA9A-40D6-88FA-F2043BBDE208}">
      <dgm:prSet/>
      <dgm:spPr/>
      <dgm:t>
        <a:bodyPr/>
        <a:lstStyle/>
        <a:p>
          <a:endParaRPr lang="en-US"/>
        </a:p>
      </dgm:t>
    </dgm:pt>
    <dgm:pt modelId="{55BF6246-3E3E-4FDE-A0D6-4329D0DE755F}">
      <dgm:prSet phldrT="[Text]"/>
      <dgm:spPr>
        <a:solidFill>
          <a:schemeClr val="tx1">
            <a:lumMod val="60000"/>
            <a:lumOff val="40000"/>
          </a:schemeClr>
        </a:solidFill>
      </dgm:spPr>
      <dgm:t>
        <a:bodyPr/>
        <a:lstStyle/>
        <a:p>
          <a:r>
            <a:rPr lang="en-US" dirty="0"/>
            <a:t>DO: Be aware and understand that some procedures will be triggering</a:t>
          </a:r>
        </a:p>
      </dgm:t>
    </dgm:pt>
    <dgm:pt modelId="{E6B50DCE-8649-40D7-AB3D-6CB210F2EDFE}" type="parTrans" cxnId="{C797039D-AA25-4B8E-9074-05A762136522}">
      <dgm:prSet/>
      <dgm:spPr/>
      <dgm:t>
        <a:bodyPr/>
        <a:lstStyle/>
        <a:p>
          <a:endParaRPr lang="en-US"/>
        </a:p>
      </dgm:t>
    </dgm:pt>
    <dgm:pt modelId="{C5BEE48D-D416-4A15-ABCC-5F632AC5C499}" type="sibTrans" cxnId="{C797039D-AA25-4B8E-9074-05A762136522}">
      <dgm:prSet/>
      <dgm:spPr/>
      <dgm:t>
        <a:bodyPr/>
        <a:lstStyle/>
        <a:p>
          <a:endParaRPr lang="en-US"/>
        </a:p>
      </dgm:t>
    </dgm:pt>
    <dgm:pt modelId="{8BE7C62D-C6B5-4A31-A029-F830D958DA74}">
      <dgm:prSet phldrT="[Text]"/>
      <dgm:spPr>
        <a:solidFill>
          <a:schemeClr val="tx1">
            <a:lumMod val="75000"/>
          </a:schemeClr>
        </a:solidFill>
      </dgm:spPr>
      <dgm:t>
        <a:bodyPr/>
        <a:lstStyle/>
        <a:p>
          <a:r>
            <a:rPr lang="en-US" dirty="0"/>
            <a:t>DON’T: Use negative wording to chart the patient (i.e. frequent flyer, attention seeking, drug addict/abuser)</a:t>
          </a:r>
        </a:p>
      </dgm:t>
    </dgm:pt>
    <dgm:pt modelId="{BB2B28CB-6E69-4C3A-A202-E235B2758948}" type="parTrans" cxnId="{C2067BC5-C37C-4565-A684-95180E968D12}">
      <dgm:prSet/>
      <dgm:spPr/>
      <dgm:t>
        <a:bodyPr/>
        <a:lstStyle/>
        <a:p>
          <a:endParaRPr lang="en-US"/>
        </a:p>
      </dgm:t>
    </dgm:pt>
    <dgm:pt modelId="{EA016DB0-4251-4382-9264-5E7E6FCDE2E8}" type="sibTrans" cxnId="{C2067BC5-C37C-4565-A684-95180E968D12}">
      <dgm:prSet/>
      <dgm:spPr/>
      <dgm:t>
        <a:bodyPr/>
        <a:lstStyle/>
        <a:p>
          <a:endParaRPr lang="en-US"/>
        </a:p>
      </dgm:t>
    </dgm:pt>
    <dgm:pt modelId="{B043B74B-C23B-424C-B3CA-684924E5DFE0}" type="pres">
      <dgm:prSet presAssocID="{782E74FF-553D-49B1-B5A1-C5A90352F813}" presName="diagram" presStyleCnt="0">
        <dgm:presLayoutVars>
          <dgm:dir/>
          <dgm:resizeHandles val="exact"/>
        </dgm:presLayoutVars>
      </dgm:prSet>
      <dgm:spPr/>
    </dgm:pt>
    <dgm:pt modelId="{7F4B91F8-B400-458E-8883-CBDADC75DFD0}" type="pres">
      <dgm:prSet presAssocID="{74FACA39-D595-41E0-9E50-BCA5CFAA4028}" presName="node" presStyleLbl="node1" presStyleIdx="0" presStyleCnt="4" custLinFactNeighborY="263">
        <dgm:presLayoutVars>
          <dgm:bulletEnabled val="1"/>
        </dgm:presLayoutVars>
      </dgm:prSet>
      <dgm:spPr/>
    </dgm:pt>
    <dgm:pt modelId="{59BF49A2-C2FD-4CE2-A2B5-85EBE1E93D03}" type="pres">
      <dgm:prSet presAssocID="{146569BD-6F02-4A74-8E8A-E55016F55C09}" presName="sibTrans" presStyleCnt="0"/>
      <dgm:spPr/>
    </dgm:pt>
    <dgm:pt modelId="{D4B31296-3035-42DB-9AC6-88A1C486C920}" type="pres">
      <dgm:prSet presAssocID="{06E519E1-0760-4225-8975-7A4DD16FE995}" presName="node" presStyleLbl="node1" presStyleIdx="1" presStyleCnt="4">
        <dgm:presLayoutVars>
          <dgm:bulletEnabled val="1"/>
        </dgm:presLayoutVars>
      </dgm:prSet>
      <dgm:spPr/>
    </dgm:pt>
    <dgm:pt modelId="{58C345CC-877E-4D63-8AE0-5588BCCF8F99}" type="pres">
      <dgm:prSet presAssocID="{3C847C52-BC5C-4CF4-A4AB-1B4FB057C71E}" presName="sibTrans" presStyleCnt="0"/>
      <dgm:spPr/>
    </dgm:pt>
    <dgm:pt modelId="{E48A3C5B-C031-456C-BB2E-E46C9CF81365}" type="pres">
      <dgm:prSet presAssocID="{55BF6246-3E3E-4FDE-A0D6-4329D0DE755F}" presName="node" presStyleLbl="node1" presStyleIdx="2" presStyleCnt="4">
        <dgm:presLayoutVars>
          <dgm:bulletEnabled val="1"/>
        </dgm:presLayoutVars>
      </dgm:prSet>
      <dgm:spPr/>
    </dgm:pt>
    <dgm:pt modelId="{6D747AC6-9448-4DB5-AB0B-DE282D81C548}" type="pres">
      <dgm:prSet presAssocID="{C5BEE48D-D416-4A15-ABCC-5F632AC5C499}" presName="sibTrans" presStyleCnt="0"/>
      <dgm:spPr/>
    </dgm:pt>
    <dgm:pt modelId="{3F51BD7F-9882-43A4-8C65-13793363B042}" type="pres">
      <dgm:prSet presAssocID="{8BE7C62D-C6B5-4A31-A029-F830D958DA74}" presName="node" presStyleLbl="node1" presStyleIdx="3" presStyleCnt="4" custLinFactNeighborY="1542">
        <dgm:presLayoutVars>
          <dgm:bulletEnabled val="1"/>
        </dgm:presLayoutVars>
      </dgm:prSet>
      <dgm:spPr/>
    </dgm:pt>
  </dgm:ptLst>
  <dgm:cxnLst>
    <dgm:cxn modelId="{7F148D06-D3C4-49D3-8CD0-75ADAC5C1716}" type="presOf" srcId="{782E74FF-553D-49B1-B5A1-C5A90352F813}" destId="{B043B74B-C23B-424C-B3CA-684924E5DFE0}" srcOrd="0" destOrd="0" presId="urn:microsoft.com/office/officeart/2005/8/layout/default"/>
    <dgm:cxn modelId="{1177D71F-6B96-421E-8334-0074BF7078F5}" type="presOf" srcId="{8BE7C62D-C6B5-4A31-A029-F830D958DA74}" destId="{3F51BD7F-9882-43A4-8C65-13793363B042}" srcOrd="0" destOrd="0" presId="urn:microsoft.com/office/officeart/2005/8/layout/default"/>
    <dgm:cxn modelId="{4F314C23-97FB-48F9-A49A-89A9CA42B3C1}" type="presOf" srcId="{55BF6246-3E3E-4FDE-A0D6-4329D0DE755F}" destId="{E48A3C5B-C031-456C-BB2E-E46C9CF81365}" srcOrd="0" destOrd="0" presId="urn:microsoft.com/office/officeart/2005/8/layout/default"/>
    <dgm:cxn modelId="{856EF158-3DAC-4985-A808-AAFD8F3B9552}" srcId="{782E74FF-553D-49B1-B5A1-C5A90352F813}" destId="{74FACA39-D595-41E0-9E50-BCA5CFAA4028}" srcOrd="0" destOrd="0" parTransId="{613E3AEF-AB0C-4FCC-81FC-C53607E125E3}" sibTransId="{146569BD-6F02-4A74-8E8A-E55016F55C09}"/>
    <dgm:cxn modelId="{19F14892-118F-49DD-A287-6458B465B006}" type="presOf" srcId="{06E519E1-0760-4225-8975-7A4DD16FE995}" destId="{D4B31296-3035-42DB-9AC6-88A1C486C920}" srcOrd="0" destOrd="0" presId="urn:microsoft.com/office/officeart/2005/8/layout/default"/>
    <dgm:cxn modelId="{C797039D-AA25-4B8E-9074-05A762136522}" srcId="{782E74FF-553D-49B1-B5A1-C5A90352F813}" destId="{55BF6246-3E3E-4FDE-A0D6-4329D0DE755F}" srcOrd="2" destOrd="0" parTransId="{E6B50DCE-8649-40D7-AB3D-6CB210F2EDFE}" sibTransId="{C5BEE48D-D416-4A15-ABCC-5F632AC5C499}"/>
    <dgm:cxn modelId="{6CC2C5B5-2493-4F16-BD6B-9CA8DEF20D4C}" type="presOf" srcId="{74FACA39-D595-41E0-9E50-BCA5CFAA4028}" destId="{7F4B91F8-B400-458E-8883-CBDADC75DFD0}" srcOrd="0" destOrd="0" presId="urn:microsoft.com/office/officeart/2005/8/layout/default"/>
    <dgm:cxn modelId="{C2067BC5-C37C-4565-A684-95180E968D12}" srcId="{782E74FF-553D-49B1-B5A1-C5A90352F813}" destId="{8BE7C62D-C6B5-4A31-A029-F830D958DA74}" srcOrd="3" destOrd="0" parTransId="{BB2B28CB-6E69-4C3A-A202-E235B2758948}" sibTransId="{EA016DB0-4251-4382-9264-5E7E6FCDE2E8}"/>
    <dgm:cxn modelId="{8566EFF8-FA9A-40D6-88FA-F2043BBDE208}" srcId="{782E74FF-553D-49B1-B5A1-C5A90352F813}" destId="{06E519E1-0760-4225-8975-7A4DD16FE995}" srcOrd="1" destOrd="0" parTransId="{A3047310-47DD-4153-B8F3-EA1C13DA1FEC}" sibTransId="{3C847C52-BC5C-4CF4-A4AB-1B4FB057C71E}"/>
    <dgm:cxn modelId="{2FFD99F3-F538-400C-9296-DFD77A09344B}" type="presParOf" srcId="{B043B74B-C23B-424C-B3CA-684924E5DFE0}" destId="{7F4B91F8-B400-458E-8883-CBDADC75DFD0}" srcOrd="0" destOrd="0" presId="urn:microsoft.com/office/officeart/2005/8/layout/default"/>
    <dgm:cxn modelId="{DC39B0FF-F298-439E-9DEE-BB3272250134}" type="presParOf" srcId="{B043B74B-C23B-424C-B3CA-684924E5DFE0}" destId="{59BF49A2-C2FD-4CE2-A2B5-85EBE1E93D03}" srcOrd="1" destOrd="0" presId="urn:microsoft.com/office/officeart/2005/8/layout/default"/>
    <dgm:cxn modelId="{B5C75F78-7655-4C65-96CA-D0764DFED95A}" type="presParOf" srcId="{B043B74B-C23B-424C-B3CA-684924E5DFE0}" destId="{D4B31296-3035-42DB-9AC6-88A1C486C920}" srcOrd="2" destOrd="0" presId="urn:microsoft.com/office/officeart/2005/8/layout/default"/>
    <dgm:cxn modelId="{2FA97C12-2242-4554-8D35-AE5D23BBDE7E}" type="presParOf" srcId="{B043B74B-C23B-424C-B3CA-684924E5DFE0}" destId="{58C345CC-877E-4D63-8AE0-5588BCCF8F99}" srcOrd="3" destOrd="0" presId="urn:microsoft.com/office/officeart/2005/8/layout/default"/>
    <dgm:cxn modelId="{9F6B5F55-AB21-42A5-9A2C-25C241652887}" type="presParOf" srcId="{B043B74B-C23B-424C-B3CA-684924E5DFE0}" destId="{E48A3C5B-C031-456C-BB2E-E46C9CF81365}" srcOrd="4" destOrd="0" presId="urn:microsoft.com/office/officeart/2005/8/layout/default"/>
    <dgm:cxn modelId="{872860AB-7EE7-44E8-9033-ABB46AF66035}" type="presParOf" srcId="{B043B74B-C23B-424C-B3CA-684924E5DFE0}" destId="{6D747AC6-9448-4DB5-AB0B-DE282D81C548}" srcOrd="5" destOrd="0" presId="urn:microsoft.com/office/officeart/2005/8/layout/default"/>
    <dgm:cxn modelId="{6408DC0E-EBE6-4AAC-8939-86F3F3D29F00}" type="presParOf" srcId="{B043B74B-C23B-424C-B3CA-684924E5DFE0}" destId="{3F51BD7F-9882-43A4-8C65-13793363B042}"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A2AD09-8744-403C-B113-E5386BC3036F}"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912357D8-E5E7-46C9-A870-0B397E266E34}">
      <dgm:prSet phldrT="[Text]"/>
      <dgm:spPr/>
      <dgm:t>
        <a:bodyPr/>
        <a:lstStyle/>
        <a:p>
          <a:r>
            <a:rPr lang="en-US" dirty="0"/>
            <a:t>Health</a:t>
          </a:r>
        </a:p>
      </dgm:t>
    </dgm:pt>
    <dgm:pt modelId="{ED54B7C8-5833-48B9-B078-455ABCCF577C}" type="parTrans" cxnId="{8CE827CC-410A-4046-862B-DF80C5905D7E}">
      <dgm:prSet/>
      <dgm:spPr/>
      <dgm:t>
        <a:bodyPr/>
        <a:lstStyle/>
        <a:p>
          <a:endParaRPr lang="en-US"/>
        </a:p>
      </dgm:t>
    </dgm:pt>
    <dgm:pt modelId="{7BA1A0A0-DBB0-46CA-BF05-6E64F3FAD6C2}" type="sibTrans" cxnId="{8CE827CC-410A-4046-862B-DF80C5905D7E}">
      <dgm:prSet/>
      <dgm:spPr/>
      <dgm:t>
        <a:bodyPr/>
        <a:lstStyle/>
        <a:p>
          <a:endParaRPr lang="en-US"/>
        </a:p>
      </dgm:t>
    </dgm:pt>
    <dgm:pt modelId="{2DA401B3-F21F-442E-92D9-8DAE402DD7A1}">
      <dgm:prSet phldrT="[Text]"/>
      <dgm:spPr/>
      <dgm:t>
        <a:bodyPr/>
        <a:lstStyle/>
        <a:p>
          <a:r>
            <a:rPr lang="en-US" dirty="0"/>
            <a:t>Presents with physical ailments associated with human trafficking</a:t>
          </a:r>
        </a:p>
      </dgm:t>
    </dgm:pt>
    <dgm:pt modelId="{A1225751-3F90-4F6F-A8A7-E7447963B0EC}" type="parTrans" cxnId="{5992130A-5A7C-4253-85AC-63C45C663628}">
      <dgm:prSet/>
      <dgm:spPr/>
      <dgm:t>
        <a:bodyPr/>
        <a:lstStyle/>
        <a:p>
          <a:endParaRPr lang="en-US"/>
        </a:p>
      </dgm:t>
    </dgm:pt>
    <dgm:pt modelId="{5944627D-4D18-4BDA-A56F-CE721A081F45}" type="sibTrans" cxnId="{5992130A-5A7C-4253-85AC-63C45C663628}">
      <dgm:prSet/>
      <dgm:spPr/>
      <dgm:t>
        <a:bodyPr/>
        <a:lstStyle/>
        <a:p>
          <a:endParaRPr lang="en-US"/>
        </a:p>
      </dgm:t>
    </dgm:pt>
    <dgm:pt modelId="{792B4D6F-39DA-47B2-AEB1-6F9BF2CB2016}">
      <dgm:prSet phldrT="[Text]"/>
      <dgm:spPr/>
      <dgm:t>
        <a:bodyPr/>
        <a:lstStyle/>
        <a:p>
          <a:r>
            <a:rPr lang="en-US" dirty="0"/>
            <a:t>Context</a:t>
          </a:r>
        </a:p>
      </dgm:t>
    </dgm:pt>
    <dgm:pt modelId="{9D342355-D3C8-4BCD-A44E-D6231E51125D}" type="parTrans" cxnId="{752613B4-2629-4AD4-8AD8-3F9077F2D6C4}">
      <dgm:prSet/>
      <dgm:spPr/>
      <dgm:t>
        <a:bodyPr/>
        <a:lstStyle/>
        <a:p>
          <a:endParaRPr lang="en-US"/>
        </a:p>
      </dgm:t>
    </dgm:pt>
    <dgm:pt modelId="{789257D8-C7AA-44D7-971F-B22BFFB1EC10}" type="sibTrans" cxnId="{752613B4-2629-4AD4-8AD8-3F9077F2D6C4}">
      <dgm:prSet/>
      <dgm:spPr/>
      <dgm:t>
        <a:bodyPr/>
        <a:lstStyle/>
        <a:p>
          <a:endParaRPr lang="en-US"/>
        </a:p>
      </dgm:t>
    </dgm:pt>
    <dgm:pt modelId="{6D6C3FA6-7886-473A-8F65-438CA014F19C}">
      <dgm:prSet phldrT="[Text]"/>
      <dgm:spPr/>
      <dgm:t>
        <a:bodyPr/>
        <a:lstStyle/>
        <a:p>
          <a:r>
            <a:rPr lang="en-US" dirty="0"/>
            <a:t>Accompanied by someone</a:t>
          </a:r>
        </a:p>
      </dgm:t>
    </dgm:pt>
    <dgm:pt modelId="{EB72D89E-4E72-48CE-8247-31F2512BB62B}" type="parTrans" cxnId="{9BBD8E0E-59C7-495B-A73C-77BD1D5911A8}">
      <dgm:prSet/>
      <dgm:spPr/>
      <dgm:t>
        <a:bodyPr/>
        <a:lstStyle/>
        <a:p>
          <a:endParaRPr lang="en-US"/>
        </a:p>
      </dgm:t>
    </dgm:pt>
    <dgm:pt modelId="{C8E69A41-3700-4B63-92A4-F10E75F83CF2}" type="sibTrans" cxnId="{9BBD8E0E-59C7-495B-A73C-77BD1D5911A8}">
      <dgm:prSet/>
      <dgm:spPr/>
      <dgm:t>
        <a:bodyPr/>
        <a:lstStyle/>
        <a:p>
          <a:endParaRPr lang="en-US"/>
        </a:p>
      </dgm:t>
    </dgm:pt>
    <dgm:pt modelId="{211DF3CB-46D3-44B9-BA30-A7E406396C0C}">
      <dgm:prSet phldrT="[Text]"/>
      <dgm:spPr/>
      <dgm:t>
        <a:bodyPr/>
        <a:lstStyle/>
        <a:p>
          <a:r>
            <a:rPr lang="en-US" dirty="0"/>
            <a:t>Signs of trauma</a:t>
          </a:r>
        </a:p>
      </dgm:t>
    </dgm:pt>
    <dgm:pt modelId="{9846C7D3-21E4-4223-A2E7-F62555CE2F84}" type="parTrans" cxnId="{18A8F024-2AAE-43C9-A991-32E8E575836D}">
      <dgm:prSet/>
      <dgm:spPr/>
      <dgm:t>
        <a:bodyPr/>
        <a:lstStyle/>
        <a:p>
          <a:endParaRPr lang="en-US"/>
        </a:p>
      </dgm:t>
    </dgm:pt>
    <dgm:pt modelId="{20E9C21B-43C6-4ACB-80EC-B793DDE43F7C}" type="sibTrans" cxnId="{18A8F024-2AAE-43C9-A991-32E8E575836D}">
      <dgm:prSet/>
      <dgm:spPr/>
      <dgm:t>
        <a:bodyPr/>
        <a:lstStyle/>
        <a:p>
          <a:endParaRPr lang="en-US"/>
        </a:p>
      </dgm:t>
    </dgm:pt>
    <dgm:pt modelId="{27E7A3CC-A053-43CA-990C-F0B61B671252}">
      <dgm:prSet phldrT="[Text]"/>
      <dgm:spPr/>
      <dgm:t>
        <a:bodyPr/>
        <a:lstStyle/>
        <a:p>
          <a:r>
            <a:rPr lang="en-US" dirty="0"/>
            <a:t>Associated with industry known to have exploitation</a:t>
          </a:r>
        </a:p>
      </dgm:t>
    </dgm:pt>
    <dgm:pt modelId="{A2F4EDF3-9F86-49A1-8F7D-58978FCF3157}" type="parTrans" cxnId="{0877C8E2-0903-4720-A8E5-6D60A6267B7A}">
      <dgm:prSet/>
      <dgm:spPr/>
      <dgm:t>
        <a:bodyPr/>
        <a:lstStyle/>
        <a:p>
          <a:endParaRPr lang="en-US"/>
        </a:p>
      </dgm:t>
    </dgm:pt>
    <dgm:pt modelId="{107FFEE8-E59A-43DF-B2C8-B10B173406E6}" type="sibTrans" cxnId="{0877C8E2-0903-4720-A8E5-6D60A6267B7A}">
      <dgm:prSet/>
      <dgm:spPr/>
      <dgm:t>
        <a:bodyPr/>
        <a:lstStyle/>
        <a:p>
          <a:endParaRPr lang="en-US"/>
        </a:p>
      </dgm:t>
    </dgm:pt>
    <dgm:pt modelId="{8A049F24-13EB-449E-965F-B578EE04EBE5}">
      <dgm:prSet phldrT="[Text]"/>
      <dgm:spPr/>
      <dgm:t>
        <a:bodyPr/>
        <a:lstStyle/>
        <a:p>
          <a:r>
            <a:rPr lang="en-US" dirty="0"/>
            <a:t>Don’t know where they are or how they arrived</a:t>
          </a:r>
        </a:p>
      </dgm:t>
    </dgm:pt>
    <dgm:pt modelId="{77A4D191-6DAF-4788-A6C9-0F037B66233B}" type="parTrans" cxnId="{224B9C7E-BF38-406F-9534-887E9CE91CF5}">
      <dgm:prSet/>
      <dgm:spPr/>
      <dgm:t>
        <a:bodyPr/>
        <a:lstStyle/>
        <a:p>
          <a:endParaRPr lang="en-US"/>
        </a:p>
      </dgm:t>
    </dgm:pt>
    <dgm:pt modelId="{D44D4A11-6FB3-499B-AC02-EC53E100AB6E}" type="sibTrans" cxnId="{224B9C7E-BF38-406F-9534-887E9CE91CF5}">
      <dgm:prSet/>
      <dgm:spPr/>
      <dgm:t>
        <a:bodyPr/>
        <a:lstStyle/>
        <a:p>
          <a:endParaRPr lang="en-US"/>
        </a:p>
      </dgm:t>
    </dgm:pt>
    <dgm:pt modelId="{9A4D6B07-5E67-4654-827E-02627D0BD89E}" type="pres">
      <dgm:prSet presAssocID="{5EA2AD09-8744-403C-B113-E5386BC3036F}" presName="Name0" presStyleCnt="0">
        <dgm:presLayoutVars>
          <dgm:dir/>
          <dgm:animLvl val="lvl"/>
          <dgm:resizeHandles val="exact"/>
        </dgm:presLayoutVars>
      </dgm:prSet>
      <dgm:spPr/>
    </dgm:pt>
    <dgm:pt modelId="{0D010766-73A1-4BE9-8183-1F10CCC984BE}" type="pres">
      <dgm:prSet presAssocID="{912357D8-E5E7-46C9-A870-0B397E266E34}" presName="linNode" presStyleCnt="0"/>
      <dgm:spPr/>
    </dgm:pt>
    <dgm:pt modelId="{9E2CC363-8E9C-4C23-B2D8-72F02CC23BE3}" type="pres">
      <dgm:prSet presAssocID="{912357D8-E5E7-46C9-A870-0B397E266E34}" presName="parTx" presStyleLbl="revTx" presStyleIdx="0" presStyleCnt="2">
        <dgm:presLayoutVars>
          <dgm:chMax val="1"/>
          <dgm:bulletEnabled val="1"/>
        </dgm:presLayoutVars>
      </dgm:prSet>
      <dgm:spPr/>
    </dgm:pt>
    <dgm:pt modelId="{8134E586-C9DC-4EAE-A97B-56FA337DD03F}" type="pres">
      <dgm:prSet presAssocID="{912357D8-E5E7-46C9-A870-0B397E266E34}" presName="bracket" presStyleLbl="parChTrans1D1" presStyleIdx="0" presStyleCnt="2"/>
      <dgm:spPr/>
    </dgm:pt>
    <dgm:pt modelId="{CBCFD6CA-4F05-4BC8-80BE-AA471209D752}" type="pres">
      <dgm:prSet presAssocID="{912357D8-E5E7-46C9-A870-0B397E266E34}" presName="spH" presStyleCnt="0"/>
      <dgm:spPr/>
    </dgm:pt>
    <dgm:pt modelId="{8164EC78-6FE9-4400-96AE-7BCCFCB77078}" type="pres">
      <dgm:prSet presAssocID="{912357D8-E5E7-46C9-A870-0B397E266E34}" presName="desTx" presStyleLbl="node1" presStyleIdx="0" presStyleCnt="2">
        <dgm:presLayoutVars>
          <dgm:bulletEnabled val="1"/>
        </dgm:presLayoutVars>
      </dgm:prSet>
      <dgm:spPr/>
    </dgm:pt>
    <dgm:pt modelId="{02394044-4213-4AAC-AD61-F19999AC2860}" type="pres">
      <dgm:prSet presAssocID="{7BA1A0A0-DBB0-46CA-BF05-6E64F3FAD6C2}" presName="spV" presStyleCnt="0"/>
      <dgm:spPr/>
    </dgm:pt>
    <dgm:pt modelId="{306C9FB8-6269-449A-BAA0-DDEF828FBAB0}" type="pres">
      <dgm:prSet presAssocID="{792B4D6F-39DA-47B2-AEB1-6F9BF2CB2016}" presName="linNode" presStyleCnt="0"/>
      <dgm:spPr/>
    </dgm:pt>
    <dgm:pt modelId="{E4F59880-7444-4D01-81E0-1B1C0413B4AC}" type="pres">
      <dgm:prSet presAssocID="{792B4D6F-39DA-47B2-AEB1-6F9BF2CB2016}" presName="parTx" presStyleLbl="revTx" presStyleIdx="1" presStyleCnt="2">
        <dgm:presLayoutVars>
          <dgm:chMax val="1"/>
          <dgm:bulletEnabled val="1"/>
        </dgm:presLayoutVars>
      </dgm:prSet>
      <dgm:spPr/>
    </dgm:pt>
    <dgm:pt modelId="{132DF389-A521-4BB6-90E2-A032EF8E0D47}" type="pres">
      <dgm:prSet presAssocID="{792B4D6F-39DA-47B2-AEB1-6F9BF2CB2016}" presName="bracket" presStyleLbl="parChTrans1D1" presStyleIdx="1" presStyleCnt="2"/>
      <dgm:spPr/>
    </dgm:pt>
    <dgm:pt modelId="{1404656C-DC38-45BB-92E8-5379849E155B}" type="pres">
      <dgm:prSet presAssocID="{792B4D6F-39DA-47B2-AEB1-6F9BF2CB2016}" presName="spH" presStyleCnt="0"/>
      <dgm:spPr/>
    </dgm:pt>
    <dgm:pt modelId="{F994DC2B-7C04-4C81-95E2-B92662ADBEB3}" type="pres">
      <dgm:prSet presAssocID="{792B4D6F-39DA-47B2-AEB1-6F9BF2CB2016}" presName="desTx" presStyleLbl="node1" presStyleIdx="1" presStyleCnt="2">
        <dgm:presLayoutVars>
          <dgm:bulletEnabled val="1"/>
        </dgm:presLayoutVars>
      </dgm:prSet>
      <dgm:spPr/>
    </dgm:pt>
  </dgm:ptLst>
  <dgm:cxnLst>
    <dgm:cxn modelId="{5992130A-5A7C-4253-85AC-63C45C663628}" srcId="{912357D8-E5E7-46C9-A870-0B397E266E34}" destId="{2DA401B3-F21F-442E-92D9-8DAE402DD7A1}" srcOrd="0" destOrd="0" parTransId="{A1225751-3F90-4F6F-A8A7-E7447963B0EC}" sibTransId="{5944627D-4D18-4BDA-A56F-CE721A081F45}"/>
    <dgm:cxn modelId="{9BBD8E0E-59C7-495B-A73C-77BD1D5911A8}" srcId="{792B4D6F-39DA-47B2-AEB1-6F9BF2CB2016}" destId="{6D6C3FA6-7886-473A-8F65-438CA014F19C}" srcOrd="0" destOrd="0" parTransId="{EB72D89E-4E72-48CE-8247-31F2512BB62B}" sibTransId="{C8E69A41-3700-4B63-92A4-F10E75F83CF2}"/>
    <dgm:cxn modelId="{86FED613-6886-4015-AC47-3F8A113B356D}" type="presOf" srcId="{5EA2AD09-8744-403C-B113-E5386BC3036F}" destId="{9A4D6B07-5E67-4654-827E-02627D0BD89E}" srcOrd="0" destOrd="0" presId="urn:diagrams.loki3.com/BracketList"/>
    <dgm:cxn modelId="{55081519-21AB-487F-8DCE-324A3195BD87}" type="presOf" srcId="{792B4D6F-39DA-47B2-AEB1-6F9BF2CB2016}" destId="{E4F59880-7444-4D01-81E0-1B1C0413B4AC}" srcOrd="0" destOrd="0" presId="urn:diagrams.loki3.com/BracketList"/>
    <dgm:cxn modelId="{18A8F024-2AAE-43C9-A991-32E8E575836D}" srcId="{912357D8-E5E7-46C9-A870-0B397E266E34}" destId="{211DF3CB-46D3-44B9-BA30-A7E406396C0C}" srcOrd="1" destOrd="0" parTransId="{9846C7D3-21E4-4223-A2E7-F62555CE2F84}" sibTransId="{20E9C21B-43C6-4ACB-80EC-B793DDE43F7C}"/>
    <dgm:cxn modelId="{1BF82753-8FB5-4C98-AA0F-E416E28DD61D}" type="presOf" srcId="{27E7A3CC-A053-43CA-990C-F0B61B671252}" destId="{F994DC2B-7C04-4C81-95E2-B92662ADBEB3}" srcOrd="0" destOrd="1" presId="urn:diagrams.loki3.com/BracketList"/>
    <dgm:cxn modelId="{224B9C7E-BF38-406F-9534-887E9CE91CF5}" srcId="{792B4D6F-39DA-47B2-AEB1-6F9BF2CB2016}" destId="{8A049F24-13EB-449E-965F-B578EE04EBE5}" srcOrd="2" destOrd="0" parTransId="{77A4D191-6DAF-4788-A6C9-0F037B66233B}" sibTransId="{D44D4A11-6FB3-499B-AC02-EC53E100AB6E}"/>
    <dgm:cxn modelId="{476B4785-AD7A-4501-8C89-2DCF8411D9D3}" type="presOf" srcId="{6D6C3FA6-7886-473A-8F65-438CA014F19C}" destId="{F994DC2B-7C04-4C81-95E2-B92662ADBEB3}" srcOrd="0" destOrd="0" presId="urn:diagrams.loki3.com/BracketList"/>
    <dgm:cxn modelId="{30B55691-B0F0-4117-94BF-5A962A58D587}" type="presOf" srcId="{912357D8-E5E7-46C9-A870-0B397E266E34}" destId="{9E2CC363-8E9C-4C23-B2D8-72F02CC23BE3}" srcOrd="0" destOrd="0" presId="urn:diagrams.loki3.com/BracketList"/>
    <dgm:cxn modelId="{F2899999-00E7-43FC-8E89-FC058B831933}" type="presOf" srcId="{211DF3CB-46D3-44B9-BA30-A7E406396C0C}" destId="{8164EC78-6FE9-4400-96AE-7BCCFCB77078}" srcOrd="0" destOrd="1" presId="urn:diagrams.loki3.com/BracketList"/>
    <dgm:cxn modelId="{E3BD97B2-C32C-44A6-BFA6-B70F57671B59}" type="presOf" srcId="{8A049F24-13EB-449E-965F-B578EE04EBE5}" destId="{F994DC2B-7C04-4C81-95E2-B92662ADBEB3}" srcOrd="0" destOrd="2" presId="urn:diagrams.loki3.com/BracketList"/>
    <dgm:cxn modelId="{752613B4-2629-4AD4-8AD8-3F9077F2D6C4}" srcId="{5EA2AD09-8744-403C-B113-E5386BC3036F}" destId="{792B4D6F-39DA-47B2-AEB1-6F9BF2CB2016}" srcOrd="1" destOrd="0" parTransId="{9D342355-D3C8-4BCD-A44E-D6231E51125D}" sibTransId="{789257D8-C7AA-44D7-971F-B22BFFB1EC10}"/>
    <dgm:cxn modelId="{8CE827CC-410A-4046-862B-DF80C5905D7E}" srcId="{5EA2AD09-8744-403C-B113-E5386BC3036F}" destId="{912357D8-E5E7-46C9-A870-0B397E266E34}" srcOrd="0" destOrd="0" parTransId="{ED54B7C8-5833-48B9-B078-455ABCCF577C}" sibTransId="{7BA1A0A0-DBB0-46CA-BF05-6E64F3FAD6C2}"/>
    <dgm:cxn modelId="{0877C8E2-0903-4720-A8E5-6D60A6267B7A}" srcId="{792B4D6F-39DA-47B2-AEB1-6F9BF2CB2016}" destId="{27E7A3CC-A053-43CA-990C-F0B61B671252}" srcOrd="1" destOrd="0" parTransId="{A2F4EDF3-9F86-49A1-8F7D-58978FCF3157}" sibTransId="{107FFEE8-E59A-43DF-B2C8-B10B173406E6}"/>
    <dgm:cxn modelId="{3B0F81F2-6295-436C-9688-EBE788FFB18C}" type="presOf" srcId="{2DA401B3-F21F-442E-92D9-8DAE402DD7A1}" destId="{8164EC78-6FE9-4400-96AE-7BCCFCB77078}" srcOrd="0" destOrd="0" presId="urn:diagrams.loki3.com/BracketList"/>
    <dgm:cxn modelId="{12BEB395-6DF8-4E00-BB86-75CFF5A2A129}" type="presParOf" srcId="{9A4D6B07-5E67-4654-827E-02627D0BD89E}" destId="{0D010766-73A1-4BE9-8183-1F10CCC984BE}" srcOrd="0" destOrd="0" presId="urn:diagrams.loki3.com/BracketList"/>
    <dgm:cxn modelId="{869BE047-0C85-4813-B8FF-7A65A9C36138}" type="presParOf" srcId="{0D010766-73A1-4BE9-8183-1F10CCC984BE}" destId="{9E2CC363-8E9C-4C23-B2D8-72F02CC23BE3}" srcOrd="0" destOrd="0" presId="urn:diagrams.loki3.com/BracketList"/>
    <dgm:cxn modelId="{81273B88-DCE9-486D-8FB7-1CAE3C3DB9D1}" type="presParOf" srcId="{0D010766-73A1-4BE9-8183-1F10CCC984BE}" destId="{8134E586-C9DC-4EAE-A97B-56FA337DD03F}" srcOrd="1" destOrd="0" presId="urn:diagrams.loki3.com/BracketList"/>
    <dgm:cxn modelId="{441772CD-4C78-4958-BFA2-B352177A68B7}" type="presParOf" srcId="{0D010766-73A1-4BE9-8183-1F10CCC984BE}" destId="{CBCFD6CA-4F05-4BC8-80BE-AA471209D752}" srcOrd="2" destOrd="0" presId="urn:diagrams.loki3.com/BracketList"/>
    <dgm:cxn modelId="{387ACC51-380A-4CE9-9602-7C47236981ED}" type="presParOf" srcId="{0D010766-73A1-4BE9-8183-1F10CCC984BE}" destId="{8164EC78-6FE9-4400-96AE-7BCCFCB77078}" srcOrd="3" destOrd="0" presId="urn:diagrams.loki3.com/BracketList"/>
    <dgm:cxn modelId="{30279C2E-2987-4F62-BC5B-8F0C8B063A56}" type="presParOf" srcId="{9A4D6B07-5E67-4654-827E-02627D0BD89E}" destId="{02394044-4213-4AAC-AD61-F19999AC2860}" srcOrd="1" destOrd="0" presId="urn:diagrams.loki3.com/BracketList"/>
    <dgm:cxn modelId="{BF0551CE-EA53-4A9B-9EF8-7A79C5A8ABD5}" type="presParOf" srcId="{9A4D6B07-5E67-4654-827E-02627D0BD89E}" destId="{306C9FB8-6269-449A-BAA0-DDEF828FBAB0}" srcOrd="2" destOrd="0" presId="urn:diagrams.loki3.com/BracketList"/>
    <dgm:cxn modelId="{1CAFE83F-41AE-4FEA-BB35-C46A423F228C}" type="presParOf" srcId="{306C9FB8-6269-449A-BAA0-DDEF828FBAB0}" destId="{E4F59880-7444-4D01-81E0-1B1C0413B4AC}" srcOrd="0" destOrd="0" presId="urn:diagrams.loki3.com/BracketList"/>
    <dgm:cxn modelId="{F7140BCC-EEBD-440D-A8B1-A1C633FF07F1}" type="presParOf" srcId="{306C9FB8-6269-449A-BAA0-DDEF828FBAB0}" destId="{132DF389-A521-4BB6-90E2-A032EF8E0D47}" srcOrd="1" destOrd="0" presId="urn:diagrams.loki3.com/BracketList"/>
    <dgm:cxn modelId="{9E3F0AE7-4B38-429E-AA60-928C559361EA}" type="presParOf" srcId="{306C9FB8-6269-449A-BAA0-DDEF828FBAB0}" destId="{1404656C-DC38-45BB-92E8-5379849E155B}" srcOrd="2" destOrd="0" presId="urn:diagrams.loki3.com/BracketList"/>
    <dgm:cxn modelId="{A59241E3-B1C4-4CCD-9408-C85ACA193E88}" type="presParOf" srcId="{306C9FB8-6269-449A-BAA0-DDEF828FBAB0}" destId="{F994DC2B-7C04-4C81-95E2-B92662ADBEB3}"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0CAF5C-1C4E-481F-8978-1D7FF580552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3077758-3B2C-483C-BD0B-86A9B71A8B32}">
      <dgm:prSet phldrT="[Text]"/>
      <dgm:spPr/>
      <dgm:t>
        <a:bodyPr/>
        <a:lstStyle/>
        <a:p>
          <a:r>
            <a:rPr lang="en-US" dirty="0"/>
            <a:t>Substance Use Disorder</a:t>
          </a:r>
        </a:p>
      </dgm:t>
    </dgm:pt>
    <dgm:pt modelId="{5C2D4FD5-11A8-4C7E-9693-B4C12215B632}" type="parTrans" cxnId="{EF2DA4DF-9D93-4B72-84E7-6D360A37BD9D}">
      <dgm:prSet/>
      <dgm:spPr/>
      <dgm:t>
        <a:bodyPr/>
        <a:lstStyle/>
        <a:p>
          <a:endParaRPr lang="en-US"/>
        </a:p>
      </dgm:t>
    </dgm:pt>
    <dgm:pt modelId="{826CB994-953D-4DD1-A21B-9F5FC26B6274}" type="sibTrans" cxnId="{EF2DA4DF-9D93-4B72-84E7-6D360A37BD9D}">
      <dgm:prSet/>
      <dgm:spPr/>
      <dgm:t>
        <a:bodyPr/>
        <a:lstStyle/>
        <a:p>
          <a:endParaRPr lang="en-US"/>
        </a:p>
      </dgm:t>
    </dgm:pt>
    <dgm:pt modelId="{6B912DBB-87B7-40F0-AF62-3D9D8A35CEB3}">
      <dgm:prSet phldrT="[Text]"/>
      <dgm:spPr/>
      <dgm:t>
        <a:bodyPr/>
        <a:lstStyle/>
        <a:p>
          <a:r>
            <a:rPr lang="en-US" dirty="0"/>
            <a:t>Developmental Delay</a:t>
          </a:r>
        </a:p>
      </dgm:t>
    </dgm:pt>
    <dgm:pt modelId="{226DB170-D8D3-4DD8-9232-1B42B583AC21}" type="parTrans" cxnId="{40D7C323-0E04-4596-A396-FA0D844C28C9}">
      <dgm:prSet/>
      <dgm:spPr/>
      <dgm:t>
        <a:bodyPr/>
        <a:lstStyle/>
        <a:p>
          <a:endParaRPr lang="en-US"/>
        </a:p>
      </dgm:t>
    </dgm:pt>
    <dgm:pt modelId="{737302DD-1E49-4EA9-81BB-B37C3163F4AD}" type="sibTrans" cxnId="{40D7C323-0E04-4596-A396-FA0D844C28C9}">
      <dgm:prSet/>
      <dgm:spPr/>
      <dgm:t>
        <a:bodyPr/>
        <a:lstStyle/>
        <a:p>
          <a:endParaRPr lang="en-US"/>
        </a:p>
      </dgm:t>
    </dgm:pt>
    <dgm:pt modelId="{C9503D1F-8F99-4E25-94A8-77D66A6998CC}">
      <dgm:prSet phldrT="[Text]"/>
      <dgm:spPr/>
      <dgm:t>
        <a:bodyPr/>
        <a:lstStyle/>
        <a:p>
          <a:r>
            <a:rPr lang="en-US" dirty="0"/>
            <a:t>Mental Illness</a:t>
          </a:r>
        </a:p>
      </dgm:t>
    </dgm:pt>
    <dgm:pt modelId="{2872DA8F-3D4A-463F-A0AB-7DEB75FD3404}" type="parTrans" cxnId="{2B9F5DCB-1994-4874-AC27-8A18488FD0A7}">
      <dgm:prSet/>
      <dgm:spPr/>
      <dgm:t>
        <a:bodyPr/>
        <a:lstStyle/>
        <a:p>
          <a:endParaRPr lang="en-US"/>
        </a:p>
      </dgm:t>
    </dgm:pt>
    <dgm:pt modelId="{2F6BC0CA-952B-44F4-8034-2F960F435E43}" type="sibTrans" cxnId="{2B9F5DCB-1994-4874-AC27-8A18488FD0A7}">
      <dgm:prSet/>
      <dgm:spPr/>
      <dgm:t>
        <a:bodyPr/>
        <a:lstStyle/>
        <a:p>
          <a:endParaRPr lang="en-US"/>
        </a:p>
      </dgm:t>
    </dgm:pt>
    <dgm:pt modelId="{85574A08-4A13-4556-BC24-73D46094C888}">
      <dgm:prSet phldrT="[Text]"/>
      <dgm:spPr/>
      <dgm:t>
        <a:bodyPr/>
        <a:lstStyle/>
        <a:p>
          <a:r>
            <a:rPr lang="en-US" dirty="0"/>
            <a:t>Learning Disability</a:t>
          </a:r>
        </a:p>
      </dgm:t>
    </dgm:pt>
    <dgm:pt modelId="{E633B8C2-D097-4ADA-A5CF-26E000658274}" type="parTrans" cxnId="{59F88736-F5D4-419D-9524-CADA3C80B6B6}">
      <dgm:prSet/>
      <dgm:spPr/>
      <dgm:t>
        <a:bodyPr/>
        <a:lstStyle/>
        <a:p>
          <a:endParaRPr lang="en-US"/>
        </a:p>
      </dgm:t>
    </dgm:pt>
    <dgm:pt modelId="{83880D5B-4513-4531-9E87-FF9CD795CA12}" type="sibTrans" cxnId="{59F88736-F5D4-419D-9524-CADA3C80B6B6}">
      <dgm:prSet/>
      <dgm:spPr/>
      <dgm:t>
        <a:bodyPr/>
        <a:lstStyle/>
        <a:p>
          <a:endParaRPr lang="en-US"/>
        </a:p>
      </dgm:t>
    </dgm:pt>
    <dgm:pt modelId="{CECA8499-0DFF-4865-9279-2FAFD4DF4D5A}" type="pres">
      <dgm:prSet presAssocID="{E70CAF5C-1C4E-481F-8978-1D7FF5805528}" presName="linear" presStyleCnt="0">
        <dgm:presLayoutVars>
          <dgm:dir/>
          <dgm:animLvl val="lvl"/>
          <dgm:resizeHandles val="exact"/>
        </dgm:presLayoutVars>
      </dgm:prSet>
      <dgm:spPr/>
    </dgm:pt>
    <dgm:pt modelId="{B0DA9C59-FDC0-4BEE-9DCB-539E3B036438}" type="pres">
      <dgm:prSet presAssocID="{33077758-3B2C-483C-BD0B-86A9B71A8B32}" presName="parentLin" presStyleCnt="0"/>
      <dgm:spPr/>
    </dgm:pt>
    <dgm:pt modelId="{3B6DF96A-D7D9-418B-B9AB-14764B2F78FA}" type="pres">
      <dgm:prSet presAssocID="{33077758-3B2C-483C-BD0B-86A9B71A8B32}" presName="parentLeftMargin" presStyleLbl="node1" presStyleIdx="0" presStyleCnt="4"/>
      <dgm:spPr/>
    </dgm:pt>
    <dgm:pt modelId="{FB57A07D-0C2E-4C54-8869-E4F782C49C9F}" type="pres">
      <dgm:prSet presAssocID="{33077758-3B2C-483C-BD0B-86A9B71A8B32}" presName="parentText" presStyleLbl="node1" presStyleIdx="0" presStyleCnt="4">
        <dgm:presLayoutVars>
          <dgm:chMax val="0"/>
          <dgm:bulletEnabled val="1"/>
        </dgm:presLayoutVars>
      </dgm:prSet>
      <dgm:spPr/>
    </dgm:pt>
    <dgm:pt modelId="{1385A5E9-C819-404A-9E51-18355CB931C7}" type="pres">
      <dgm:prSet presAssocID="{33077758-3B2C-483C-BD0B-86A9B71A8B32}" presName="negativeSpace" presStyleCnt="0"/>
      <dgm:spPr/>
    </dgm:pt>
    <dgm:pt modelId="{4CF8C05E-22C4-43A4-9C94-3F9854D3B2E4}" type="pres">
      <dgm:prSet presAssocID="{33077758-3B2C-483C-BD0B-86A9B71A8B32}" presName="childText" presStyleLbl="conFgAcc1" presStyleIdx="0" presStyleCnt="4">
        <dgm:presLayoutVars>
          <dgm:bulletEnabled val="1"/>
        </dgm:presLayoutVars>
      </dgm:prSet>
      <dgm:spPr/>
    </dgm:pt>
    <dgm:pt modelId="{8E10B64D-7986-424E-865E-32C10DA704C7}" type="pres">
      <dgm:prSet presAssocID="{826CB994-953D-4DD1-A21B-9F5FC26B6274}" presName="spaceBetweenRectangles" presStyleCnt="0"/>
      <dgm:spPr/>
    </dgm:pt>
    <dgm:pt modelId="{065A25B0-1EE4-447D-9CEE-9DCD40A17E64}" type="pres">
      <dgm:prSet presAssocID="{6B912DBB-87B7-40F0-AF62-3D9D8A35CEB3}" presName="parentLin" presStyleCnt="0"/>
      <dgm:spPr/>
    </dgm:pt>
    <dgm:pt modelId="{4C186A52-CA97-42C7-AA81-D3E747BA2E98}" type="pres">
      <dgm:prSet presAssocID="{6B912DBB-87B7-40F0-AF62-3D9D8A35CEB3}" presName="parentLeftMargin" presStyleLbl="node1" presStyleIdx="0" presStyleCnt="4"/>
      <dgm:spPr/>
    </dgm:pt>
    <dgm:pt modelId="{83C563AA-7B80-437F-BF4C-7E1167AC83DD}" type="pres">
      <dgm:prSet presAssocID="{6B912DBB-87B7-40F0-AF62-3D9D8A35CEB3}" presName="parentText" presStyleLbl="node1" presStyleIdx="1" presStyleCnt="4">
        <dgm:presLayoutVars>
          <dgm:chMax val="0"/>
          <dgm:bulletEnabled val="1"/>
        </dgm:presLayoutVars>
      </dgm:prSet>
      <dgm:spPr/>
    </dgm:pt>
    <dgm:pt modelId="{3E431F95-38CE-4C68-ADFA-1EEA390F2A44}" type="pres">
      <dgm:prSet presAssocID="{6B912DBB-87B7-40F0-AF62-3D9D8A35CEB3}" presName="negativeSpace" presStyleCnt="0"/>
      <dgm:spPr/>
    </dgm:pt>
    <dgm:pt modelId="{37A3A52F-91AE-4564-94F9-378B08767351}" type="pres">
      <dgm:prSet presAssocID="{6B912DBB-87B7-40F0-AF62-3D9D8A35CEB3}" presName="childText" presStyleLbl="conFgAcc1" presStyleIdx="1" presStyleCnt="4">
        <dgm:presLayoutVars>
          <dgm:bulletEnabled val="1"/>
        </dgm:presLayoutVars>
      </dgm:prSet>
      <dgm:spPr/>
    </dgm:pt>
    <dgm:pt modelId="{D99C9095-72C8-4197-8E18-7F0744CC9D0B}" type="pres">
      <dgm:prSet presAssocID="{737302DD-1E49-4EA9-81BB-B37C3163F4AD}" presName="spaceBetweenRectangles" presStyleCnt="0"/>
      <dgm:spPr/>
    </dgm:pt>
    <dgm:pt modelId="{728716AB-31CB-4E5C-AF0C-958CD9F37770}" type="pres">
      <dgm:prSet presAssocID="{C9503D1F-8F99-4E25-94A8-77D66A6998CC}" presName="parentLin" presStyleCnt="0"/>
      <dgm:spPr/>
    </dgm:pt>
    <dgm:pt modelId="{6C9DF95E-498A-4852-9E34-8529DDF4F598}" type="pres">
      <dgm:prSet presAssocID="{C9503D1F-8F99-4E25-94A8-77D66A6998CC}" presName="parentLeftMargin" presStyleLbl="node1" presStyleIdx="1" presStyleCnt="4"/>
      <dgm:spPr/>
    </dgm:pt>
    <dgm:pt modelId="{7E92D773-EB53-4E7B-A60E-40D93155CF55}" type="pres">
      <dgm:prSet presAssocID="{C9503D1F-8F99-4E25-94A8-77D66A6998CC}" presName="parentText" presStyleLbl="node1" presStyleIdx="2" presStyleCnt="4">
        <dgm:presLayoutVars>
          <dgm:chMax val="0"/>
          <dgm:bulletEnabled val="1"/>
        </dgm:presLayoutVars>
      </dgm:prSet>
      <dgm:spPr/>
    </dgm:pt>
    <dgm:pt modelId="{D9A27620-A6AB-46F5-8E15-476E6B72CED0}" type="pres">
      <dgm:prSet presAssocID="{C9503D1F-8F99-4E25-94A8-77D66A6998CC}" presName="negativeSpace" presStyleCnt="0"/>
      <dgm:spPr/>
    </dgm:pt>
    <dgm:pt modelId="{98993B64-2E5C-4C85-869B-7565FCAF75E5}" type="pres">
      <dgm:prSet presAssocID="{C9503D1F-8F99-4E25-94A8-77D66A6998CC}" presName="childText" presStyleLbl="conFgAcc1" presStyleIdx="2" presStyleCnt="4">
        <dgm:presLayoutVars>
          <dgm:bulletEnabled val="1"/>
        </dgm:presLayoutVars>
      </dgm:prSet>
      <dgm:spPr/>
    </dgm:pt>
    <dgm:pt modelId="{CDBEF0F2-327E-4199-BBB6-D323A1049F7B}" type="pres">
      <dgm:prSet presAssocID="{2F6BC0CA-952B-44F4-8034-2F960F435E43}" presName="spaceBetweenRectangles" presStyleCnt="0"/>
      <dgm:spPr/>
    </dgm:pt>
    <dgm:pt modelId="{A1ABE27F-6D45-42DD-A65F-6878335BA32C}" type="pres">
      <dgm:prSet presAssocID="{85574A08-4A13-4556-BC24-73D46094C888}" presName="parentLin" presStyleCnt="0"/>
      <dgm:spPr/>
    </dgm:pt>
    <dgm:pt modelId="{5EB18EAF-5E3B-4904-B199-0056735249F4}" type="pres">
      <dgm:prSet presAssocID="{85574A08-4A13-4556-BC24-73D46094C888}" presName="parentLeftMargin" presStyleLbl="node1" presStyleIdx="2" presStyleCnt="4"/>
      <dgm:spPr/>
    </dgm:pt>
    <dgm:pt modelId="{2544732D-1D75-48F9-B886-9C0621D6C8D4}" type="pres">
      <dgm:prSet presAssocID="{85574A08-4A13-4556-BC24-73D46094C888}" presName="parentText" presStyleLbl="node1" presStyleIdx="3" presStyleCnt="4">
        <dgm:presLayoutVars>
          <dgm:chMax val="0"/>
          <dgm:bulletEnabled val="1"/>
        </dgm:presLayoutVars>
      </dgm:prSet>
      <dgm:spPr/>
    </dgm:pt>
    <dgm:pt modelId="{A43C3524-A36B-482B-ABE0-E1619240A228}" type="pres">
      <dgm:prSet presAssocID="{85574A08-4A13-4556-BC24-73D46094C888}" presName="negativeSpace" presStyleCnt="0"/>
      <dgm:spPr/>
    </dgm:pt>
    <dgm:pt modelId="{B4F50ECA-E126-409A-A667-F3965DBC5206}" type="pres">
      <dgm:prSet presAssocID="{85574A08-4A13-4556-BC24-73D46094C888}" presName="childText" presStyleLbl="conFgAcc1" presStyleIdx="3" presStyleCnt="4">
        <dgm:presLayoutVars>
          <dgm:bulletEnabled val="1"/>
        </dgm:presLayoutVars>
      </dgm:prSet>
      <dgm:spPr/>
    </dgm:pt>
  </dgm:ptLst>
  <dgm:cxnLst>
    <dgm:cxn modelId="{44BB6210-DDE1-4268-B007-BC9C474AD9B2}" type="presOf" srcId="{33077758-3B2C-483C-BD0B-86A9B71A8B32}" destId="{FB57A07D-0C2E-4C54-8869-E4F782C49C9F}" srcOrd="1" destOrd="0" presId="urn:microsoft.com/office/officeart/2005/8/layout/list1"/>
    <dgm:cxn modelId="{C45A9922-4D18-4D6B-B597-40BF917EBB1B}" type="presOf" srcId="{C9503D1F-8F99-4E25-94A8-77D66A6998CC}" destId="{7E92D773-EB53-4E7B-A60E-40D93155CF55}" srcOrd="1" destOrd="0" presId="urn:microsoft.com/office/officeart/2005/8/layout/list1"/>
    <dgm:cxn modelId="{40D7C323-0E04-4596-A396-FA0D844C28C9}" srcId="{E70CAF5C-1C4E-481F-8978-1D7FF5805528}" destId="{6B912DBB-87B7-40F0-AF62-3D9D8A35CEB3}" srcOrd="1" destOrd="0" parTransId="{226DB170-D8D3-4DD8-9232-1B42B583AC21}" sibTransId="{737302DD-1E49-4EA9-81BB-B37C3163F4AD}"/>
    <dgm:cxn modelId="{59F88736-F5D4-419D-9524-CADA3C80B6B6}" srcId="{E70CAF5C-1C4E-481F-8978-1D7FF5805528}" destId="{85574A08-4A13-4556-BC24-73D46094C888}" srcOrd="3" destOrd="0" parTransId="{E633B8C2-D097-4ADA-A5CF-26E000658274}" sibTransId="{83880D5B-4513-4531-9E87-FF9CD795CA12}"/>
    <dgm:cxn modelId="{2E42B071-5A97-4721-9D09-E9F90780F886}" type="presOf" srcId="{6B912DBB-87B7-40F0-AF62-3D9D8A35CEB3}" destId="{4C186A52-CA97-42C7-AA81-D3E747BA2E98}" srcOrd="0" destOrd="0" presId="urn:microsoft.com/office/officeart/2005/8/layout/list1"/>
    <dgm:cxn modelId="{C7EFEB51-5372-4468-97BC-FE253DB09542}" type="presOf" srcId="{85574A08-4A13-4556-BC24-73D46094C888}" destId="{2544732D-1D75-48F9-B886-9C0621D6C8D4}" srcOrd="1" destOrd="0" presId="urn:microsoft.com/office/officeart/2005/8/layout/list1"/>
    <dgm:cxn modelId="{0746597E-B27A-41BE-88AB-B82404323B8F}" type="presOf" srcId="{6B912DBB-87B7-40F0-AF62-3D9D8A35CEB3}" destId="{83C563AA-7B80-437F-BF4C-7E1167AC83DD}" srcOrd="1" destOrd="0" presId="urn:microsoft.com/office/officeart/2005/8/layout/list1"/>
    <dgm:cxn modelId="{2B9F5DCB-1994-4874-AC27-8A18488FD0A7}" srcId="{E70CAF5C-1C4E-481F-8978-1D7FF5805528}" destId="{C9503D1F-8F99-4E25-94A8-77D66A6998CC}" srcOrd="2" destOrd="0" parTransId="{2872DA8F-3D4A-463F-A0AB-7DEB75FD3404}" sibTransId="{2F6BC0CA-952B-44F4-8034-2F960F435E43}"/>
    <dgm:cxn modelId="{258CD3CD-B341-4F44-BE0B-5F8188540311}" type="presOf" srcId="{33077758-3B2C-483C-BD0B-86A9B71A8B32}" destId="{3B6DF96A-D7D9-418B-B9AB-14764B2F78FA}" srcOrd="0" destOrd="0" presId="urn:microsoft.com/office/officeart/2005/8/layout/list1"/>
    <dgm:cxn modelId="{B9A0E8DC-1B5C-4AA5-B20D-4138853A6E57}" type="presOf" srcId="{C9503D1F-8F99-4E25-94A8-77D66A6998CC}" destId="{6C9DF95E-498A-4852-9E34-8529DDF4F598}" srcOrd="0" destOrd="0" presId="urn:microsoft.com/office/officeart/2005/8/layout/list1"/>
    <dgm:cxn modelId="{EF2DA4DF-9D93-4B72-84E7-6D360A37BD9D}" srcId="{E70CAF5C-1C4E-481F-8978-1D7FF5805528}" destId="{33077758-3B2C-483C-BD0B-86A9B71A8B32}" srcOrd="0" destOrd="0" parTransId="{5C2D4FD5-11A8-4C7E-9693-B4C12215B632}" sibTransId="{826CB994-953D-4DD1-A21B-9F5FC26B6274}"/>
    <dgm:cxn modelId="{D1D0D6F7-DE89-4B8F-9651-BFD3277566E2}" type="presOf" srcId="{E70CAF5C-1C4E-481F-8978-1D7FF5805528}" destId="{CECA8499-0DFF-4865-9279-2FAFD4DF4D5A}" srcOrd="0" destOrd="0" presId="urn:microsoft.com/office/officeart/2005/8/layout/list1"/>
    <dgm:cxn modelId="{C73305F8-A666-4FA3-B5DF-0089BD84B9BB}" type="presOf" srcId="{85574A08-4A13-4556-BC24-73D46094C888}" destId="{5EB18EAF-5E3B-4904-B199-0056735249F4}" srcOrd="0" destOrd="0" presId="urn:microsoft.com/office/officeart/2005/8/layout/list1"/>
    <dgm:cxn modelId="{5CBBBEAF-230C-4233-83DF-D06DD4B16841}" type="presParOf" srcId="{CECA8499-0DFF-4865-9279-2FAFD4DF4D5A}" destId="{B0DA9C59-FDC0-4BEE-9DCB-539E3B036438}" srcOrd="0" destOrd="0" presId="urn:microsoft.com/office/officeart/2005/8/layout/list1"/>
    <dgm:cxn modelId="{626BC891-8F0A-4969-898A-83C48E012E11}" type="presParOf" srcId="{B0DA9C59-FDC0-4BEE-9DCB-539E3B036438}" destId="{3B6DF96A-D7D9-418B-B9AB-14764B2F78FA}" srcOrd="0" destOrd="0" presId="urn:microsoft.com/office/officeart/2005/8/layout/list1"/>
    <dgm:cxn modelId="{AE6B6443-0E8C-4E8E-A67A-A39B84634A79}" type="presParOf" srcId="{B0DA9C59-FDC0-4BEE-9DCB-539E3B036438}" destId="{FB57A07D-0C2E-4C54-8869-E4F782C49C9F}" srcOrd="1" destOrd="0" presId="urn:microsoft.com/office/officeart/2005/8/layout/list1"/>
    <dgm:cxn modelId="{CD4A3831-F57B-42DE-A052-B8A69CEC50C5}" type="presParOf" srcId="{CECA8499-0DFF-4865-9279-2FAFD4DF4D5A}" destId="{1385A5E9-C819-404A-9E51-18355CB931C7}" srcOrd="1" destOrd="0" presId="urn:microsoft.com/office/officeart/2005/8/layout/list1"/>
    <dgm:cxn modelId="{2C44F19F-E849-475F-A84E-088ABB8A453A}" type="presParOf" srcId="{CECA8499-0DFF-4865-9279-2FAFD4DF4D5A}" destId="{4CF8C05E-22C4-43A4-9C94-3F9854D3B2E4}" srcOrd="2" destOrd="0" presId="urn:microsoft.com/office/officeart/2005/8/layout/list1"/>
    <dgm:cxn modelId="{956FD4A2-A1C5-4E52-A9F9-5261B07C9B51}" type="presParOf" srcId="{CECA8499-0DFF-4865-9279-2FAFD4DF4D5A}" destId="{8E10B64D-7986-424E-865E-32C10DA704C7}" srcOrd="3" destOrd="0" presId="urn:microsoft.com/office/officeart/2005/8/layout/list1"/>
    <dgm:cxn modelId="{0F5E8523-425F-4B1A-809B-34D0E1C738C9}" type="presParOf" srcId="{CECA8499-0DFF-4865-9279-2FAFD4DF4D5A}" destId="{065A25B0-1EE4-447D-9CEE-9DCD40A17E64}" srcOrd="4" destOrd="0" presId="urn:microsoft.com/office/officeart/2005/8/layout/list1"/>
    <dgm:cxn modelId="{D3400163-272E-4564-9FD3-F31CE23DBBA7}" type="presParOf" srcId="{065A25B0-1EE4-447D-9CEE-9DCD40A17E64}" destId="{4C186A52-CA97-42C7-AA81-D3E747BA2E98}" srcOrd="0" destOrd="0" presId="urn:microsoft.com/office/officeart/2005/8/layout/list1"/>
    <dgm:cxn modelId="{016B1A2D-F34B-47B1-BC22-5D545B4B197E}" type="presParOf" srcId="{065A25B0-1EE4-447D-9CEE-9DCD40A17E64}" destId="{83C563AA-7B80-437F-BF4C-7E1167AC83DD}" srcOrd="1" destOrd="0" presId="urn:microsoft.com/office/officeart/2005/8/layout/list1"/>
    <dgm:cxn modelId="{CA348F57-8B76-4580-A669-6B2635903299}" type="presParOf" srcId="{CECA8499-0DFF-4865-9279-2FAFD4DF4D5A}" destId="{3E431F95-38CE-4C68-ADFA-1EEA390F2A44}" srcOrd="5" destOrd="0" presId="urn:microsoft.com/office/officeart/2005/8/layout/list1"/>
    <dgm:cxn modelId="{536BDCC0-02AE-46E1-9E07-36F572E8C982}" type="presParOf" srcId="{CECA8499-0DFF-4865-9279-2FAFD4DF4D5A}" destId="{37A3A52F-91AE-4564-94F9-378B08767351}" srcOrd="6" destOrd="0" presId="urn:microsoft.com/office/officeart/2005/8/layout/list1"/>
    <dgm:cxn modelId="{98C46E37-091C-4C22-BC46-BE6441A7968A}" type="presParOf" srcId="{CECA8499-0DFF-4865-9279-2FAFD4DF4D5A}" destId="{D99C9095-72C8-4197-8E18-7F0744CC9D0B}" srcOrd="7" destOrd="0" presId="urn:microsoft.com/office/officeart/2005/8/layout/list1"/>
    <dgm:cxn modelId="{19A9F0AD-3D50-4B07-A795-6D36E6A9556C}" type="presParOf" srcId="{CECA8499-0DFF-4865-9279-2FAFD4DF4D5A}" destId="{728716AB-31CB-4E5C-AF0C-958CD9F37770}" srcOrd="8" destOrd="0" presId="urn:microsoft.com/office/officeart/2005/8/layout/list1"/>
    <dgm:cxn modelId="{4106B300-5F50-4B8D-AF7E-2DF38FF601D5}" type="presParOf" srcId="{728716AB-31CB-4E5C-AF0C-958CD9F37770}" destId="{6C9DF95E-498A-4852-9E34-8529DDF4F598}" srcOrd="0" destOrd="0" presId="urn:microsoft.com/office/officeart/2005/8/layout/list1"/>
    <dgm:cxn modelId="{6A5739B5-B7F7-4B2B-9740-6C45E3E9153C}" type="presParOf" srcId="{728716AB-31CB-4E5C-AF0C-958CD9F37770}" destId="{7E92D773-EB53-4E7B-A60E-40D93155CF55}" srcOrd="1" destOrd="0" presId="urn:microsoft.com/office/officeart/2005/8/layout/list1"/>
    <dgm:cxn modelId="{B687BB0D-E010-4994-8BB4-14B70D413D56}" type="presParOf" srcId="{CECA8499-0DFF-4865-9279-2FAFD4DF4D5A}" destId="{D9A27620-A6AB-46F5-8E15-476E6B72CED0}" srcOrd="9" destOrd="0" presId="urn:microsoft.com/office/officeart/2005/8/layout/list1"/>
    <dgm:cxn modelId="{DF21CF08-1762-43AC-94CB-960087DDE30E}" type="presParOf" srcId="{CECA8499-0DFF-4865-9279-2FAFD4DF4D5A}" destId="{98993B64-2E5C-4C85-869B-7565FCAF75E5}" srcOrd="10" destOrd="0" presId="urn:microsoft.com/office/officeart/2005/8/layout/list1"/>
    <dgm:cxn modelId="{FC8359E4-7CAE-453C-909D-4898CBA30D36}" type="presParOf" srcId="{CECA8499-0DFF-4865-9279-2FAFD4DF4D5A}" destId="{CDBEF0F2-327E-4199-BBB6-D323A1049F7B}" srcOrd="11" destOrd="0" presId="urn:microsoft.com/office/officeart/2005/8/layout/list1"/>
    <dgm:cxn modelId="{55EAAAB6-AD5F-4373-9D0D-AEECAE2B18E1}" type="presParOf" srcId="{CECA8499-0DFF-4865-9279-2FAFD4DF4D5A}" destId="{A1ABE27F-6D45-42DD-A65F-6878335BA32C}" srcOrd="12" destOrd="0" presId="urn:microsoft.com/office/officeart/2005/8/layout/list1"/>
    <dgm:cxn modelId="{4627C3A2-2775-42C3-81C1-30D4A84E9F5F}" type="presParOf" srcId="{A1ABE27F-6D45-42DD-A65F-6878335BA32C}" destId="{5EB18EAF-5E3B-4904-B199-0056735249F4}" srcOrd="0" destOrd="0" presId="urn:microsoft.com/office/officeart/2005/8/layout/list1"/>
    <dgm:cxn modelId="{D9FA37B3-7BCE-419A-B768-3B623170CBD4}" type="presParOf" srcId="{A1ABE27F-6D45-42DD-A65F-6878335BA32C}" destId="{2544732D-1D75-48F9-B886-9C0621D6C8D4}" srcOrd="1" destOrd="0" presId="urn:microsoft.com/office/officeart/2005/8/layout/list1"/>
    <dgm:cxn modelId="{091F14B7-B026-49AE-B198-759902667CCC}" type="presParOf" srcId="{CECA8499-0DFF-4865-9279-2FAFD4DF4D5A}" destId="{A43C3524-A36B-482B-ABE0-E1619240A228}" srcOrd="13" destOrd="0" presId="urn:microsoft.com/office/officeart/2005/8/layout/list1"/>
    <dgm:cxn modelId="{E1358B55-B087-414A-A368-0B0735303736}" type="presParOf" srcId="{CECA8499-0DFF-4865-9279-2FAFD4DF4D5A}" destId="{B4F50ECA-E126-409A-A667-F3965DBC520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0CAF5C-1C4E-481F-8978-1D7FF580552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40D589F-9085-499F-B0D2-DB08D82E7D9A}">
      <dgm:prSet phldrT="[Text]"/>
      <dgm:spPr/>
      <dgm:t>
        <a:bodyPr/>
        <a:lstStyle/>
        <a:p>
          <a:r>
            <a:rPr lang="en-US" dirty="0"/>
            <a:t>Poverty</a:t>
          </a:r>
        </a:p>
      </dgm:t>
    </dgm:pt>
    <dgm:pt modelId="{E493FA4D-C3E2-4D7F-BCED-F1C279092091}" type="sibTrans" cxnId="{58ADE029-A7BC-418B-95A7-BDA07D9AF259}">
      <dgm:prSet/>
      <dgm:spPr/>
      <dgm:t>
        <a:bodyPr/>
        <a:lstStyle/>
        <a:p>
          <a:endParaRPr lang="en-US"/>
        </a:p>
      </dgm:t>
    </dgm:pt>
    <dgm:pt modelId="{6C32D7C8-6CDE-49C5-8769-A8558211D8CD}" type="parTrans" cxnId="{58ADE029-A7BC-418B-95A7-BDA07D9AF259}">
      <dgm:prSet/>
      <dgm:spPr/>
      <dgm:t>
        <a:bodyPr/>
        <a:lstStyle/>
        <a:p>
          <a:endParaRPr lang="en-US"/>
        </a:p>
      </dgm:t>
    </dgm:pt>
    <dgm:pt modelId="{8A0C1F00-6926-4755-97A7-23E52998BBBF}">
      <dgm:prSet phldrT="[Text]"/>
      <dgm:spPr/>
      <dgm:t>
        <a:bodyPr/>
        <a:lstStyle/>
        <a:p>
          <a:r>
            <a:rPr lang="en-US" dirty="0"/>
            <a:t>Family dysfunction</a:t>
          </a:r>
        </a:p>
      </dgm:t>
    </dgm:pt>
    <dgm:pt modelId="{8ABC461B-AE94-488B-B2FB-6E8D982207D8}" type="sibTrans" cxnId="{DC4802CC-C9F6-4B02-8A84-B99006E63FAA}">
      <dgm:prSet/>
      <dgm:spPr/>
      <dgm:t>
        <a:bodyPr/>
        <a:lstStyle/>
        <a:p>
          <a:endParaRPr lang="en-US"/>
        </a:p>
      </dgm:t>
    </dgm:pt>
    <dgm:pt modelId="{AC102717-B445-4210-96CE-914585BC82E7}" type="parTrans" cxnId="{DC4802CC-C9F6-4B02-8A84-B99006E63FAA}">
      <dgm:prSet/>
      <dgm:spPr/>
      <dgm:t>
        <a:bodyPr/>
        <a:lstStyle/>
        <a:p>
          <a:endParaRPr lang="en-US"/>
        </a:p>
      </dgm:t>
    </dgm:pt>
    <dgm:pt modelId="{11B4C56B-8F72-4383-B095-27D3C60BDA8A}">
      <dgm:prSet phldrT="[Text]"/>
      <dgm:spPr/>
      <dgm:t>
        <a:bodyPr/>
        <a:lstStyle/>
        <a:p>
          <a:r>
            <a:rPr lang="en-US" dirty="0"/>
            <a:t>Isolation</a:t>
          </a:r>
        </a:p>
      </dgm:t>
    </dgm:pt>
    <dgm:pt modelId="{986472A8-996F-4C59-9678-9DD991994915}" type="sibTrans" cxnId="{FE37488A-1970-49DE-8742-F28D66E17B90}">
      <dgm:prSet/>
      <dgm:spPr/>
      <dgm:t>
        <a:bodyPr/>
        <a:lstStyle/>
        <a:p>
          <a:endParaRPr lang="en-US"/>
        </a:p>
      </dgm:t>
    </dgm:pt>
    <dgm:pt modelId="{702B3E5B-D1E4-4A09-8398-EE82E431588E}" type="parTrans" cxnId="{FE37488A-1970-49DE-8742-F28D66E17B90}">
      <dgm:prSet/>
      <dgm:spPr/>
      <dgm:t>
        <a:bodyPr/>
        <a:lstStyle/>
        <a:p>
          <a:endParaRPr lang="en-US"/>
        </a:p>
      </dgm:t>
    </dgm:pt>
    <dgm:pt modelId="{8C7A7DEE-6E52-4222-8D1A-F62BC37C660E}">
      <dgm:prSet phldrT="[Text]"/>
      <dgm:spPr/>
      <dgm:t>
        <a:bodyPr/>
        <a:lstStyle/>
        <a:p>
          <a:r>
            <a:rPr lang="en-US" dirty="0"/>
            <a:t>Lack of personal safety</a:t>
          </a:r>
        </a:p>
      </dgm:t>
    </dgm:pt>
    <dgm:pt modelId="{3F57A960-D5C2-4DC7-876E-81333AA4614B}" type="sibTrans" cxnId="{07B4F4D0-983B-43BD-94DB-C36003F7FAEA}">
      <dgm:prSet/>
      <dgm:spPr/>
      <dgm:t>
        <a:bodyPr/>
        <a:lstStyle/>
        <a:p>
          <a:endParaRPr lang="en-US"/>
        </a:p>
      </dgm:t>
    </dgm:pt>
    <dgm:pt modelId="{A3B57B5C-C2C4-45AD-9EFF-D65E552B2163}" type="parTrans" cxnId="{07B4F4D0-983B-43BD-94DB-C36003F7FAEA}">
      <dgm:prSet/>
      <dgm:spPr/>
      <dgm:t>
        <a:bodyPr/>
        <a:lstStyle/>
        <a:p>
          <a:endParaRPr lang="en-US"/>
        </a:p>
      </dgm:t>
    </dgm:pt>
    <dgm:pt modelId="{CECA8499-0DFF-4865-9279-2FAFD4DF4D5A}" type="pres">
      <dgm:prSet presAssocID="{E70CAF5C-1C4E-481F-8978-1D7FF5805528}" presName="linear" presStyleCnt="0">
        <dgm:presLayoutVars>
          <dgm:dir/>
          <dgm:animLvl val="lvl"/>
          <dgm:resizeHandles val="exact"/>
        </dgm:presLayoutVars>
      </dgm:prSet>
      <dgm:spPr/>
    </dgm:pt>
    <dgm:pt modelId="{6614C20E-A106-4B11-AFD0-4D678BD28D18}" type="pres">
      <dgm:prSet presAssocID="{8C7A7DEE-6E52-4222-8D1A-F62BC37C660E}" presName="parentLin" presStyleCnt="0"/>
      <dgm:spPr/>
    </dgm:pt>
    <dgm:pt modelId="{422FF91B-5D02-40FD-90CA-D393C9092B78}" type="pres">
      <dgm:prSet presAssocID="{8C7A7DEE-6E52-4222-8D1A-F62BC37C660E}" presName="parentLeftMargin" presStyleLbl="node1" presStyleIdx="0" presStyleCnt="4"/>
      <dgm:spPr/>
    </dgm:pt>
    <dgm:pt modelId="{142F0953-6D85-4E2A-BFF8-77F53685B660}" type="pres">
      <dgm:prSet presAssocID="{8C7A7DEE-6E52-4222-8D1A-F62BC37C660E}" presName="parentText" presStyleLbl="node1" presStyleIdx="0" presStyleCnt="4" custLinFactNeighborX="4915" custLinFactNeighborY="-7565">
        <dgm:presLayoutVars>
          <dgm:chMax val="0"/>
          <dgm:bulletEnabled val="1"/>
        </dgm:presLayoutVars>
      </dgm:prSet>
      <dgm:spPr/>
    </dgm:pt>
    <dgm:pt modelId="{E1CB0E54-8F35-4841-B5A5-391D70ADBC08}" type="pres">
      <dgm:prSet presAssocID="{8C7A7DEE-6E52-4222-8D1A-F62BC37C660E}" presName="negativeSpace" presStyleCnt="0"/>
      <dgm:spPr/>
    </dgm:pt>
    <dgm:pt modelId="{DB71F068-0E85-4BA2-94F4-CA2C480E792B}" type="pres">
      <dgm:prSet presAssocID="{8C7A7DEE-6E52-4222-8D1A-F62BC37C660E}" presName="childText" presStyleLbl="conFgAcc1" presStyleIdx="0" presStyleCnt="4">
        <dgm:presLayoutVars>
          <dgm:bulletEnabled val="1"/>
        </dgm:presLayoutVars>
      </dgm:prSet>
      <dgm:spPr/>
    </dgm:pt>
    <dgm:pt modelId="{A279FA18-45F6-4AA4-A4F0-928785AC7A25}" type="pres">
      <dgm:prSet presAssocID="{3F57A960-D5C2-4DC7-876E-81333AA4614B}" presName="spaceBetweenRectangles" presStyleCnt="0"/>
      <dgm:spPr/>
    </dgm:pt>
    <dgm:pt modelId="{6BFD66DA-E117-49B6-880A-039407A89203}" type="pres">
      <dgm:prSet presAssocID="{11B4C56B-8F72-4383-B095-27D3C60BDA8A}" presName="parentLin" presStyleCnt="0"/>
      <dgm:spPr/>
    </dgm:pt>
    <dgm:pt modelId="{41F874BC-38C1-475B-B697-2A4080DC7F01}" type="pres">
      <dgm:prSet presAssocID="{11B4C56B-8F72-4383-B095-27D3C60BDA8A}" presName="parentLeftMargin" presStyleLbl="node1" presStyleIdx="0" presStyleCnt="4"/>
      <dgm:spPr/>
    </dgm:pt>
    <dgm:pt modelId="{8BD12ACC-5AAC-47D4-80FC-FB1C599BD709}" type="pres">
      <dgm:prSet presAssocID="{11B4C56B-8F72-4383-B095-27D3C60BDA8A}" presName="parentText" presStyleLbl="node1" presStyleIdx="1" presStyleCnt="4">
        <dgm:presLayoutVars>
          <dgm:chMax val="0"/>
          <dgm:bulletEnabled val="1"/>
        </dgm:presLayoutVars>
      </dgm:prSet>
      <dgm:spPr/>
    </dgm:pt>
    <dgm:pt modelId="{1674C88D-218D-4C09-8394-9A2608D86720}" type="pres">
      <dgm:prSet presAssocID="{11B4C56B-8F72-4383-B095-27D3C60BDA8A}" presName="negativeSpace" presStyleCnt="0"/>
      <dgm:spPr/>
    </dgm:pt>
    <dgm:pt modelId="{63FE5FEF-27B3-4225-97E8-E5AFBC8A2456}" type="pres">
      <dgm:prSet presAssocID="{11B4C56B-8F72-4383-B095-27D3C60BDA8A}" presName="childText" presStyleLbl="conFgAcc1" presStyleIdx="1" presStyleCnt="4">
        <dgm:presLayoutVars>
          <dgm:bulletEnabled val="1"/>
        </dgm:presLayoutVars>
      </dgm:prSet>
      <dgm:spPr/>
    </dgm:pt>
    <dgm:pt modelId="{FD609A5A-93AE-47F0-B879-B75C9D7CD1BE}" type="pres">
      <dgm:prSet presAssocID="{986472A8-996F-4C59-9678-9DD991994915}" presName="spaceBetweenRectangles" presStyleCnt="0"/>
      <dgm:spPr/>
    </dgm:pt>
    <dgm:pt modelId="{F236E9C8-C3AA-40D1-ACE3-84F2016731AB}" type="pres">
      <dgm:prSet presAssocID="{8A0C1F00-6926-4755-97A7-23E52998BBBF}" presName="parentLin" presStyleCnt="0"/>
      <dgm:spPr/>
    </dgm:pt>
    <dgm:pt modelId="{6726F654-6758-406F-B0A9-21D22E50B5BD}" type="pres">
      <dgm:prSet presAssocID="{8A0C1F00-6926-4755-97A7-23E52998BBBF}" presName="parentLeftMargin" presStyleLbl="node1" presStyleIdx="1" presStyleCnt="4"/>
      <dgm:spPr/>
    </dgm:pt>
    <dgm:pt modelId="{2545D004-6ABB-4786-A4ED-3137F0B26820}" type="pres">
      <dgm:prSet presAssocID="{8A0C1F00-6926-4755-97A7-23E52998BBBF}" presName="parentText" presStyleLbl="node1" presStyleIdx="2" presStyleCnt="4">
        <dgm:presLayoutVars>
          <dgm:chMax val="0"/>
          <dgm:bulletEnabled val="1"/>
        </dgm:presLayoutVars>
      </dgm:prSet>
      <dgm:spPr/>
    </dgm:pt>
    <dgm:pt modelId="{624931E4-25C2-4F96-AA2A-22944179A0C5}" type="pres">
      <dgm:prSet presAssocID="{8A0C1F00-6926-4755-97A7-23E52998BBBF}" presName="negativeSpace" presStyleCnt="0"/>
      <dgm:spPr/>
    </dgm:pt>
    <dgm:pt modelId="{D950469C-7187-42D7-871D-F7B25C8F0226}" type="pres">
      <dgm:prSet presAssocID="{8A0C1F00-6926-4755-97A7-23E52998BBBF}" presName="childText" presStyleLbl="conFgAcc1" presStyleIdx="2" presStyleCnt="4">
        <dgm:presLayoutVars>
          <dgm:bulletEnabled val="1"/>
        </dgm:presLayoutVars>
      </dgm:prSet>
      <dgm:spPr/>
    </dgm:pt>
    <dgm:pt modelId="{B3D7F8B0-408C-480F-A564-92F88A92B688}" type="pres">
      <dgm:prSet presAssocID="{8ABC461B-AE94-488B-B2FB-6E8D982207D8}" presName="spaceBetweenRectangles" presStyleCnt="0"/>
      <dgm:spPr/>
    </dgm:pt>
    <dgm:pt modelId="{707C8EF4-2F12-4306-B38C-478D523F0B5E}" type="pres">
      <dgm:prSet presAssocID="{440D589F-9085-499F-B0D2-DB08D82E7D9A}" presName="parentLin" presStyleCnt="0"/>
      <dgm:spPr/>
    </dgm:pt>
    <dgm:pt modelId="{B6104EF9-3548-4433-A477-5BF2226D89EF}" type="pres">
      <dgm:prSet presAssocID="{440D589F-9085-499F-B0D2-DB08D82E7D9A}" presName="parentLeftMargin" presStyleLbl="node1" presStyleIdx="2" presStyleCnt="4"/>
      <dgm:spPr/>
    </dgm:pt>
    <dgm:pt modelId="{85802B5C-123F-4613-8741-F764975E451B}" type="pres">
      <dgm:prSet presAssocID="{440D589F-9085-499F-B0D2-DB08D82E7D9A}" presName="parentText" presStyleLbl="node1" presStyleIdx="3" presStyleCnt="4">
        <dgm:presLayoutVars>
          <dgm:chMax val="0"/>
          <dgm:bulletEnabled val="1"/>
        </dgm:presLayoutVars>
      </dgm:prSet>
      <dgm:spPr/>
    </dgm:pt>
    <dgm:pt modelId="{FDCEE2F6-1F2E-4E2C-8566-5F640BFC166A}" type="pres">
      <dgm:prSet presAssocID="{440D589F-9085-499F-B0D2-DB08D82E7D9A}" presName="negativeSpace" presStyleCnt="0"/>
      <dgm:spPr/>
    </dgm:pt>
    <dgm:pt modelId="{92597A79-3635-4FEA-87BC-C6E0A66ED1AB}" type="pres">
      <dgm:prSet presAssocID="{440D589F-9085-499F-B0D2-DB08D82E7D9A}" presName="childText" presStyleLbl="conFgAcc1" presStyleIdx="3" presStyleCnt="4">
        <dgm:presLayoutVars>
          <dgm:bulletEnabled val="1"/>
        </dgm:presLayoutVars>
      </dgm:prSet>
      <dgm:spPr/>
    </dgm:pt>
  </dgm:ptLst>
  <dgm:cxnLst>
    <dgm:cxn modelId="{F49F6B14-21A2-4746-A94B-DD67373AA275}" type="presOf" srcId="{8A0C1F00-6926-4755-97A7-23E52998BBBF}" destId="{6726F654-6758-406F-B0A9-21D22E50B5BD}" srcOrd="0" destOrd="0" presId="urn:microsoft.com/office/officeart/2005/8/layout/list1"/>
    <dgm:cxn modelId="{58ADE029-A7BC-418B-95A7-BDA07D9AF259}" srcId="{E70CAF5C-1C4E-481F-8978-1D7FF5805528}" destId="{440D589F-9085-499F-B0D2-DB08D82E7D9A}" srcOrd="3" destOrd="0" parTransId="{6C32D7C8-6CDE-49C5-8769-A8558211D8CD}" sibTransId="{E493FA4D-C3E2-4D7F-BCED-F1C279092091}"/>
    <dgm:cxn modelId="{D47D526C-2712-4E6F-97AF-EB9436C0CDCD}" type="presOf" srcId="{11B4C56B-8F72-4383-B095-27D3C60BDA8A}" destId="{41F874BC-38C1-475B-B697-2A4080DC7F01}" srcOrd="0" destOrd="0" presId="urn:microsoft.com/office/officeart/2005/8/layout/list1"/>
    <dgm:cxn modelId="{7440E77E-C439-491F-ABE2-CDD1076BC725}" type="presOf" srcId="{8C7A7DEE-6E52-4222-8D1A-F62BC37C660E}" destId="{422FF91B-5D02-40FD-90CA-D393C9092B78}" srcOrd="0" destOrd="0" presId="urn:microsoft.com/office/officeart/2005/8/layout/list1"/>
    <dgm:cxn modelId="{FE37488A-1970-49DE-8742-F28D66E17B90}" srcId="{E70CAF5C-1C4E-481F-8978-1D7FF5805528}" destId="{11B4C56B-8F72-4383-B095-27D3C60BDA8A}" srcOrd="1" destOrd="0" parTransId="{702B3E5B-D1E4-4A09-8398-EE82E431588E}" sibTransId="{986472A8-996F-4C59-9678-9DD991994915}"/>
    <dgm:cxn modelId="{1CE296AA-D2AE-45C4-9087-E07F31F7FC60}" type="presOf" srcId="{8A0C1F00-6926-4755-97A7-23E52998BBBF}" destId="{2545D004-6ABB-4786-A4ED-3137F0B26820}" srcOrd="1" destOrd="0" presId="urn:microsoft.com/office/officeart/2005/8/layout/list1"/>
    <dgm:cxn modelId="{2EBE1EB8-65CC-4704-84C6-C0FD5FC919E7}" type="presOf" srcId="{440D589F-9085-499F-B0D2-DB08D82E7D9A}" destId="{B6104EF9-3548-4433-A477-5BF2226D89EF}" srcOrd="0" destOrd="0" presId="urn:microsoft.com/office/officeart/2005/8/layout/list1"/>
    <dgm:cxn modelId="{80F373C8-84FB-460E-B7CD-41C2D719E4F0}" type="presOf" srcId="{8C7A7DEE-6E52-4222-8D1A-F62BC37C660E}" destId="{142F0953-6D85-4E2A-BFF8-77F53685B660}" srcOrd="1" destOrd="0" presId="urn:microsoft.com/office/officeart/2005/8/layout/list1"/>
    <dgm:cxn modelId="{DC4802CC-C9F6-4B02-8A84-B99006E63FAA}" srcId="{E70CAF5C-1C4E-481F-8978-1D7FF5805528}" destId="{8A0C1F00-6926-4755-97A7-23E52998BBBF}" srcOrd="2" destOrd="0" parTransId="{AC102717-B445-4210-96CE-914585BC82E7}" sibTransId="{8ABC461B-AE94-488B-B2FB-6E8D982207D8}"/>
    <dgm:cxn modelId="{07B4F4D0-983B-43BD-94DB-C36003F7FAEA}" srcId="{E70CAF5C-1C4E-481F-8978-1D7FF5805528}" destId="{8C7A7DEE-6E52-4222-8D1A-F62BC37C660E}" srcOrd="0" destOrd="0" parTransId="{A3B57B5C-C2C4-45AD-9EFF-D65E552B2163}" sibTransId="{3F57A960-D5C2-4DC7-876E-81333AA4614B}"/>
    <dgm:cxn modelId="{B089B2E4-9285-442B-A357-8B745AD77D29}" type="presOf" srcId="{11B4C56B-8F72-4383-B095-27D3C60BDA8A}" destId="{8BD12ACC-5AAC-47D4-80FC-FB1C599BD709}" srcOrd="1" destOrd="0" presId="urn:microsoft.com/office/officeart/2005/8/layout/list1"/>
    <dgm:cxn modelId="{D1D0D6F7-DE89-4B8F-9651-BFD3277566E2}" type="presOf" srcId="{E70CAF5C-1C4E-481F-8978-1D7FF5805528}" destId="{CECA8499-0DFF-4865-9279-2FAFD4DF4D5A}" srcOrd="0" destOrd="0" presId="urn:microsoft.com/office/officeart/2005/8/layout/list1"/>
    <dgm:cxn modelId="{C7E6B0FC-6300-45FE-91AC-1F4DAF7C47FA}" type="presOf" srcId="{440D589F-9085-499F-B0D2-DB08D82E7D9A}" destId="{85802B5C-123F-4613-8741-F764975E451B}" srcOrd="1" destOrd="0" presId="urn:microsoft.com/office/officeart/2005/8/layout/list1"/>
    <dgm:cxn modelId="{C1CD5A9F-D971-4598-B165-D92D96186622}" type="presParOf" srcId="{CECA8499-0DFF-4865-9279-2FAFD4DF4D5A}" destId="{6614C20E-A106-4B11-AFD0-4D678BD28D18}" srcOrd="0" destOrd="0" presId="urn:microsoft.com/office/officeart/2005/8/layout/list1"/>
    <dgm:cxn modelId="{1D655044-3A07-4915-9190-FD987824380A}" type="presParOf" srcId="{6614C20E-A106-4B11-AFD0-4D678BD28D18}" destId="{422FF91B-5D02-40FD-90CA-D393C9092B78}" srcOrd="0" destOrd="0" presId="urn:microsoft.com/office/officeart/2005/8/layout/list1"/>
    <dgm:cxn modelId="{22590EDF-DC2A-4B71-B804-AE3A21A948F4}" type="presParOf" srcId="{6614C20E-A106-4B11-AFD0-4D678BD28D18}" destId="{142F0953-6D85-4E2A-BFF8-77F53685B660}" srcOrd="1" destOrd="0" presId="urn:microsoft.com/office/officeart/2005/8/layout/list1"/>
    <dgm:cxn modelId="{E9FB3F8B-FFF5-44B8-A724-1C312A6B6D62}" type="presParOf" srcId="{CECA8499-0DFF-4865-9279-2FAFD4DF4D5A}" destId="{E1CB0E54-8F35-4841-B5A5-391D70ADBC08}" srcOrd="1" destOrd="0" presId="urn:microsoft.com/office/officeart/2005/8/layout/list1"/>
    <dgm:cxn modelId="{EFCC1493-DC7C-4364-BD53-C3708E8C134D}" type="presParOf" srcId="{CECA8499-0DFF-4865-9279-2FAFD4DF4D5A}" destId="{DB71F068-0E85-4BA2-94F4-CA2C480E792B}" srcOrd="2" destOrd="0" presId="urn:microsoft.com/office/officeart/2005/8/layout/list1"/>
    <dgm:cxn modelId="{0809EF2B-CCBE-47CC-9A69-43FA65A3DAE1}" type="presParOf" srcId="{CECA8499-0DFF-4865-9279-2FAFD4DF4D5A}" destId="{A279FA18-45F6-4AA4-A4F0-928785AC7A25}" srcOrd="3" destOrd="0" presId="urn:microsoft.com/office/officeart/2005/8/layout/list1"/>
    <dgm:cxn modelId="{5B0FF3E0-3BA6-4B6E-9514-6C96D205A145}" type="presParOf" srcId="{CECA8499-0DFF-4865-9279-2FAFD4DF4D5A}" destId="{6BFD66DA-E117-49B6-880A-039407A89203}" srcOrd="4" destOrd="0" presId="urn:microsoft.com/office/officeart/2005/8/layout/list1"/>
    <dgm:cxn modelId="{EE69EA89-74E8-42E4-AF66-1E90FEBCA614}" type="presParOf" srcId="{6BFD66DA-E117-49B6-880A-039407A89203}" destId="{41F874BC-38C1-475B-B697-2A4080DC7F01}" srcOrd="0" destOrd="0" presId="urn:microsoft.com/office/officeart/2005/8/layout/list1"/>
    <dgm:cxn modelId="{215E6B49-A379-410E-84DD-798E85EB742F}" type="presParOf" srcId="{6BFD66DA-E117-49B6-880A-039407A89203}" destId="{8BD12ACC-5AAC-47D4-80FC-FB1C599BD709}" srcOrd="1" destOrd="0" presId="urn:microsoft.com/office/officeart/2005/8/layout/list1"/>
    <dgm:cxn modelId="{307418F5-F422-4F5B-9AC5-FBE2A4405766}" type="presParOf" srcId="{CECA8499-0DFF-4865-9279-2FAFD4DF4D5A}" destId="{1674C88D-218D-4C09-8394-9A2608D86720}" srcOrd="5" destOrd="0" presId="urn:microsoft.com/office/officeart/2005/8/layout/list1"/>
    <dgm:cxn modelId="{79F343D4-5A06-49DF-885E-107E0C1FB5D9}" type="presParOf" srcId="{CECA8499-0DFF-4865-9279-2FAFD4DF4D5A}" destId="{63FE5FEF-27B3-4225-97E8-E5AFBC8A2456}" srcOrd="6" destOrd="0" presId="urn:microsoft.com/office/officeart/2005/8/layout/list1"/>
    <dgm:cxn modelId="{CEF352B4-1E5E-4CA2-A8F7-C520B5352947}" type="presParOf" srcId="{CECA8499-0DFF-4865-9279-2FAFD4DF4D5A}" destId="{FD609A5A-93AE-47F0-B879-B75C9D7CD1BE}" srcOrd="7" destOrd="0" presId="urn:microsoft.com/office/officeart/2005/8/layout/list1"/>
    <dgm:cxn modelId="{1246321D-0551-448E-A071-DD9116364F43}" type="presParOf" srcId="{CECA8499-0DFF-4865-9279-2FAFD4DF4D5A}" destId="{F236E9C8-C3AA-40D1-ACE3-84F2016731AB}" srcOrd="8" destOrd="0" presId="urn:microsoft.com/office/officeart/2005/8/layout/list1"/>
    <dgm:cxn modelId="{81CA8ED4-C63D-49AF-AD65-CE581B360857}" type="presParOf" srcId="{F236E9C8-C3AA-40D1-ACE3-84F2016731AB}" destId="{6726F654-6758-406F-B0A9-21D22E50B5BD}" srcOrd="0" destOrd="0" presId="urn:microsoft.com/office/officeart/2005/8/layout/list1"/>
    <dgm:cxn modelId="{A0B3CB6A-A639-4C65-B6D4-CF3356CCB761}" type="presParOf" srcId="{F236E9C8-C3AA-40D1-ACE3-84F2016731AB}" destId="{2545D004-6ABB-4786-A4ED-3137F0B26820}" srcOrd="1" destOrd="0" presId="urn:microsoft.com/office/officeart/2005/8/layout/list1"/>
    <dgm:cxn modelId="{270C4CFB-4AEE-4D7E-88E1-7B895AB3ACDE}" type="presParOf" srcId="{CECA8499-0DFF-4865-9279-2FAFD4DF4D5A}" destId="{624931E4-25C2-4F96-AA2A-22944179A0C5}" srcOrd="9" destOrd="0" presId="urn:microsoft.com/office/officeart/2005/8/layout/list1"/>
    <dgm:cxn modelId="{96A30290-C755-4992-9B0A-331D900C1CA8}" type="presParOf" srcId="{CECA8499-0DFF-4865-9279-2FAFD4DF4D5A}" destId="{D950469C-7187-42D7-871D-F7B25C8F0226}" srcOrd="10" destOrd="0" presId="urn:microsoft.com/office/officeart/2005/8/layout/list1"/>
    <dgm:cxn modelId="{F6DC2150-99E8-4F6A-9B30-998DF80240DC}" type="presParOf" srcId="{CECA8499-0DFF-4865-9279-2FAFD4DF4D5A}" destId="{B3D7F8B0-408C-480F-A564-92F88A92B688}" srcOrd="11" destOrd="0" presId="urn:microsoft.com/office/officeart/2005/8/layout/list1"/>
    <dgm:cxn modelId="{DAA94048-A61F-4EDD-81A5-B3D53EDDCA05}" type="presParOf" srcId="{CECA8499-0DFF-4865-9279-2FAFD4DF4D5A}" destId="{707C8EF4-2F12-4306-B38C-478D523F0B5E}" srcOrd="12" destOrd="0" presId="urn:microsoft.com/office/officeart/2005/8/layout/list1"/>
    <dgm:cxn modelId="{B1ADE15F-299E-43FC-ACAA-07C18917BDDE}" type="presParOf" srcId="{707C8EF4-2F12-4306-B38C-478D523F0B5E}" destId="{B6104EF9-3548-4433-A477-5BF2226D89EF}" srcOrd="0" destOrd="0" presId="urn:microsoft.com/office/officeart/2005/8/layout/list1"/>
    <dgm:cxn modelId="{66F9D1D3-C735-4FF5-97EF-DA78E51A9727}" type="presParOf" srcId="{707C8EF4-2F12-4306-B38C-478D523F0B5E}" destId="{85802B5C-123F-4613-8741-F764975E451B}" srcOrd="1" destOrd="0" presId="urn:microsoft.com/office/officeart/2005/8/layout/list1"/>
    <dgm:cxn modelId="{8D30B1C6-4319-42C1-BD75-805CD8DB7E8C}" type="presParOf" srcId="{CECA8499-0DFF-4865-9279-2FAFD4DF4D5A}" destId="{FDCEE2F6-1F2E-4E2C-8566-5F640BFC166A}" srcOrd="13" destOrd="0" presId="urn:microsoft.com/office/officeart/2005/8/layout/list1"/>
    <dgm:cxn modelId="{BDBF5944-B6EB-4432-B576-C89358D8422D}" type="presParOf" srcId="{CECA8499-0DFF-4865-9279-2FAFD4DF4D5A}" destId="{92597A79-3635-4FEA-87BC-C6E0A66ED1AB}"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0CAF5C-1C4E-481F-8978-1D7FF580552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40D589F-9085-499F-B0D2-DB08D82E7D9A}">
      <dgm:prSet phldrT="[Text]"/>
      <dgm:spPr/>
      <dgm:t>
        <a:bodyPr/>
        <a:lstStyle/>
        <a:p>
          <a:r>
            <a:rPr lang="en-US" dirty="0"/>
            <a:t>Survivors of Child Sexual Abuse </a:t>
          </a:r>
        </a:p>
      </dgm:t>
    </dgm:pt>
    <dgm:pt modelId="{E493FA4D-C3E2-4D7F-BCED-F1C279092091}" type="sibTrans" cxnId="{58ADE029-A7BC-418B-95A7-BDA07D9AF259}">
      <dgm:prSet/>
      <dgm:spPr/>
      <dgm:t>
        <a:bodyPr/>
        <a:lstStyle/>
        <a:p>
          <a:endParaRPr lang="en-US"/>
        </a:p>
      </dgm:t>
    </dgm:pt>
    <dgm:pt modelId="{6C32D7C8-6CDE-49C5-8769-A8558211D8CD}" type="parTrans" cxnId="{58ADE029-A7BC-418B-95A7-BDA07D9AF259}">
      <dgm:prSet/>
      <dgm:spPr/>
      <dgm:t>
        <a:bodyPr/>
        <a:lstStyle/>
        <a:p>
          <a:endParaRPr lang="en-US"/>
        </a:p>
      </dgm:t>
    </dgm:pt>
    <dgm:pt modelId="{8A0C1F00-6926-4755-97A7-23E52998BBBF}">
      <dgm:prSet phldrT="[Text]"/>
      <dgm:spPr/>
      <dgm:t>
        <a:bodyPr/>
        <a:lstStyle/>
        <a:p>
          <a:r>
            <a:rPr lang="en-US" dirty="0"/>
            <a:t>LGBTQI+ Community</a:t>
          </a:r>
        </a:p>
      </dgm:t>
    </dgm:pt>
    <dgm:pt modelId="{8ABC461B-AE94-488B-B2FB-6E8D982207D8}" type="sibTrans" cxnId="{DC4802CC-C9F6-4B02-8A84-B99006E63FAA}">
      <dgm:prSet/>
      <dgm:spPr/>
      <dgm:t>
        <a:bodyPr/>
        <a:lstStyle/>
        <a:p>
          <a:endParaRPr lang="en-US"/>
        </a:p>
      </dgm:t>
    </dgm:pt>
    <dgm:pt modelId="{AC102717-B445-4210-96CE-914585BC82E7}" type="parTrans" cxnId="{DC4802CC-C9F6-4B02-8A84-B99006E63FAA}">
      <dgm:prSet/>
      <dgm:spPr/>
      <dgm:t>
        <a:bodyPr/>
        <a:lstStyle/>
        <a:p>
          <a:endParaRPr lang="en-US"/>
        </a:p>
      </dgm:t>
    </dgm:pt>
    <dgm:pt modelId="{11B4C56B-8F72-4383-B095-27D3C60BDA8A}">
      <dgm:prSet phldrT="[Text]"/>
      <dgm:spPr/>
      <dgm:t>
        <a:bodyPr/>
        <a:lstStyle/>
        <a:p>
          <a:r>
            <a:rPr lang="en-US" dirty="0"/>
            <a:t>Runaway/Homeless Youth</a:t>
          </a:r>
        </a:p>
      </dgm:t>
    </dgm:pt>
    <dgm:pt modelId="{986472A8-996F-4C59-9678-9DD991994915}" type="sibTrans" cxnId="{FE37488A-1970-49DE-8742-F28D66E17B90}">
      <dgm:prSet/>
      <dgm:spPr/>
      <dgm:t>
        <a:bodyPr/>
        <a:lstStyle/>
        <a:p>
          <a:endParaRPr lang="en-US"/>
        </a:p>
      </dgm:t>
    </dgm:pt>
    <dgm:pt modelId="{702B3E5B-D1E4-4A09-8398-EE82E431588E}" type="parTrans" cxnId="{FE37488A-1970-49DE-8742-F28D66E17B90}">
      <dgm:prSet/>
      <dgm:spPr/>
      <dgm:t>
        <a:bodyPr/>
        <a:lstStyle/>
        <a:p>
          <a:endParaRPr lang="en-US"/>
        </a:p>
      </dgm:t>
    </dgm:pt>
    <dgm:pt modelId="{8C7A7DEE-6E52-4222-8D1A-F62BC37C660E}">
      <dgm:prSet phldrT="[Text]"/>
      <dgm:spPr/>
      <dgm:t>
        <a:bodyPr/>
        <a:lstStyle/>
        <a:p>
          <a:r>
            <a:rPr lang="en-US" dirty="0"/>
            <a:t>History of multi-generational Exploitation</a:t>
          </a:r>
        </a:p>
      </dgm:t>
    </dgm:pt>
    <dgm:pt modelId="{3F57A960-D5C2-4DC7-876E-81333AA4614B}" type="sibTrans" cxnId="{07B4F4D0-983B-43BD-94DB-C36003F7FAEA}">
      <dgm:prSet/>
      <dgm:spPr/>
      <dgm:t>
        <a:bodyPr/>
        <a:lstStyle/>
        <a:p>
          <a:endParaRPr lang="en-US"/>
        </a:p>
      </dgm:t>
    </dgm:pt>
    <dgm:pt modelId="{A3B57B5C-C2C4-45AD-9EFF-D65E552B2163}" type="parTrans" cxnId="{07B4F4D0-983B-43BD-94DB-C36003F7FAEA}">
      <dgm:prSet/>
      <dgm:spPr/>
      <dgm:t>
        <a:bodyPr/>
        <a:lstStyle/>
        <a:p>
          <a:endParaRPr lang="en-US"/>
        </a:p>
      </dgm:t>
    </dgm:pt>
    <dgm:pt modelId="{CECA8499-0DFF-4865-9279-2FAFD4DF4D5A}" type="pres">
      <dgm:prSet presAssocID="{E70CAF5C-1C4E-481F-8978-1D7FF5805528}" presName="linear" presStyleCnt="0">
        <dgm:presLayoutVars>
          <dgm:dir/>
          <dgm:animLvl val="lvl"/>
          <dgm:resizeHandles val="exact"/>
        </dgm:presLayoutVars>
      </dgm:prSet>
      <dgm:spPr/>
    </dgm:pt>
    <dgm:pt modelId="{6614C20E-A106-4B11-AFD0-4D678BD28D18}" type="pres">
      <dgm:prSet presAssocID="{8C7A7DEE-6E52-4222-8D1A-F62BC37C660E}" presName="parentLin" presStyleCnt="0"/>
      <dgm:spPr/>
    </dgm:pt>
    <dgm:pt modelId="{422FF91B-5D02-40FD-90CA-D393C9092B78}" type="pres">
      <dgm:prSet presAssocID="{8C7A7DEE-6E52-4222-8D1A-F62BC37C660E}" presName="parentLeftMargin" presStyleLbl="node1" presStyleIdx="0" presStyleCnt="4"/>
      <dgm:spPr/>
    </dgm:pt>
    <dgm:pt modelId="{142F0953-6D85-4E2A-BFF8-77F53685B660}" type="pres">
      <dgm:prSet presAssocID="{8C7A7DEE-6E52-4222-8D1A-F62BC37C660E}" presName="parentText" presStyleLbl="node1" presStyleIdx="0" presStyleCnt="4" custLinFactNeighborX="4915" custLinFactNeighborY="-7565">
        <dgm:presLayoutVars>
          <dgm:chMax val="0"/>
          <dgm:bulletEnabled val="1"/>
        </dgm:presLayoutVars>
      </dgm:prSet>
      <dgm:spPr/>
    </dgm:pt>
    <dgm:pt modelId="{E1CB0E54-8F35-4841-B5A5-391D70ADBC08}" type="pres">
      <dgm:prSet presAssocID="{8C7A7DEE-6E52-4222-8D1A-F62BC37C660E}" presName="negativeSpace" presStyleCnt="0"/>
      <dgm:spPr/>
    </dgm:pt>
    <dgm:pt modelId="{DB71F068-0E85-4BA2-94F4-CA2C480E792B}" type="pres">
      <dgm:prSet presAssocID="{8C7A7DEE-6E52-4222-8D1A-F62BC37C660E}" presName="childText" presStyleLbl="conFgAcc1" presStyleIdx="0" presStyleCnt="4">
        <dgm:presLayoutVars>
          <dgm:bulletEnabled val="1"/>
        </dgm:presLayoutVars>
      </dgm:prSet>
      <dgm:spPr/>
    </dgm:pt>
    <dgm:pt modelId="{A279FA18-45F6-4AA4-A4F0-928785AC7A25}" type="pres">
      <dgm:prSet presAssocID="{3F57A960-D5C2-4DC7-876E-81333AA4614B}" presName="spaceBetweenRectangles" presStyleCnt="0"/>
      <dgm:spPr/>
    </dgm:pt>
    <dgm:pt modelId="{6BFD66DA-E117-49B6-880A-039407A89203}" type="pres">
      <dgm:prSet presAssocID="{11B4C56B-8F72-4383-B095-27D3C60BDA8A}" presName="parentLin" presStyleCnt="0"/>
      <dgm:spPr/>
    </dgm:pt>
    <dgm:pt modelId="{41F874BC-38C1-475B-B697-2A4080DC7F01}" type="pres">
      <dgm:prSet presAssocID="{11B4C56B-8F72-4383-B095-27D3C60BDA8A}" presName="parentLeftMargin" presStyleLbl="node1" presStyleIdx="0" presStyleCnt="4"/>
      <dgm:spPr/>
    </dgm:pt>
    <dgm:pt modelId="{8BD12ACC-5AAC-47D4-80FC-FB1C599BD709}" type="pres">
      <dgm:prSet presAssocID="{11B4C56B-8F72-4383-B095-27D3C60BDA8A}" presName="parentText" presStyleLbl="node1" presStyleIdx="1" presStyleCnt="4">
        <dgm:presLayoutVars>
          <dgm:chMax val="0"/>
          <dgm:bulletEnabled val="1"/>
        </dgm:presLayoutVars>
      </dgm:prSet>
      <dgm:spPr/>
    </dgm:pt>
    <dgm:pt modelId="{1674C88D-218D-4C09-8394-9A2608D86720}" type="pres">
      <dgm:prSet presAssocID="{11B4C56B-8F72-4383-B095-27D3C60BDA8A}" presName="negativeSpace" presStyleCnt="0"/>
      <dgm:spPr/>
    </dgm:pt>
    <dgm:pt modelId="{63FE5FEF-27B3-4225-97E8-E5AFBC8A2456}" type="pres">
      <dgm:prSet presAssocID="{11B4C56B-8F72-4383-B095-27D3C60BDA8A}" presName="childText" presStyleLbl="conFgAcc1" presStyleIdx="1" presStyleCnt="4">
        <dgm:presLayoutVars>
          <dgm:bulletEnabled val="1"/>
        </dgm:presLayoutVars>
      </dgm:prSet>
      <dgm:spPr/>
    </dgm:pt>
    <dgm:pt modelId="{FD609A5A-93AE-47F0-B879-B75C9D7CD1BE}" type="pres">
      <dgm:prSet presAssocID="{986472A8-996F-4C59-9678-9DD991994915}" presName="spaceBetweenRectangles" presStyleCnt="0"/>
      <dgm:spPr/>
    </dgm:pt>
    <dgm:pt modelId="{F236E9C8-C3AA-40D1-ACE3-84F2016731AB}" type="pres">
      <dgm:prSet presAssocID="{8A0C1F00-6926-4755-97A7-23E52998BBBF}" presName="parentLin" presStyleCnt="0"/>
      <dgm:spPr/>
    </dgm:pt>
    <dgm:pt modelId="{6726F654-6758-406F-B0A9-21D22E50B5BD}" type="pres">
      <dgm:prSet presAssocID="{8A0C1F00-6926-4755-97A7-23E52998BBBF}" presName="parentLeftMargin" presStyleLbl="node1" presStyleIdx="1" presStyleCnt="4"/>
      <dgm:spPr/>
    </dgm:pt>
    <dgm:pt modelId="{2545D004-6ABB-4786-A4ED-3137F0B26820}" type="pres">
      <dgm:prSet presAssocID="{8A0C1F00-6926-4755-97A7-23E52998BBBF}" presName="parentText" presStyleLbl="node1" presStyleIdx="2" presStyleCnt="4">
        <dgm:presLayoutVars>
          <dgm:chMax val="0"/>
          <dgm:bulletEnabled val="1"/>
        </dgm:presLayoutVars>
      </dgm:prSet>
      <dgm:spPr/>
    </dgm:pt>
    <dgm:pt modelId="{624931E4-25C2-4F96-AA2A-22944179A0C5}" type="pres">
      <dgm:prSet presAssocID="{8A0C1F00-6926-4755-97A7-23E52998BBBF}" presName="negativeSpace" presStyleCnt="0"/>
      <dgm:spPr/>
    </dgm:pt>
    <dgm:pt modelId="{D950469C-7187-42D7-871D-F7B25C8F0226}" type="pres">
      <dgm:prSet presAssocID="{8A0C1F00-6926-4755-97A7-23E52998BBBF}" presName="childText" presStyleLbl="conFgAcc1" presStyleIdx="2" presStyleCnt="4">
        <dgm:presLayoutVars>
          <dgm:bulletEnabled val="1"/>
        </dgm:presLayoutVars>
      </dgm:prSet>
      <dgm:spPr/>
    </dgm:pt>
    <dgm:pt modelId="{B3D7F8B0-408C-480F-A564-92F88A92B688}" type="pres">
      <dgm:prSet presAssocID="{8ABC461B-AE94-488B-B2FB-6E8D982207D8}" presName="spaceBetweenRectangles" presStyleCnt="0"/>
      <dgm:spPr/>
    </dgm:pt>
    <dgm:pt modelId="{707C8EF4-2F12-4306-B38C-478D523F0B5E}" type="pres">
      <dgm:prSet presAssocID="{440D589F-9085-499F-B0D2-DB08D82E7D9A}" presName="parentLin" presStyleCnt="0"/>
      <dgm:spPr/>
    </dgm:pt>
    <dgm:pt modelId="{B6104EF9-3548-4433-A477-5BF2226D89EF}" type="pres">
      <dgm:prSet presAssocID="{440D589F-9085-499F-B0D2-DB08D82E7D9A}" presName="parentLeftMargin" presStyleLbl="node1" presStyleIdx="2" presStyleCnt="4"/>
      <dgm:spPr/>
    </dgm:pt>
    <dgm:pt modelId="{85802B5C-123F-4613-8741-F764975E451B}" type="pres">
      <dgm:prSet presAssocID="{440D589F-9085-499F-B0D2-DB08D82E7D9A}" presName="parentText" presStyleLbl="node1" presStyleIdx="3" presStyleCnt="4">
        <dgm:presLayoutVars>
          <dgm:chMax val="0"/>
          <dgm:bulletEnabled val="1"/>
        </dgm:presLayoutVars>
      </dgm:prSet>
      <dgm:spPr/>
    </dgm:pt>
    <dgm:pt modelId="{FDCEE2F6-1F2E-4E2C-8566-5F640BFC166A}" type="pres">
      <dgm:prSet presAssocID="{440D589F-9085-499F-B0D2-DB08D82E7D9A}" presName="negativeSpace" presStyleCnt="0"/>
      <dgm:spPr/>
    </dgm:pt>
    <dgm:pt modelId="{92597A79-3635-4FEA-87BC-C6E0A66ED1AB}" type="pres">
      <dgm:prSet presAssocID="{440D589F-9085-499F-B0D2-DB08D82E7D9A}" presName="childText" presStyleLbl="conFgAcc1" presStyleIdx="3" presStyleCnt="4">
        <dgm:presLayoutVars>
          <dgm:bulletEnabled val="1"/>
        </dgm:presLayoutVars>
      </dgm:prSet>
      <dgm:spPr/>
    </dgm:pt>
  </dgm:ptLst>
  <dgm:cxnLst>
    <dgm:cxn modelId="{F49F6B14-21A2-4746-A94B-DD67373AA275}" type="presOf" srcId="{8A0C1F00-6926-4755-97A7-23E52998BBBF}" destId="{6726F654-6758-406F-B0A9-21D22E50B5BD}" srcOrd="0" destOrd="0" presId="urn:microsoft.com/office/officeart/2005/8/layout/list1"/>
    <dgm:cxn modelId="{58ADE029-A7BC-418B-95A7-BDA07D9AF259}" srcId="{E70CAF5C-1C4E-481F-8978-1D7FF5805528}" destId="{440D589F-9085-499F-B0D2-DB08D82E7D9A}" srcOrd="3" destOrd="0" parTransId="{6C32D7C8-6CDE-49C5-8769-A8558211D8CD}" sibTransId="{E493FA4D-C3E2-4D7F-BCED-F1C279092091}"/>
    <dgm:cxn modelId="{D47D526C-2712-4E6F-97AF-EB9436C0CDCD}" type="presOf" srcId="{11B4C56B-8F72-4383-B095-27D3C60BDA8A}" destId="{41F874BC-38C1-475B-B697-2A4080DC7F01}" srcOrd="0" destOrd="0" presId="urn:microsoft.com/office/officeart/2005/8/layout/list1"/>
    <dgm:cxn modelId="{7440E77E-C439-491F-ABE2-CDD1076BC725}" type="presOf" srcId="{8C7A7DEE-6E52-4222-8D1A-F62BC37C660E}" destId="{422FF91B-5D02-40FD-90CA-D393C9092B78}" srcOrd="0" destOrd="0" presId="urn:microsoft.com/office/officeart/2005/8/layout/list1"/>
    <dgm:cxn modelId="{FE37488A-1970-49DE-8742-F28D66E17B90}" srcId="{E70CAF5C-1C4E-481F-8978-1D7FF5805528}" destId="{11B4C56B-8F72-4383-B095-27D3C60BDA8A}" srcOrd="1" destOrd="0" parTransId="{702B3E5B-D1E4-4A09-8398-EE82E431588E}" sibTransId="{986472A8-996F-4C59-9678-9DD991994915}"/>
    <dgm:cxn modelId="{1CE296AA-D2AE-45C4-9087-E07F31F7FC60}" type="presOf" srcId="{8A0C1F00-6926-4755-97A7-23E52998BBBF}" destId="{2545D004-6ABB-4786-A4ED-3137F0B26820}" srcOrd="1" destOrd="0" presId="urn:microsoft.com/office/officeart/2005/8/layout/list1"/>
    <dgm:cxn modelId="{2EBE1EB8-65CC-4704-84C6-C0FD5FC919E7}" type="presOf" srcId="{440D589F-9085-499F-B0D2-DB08D82E7D9A}" destId="{B6104EF9-3548-4433-A477-5BF2226D89EF}" srcOrd="0" destOrd="0" presId="urn:microsoft.com/office/officeart/2005/8/layout/list1"/>
    <dgm:cxn modelId="{80F373C8-84FB-460E-B7CD-41C2D719E4F0}" type="presOf" srcId="{8C7A7DEE-6E52-4222-8D1A-F62BC37C660E}" destId="{142F0953-6D85-4E2A-BFF8-77F53685B660}" srcOrd="1" destOrd="0" presId="urn:microsoft.com/office/officeart/2005/8/layout/list1"/>
    <dgm:cxn modelId="{DC4802CC-C9F6-4B02-8A84-B99006E63FAA}" srcId="{E70CAF5C-1C4E-481F-8978-1D7FF5805528}" destId="{8A0C1F00-6926-4755-97A7-23E52998BBBF}" srcOrd="2" destOrd="0" parTransId="{AC102717-B445-4210-96CE-914585BC82E7}" sibTransId="{8ABC461B-AE94-488B-B2FB-6E8D982207D8}"/>
    <dgm:cxn modelId="{07B4F4D0-983B-43BD-94DB-C36003F7FAEA}" srcId="{E70CAF5C-1C4E-481F-8978-1D7FF5805528}" destId="{8C7A7DEE-6E52-4222-8D1A-F62BC37C660E}" srcOrd="0" destOrd="0" parTransId="{A3B57B5C-C2C4-45AD-9EFF-D65E552B2163}" sibTransId="{3F57A960-D5C2-4DC7-876E-81333AA4614B}"/>
    <dgm:cxn modelId="{B089B2E4-9285-442B-A357-8B745AD77D29}" type="presOf" srcId="{11B4C56B-8F72-4383-B095-27D3C60BDA8A}" destId="{8BD12ACC-5AAC-47D4-80FC-FB1C599BD709}" srcOrd="1" destOrd="0" presId="urn:microsoft.com/office/officeart/2005/8/layout/list1"/>
    <dgm:cxn modelId="{D1D0D6F7-DE89-4B8F-9651-BFD3277566E2}" type="presOf" srcId="{E70CAF5C-1C4E-481F-8978-1D7FF5805528}" destId="{CECA8499-0DFF-4865-9279-2FAFD4DF4D5A}" srcOrd="0" destOrd="0" presId="urn:microsoft.com/office/officeart/2005/8/layout/list1"/>
    <dgm:cxn modelId="{C7E6B0FC-6300-45FE-91AC-1F4DAF7C47FA}" type="presOf" srcId="{440D589F-9085-499F-B0D2-DB08D82E7D9A}" destId="{85802B5C-123F-4613-8741-F764975E451B}" srcOrd="1" destOrd="0" presId="urn:microsoft.com/office/officeart/2005/8/layout/list1"/>
    <dgm:cxn modelId="{C1CD5A9F-D971-4598-B165-D92D96186622}" type="presParOf" srcId="{CECA8499-0DFF-4865-9279-2FAFD4DF4D5A}" destId="{6614C20E-A106-4B11-AFD0-4D678BD28D18}" srcOrd="0" destOrd="0" presId="urn:microsoft.com/office/officeart/2005/8/layout/list1"/>
    <dgm:cxn modelId="{1D655044-3A07-4915-9190-FD987824380A}" type="presParOf" srcId="{6614C20E-A106-4B11-AFD0-4D678BD28D18}" destId="{422FF91B-5D02-40FD-90CA-D393C9092B78}" srcOrd="0" destOrd="0" presId="urn:microsoft.com/office/officeart/2005/8/layout/list1"/>
    <dgm:cxn modelId="{22590EDF-DC2A-4B71-B804-AE3A21A948F4}" type="presParOf" srcId="{6614C20E-A106-4B11-AFD0-4D678BD28D18}" destId="{142F0953-6D85-4E2A-BFF8-77F53685B660}" srcOrd="1" destOrd="0" presId="urn:microsoft.com/office/officeart/2005/8/layout/list1"/>
    <dgm:cxn modelId="{E9FB3F8B-FFF5-44B8-A724-1C312A6B6D62}" type="presParOf" srcId="{CECA8499-0DFF-4865-9279-2FAFD4DF4D5A}" destId="{E1CB0E54-8F35-4841-B5A5-391D70ADBC08}" srcOrd="1" destOrd="0" presId="urn:microsoft.com/office/officeart/2005/8/layout/list1"/>
    <dgm:cxn modelId="{EFCC1493-DC7C-4364-BD53-C3708E8C134D}" type="presParOf" srcId="{CECA8499-0DFF-4865-9279-2FAFD4DF4D5A}" destId="{DB71F068-0E85-4BA2-94F4-CA2C480E792B}" srcOrd="2" destOrd="0" presId="urn:microsoft.com/office/officeart/2005/8/layout/list1"/>
    <dgm:cxn modelId="{0809EF2B-CCBE-47CC-9A69-43FA65A3DAE1}" type="presParOf" srcId="{CECA8499-0DFF-4865-9279-2FAFD4DF4D5A}" destId="{A279FA18-45F6-4AA4-A4F0-928785AC7A25}" srcOrd="3" destOrd="0" presId="urn:microsoft.com/office/officeart/2005/8/layout/list1"/>
    <dgm:cxn modelId="{5B0FF3E0-3BA6-4B6E-9514-6C96D205A145}" type="presParOf" srcId="{CECA8499-0DFF-4865-9279-2FAFD4DF4D5A}" destId="{6BFD66DA-E117-49B6-880A-039407A89203}" srcOrd="4" destOrd="0" presId="urn:microsoft.com/office/officeart/2005/8/layout/list1"/>
    <dgm:cxn modelId="{EE69EA89-74E8-42E4-AF66-1E90FEBCA614}" type="presParOf" srcId="{6BFD66DA-E117-49B6-880A-039407A89203}" destId="{41F874BC-38C1-475B-B697-2A4080DC7F01}" srcOrd="0" destOrd="0" presId="urn:microsoft.com/office/officeart/2005/8/layout/list1"/>
    <dgm:cxn modelId="{215E6B49-A379-410E-84DD-798E85EB742F}" type="presParOf" srcId="{6BFD66DA-E117-49B6-880A-039407A89203}" destId="{8BD12ACC-5AAC-47D4-80FC-FB1C599BD709}" srcOrd="1" destOrd="0" presId="urn:microsoft.com/office/officeart/2005/8/layout/list1"/>
    <dgm:cxn modelId="{307418F5-F422-4F5B-9AC5-FBE2A4405766}" type="presParOf" srcId="{CECA8499-0DFF-4865-9279-2FAFD4DF4D5A}" destId="{1674C88D-218D-4C09-8394-9A2608D86720}" srcOrd="5" destOrd="0" presId="urn:microsoft.com/office/officeart/2005/8/layout/list1"/>
    <dgm:cxn modelId="{79F343D4-5A06-49DF-885E-107E0C1FB5D9}" type="presParOf" srcId="{CECA8499-0DFF-4865-9279-2FAFD4DF4D5A}" destId="{63FE5FEF-27B3-4225-97E8-E5AFBC8A2456}" srcOrd="6" destOrd="0" presId="urn:microsoft.com/office/officeart/2005/8/layout/list1"/>
    <dgm:cxn modelId="{CEF352B4-1E5E-4CA2-A8F7-C520B5352947}" type="presParOf" srcId="{CECA8499-0DFF-4865-9279-2FAFD4DF4D5A}" destId="{FD609A5A-93AE-47F0-B879-B75C9D7CD1BE}" srcOrd="7" destOrd="0" presId="urn:microsoft.com/office/officeart/2005/8/layout/list1"/>
    <dgm:cxn modelId="{1246321D-0551-448E-A071-DD9116364F43}" type="presParOf" srcId="{CECA8499-0DFF-4865-9279-2FAFD4DF4D5A}" destId="{F236E9C8-C3AA-40D1-ACE3-84F2016731AB}" srcOrd="8" destOrd="0" presId="urn:microsoft.com/office/officeart/2005/8/layout/list1"/>
    <dgm:cxn modelId="{81CA8ED4-C63D-49AF-AD65-CE581B360857}" type="presParOf" srcId="{F236E9C8-C3AA-40D1-ACE3-84F2016731AB}" destId="{6726F654-6758-406F-B0A9-21D22E50B5BD}" srcOrd="0" destOrd="0" presId="urn:microsoft.com/office/officeart/2005/8/layout/list1"/>
    <dgm:cxn modelId="{A0B3CB6A-A639-4C65-B6D4-CF3356CCB761}" type="presParOf" srcId="{F236E9C8-C3AA-40D1-ACE3-84F2016731AB}" destId="{2545D004-6ABB-4786-A4ED-3137F0B26820}" srcOrd="1" destOrd="0" presId="urn:microsoft.com/office/officeart/2005/8/layout/list1"/>
    <dgm:cxn modelId="{270C4CFB-4AEE-4D7E-88E1-7B895AB3ACDE}" type="presParOf" srcId="{CECA8499-0DFF-4865-9279-2FAFD4DF4D5A}" destId="{624931E4-25C2-4F96-AA2A-22944179A0C5}" srcOrd="9" destOrd="0" presId="urn:microsoft.com/office/officeart/2005/8/layout/list1"/>
    <dgm:cxn modelId="{96A30290-C755-4992-9B0A-331D900C1CA8}" type="presParOf" srcId="{CECA8499-0DFF-4865-9279-2FAFD4DF4D5A}" destId="{D950469C-7187-42D7-871D-F7B25C8F0226}" srcOrd="10" destOrd="0" presId="urn:microsoft.com/office/officeart/2005/8/layout/list1"/>
    <dgm:cxn modelId="{F6DC2150-99E8-4F6A-9B30-998DF80240DC}" type="presParOf" srcId="{CECA8499-0DFF-4865-9279-2FAFD4DF4D5A}" destId="{B3D7F8B0-408C-480F-A564-92F88A92B688}" srcOrd="11" destOrd="0" presId="urn:microsoft.com/office/officeart/2005/8/layout/list1"/>
    <dgm:cxn modelId="{DAA94048-A61F-4EDD-81A5-B3D53EDDCA05}" type="presParOf" srcId="{CECA8499-0DFF-4865-9279-2FAFD4DF4D5A}" destId="{707C8EF4-2F12-4306-B38C-478D523F0B5E}" srcOrd="12" destOrd="0" presId="urn:microsoft.com/office/officeart/2005/8/layout/list1"/>
    <dgm:cxn modelId="{B1ADE15F-299E-43FC-ACAA-07C18917BDDE}" type="presParOf" srcId="{707C8EF4-2F12-4306-B38C-478D523F0B5E}" destId="{B6104EF9-3548-4433-A477-5BF2226D89EF}" srcOrd="0" destOrd="0" presId="urn:microsoft.com/office/officeart/2005/8/layout/list1"/>
    <dgm:cxn modelId="{66F9D1D3-C735-4FF5-97EF-DA78E51A9727}" type="presParOf" srcId="{707C8EF4-2F12-4306-B38C-478D523F0B5E}" destId="{85802B5C-123F-4613-8741-F764975E451B}" srcOrd="1" destOrd="0" presId="urn:microsoft.com/office/officeart/2005/8/layout/list1"/>
    <dgm:cxn modelId="{8D30B1C6-4319-42C1-BD75-805CD8DB7E8C}" type="presParOf" srcId="{CECA8499-0DFF-4865-9279-2FAFD4DF4D5A}" destId="{FDCEE2F6-1F2E-4E2C-8566-5F640BFC166A}" srcOrd="13" destOrd="0" presId="urn:microsoft.com/office/officeart/2005/8/layout/list1"/>
    <dgm:cxn modelId="{BDBF5944-B6EB-4432-B576-C89358D8422D}" type="presParOf" srcId="{CECA8499-0DFF-4865-9279-2FAFD4DF4D5A}" destId="{92597A79-3635-4FEA-87BC-C6E0A66ED1AB}"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0CAF5C-1C4E-481F-8978-1D7FF580552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40D589F-9085-499F-B0D2-DB08D82E7D9A}">
      <dgm:prSet phldrT="[Text]"/>
      <dgm:spPr/>
      <dgm:t>
        <a:bodyPr/>
        <a:lstStyle/>
        <a:p>
          <a:r>
            <a:rPr lang="en-US" dirty="0"/>
            <a:t>Juvenile justice involvement</a:t>
          </a:r>
        </a:p>
      </dgm:t>
    </dgm:pt>
    <dgm:pt modelId="{E493FA4D-C3E2-4D7F-BCED-F1C279092091}" type="sibTrans" cxnId="{58ADE029-A7BC-418B-95A7-BDA07D9AF259}">
      <dgm:prSet/>
      <dgm:spPr/>
      <dgm:t>
        <a:bodyPr/>
        <a:lstStyle/>
        <a:p>
          <a:endParaRPr lang="en-US"/>
        </a:p>
      </dgm:t>
    </dgm:pt>
    <dgm:pt modelId="{6C32D7C8-6CDE-49C5-8769-A8558211D8CD}" type="parTrans" cxnId="{58ADE029-A7BC-418B-95A7-BDA07D9AF259}">
      <dgm:prSet/>
      <dgm:spPr/>
      <dgm:t>
        <a:bodyPr/>
        <a:lstStyle/>
        <a:p>
          <a:endParaRPr lang="en-US"/>
        </a:p>
      </dgm:t>
    </dgm:pt>
    <dgm:pt modelId="{8A0C1F00-6926-4755-97A7-23E52998BBBF}">
      <dgm:prSet phldrT="[Text]"/>
      <dgm:spPr/>
      <dgm:t>
        <a:bodyPr/>
        <a:lstStyle/>
        <a:p>
          <a:r>
            <a:rPr lang="en-US" dirty="0"/>
            <a:t>Children/adults with history child welfare involvement</a:t>
          </a:r>
        </a:p>
      </dgm:t>
    </dgm:pt>
    <dgm:pt modelId="{8ABC461B-AE94-488B-B2FB-6E8D982207D8}" type="sibTrans" cxnId="{DC4802CC-C9F6-4B02-8A84-B99006E63FAA}">
      <dgm:prSet/>
      <dgm:spPr/>
      <dgm:t>
        <a:bodyPr/>
        <a:lstStyle/>
        <a:p>
          <a:endParaRPr lang="en-US"/>
        </a:p>
      </dgm:t>
    </dgm:pt>
    <dgm:pt modelId="{AC102717-B445-4210-96CE-914585BC82E7}" type="parTrans" cxnId="{DC4802CC-C9F6-4B02-8A84-B99006E63FAA}">
      <dgm:prSet/>
      <dgm:spPr/>
      <dgm:t>
        <a:bodyPr/>
        <a:lstStyle/>
        <a:p>
          <a:endParaRPr lang="en-US"/>
        </a:p>
      </dgm:t>
    </dgm:pt>
    <dgm:pt modelId="{11B4C56B-8F72-4383-B095-27D3C60BDA8A}">
      <dgm:prSet phldrT="[Text]"/>
      <dgm:spPr/>
      <dgm:t>
        <a:bodyPr/>
        <a:lstStyle/>
        <a:p>
          <a:r>
            <a:rPr lang="en-US" dirty="0"/>
            <a:t>Immigrant/Unaccompanied foreign national</a:t>
          </a:r>
        </a:p>
      </dgm:t>
    </dgm:pt>
    <dgm:pt modelId="{986472A8-996F-4C59-9678-9DD991994915}" type="sibTrans" cxnId="{FE37488A-1970-49DE-8742-F28D66E17B90}">
      <dgm:prSet/>
      <dgm:spPr/>
      <dgm:t>
        <a:bodyPr/>
        <a:lstStyle/>
        <a:p>
          <a:endParaRPr lang="en-US"/>
        </a:p>
      </dgm:t>
    </dgm:pt>
    <dgm:pt modelId="{702B3E5B-D1E4-4A09-8398-EE82E431588E}" type="parTrans" cxnId="{FE37488A-1970-49DE-8742-F28D66E17B90}">
      <dgm:prSet/>
      <dgm:spPr/>
      <dgm:t>
        <a:bodyPr/>
        <a:lstStyle/>
        <a:p>
          <a:endParaRPr lang="en-US"/>
        </a:p>
      </dgm:t>
    </dgm:pt>
    <dgm:pt modelId="{8C7A7DEE-6E52-4222-8D1A-F62BC37C660E}">
      <dgm:prSet phldrT="[Text]"/>
      <dgm:spPr/>
      <dgm:t>
        <a:bodyPr/>
        <a:lstStyle/>
        <a:p>
          <a:r>
            <a:rPr lang="en-US" dirty="0"/>
            <a:t>Survivors of prior abuse or neglect</a:t>
          </a:r>
        </a:p>
      </dgm:t>
    </dgm:pt>
    <dgm:pt modelId="{3F57A960-D5C2-4DC7-876E-81333AA4614B}" type="sibTrans" cxnId="{07B4F4D0-983B-43BD-94DB-C36003F7FAEA}">
      <dgm:prSet/>
      <dgm:spPr/>
      <dgm:t>
        <a:bodyPr/>
        <a:lstStyle/>
        <a:p>
          <a:endParaRPr lang="en-US"/>
        </a:p>
      </dgm:t>
    </dgm:pt>
    <dgm:pt modelId="{A3B57B5C-C2C4-45AD-9EFF-D65E552B2163}" type="parTrans" cxnId="{07B4F4D0-983B-43BD-94DB-C36003F7FAEA}">
      <dgm:prSet/>
      <dgm:spPr/>
      <dgm:t>
        <a:bodyPr/>
        <a:lstStyle/>
        <a:p>
          <a:endParaRPr lang="en-US"/>
        </a:p>
      </dgm:t>
    </dgm:pt>
    <dgm:pt modelId="{DB9DFAD4-9337-4534-8882-D5835F5EC2F1}">
      <dgm:prSet phldrT="[Text]"/>
      <dgm:spPr/>
      <dgm:t>
        <a:bodyPr/>
        <a:lstStyle/>
        <a:p>
          <a:r>
            <a:rPr lang="en-US" dirty="0"/>
            <a:t>Marginalization</a:t>
          </a:r>
        </a:p>
      </dgm:t>
    </dgm:pt>
    <dgm:pt modelId="{E33C4019-22D9-4530-A60D-BE95D8D039A9}" type="parTrans" cxnId="{9751E57F-1F27-4271-9BDD-FD2E8A7F138B}">
      <dgm:prSet/>
      <dgm:spPr/>
      <dgm:t>
        <a:bodyPr/>
        <a:lstStyle/>
        <a:p>
          <a:endParaRPr lang="en-US"/>
        </a:p>
      </dgm:t>
    </dgm:pt>
    <dgm:pt modelId="{9D0C5DBC-E711-44A5-A1CB-5149025515DB}" type="sibTrans" cxnId="{9751E57F-1F27-4271-9BDD-FD2E8A7F138B}">
      <dgm:prSet/>
      <dgm:spPr/>
      <dgm:t>
        <a:bodyPr/>
        <a:lstStyle/>
        <a:p>
          <a:endParaRPr lang="en-US"/>
        </a:p>
      </dgm:t>
    </dgm:pt>
    <dgm:pt modelId="{CECA8499-0DFF-4865-9279-2FAFD4DF4D5A}" type="pres">
      <dgm:prSet presAssocID="{E70CAF5C-1C4E-481F-8978-1D7FF5805528}" presName="linear" presStyleCnt="0">
        <dgm:presLayoutVars>
          <dgm:dir/>
          <dgm:animLvl val="lvl"/>
          <dgm:resizeHandles val="exact"/>
        </dgm:presLayoutVars>
      </dgm:prSet>
      <dgm:spPr/>
    </dgm:pt>
    <dgm:pt modelId="{6614C20E-A106-4B11-AFD0-4D678BD28D18}" type="pres">
      <dgm:prSet presAssocID="{8C7A7DEE-6E52-4222-8D1A-F62BC37C660E}" presName="parentLin" presStyleCnt="0"/>
      <dgm:spPr/>
    </dgm:pt>
    <dgm:pt modelId="{422FF91B-5D02-40FD-90CA-D393C9092B78}" type="pres">
      <dgm:prSet presAssocID="{8C7A7DEE-6E52-4222-8D1A-F62BC37C660E}" presName="parentLeftMargin" presStyleLbl="node1" presStyleIdx="0" presStyleCnt="5"/>
      <dgm:spPr/>
    </dgm:pt>
    <dgm:pt modelId="{142F0953-6D85-4E2A-BFF8-77F53685B660}" type="pres">
      <dgm:prSet presAssocID="{8C7A7DEE-6E52-4222-8D1A-F62BC37C660E}" presName="parentText" presStyleLbl="node1" presStyleIdx="0" presStyleCnt="5" custLinFactNeighborX="4915" custLinFactNeighborY="-7565">
        <dgm:presLayoutVars>
          <dgm:chMax val="0"/>
          <dgm:bulletEnabled val="1"/>
        </dgm:presLayoutVars>
      </dgm:prSet>
      <dgm:spPr/>
    </dgm:pt>
    <dgm:pt modelId="{E1CB0E54-8F35-4841-B5A5-391D70ADBC08}" type="pres">
      <dgm:prSet presAssocID="{8C7A7DEE-6E52-4222-8D1A-F62BC37C660E}" presName="negativeSpace" presStyleCnt="0"/>
      <dgm:spPr/>
    </dgm:pt>
    <dgm:pt modelId="{DB71F068-0E85-4BA2-94F4-CA2C480E792B}" type="pres">
      <dgm:prSet presAssocID="{8C7A7DEE-6E52-4222-8D1A-F62BC37C660E}" presName="childText" presStyleLbl="conFgAcc1" presStyleIdx="0" presStyleCnt="5">
        <dgm:presLayoutVars>
          <dgm:bulletEnabled val="1"/>
        </dgm:presLayoutVars>
      </dgm:prSet>
      <dgm:spPr/>
    </dgm:pt>
    <dgm:pt modelId="{A279FA18-45F6-4AA4-A4F0-928785AC7A25}" type="pres">
      <dgm:prSet presAssocID="{3F57A960-D5C2-4DC7-876E-81333AA4614B}" presName="spaceBetweenRectangles" presStyleCnt="0"/>
      <dgm:spPr/>
    </dgm:pt>
    <dgm:pt modelId="{6BFD66DA-E117-49B6-880A-039407A89203}" type="pres">
      <dgm:prSet presAssocID="{11B4C56B-8F72-4383-B095-27D3C60BDA8A}" presName="parentLin" presStyleCnt="0"/>
      <dgm:spPr/>
    </dgm:pt>
    <dgm:pt modelId="{41F874BC-38C1-475B-B697-2A4080DC7F01}" type="pres">
      <dgm:prSet presAssocID="{11B4C56B-8F72-4383-B095-27D3C60BDA8A}" presName="parentLeftMargin" presStyleLbl="node1" presStyleIdx="0" presStyleCnt="5"/>
      <dgm:spPr/>
    </dgm:pt>
    <dgm:pt modelId="{8BD12ACC-5AAC-47D4-80FC-FB1C599BD709}" type="pres">
      <dgm:prSet presAssocID="{11B4C56B-8F72-4383-B095-27D3C60BDA8A}" presName="parentText" presStyleLbl="node1" presStyleIdx="1" presStyleCnt="5">
        <dgm:presLayoutVars>
          <dgm:chMax val="0"/>
          <dgm:bulletEnabled val="1"/>
        </dgm:presLayoutVars>
      </dgm:prSet>
      <dgm:spPr/>
    </dgm:pt>
    <dgm:pt modelId="{1674C88D-218D-4C09-8394-9A2608D86720}" type="pres">
      <dgm:prSet presAssocID="{11B4C56B-8F72-4383-B095-27D3C60BDA8A}" presName="negativeSpace" presStyleCnt="0"/>
      <dgm:spPr/>
    </dgm:pt>
    <dgm:pt modelId="{63FE5FEF-27B3-4225-97E8-E5AFBC8A2456}" type="pres">
      <dgm:prSet presAssocID="{11B4C56B-8F72-4383-B095-27D3C60BDA8A}" presName="childText" presStyleLbl="conFgAcc1" presStyleIdx="1" presStyleCnt="5">
        <dgm:presLayoutVars>
          <dgm:bulletEnabled val="1"/>
        </dgm:presLayoutVars>
      </dgm:prSet>
      <dgm:spPr/>
    </dgm:pt>
    <dgm:pt modelId="{FD609A5A-93AE-47F0-B879-B75C9D7CD1BE}" type="pres">
      <dgm:prSet presAssocID="{986472A8-996F-4C59-9678-9DD991994915}" presName="spaceBetweenRectangles" presStyleCnt="0"/>
      <dgm:spPr/>
    </dgm:pt>
    <dgm:pt modelId="{F236E9C8-C3AA-40D1-ACE3-84F2016731AB}" type="pres">
      <dgm:prSet presAssocID="{8A0C1F00-6926-4755-97A7-23E52998BBBF}" presName="parentLin" presStyleCnt="0"/>
      <dgm:spPr/>
    </dgm:pt>
    <dgm:pt modelId="{6726F654-6758-406F-B0A9-21D22E50B5BD}" type="pres">
      <dgm:prSet presAssocID="{8A0C1F00-6926-4755-97A7-23E52998BBBF}" presName="parentLeftMargin" presStyleLbl="node1" presStyleIdx="1" presStyleCnt="5"/>
      <dgm:spPr/>
    </dgm:pt>
    <dgm:pt modelId="{2545D004-6ABB-4786-A4ED-3137F0B26820}" type="pres">
      <dgm:prSet presAssocID="{8A0C1F00-6926-4755-97A7-23E52998BBBF}" presName="parentText" presStyleLbl="node1" presStyleIdx="2" presStyleCnt="5">
        <dgm:presLayoutVars>
          <dgm:chMax val="0"/>
          <dgm:bulletEnabled val="1"/>
        </dgm:presLayoutVars>
      </dgm:prSet>
      <dgm:spPr/>
    </dgm:pt>
    <dgm:pt modelId="{624931E4-25C2-4F96-AA2A-22944179A0C5}" type="pres">
      <dgm:prSet presAssocID="{8A0C1F00-6926-4755-97A7-23E52998BBBF}" presName="negativeSpace" presStyleCnt="0"/>
      <dgm:spPr/>
    </dgm:pt>
    <dgm:pt modelId="{D950469C-7187-42D7-871D-F7B25C8F0226}" type="pres">
      <dgm:prSet presAssocID="{8A0C1F00-6926-4755-97A7-23E52998BBBF}" presName="childText" presStyleLbl="conFgAcc1" presStyleIdx="2" presStyleCnt="5">
        <dgm:presLayoutVars>
          <dgm:bulletEnabled val="1"/>
        </dgm:presLayoutVars>
      </dgm:prSet>
      <dgm:spPr/>
    </dgm:pt>
    <dgm:pt modelId="{B3D7F8B0-408C-480F-A564-92F88A92B688}" type="pres">
      <dgm:prSet presAssocID="{8ABC461B-AE94-488B-B2FB-6E8D982207D8}" presName="spaceBetweenRectangles" presStyleCnt="0"/>
      <dgm:spPr/>
    </dgm:pt>
    <dgm:pt modelId="{707C8EF4-2F12-4306-B38C-478D523F0B5E}" type="pres">
      <dgm:prSet presAssocID="{440D589F-9085-499F-B0D2-DB08D82E7D9A}" presName="parentLin" presStyleCnt="0"/>
      <dgm:spPr/>
    </dgm:pt>
    <dgm:pt modelId="{B6104EF9-3548-4433-A477-5BF2226D89EF}" type="pres">
      <dgm:prSet presAssocID="{440D589F-9085-499F-B0D2-DB08D82E7D9A}" presName="parentLeftMargin" presStyleLbl="node1" presStyleIdx="2" presStyleCnt="5"/>
      <dgm:spPr/>
    </dgm:pt>
    <dgm:pt modelId="{85802B5C-123F-4613-8741-F764975E451B}" type="pres">
      <dgm:prSet presAssocID="{440D589F-9085-499F-B0D2-DB08D82E7D9A}" presName="parentText" presStyleLbl="node1" presStyleIdx="3" presStyleCnt="5">
        <dgm:presLayoutVars>
          <dgm:chMax val="0"/>
          <dgm:bulletEnabled val="1"/>
        </dgm:presLayoutVars>
      </dgm:prSet>
      <dgm:spPr/>
    </dgm:pt>
    <dgm:pt modelId="{FDCEE2F6-1F2E-4E2C-8566-5F640BFC166A}" type="pres">
      <dgm:prSet presAssocID="{440D589F-9085-499F-B0D2-DB08D82E7D9A}" presName="negativeSpace" presStyleCnt="0"/>
      <dgm:spPr/>
    </dgm:pt>
    <dgm:pt modelId="{92597A79-3635-4FEA-87BC-C6E0A66ED1AB}" type="pres">
      <dgm:prSet presAssocID="{440D589F-9085-499F-B0D2-DB08D82E7D9A}" presName="childText" presStyleLbl="conFgAcc1" presStyleIdx="3" presStyleCnt="5">
        <dgm:presLayoutVars>
          <dgm:bulletEnabled val="1"/>
        </dgm:presLayoutVars>
      </dgm:prSet>
      <dgm:spPr/>
    </dgm:pt>
    <dgm:pt modelId="{4B1B9AA5-FF40-4F54-A2C9-BCFD52617999}" type="pres">
      <dgm:prSet presAssocID="{E493FA4D-C3E2-4D7F-BCED-F1C279092091}" presName="spaceBetweenRectangles" presStyleCnt="0"/>
      <dgm:spPr/>
    </dgm:pt>
    <dgm:pt modelId="{448A0DC0-5E6B-48B9-90AC-BD6D0FD89F70}" type="pres">
      <dgm:prSet presAssocID="{DB9DFAD4-9337-4534-8882-D5835F5EC2F1}" presName="parentLin" presStyleCnt="0"/>
      <dgm:spPr/>
    </dgm:pt>
    <dgm:pt modelId="{828E8289-3AC3-4C14-8F88-1B6F12597F37}" type="pres">
      <dgm:prSet presAssocID="{DB9DFAD4-9337-4534-8882-D5835F5EC2F1}" presName="parentLeftMargin" presStyleLbl="node1" presStyleIdx="3" presStyleCnt="5"/>
      <dgm:spPr/>
    </dgm:pt>
    <dgm:pt modelId="{1743742C-078F-44D4-959D-08B522DCCE98}" type="pres">
      <dgm:prSet presAssocID="{DB9DFAD4-9337-4534-8882-D5835F5EC2F1}" presName="parentText" presStyleLbl="node1" presStyleIdx="4" presStyleCnt="5">
        <dgm:presLayoutVars>
          <dgm:chMax val="0"/>
          <dgm:bulletEnabled val="1"/>
        </dgm:presLayoutVars>
      </dgm:prSet>
      <dgm:spPr/>
    </dgm:pt>
    <dgm:pt modelId="{2E1549AC-987D-4F68-8325-C334C39A26FC}" type="pres">
      <dgm:prSet presAssocID="{DB9DFAD4-9337-4534-8882-D5835F5EC2F1}" presName="negativeSpace" presStyleCnt="0"/>
      <dgm:spPr/>
    </dgm:pt>
    <dgm:pt modelId="{89FDE4A2-3BB8-4757-9940-81C4BA3C9735}" type="pres">
      <dgm:prSet presAssocID="{DB9DFAD4-9337-4534-8882-D5835F5EC2F1}" presName="childText" presStyleLbl="conFgAcc1" presStyleIdx="4" presStyleCnt="5">
        <dgm:presLayoutVars>
          <dgm:bulletEnabled val="1"/>
        </dgm:presLayoutVars>
      </dgm:prSet>
      <dgm:spPr/>
    </dgm:pt>
  </dgm:ptLst>
  <dgm:cxnLst>
    <dgm:cxn modelId="{F49F6B14-21A2-4746-A94B-DD67373AA275}" type="presOf" srcId="{8A0C1F00-6926-4755-97A7-23E52998BBBF}" destId="{6726F654-6758-406F-B0A9-21D22E50B5BD}" srcOrd="0" destOrd="0" presId="urn:microsoft.com/office/officeart/2005/8/layout/list1"/>
    <dgm:cxn modelId="{58ADE029-A7BC-418B-95A7-BDA07D9AF259}" srcId="{E70CAF5C-1C4E-481F-8978-1D7FF5805528}" destId="{440D589F-9085-499F-B0D2-DB08D82E7D9A}" srcOrd="3" destOrd="0" parTransId="{6C32D7C8-6CDE-49C5-8769-A8558211D8CD}" sibTransId="{E493FA4D-C3E2-4D7F-BCED-F1C279092091}"/>
    <dgm:cxn modelId="{0E07BB31-A355-4F47-A0DF-F03D283A3160}" type="presOf" srcId="{DB9DFAD4-9337-4534-8882-D5835F5EC2F1}" destId="{828E8289-3AC3-4C14-8F88-1B6F12597F37}" srcOrd="0" destOrd="0" presId="urn:microsoft.com/office/officeart/2005/8/layout/list1"/>
    <dgm:cxn modelId="{4CD08B49-A837-47CC-ADC4-9BB6C816DCE8}" type="presOf" srcId="{DB9DFAD4-9337-4534-8882-D5835F5EC2F1}" destId="{1743742C-078F-44D4-959D-08B522DCCE98}" srcOrd="1" destOrd="0" presId="urn:microsoft.com/office/officeart/2005/8/layout/list1"/>
    <dgm:cxn modelId="{D47D526C-2712-4E6F-97AF-EB9436C0CDCD}" type="presOf" srcId="{11B4C56B-8F72-4383-B095-27D3C60BDA8A}" destId="{41F874BC-38C1-475B-B697-2A4080DC7F01}" srcOrd="0" destOrd="0" presId="urn:microsoft.com/office/officeart/2005/8/layout/list1"/>
    <dgm:cxn modelId="{7440E77E-C439-491F-ABE2-CDD1076BC725}" type="presOf" srcId="{8C7A7DEE-6E52-4222-8D1A-F62BC37C660E}" destId="{422FF91B-5D02-40FD-90CA-D393C9092B78}" srcOrd="0" destOrd="0" presId="urn:microsoft.com/office/officeart/2005/8/layout/list1"/>
    <dgm:cxn modelId="{9751E57F-1F27-4271-9BDD-FD2E8A7F138B}" srcId="{E70CAF5C-1C4E-481F-8978-1D7FF5805528}" destId="{DB9DFAD4-9337-4534-8882-D5835F5EC2F1}" srcOrd="4" destOrd="0" parTransId="{E33C4019-22D9-4530-A60D-BE95D8D039A9}" sibTransId="{9D0C5DBC-E711-44A5-A1CB-5149025515DB}"/>
    <dgm:cxn modelId="{FE37488A-1970-49DE-8742-F28D66E17B90}" srcId="{E70CAF5C-1C4E-481F-8978-1D7FF5805528}" destId="{11B4C56B-8F72-4383-B095-27D3C60BDA8A}" srcOrd="1" destOrd="0" parTransId="{702B3E5B-D1E4-4A09-8398-EE82E431588E}" sibTransId="{986472A8-996F-4C59-9678-9DD991994915}"/>
    <dgm:cxn modelId="{1CE296AA-D2AE-45C4-9087-E07F31F7FC60}" type="presOf" srcId="{8A0C1F00-6926-4755-97A7-23E52998BBBF}" destId="{2545D004-6ABB-4786-A4ED-3137F0B26820}" srcOrd="1" destOrd="0" presId="urn:microsoft.com/office/officeart/2005/8/layout/list1"/>
    <dgm:cxn modelId="{2EBE1EB8-65CC-4704-84C6-C0FD5FC919E7}" type="presOf" srcId="{440D589F-9085-499F-B0D2-DB08D82E7D9A}" destId="{B6104EF9-3548-4433-A477-5BF2226D89EF}" srcOrd="0" destOrd="0" presId="urn:microsoft.com/office/officeart/2005/8/layout/list1"/>
    <dgm:cxn modelId="{80F373C8-84FB-460E-B7CD-41C2D719E4F0}" type="presOf" srcId="{8C7A7DEE-6E52-4222-8D1A-F62BC37C660E}" destId="{142F0953-6D85-4E2A-BFF8-77F53685B660}" srcOrd="1" destOrd="0" presId="urn:microsoft.com/office/officeart/2005/8/layout/list1"/>
    <dgm:cxn modelId="{DC4802CC-C9F6-4B02-8A84-B99006E63FAA}" srcId="{E70CAF5C-1C4E-481F-8978-1D7FF5805528}" destId="{8A0C1F00-6926-4755-97A7-23E52998BBBF}" srcOrd="2" destOrd="0" parTransId="{AC102717-B445-4210-96CE-914585BC82E7}" sibTransId="{8ABC461B-AE94-488B-B2FB-6E8D982207D8}"/>
    <dgm:cxn modelId="{07B4F4D0-983B-43BD-94DB-C36003F7FAEA}" srcId="{E70CAF5C-1C4E-481F-8978-1D7FF5805528}" destId="{8C7A7DEE-6E52-4222-8D1A-F62BC37C660E}" srcOrd="0" destOrd="0" parTransId="{A3B57B5C-C2C4-45AD-9EFF-D65E552B2163}" sibTransId="{3F57A960-D5C2-4DC7-876E-81333AA4614B}"/>
    <dgm:cxn modelId="{B089B2E4-9285-442B-A357-8B745AD77D29}" type="presOf" srcId="{11B4C56B-8F72-4383-B095-27D3C60BDA8A}" destId="{8BD12ACC-5AAC-47D4-80FC-FB1C599BD709}" srcOrd="1" destOrd="0" presId="urn:microsoft.com/office/officeart/2005/8/layout/list1"/>
    <dgm:cxn modelId="{D1D0D6F7-DE89-4B8F-9651-BFD3277566E2}" type="presOf" srcId="{E70CAF5C-1C4E-481F-8978-1D7FF5805528}" destId="{CECA8499-0DFF-4865-9279-2FAFD4DF4D5A}" srcOrd="0" destOrd="0" presId="urn:microsoft.com/office/officeart/2005/8/layout/list1"/>
    <dgm:cxn modelId="{C7E6B0FC-6300-45FE-91AC-1F4DAF7C47FA}" type="presOf" srcId="{440D589F-9085-499F-B0D2-DB08D82E7D9A}" destId="{85802B5C-123F-4613-8741-F764975E451B}" srcOrd="1" destOrd="0" presId="urn:microsoft.com/office/officeart/2005/8/layout/list1"/>
    <dgm:cxn modelId="{C1CD5A9F-D971-4598-B165-D92D96186622}" type="presParOf" srcId="{CECA8499-0DFF-4865-9279-2FAFD4DF4D5A}" destId="{6614C20E-A106-4B11-AFD0-4D678BD28D18}" srcOrd="0" destOrd="0" presId="urn:microsoft.com/office/officeart/2005/8/layout/list1"/>
    <dgm:cxn modelId="{1D655044-3A07-4915-9190-FD987824380A}" type="presParOf" srcId="{6614C20E-A106-4B11-AFD0-4D678BD28D18}" destId="{422FF91B-5D02-40FD-90CA-D393C9092B78}" srcOrd="0" destOrd="0" presId="urn:microsoft.com/office/officeart/2005/8/layout/list1"/>
    <dgm:cxn modelId="{22590EDF-DC2A-4B71-B804-AE3A21A948F4}" type="presParOf" srcId="{6614C20E-A106-4B11-AFD0-4D678BD28D18}" destId="{142F0953-6D85-4E2A-BFF8-77F53685B660}" srcOrd="1" destOrd="0" presId="urn:microsoft.com/office/officeart/2005/8/layout/list1"/>
    <dgm:cxn modelId="{E9FB3F8B-FFF5-44B8-A724-1C312A6B6D62}" type="presParOf" srcId="{CECA8499-0DFF-4865-9279-2FAFD4DF4D5A}" destId="{E1CB0E54-8F35-4841-B5A5-391D70ADBC08}" srcOrd="1" destOrd="0" presId="urn:microsoft.com/office/officeart/2005/8/layout/list1"/>
    <dgm:cxn modelId="{EFCC1493-DC7C-4364-BD53-C3708E8C134D}" type="presParOf" srcId="{CECA8499-0DFF-4865-9279-2FAFD4DF4D5A}" destId="{DB71F068-0E85-4BA2-94F4-CA2C480E792B}" srcOrd="2" destOrd="0" presId="urn:microsoft.com/office/officeart/2005/8/layout/list1"/>
    <dgm:cxn modelId="{0809EF2B-CCBE-47CC-9A69-43FA65A3DAE1}" type="presParOf" srcId="{CECA8499-0DFF-4865-9279-2FAFD4DF4D5A}" destId="{A279FA18-45F6-4AA4-A4F0-928785AC7A25}" srcOrd="3" destOrd="0" presId="urn:microsoft.com/office/officeart/2005/8/layout/list1"/>
    <dgm:cxn modelId="{5B0FF3E0-3BA6-4B6E-9514-6C96D205A145}" type="presParOf" srcId="{CECA8499-0DFF-4865-9279-2FAFD4DF4D5A}" destId="{6BFD66DA-E117-49B6-880A-039407A89203}" srcOrd="4" destOrd="0" presId="urn:microsoft.com/office/officeart/2005/8/layout/list1"/>
    <dgm:cxn modelId="{EE69EA89-74E8-42E4-AF66-1E90FEBCA614}" type="presParOf" srcId="{6BFD66DA-E117-49B6-880A-039407A89203}" destId="{41F874BC-38C1-475B-B697-2A4080DC7F01}" srcOrd="0" destOrd="0" presId="urn:microsoft.com/office/officeart/2005/8/layout/list1"/>
    <dgm:cxn modelId="{215E6B49-A379-410E-84DD-798E85EB742F}" type="presParOf" srcId="{6BFD66DA-E117-49B6-880A-039407A89203}" destId="{8BD12ACC-5AAC-47D4-80FC-FB1C599BD709}" srcOrd="1" destOrd="0" presId="urn:microsoft.com/office/officeart/2005/8/layout/list1"/>
    <dgm:cxn modelId="{307418F5-F422-4F5B-9AC5-FBE2A4405766}" type="presParOf" srcId="{CECA8499-0DFF-4865-9279-2FAFD4DF4D5A}" destId="{1674C88D-218D-4C09-8394-9A2608D86720}" srcOrd="5" destOrd="0" presId="urn:microsoft.com/office/officeart/2005/8/layout/list1"/>
    <dgm:cxn modelId="{79F343D4-5A06-49DF-885E-107E0C1FB5D9}" type="presParOf" srcId="{CECA8499-0DFF-4865-9279-2FAFD4DF4D5A}" destId="{63FE5FEF-27B3-4225-97E8-E5AFBC8A2456}" srcOrd="6" destOrd="0" presId="urn:microsoft.com/office/officeart/2005/8/layout/list1"/>
    <dgm:cxn modelId="{CEF352B4-1E5E-4CA2-A8F7-C520B5352947}" type="presParOf" srcId="{CECA8499-0DFF-4865-9279-2FAFD4DF4D5A}" destId="{FD609A5A-93AE-47F0-B879-B75C9D7CD1BE}" srcOrd="7" destOrd="0" presId="urn:microsoft.com/office/officeart/2005/8/layout/list1"/>
    <dgm:cxn modelId="{1246321D-0551-448E-A071-DD9116364F43}" type="presParOf" srcId="{CECA8499-0DFF-4865-9279-2FAFD4DF4D5A}" destId="{F236E9C8-C3AA-40D1-ACE3-84F2016731AB}" srcOrd="8" destOrd="0" presId="urn:microsoft.com/office/officeart/2005/8/layout/list1"/>
    <dgm:cxn modelId="{81CA8ED4-C63D-49AF-AD65-CE581B360857}" type="presParOf" srcId="{F236E9C8-C3AA-40D1-ACE3-84F2016731AB}" destId="{6726F654-6758-406F-B0A9-21D22E50B5BD}" srcOrd="0" destOrd="0" presId="urn:microsoft.com/office/officeart/2005/8/layout/list1"/>
    <dgm:cxn modelId="{A0B3CB6A-A639-4C65-B6D4-CF3356CCB761}" type="presParOf" srcId="{F236E9C8-C3AA-40D1-ACE3-84F2016731AB}" destId="{2545D004-6ABB-4786-A4ED-3137F0B26820}" srcOrd="1" destOrd="0" presId="urn:microsoft.com/office/officeart/2005/8/layout/list1"/>
    <dgm:cxn modelId="{270C4CFB-4AEE-4D7E-88E1-7B895AB3ACDE}" type="presParOf" srcId="{CECA8499-0DFF-4865-9279-2FAFD4DF4D5A}" destId="{624931E4-25C2-4F96-AA2A-22944179A0C5}" srcOrd="9" destOrd="0" presId="urn:microsoft.com/office/officeart/2005/8/layout/list1"/>
    <dgm:cxn modelId="{96A30290-C755-4992-9B0A-331D900C1CA8}" type="presParOf" srcId="{CECA8499-0DFF-4865-9279-2FAFD4DF4D5A}" destId="{D950469C-7187-42D7-871D-F7B25C8F0226}" srcOrd="10" destOrd="0" presId="urn:microsoft.com/office/officeart/2005/8/layout/list1"/>
    <dgm:cxn modelId="{F6DC2150-99E8-4F6A-9B30-998DF80240DC}" type="presParOf" srcId="{CECA8499-0DFF-4865-9279-2FAFD4DF4D5A}" destId="{B3D7F8B0-408C-480F-A564-92F88A92B688}" srcOrd="11" destOrd="0" presId="urn:microsoft.com/office/officeart/2005/8/layout/list1"/>
    <dgm:cxn modelId="{DAA94048-A61F-4EDD-81A5-B3D53EDDCA05}" type="presParOf" srcId="{CECA8499-0DFF-4865-9279-2FAFD4DF4D5A}" destId="{707C8EF4-2F12-4306-B38C-478D523F0B5E}" srcOrd="12" destOrd="0" presId="urn:microsoft.com/office/officeart/2005/8/layout/list1"/>
    <dgm:cxn modelId="{B1ADE15F-299E-43FC-ACAA-07C18917BDDE}" type="presParOf" srcId="{707C8EF4-2F12-4306-B38C-478D523F0B5E}" destId="{B6104EF9-3548-4433-A477-5BF2226D89EF}" srcOrd="0" destOrd="0" presId="urn:microsoft.com/office/officeart/2005/8/layout/list1"/>
    <dgm:cxn modelId="{66F9D1D3-C735-4FF5-97EF-DA78E51A9727}" type="presParOf" srcId="{707C8EF4-2F12-4306-B38C-478D523F0B5E}" destId="{85802B5C-123F-4613-8741-F764975E451B}" srcOrd="1" destOrd="0" presId="urn:microsoft.com/office/officeart/2005/8/layout/list1"/>
    <dgm:cxn modelId="{8D30B1C6-4319-42C1-BD75-805CD8DB7E8C}" type="presParOf" srcId="{CECA8499-0DFF-4865-9279-2FAFD4DF4D5A}" destId="{FDCEE2F6-1F2E-4E2C-8566-5F640BFC166A}" srcOrd="13" destOrd="0" presId="urn:microsoft.com/office/officeart/2005/8/layout/list1"/>
    <dgm:cxn modelId="{BDBF5944-B6EB-4432-B576-C89358D8422D}" type="presParOf" srcId="{CECA8499-0DFF-4865-9279-2FAFD4DF4D5A}" destId="{92597A79-3635-4FEA-87BC-C6E0A66ED1AB}" srcOrd="14" destOrd="0" presId="urn:microsoft.com/office/officeart/2005/8/layout/list1"/>
    <dgm:cxn modelId="{16500E14-9E06-4F43-9A34-BD63163BE2A1}" type="presParOf" srcId="{CECA8499-0DFF-4865-9279-2FAFD4DF4D5A}" destId="{4B1B9AA5-FF40-4F54-A2C9-BCFD52617999}" srcOrd="15" destOrd="0" presId="urn:microsoft.com/office/officeart/2005/8/layout/list1"/>
    <dgm:cxn modelId="{02680B25-5646-42C6-A937-02353EA00D31}" type="presParOf" srcId="{CECA8499-0DFF-4865-9279-2FAFD4DF4D5A}" destId="{448A0DC0-5E6B-48B9-90AC-BD6D0FD89F70}" srcOrd="16" destOrd="0" presId="urn:microsoft.com/office/officeart/2005/8/layout/list1"/>
    <dgm:cxn modelId="{7075BAF6-9CD2-4BAB-B3BB-753A6D43D1C1}" type="presParOf" srcId="{448A0DC0-5E6B-48B9-90AC-BD6D0FD89F70}" destId="{828E8289-3AC3-4C14-8F88-1B6F12597F37}" srcOrd="0" destOrd="0" presId="urn:microsoft.com/office/officeart/2005/8/layout/list1"/>
    <dgm:cxn modelId="{C352829A-8169-4127-83A8-F432BD62CBE1}" type="presParOf" srcId="{448A0DC0-5E6B-48B9-90AC-BD6D0FD89F70}" destId="{1743742C-078F-44D4-959D-08B522DCCE98}" srcOrd="1" destOrd="0" presId="urn:microsoft.com/office/officeart/2005/8/layout/list1"/>
    <dgm:cxn modelId="{FF1D2AC2-9865-45CE-BC8B-347D6029155A}" type="presParOf" srcId="{CECA8499-0DFF-4865-9279-2FAFD4DF4D5A}" destId="{2E1549AC-987D-4F68-8325-C334C39A26FC}" srcOrd="17" destOrd="0" presId="urn:microsoft.com/office/officeart/2005/8/layout/list1"/>
    <dgm:cxn modelId="{FF5CC3AE-F69A-4C8A-A6D1-BF2976DDD7DA}" type="presParOf" srcId="{CECA8499-0DFF-4865-9279-2FAFD4DF4D5A}" destId="{89FDE4A2-3BB8-4757-9940-81C4BA3C9735}"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573347C-85B1-4D9A-808F-CDA03A40137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AE16335-4DE0-4599-8745-49CE33B3D44D}">
      <dgm:prSet phldrT="[Text]"/>
      <dgm:spPr>
        <a:solidFill>
          <a:schemeClr val="accent1">
            <a:lumMod val="50000"/>
          </a:schemeClr>
        </a:solidFill>
      </dgm:spPr>
      <dgm:t>
        <a:bodyPr/>
        <a:lstStyle/>
        <a:p>
          <a:r>
            <a:rPr lang="en-US" dirty="0">
              <a:solidFill>
                <a:schemeClr val="bg1"/>
              </a:solidFill>
              <a:ea typeface="Arial"/>
              <a:cs typeface="Arial"/>
              <a:sym typeface="Arial"/>
            </a:rPr>
            <a:t>An intense psychological response to a stressful situation</a:t>
          </a:r>
          <a:endParaRPr lang="en-US" dirty="0">
            <a:solidFill>
              <a:schemeClr val="bg1"/>
            </a:solidFill>
          </a:endParaRPr>
        </a:p>
      </dgm:t>
    </dgm:pt>
    <dgm:pt modelId="{D35BAFC4-6494-42D0-8336-490C73C1F45C}" type="parTrans" cxnId="{A26C6AF3-EDFF-45A3-BF8C-8F231E663F6F}">
      <dgm:prSet/>
      <dgm:spPr/>
      <dgm:t>
        <a:bodyPr/>
        <a:lstStyle/>
        <a:p>
          <a:endParaRPr lang="en-US"/>
        </a:p>
      </dgm:t>
    </dgm:pt>
    <dgm:pt modelId="{65A0E699-755A-47CE-B455-705913F8D48B}" type="sibTrans" cxnId="{A26C6AF3-EDFF-45A3-BF8C-8F231E663F6F}">
      <dgm:prSet/>
      <dgm:spPr>
        <a:ln>
          <a:solidFill>
            <a:schemeClr val="tx1">
              <a:lumMod val="50000"/>
            </a:schemeClr>
          </a:solidFill>
        </a:ln>
      </dgm:spPr>
      <dgm:t>
        <a:bodyPr/>
        <a:lstStyle/>
        <a:p>
          <a:endParaRPr lang="en-US"/>
        </a:p>
      </dgm:t>
    </dgm:pt>
    <dgm:pt modelId="{B80F588B-8CF3-4A8D-A37F-4C67FF58A1BA}">
      <dgm:prSet phldrT="[Text]" custT="1"/>
      <dgm:spPr>
        <a:solidFill>
          <a:schemeClr val="accent1">
            <a:lumMod val="75000"/>
          </a:schemeClr>
        </a:solidFill>
      </dgm:spPr>
      <dgm:t>
        <a:bodyPr/>
        <a:lstStyle/>
        <a:p>
          <a:r>
            <a:rPr lang="en-US" sz="2800" dirty="0">
              <a:solidFill>
                <a:schemeClr val="bg1"/>
              </a:solidFill>
              <a:ea typeface="Corbel"/>
              <a:cs typeface="Corbel"/>
              <a:sym typeface="Corbel"/>
            </a:rPr>
            <a:t>Causes lasting effects on the individual</a:t>
          </a:r>
          <a:endParaRPr lang="en-US" sz="2800" dirty="0">
            <a:solidFill>
              <a:schemeClr val="bg1"/>
            </a:solidFill>
          </a:endParaRPr>
        </a:p>
      </dgm:t>
    </dgm:pt>
    <dgm:pt modelId="{72A9C10B-BA8F-4842-B2B5-903560BF066C}" type="parTrans" cxnId="{9B79D03C-1643-448D-8A86-41349ABF37F0}">
      <dgm:prSet/>
      <dgm:spPr/>
      <dgm:t>
        <a:bodyPr/>
        <a:lstStyle/>
        <a:p>
          <a:endParaRPr lang="en-US"/>
        </a:p>
      </dgm:t>
    </dgm:pt>
    <dgm:pt modelId="{7F20D369-CB14-45A5-B10F-B8B41B3B9E58}" type="sibTrans" cxnId="{9B79D03C-1643-448D-8A86-41349ABF37F0}">
      <dgm:prSet/>
      <dgm:spPr/>
      <dgm:t>
        <a:bodyPr/>
        <a:lstStyle/>
        <a:p>
          <a:endParaRPr lang="en-US"/>
        </a:p>
      </dgm:t>
    </dgm:pt>
    <dgm:pt modelId="{C3103299-7A7C-48CF-BC11-F1DBAEC8B74E}">
      <dgm:prSet phldrT="[Text]"/>
      <dgm:spPr>
        <a:solidFill>
          <a:schemeClr val="tx1">
            <a:lumMod val="75000"/>
          </a:schemeClr>
        </a:solidFill>
      </dgm:spPr>
      <dgm:t>
        <a:bodyPr/>
        <a:lstStyle/>
        <a:p>
          <a:r>
            <a:rPr lang="en-US" dirty="0">
              <a:solidFill>
                <a:schemeClr val="bg1"/>
              </a:solidFill>
              <a:ea typeface="Corbel"/>
              <a:cs typeface="Corbel"/>
              <a:sym typeface="Corbel"/>
            </a:rPr>
            <a:t>Impacts functioning as stressful stimuli overwhelm the person’s ability to cope</a:t>
          </a:r>
          <a:endParaRPr lang="en-US" dirty="0">
            <a:solidFill>
              <a:schemeClr val="bg1"/>
            </a:solidFill>
          </a:endParaRPr>
        </a:p>
      </dgm:t>
    </dgm:pt>
    <dgm:pt modelId="{22CED5F6-FB03-4274-9747-A7D2D85ADE4B}" type="parTrans" cxnId="{69A58ACB-8F21-4395-9185-E163B0A31677}">
      <dgm:prSet/>
      <dgm:spPr/>
      <dgm:t>
        <a:bodyPr/>
        <a:lstStyle/>
        <a:p>
          <a:endParaRPr lang="en-US"/>
        </a:p>
      </dgm:t>
    </dgm:pt>
    <dgm:pt modelId="{5BD42981-DCF8-4F8C-85DE-49866589CE1E}" type="sibTrans" cxnId="{69A58ACB-8F21-4395-9185-E163B0A31677}">
      <dgm:prSet/>
      <dgm:spPr/>
      <dgm:t>
        <a:bodyPr/>
        <a:lstStyle/>
        <a:p>
          <a:endParaRPr lang="en-US"/>
        </a:p>
      </dgm:t>
    </dgm:pt>
    <dgm:pt modelId="{AF7F431B-4D9D-4408-8402-E8FE4BD0AA70}" type="pres">
      <dgm:prSet presAssocID="{F573347C-85B1-4D9A-808F-CDA03A40137C}" presName="Name0" presStyleCnt="0">
        <dgm:presLayoutVars>
          <dgm:chMax val="7"/>
          <dgm:chPref val="7"/>
          <dgm:dir/>
        </dgm:presLayoutVars>
      </dgm:prSet>
      <dgm:spPr/>
    </dgm:pt>
    <dgm:pt modelId="{F21CDAA2-3B38-4E1F-B568-7EAB86AD8C74}" type="pres">
      <dgm:prSet presAssocID="{F573347C-85B1-4D9A-808F-CDA03A40137C}" presName="Name1" presStyleCnt="0"/>
      <dgm:spPr/>
    </dgm:pt>
    <dgm:pt modelId="{A73C0726-5032-4C7C-826D-A5B7AAC7B986}" type="pres">
      <dgm:prSet presAssocID="{F573347C-85B1-4D9A-808F-CDA03A40137C}" presName="cycle" presStyleCnt="0"/>
      <dgm:spPr/>
    </dgm:pt>
    <dgm:pt modelId="{7B5539EA-7C4C-445F-8DF3-A4DF1B12FDD8}" type="pres">
      <dgm:prSet presAssocID="{F573347C-85B1-4D9A-808F-CDA03A40137C}" presName="srcNode" presStyleLbl="node1" presStyleIdx="0" presStyleCnt="3"/>
      <dgm:spPr/>
    </dgm:pt>
    <dgm:pt modelId="{C032517E-02AA-4B8B-811C-F93DB2C5030D}" type="pres">
      <dgm:prSet presAssocID="{F573347C-85B1-4D9A-808F-CDA03A40137C}" presName="conn" presStyleLbl="parChTrans1D2" presStyleIdx="0" presStyleCnt="1" custScaleX="107761" custScaleY="127034" custLinFactNeighborX="-22068"/>
      <dgm:spPr/>
    </dgm:pt>
    <dgm:pt modelId="{05F40114-FC29-4E9C-A638-9F9B321B9BF9}" type="pres">
      <dgm:prSet presAssocID="{F573347C-85B1-4D9A-808F-CDA03A40137C}" presName="extraNode" presStyleLbl="node1" presStyleIdx="0" presStyleCnt="3"/>
      <dgm:spPr/>
    </dgm:pt>
    <dgm:pt modelId="{678C804C-59C5-4996-B7D3-9902A01DD563}" type="pres">
      <dgm:prSet presAssocID="{F573347C-85B1-4D9A-808F-CDA03A40137C}" presName="dstNode" presStyleLbl="node1" presStyleIdx="0" presStyleCnt="3"/>
      <dgm:spPr/>
    </dgm:pt>
    <dgm:pt modelId="{5591818B-FA95-422E-B2B5-5747DFCDF27E}" type="pres">
      <dgm:prSet presAssocID="{5AE16335-4DE0-4599-8745-49CE33B3D44D}" presName="text_1" presStyleLbl="node1" presStyleIdx="0" presStyleCnt="3">
        <dgm:presLayoutVars>
          <dgm:bulletEnabled val="1"/>
        </dgm:presLayoutVars>
      </dgm:prSet>
      <dgm:spPr/>
    </dgm:pt>
    <dgm:pt modelId="{405B5A99-2491-4FAF-AB08-321A5DEE5E85}" type="pres">
      <dgm:prSet presAssocID="{5AE16335-4DE0-4599-8745-49CE33B3D44D}" presName="accent_1" presStyleCnt="0"/>
      <dgm:spPr/>
    </dgm:pt>
    <dgm:pt modelId="{9878865D-EBBA-4A6F-B1FA-DA1F9374A79C}" type="pres">
      <dgm:prSet presAssocID="{5AE16335-4DE0-4599-8745-49CE33B3D44D}" presName="accentRepeatNode" presStyleLbl="solidFgAcc1" presStyleIdx="0" presStyleCnt="3"/>
      <dgm:spPr>
        <a:ln>
          <a:solidFill>
            <a:schemeClr val="tx1">
              <a:lumMod val="50000"/>
            </a:schemeClr>
          </a:solidFill>
        </a:ln>
      </dgm:spPr>
    </dgm:pt>
    <dgm:pt modelId="{A4EB437F-80A1-4030-AE1C-3952A772E528}" type="pres">
      <dgm:prSet presAssocID="{B80F588B-8CF3-4A8D-A37F-4C67FF58A1BA}" presName="text_2" presStyleLbl="node1" presStyleIdx="1" presStyleCnt="3">
        <dgm:presLayoutVars>
          <dgm:bulletEnabled val="1"/>
        </dgm:presLayoutVars>
      </dgm:prSet>
      <dgm:spPr/>
    </dgm:pt>
    <dgm:pt modelId="{9312F3CF-2B3D-4C72-9F25-A28EEA1F0B03}" type="pres">
      <dgm:prSet presAssocID="{B80F588B-8CF3-4A8D-A37F-4C67FF58A1BA}" presName="accent_2" presStyleCnt="0"/>
      <dgm:spPr/>
    </dgm:pt>
    <dgm:pt modelId="{C5AACBAB-4A5D-41A7-9C37-1A22BFE06C19}" type="pres">
      <dgm:prSet presAssocID="{B80F588B-8CF3-4A8D-A37F-4C67FF58A1BA}" presName="accentRepeatNode" presStyleLbl="solidFgAcc1" presStyleIdx="1" presStyleCnt="3"/>
      <dgm:spPr>
        <a:ln>
          <a:solidFill>
            <a:schemeClr val="tx1">
              <a:lumMod val="50000"/>
            </a:schemeClr>
          </a:solidFill>
        </a:ln>
      </dgm:spPr>
    </dgm:pt>
    <dgm:pt modelId="{6BFB28D2-173E-47FB-9247-443B45149906}" type="pres">
      <dgm:prSet presAssocID="{C3103299-7A7C-48CF-BC11-F1DBAEC8B74E}" presName="text_3" presStyleLbl="node1" presStyleIdx="2" presStyleCnt="3" custLinFactNeighborX="-389" custLinFactNeighborY="-3598">
        <dgm:presLayoutVars>
          <dgm:bulletEnabled val="1"/>
        </dgm:presLayoutVars>
      </dgm:prSet>
      <dgm:spPr/>
    </dgm:pt>
    <dgm:pt modelId="{4A51A46E-9004-458D-A995-117131E55D1C}" type="pres">
      <dgm:prSet presAssocID="{C3103299-7A7C-48CF-BC11-F1DBAEC8B74E}" presName="accent_3" presStyleCnt="0"/>
      <dgm:spPr/>
    </dgm:pt>
    <dgm:pt modelId="{9AAE7C81-4EAA-4B4A-B2AF-C8A6F2F06BB5}" type="pres">
      <dgm:prSet presAssocID="{C3103299-7A7C-48CF-BC11-F1DBAEC8B74E}" presName="accentRepeatNode" presStyleLbl="solidFgAcc1" presStyleIdx="2" presStyleCnt="3"/>
      <dgm:spPr>
        <a:ln>
          <a:solidFill>
            <a:schemeClr val="tx1">
              <a:lumMod val="75000"/>
            </a:schemeClr>
          </a:solidFill>
        </a:ln>
      </dgm:spPr>
    </dgm:pt>
  </dgm:ptLst>
  <dgm:cxnLst>
    <dgm:cxn modelId="{9B79D03C-1643-448D-8A86-41349ABF37F0}" srcId="{F573347C-85B1-4D9A-808F-CDA03A40137C}" destId="{B80F588B-8CF3-4A8D-A37F-4C67FF58A1BA}" srcOrd="1" destOrd="0" parTransId="{72A9C10B-BA8F-4842-B2B5-903560BF066C}" sibTransId="{7F20D369-CB14-45A5-B10F-B8B41B3B9E58}"/>
    <dgm:cxn modelId="{9D883250-5089-4207-86EB-668CFB3CCBCF}" type="presOf" srcId="{C3103299-7A7C-48CF-BC11-F1DBAEC8B74E}" destId="{6BFB28D2-173E-47FB-9247-443B45149906}" srcOrd="0" destOrd="0" presId="urn:microsoft.com/office/officeart/2008/layout/VerticalCurvedList"/>
    <dgm:cxn modelId="{76F32D71-FFEF-438B-B600-EC82F043CA96}" type="presOf" srcId="{5AE16335-4DE0-4599-8745-49CE33B3D44D}" destId="{5591818B-FA95-422E-B2B5-5747DFCDF27E}" srcOrd="0" destOrd="0" presId="urn:microsoft.com/office/officeart/2008/layout/VerticalCurvedList"/>
    <dgm:cxn modelId="{2C4EB174-E4BF-4FE1-B927-7069D3BE8E20}" type="presOf" srcId="{F573347C-85B1-4D9A-808F-CDA03A40137C}" destId="{AF7F431B-4D9D-4408-8402-E8FE4BD0AA70}" srcOrd="0" destOrd="0" presId="urn:microsoft.com/office/officeart/2008/layout/VerticalCurvedList"/>
    <dgm:cxn modelId="{A5711B7E-7CB0-45F2-B631-7DBB87A1B911}" type="presOf" srcId="{B80F588B-8CF3-4A8D-A37F-4C67FF58A1BA}" destId="{A4EB437F-80A1-4030-AE1C-3952A772E528}" srcOrd="0" destOrd="0" presId="urn:microsoft.com/office/officeart/2008/layout/VerticalCurvedList"/>
    <dgm:cxn modelId="{E3B136A2-3E22-4539-B730-C5C71FDB10BD}" type="presOf" srcId="{65A0E699-755A-47CE-B455-705913F8D48B}" destId="{C032517E-02AA-4B8B-811C-F93DB2C5030D}" srcOrd="0" destOrd="0" presId="urn:microsoft.com/office/officeart/2008/layout/VerticalCurvedList"/>
    <dgm:cxn modelId="{69A58ACB-8F21-4395-9185-E163B0A31677}" srcId="{F573347C-85B1-4D9A-808F-CDA03A40137C}" destId="{C3103299-7A7C-48CF-BC11-F1DBAEC8B74E}" srcOrd="2" destOrd="0" parTransId="{22CED5F6-FB03-4274-9747-A7D2D85ADE4B}" sibTransId="{5BD42981-DCF8-4F8C-85DE-49866589CE1E}"/>
    <dgm:cxn modelId="{A26C6AF3-EDFF-45A3-BF8C-8F231E663F6F}" srcId="{F573347C-85B1-4D9A-808F-CDA03A40137C}" destId="{5AE16335-4DE0-4599-8745-49CE33B3D44D}" srcOrd="0" destOrd="0" parTransId="{D35BAFC4-6494-42D0-8336-490C73C1F45C}" sibTransId="{65A0E699-755A-47CE-B455-705913F8D48B}"/>
    <dgm:cxn modelId="{3FAD938C-4023-414F-852D-6AB2B9B807C1}" type="presParOf" srcId="{AF7F431B-4D9D-4408-8402-E8FE4BD0AA70}" destId="{F21CDAA2-3B38-4E1F-B568-7EAB86AD8C74}" srcOrd="0" destOrd="0" presId="urn:microsoft.com/office/officeart/2008/layout/VerticalCurvedList"/>
    <dgm:cxn modelId="{D42476FA-65CB-48A4-B935-38CC7EA8326E}" type="presParOf" srcId="{F21CDAA2-3B38-4E1F-B568-7EAB86AD8C74}" destId="{A73C0726-5032-4C7C-826D-A5B7AAC7B986}" srcOrd="0" destOrd="0" presId="urn:microsoft.com/office/officeart/2008/layout/VerticalCurvedList"/>
    <dgm:cxn modelId="{7AD355BB-D748-4B16-A77E-3C77AD3D42FF}" type="presParOf" srcId="{A73C0726-5032-4C7C-826D-A5B7AAC7B986}" destId="{7B5539EA-7C4C-445F-8DF3-A4DF1B12FDD8}" srcOrd="0" destOrd="0" presId="urn:microsoft.com/office/officeart/2008/layout/VerticalCurvedList"/>
    <dgm:cxn modelId="{7907CE49-5877-45E2-A023-23C63CB4F282}" type="presParOf" srcId="{A73C0726-5032-4C7C-826D-A5B7AAC7B986}" destId="{C032517E-02AA-4B8B-811C-F93DB2C5030D}" srcOrd="1" destOrd="0" presId="urn:microsoft.com/office/officeart/2008/layout/VerticalCurvedList"/>
    <dgm:cxn modelId="{647B5355-26E7-4F8B-A469-5B04A843486C}" type="presParOf" srcId="{A73C0726-5032-4C7C-826D-A5B7AAC7B986}" destId="{05F40114-FC29-4E9C-A638-9F9B321B9BF9}" srcOrd="2" destOrd="0" presId="urn:microsoft.com/office/officeart/2008/layout/VerticalCurvedList"/>
    <dgm:cxn modelId="{6979F7C4-18B7-4580-9C82-371EB01E9819}" type="presParOf" srcId="{A73C0726-5032-4C7C-826D-A5B7AAC7B986}" destId="{678C804C-59C5-4996-B7D3-9902A01DD563}" srcOrd="3" destOrd="0" presId="urn:microsoft.com/office/officeart/2008/layout/VerticalCurvedList"/>
    <dgm:cxn modelId="{5972FB8D-9412-42B4-BA17-F6B3F9179BAB}" type="presParOf" srcId="{F21CDAA2-3B38-4E1F-B568-7EAB86AD8C74}" destId="{5591818B-FA95-422E-B2B5-5747DFCDF27E}" srcOrd="1" destOrd="0" presId="urn:microsoft.com/office/officeart/2008/layout/VerticalCurvedList"/>
    <dgm:cxn modelId="{0C1E550F-EBA6-4340-8ACD-4BC7FE39F5D5}" type="presParOf" srcId="{F21CDAA2-3B38-4E1F-B568-7EAB86AD8C74}" destId="{405B5A99-2491-4FAF-AB08-321A5DEE5E85}" srcOrd="2" destOrd="0" presId="urn:microsoft.com/office/officeart/2008/layout/VerticalCurvedList"/>
    <dgm:cxn modelId="{488907F4-6C3C-4C67-91A4-54FF17C3E17D}" type="presParOf" srcId="{405B5A99-2491-4FAF-AB08-321A5DEE5E85}" destId="{9878865D-EBBA-4A6F-B1FA-DA1F9374A79C}" srcOrd="0" destOrd="0" presId="urn:microsoft.com/office/officeart/2008/layout/VerticalCurvedList"/>
    <dgm:cxn modelId="{B63144A1-8FA2-4808-99CE-254C4FDC69F8}" type="presParOf" srcId="{F21CDAA2-3B38-4E1F-B568-7EAB86AD8C74}" destId="{A4EB437F-80A1-4030-AE1C-3952A772E528}" srcOrd="3" destOrd="0" presId="urn:microsoft.com/office/officeart/2008/layout/VerticalCurvedList"/>
    <dgm:cxn modelId="{2FBB63A2-015A-49DD-BC0A-6950892AC3EF}" type="presParOf" srcId="{F21CDAA2-3B38-4E1F-B568-7EAB86AD8C74}" destId="{9312F3CF-2B3D-4C72-9F25-A28EEA1F0B03}" srcOrd="4" destOrd="0" presId="urn:microsoft.com/office/officeart/2008/layout/VerticalCurvedList"/>
    <dgm:cxn modelId="{BE214EA8-6AD5-46EF-8C26-574B014D2F1F}" type="presParOf" srcId="{9312F3CF-2B3D-4C72-9F25-A28EEA1F0B03}" destId="{C5AACBAB-4A5D-41A7-9C37-1A22BFE06C19}" srcOrd="0" destOrd="0" presId="urn:microsoft.com/office/officeart/2008/layout/VerticalCurvedList"/>
    <dgm:cxn modelId="{1DE56908-73DA-486E-9C43-EDF71710435C}" type="presParOf" srcId="{F21CDAA2-3B38-4E1F-B568-7EAB86AD8C74}" destId="{6BFB28D2-173E-47FB-9247-443B45149906}" srcOrd="5" destOrd="0" presId="urn:microsoft.com/office/officeart/2008/layout/VerticalCurvedList"/>
    <dgm:cxn modelId="{4A5B6467-2CB6-459C-B558-79BEF3B51C2F}" type="presParOf" srcId="{F21CDAA2-3B38-4E1F-B568-7EAB86AD8C74}" destId="{4A51A46E-9004-458D-A995-117131E55D1C}" srcOrd="6" destOrd="0" presId="urn:microsoft.com/office/officeart/2008/layout/VerticalCurvedList"/>
    <dgm:cxn modelId="{87BBFBBE-2E8C-4BAA-BADE-FCD399840969}" type="presParOf" srcId="{4A51A46E-9004-458D-A995-117131E55D1C}" destId="{9AAE7C81-4EAA-4B4A-B2AF-C8A6F2F06BB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73347C-85B1-4D9A-808F-CDA03A40137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AE16335-4DE0-4599-8745-49CE33B3D44D}">
      <dgm:prSet phldrT="[Text]"/>
      <dgm:spPr>
        <a:solidFill>
          <a:schemeClr val="accent1">
            <a:lumMod val="75000"/>
          </a:schemeClr>
        </a:solidFill>
      </dgm:spPr>
      <dgm:t>
        <a:bodyPr/>
        <a:lstStyle/>
        <a:p>
          <a:r>
            <a:rPr lang="en-US" dirty="0"/>
            <a:t>Traumatic events that occur repeatedly, over a prolonged period of time</a:t>
          </a:r>
        </a:p>
      </dgm:t>
    </dgm:pt>
    <dgm:pt modelId="{D35BAFC4-6494-42D0-8336-490C73C1F45C}" type="parTrans" cxnId="{A26C6AF3-EDFF-45A3-BF8C-8F231E663F6F}">
      <dgm:prSet/>
      <dgm:spPr/>
      <dgm:t>
        <a:bodyPr/>
        <a:lstStyle/>
        <a:p>
          <a:endParaRPr lang="en-US"/>
        </a:p>
      </dgm:t>
    </dgm:pt>
    <dgm:pt modelId="{65A0E699-755A-47CE-B455-705913F8D48B}" type="sibTrans" cxnId="{A26C6AF3-EDFF-45A3-BF8C-8F231E663F6F}">
      <dgm:prSet/>
      <dgm:spPr>
        <a:ln>
          <a:solidFill>
            <a:schemeClr val="tx1">
              <a:lumMod val="75000"/>
            </a:schemeClr>
          </a:solidFill>
        </a:ln>
      </dgm:spPr>
      <dgm:t>
        <a:bodyPr/>
        <a:lstStyle/>
        <a:p>
          <a:endParaRPr lang="en-US"/>
        </a:p>
      </dgm:t>
    </dgm:pt>
    <dgm:pt modelId="{B80F588B-8CF3-4A8D-A37F-4C67FF58A1BA}">
      <dgm:prSet phldrT="[Text]"/>
      <dgm:spPr>
        <a:solidFill>
          <a:schemeClr val="tx1">
            <a:lumMod val="75000"/>
          </a:schemeClr>
        </a:solidFill>
      </dgm:spPr>
      <dgm:t>
        <a:bodyPr/>
        <a:lstStyle/>
        <a:p>
          <a:r>
            <a:rPr lang="en-US" dirty="0"/>
            <a:t>Of an interpersonal nature</a:t>
          </a:r>
        </a:p>
      </dgm:t>
    </dgm:pt>
    <dgm:pt modelId="{72A9C10B-BA8F-4842-B2B5-903560BF066C}" type="parTrans" cxnId="{9B79D03C-1643-448D-8A86-41349ABF37F0}">
      <dgm:prSet/>
      <dgm:spPr/>
      <dgm:t>
        <a:bodyPr/>
        <a:lstStyle/>
        <a:p>
          <a:endParaRPr lang="en-US"/>
        </a:p>
      </dgm:t>
    </dgm:pt>
    <dgm:pt modelId="{7F20D369-CB14-45A5-B10F-B8B41B3B9E58}" type="sibTrans" cxnId="{9B79D03C-1643-448D-8A86-41349ABF37F0}">
      <dgm:prSet/>
      <dgm:spPr/>
      <dgm:t>
        <a:bodyPr/>
        <a:lstStyle/>
        <a:p>
          <a:endParaRPr lang="en-US"/>
        </a:p>
      </dgm:t>
    </dgm:pt>
    <dgm:pt modelId="{C3103299-7A7C-48CF-BC11-F1DBAEC8B74E}">
      <dgm:prSet phldrT="[Text]"/>
      <dgm:spPr>
        <a:solidFill>
          <a:schemeClr val="accent1">
            <a:lumMod val="75000"/>
          </a:schemeClr>
        </a:solidFill>
      </dgm:spPr>
      <dgm:t>
        <a:bodyPr/>
        <a:lstStyle/>
        <a:p>
          <a:r>
            <a:rPr lang="en-US" dirty="0"/>
            <a:t>During important developmental stages or in instances of disability, disempowerment or dependency</a:t>
          </a:r>
        </a:p>
      </dgm:t>
    </dgm:pt>
    <dgm:pt modelId="{22CED5F6-FB03-4274-9747-A7D2D85ADE4B}" type="parTrans" cxnId="{69A58ACB-8F21-4395-9185-E163B0A31677}">
      <dgm:prSet/>
      <dgm:spPr/>
      <dgm:t>
        <a:bodyPr/>
        <a:lstStyle/>
        <a:p>
          <a:endParaRPr lang="en-US"/>
        </a:p>
      </dgm:t>
    </dgm:pt>
    <dgm:pt modelId="{5BD42981-DCF8-4F8C-85DE-49866589CE1E}" type="sibTrans" cxnId="{69A58ACB-8F21-4395-9185-E163B0A31677}">
      <dgm:prSet/>
      <dgm:spPr/>
      <dgm:t>
        <a:bodyPr/>
        <a:lstStyle/>
        <a:p>
          <a:endParaRPr lang="en-US"/>
        </a:p>
      </dgm:t>
    </dgm:pt>
    <dgm:pt modelId="{AF7F431B-4D9D-4408-8402-E8FE4BD0AA70}" type="pres">
      <dgm:prSet presAssocID="{F573347C-85B1-4D9A-808F-CDA03A40137C}" presName="Name0" presStyleCnt="0">
        <dgm:presLayoutVars>
          <dgm:chMax val="7"/>
          <dgm:chPref val="7"/>
          <dgm:dir/>
        </dgm:presLayoutVars>
      </dgm:prSet>
      <dgm:spPr/>
    </dgm:pt>
    <dgm:pt modelId="{F21CDAA2-3B38-4E1F-B568-7EAB86AD8C74}" type="pres">
      <dgm:prSet presAssocID="{F573347C-85B1-4D9A-808F-CDA03A40137C}" presName="Name1" presStyleCnt="0"/>
      <dgm:spPr/>
    </dgm:pt>
    <dgm:pt modelId="{A73C0726-5032-4C7C-826D-A5B7AAC7B986}" type="pres">
      <dgm:prSet presAssocID="{F573347C-85B1-4D9A-808F-CDA03A40137C}" presName="cycle" presStyleCnt="0"/>
      <dgm:spPr/>
    </dgm:pt>
    <dgm:pt modelId="{7B5539EA-7C4C-445F-8DF3-A4DF1B12FDD8}" type="pres">
      <dgm:prSet presAssocID="{F573347C-85B1-4D9A-808F-CDA03A40137C}" presName="srcNode" presStyleLbl="node1" presStyleIdx="0" presStyleCnt="3"/>
      <dgm:spPr/>
    </dgm:pt>
    <dgm:pt modelId="{C032517E-02AA-4B8B-811C-F93DB2C5030D}" type="pres">
      <dgm:prSet presAssocID="{F573347C-85B1-4D9A-808F-CDA03A40137C}" presName="conn" presStyleLbl="parChTrans1D2" presStyleIdx="0" presStyleCnt="1" custScaleX="107761" custScaleY="127034" custLinFactNeighborX="-22778"/>
      <dgm:spPr/>
    </dgm:pt>
    <dgm:pt modelId="{05F40114-FC29-4E9C-A638-9F9B321B9BF9}" type="pres">
      <dgm:prSet presAssocID="{F573347C-85B1-4D9A-808F-CDA03A40137C}" presName="extraNode" presStyleLbl="node1" presStyleIdx="0" presStyleCnt="3"/>
      <dgm:spPr/>
    </dgm:pt>
    <dgm:pt modelId="{678C804C-59C5-4996-B7D3-9902A01DD563}" type="pres">
      <dgm:prSet presAssocID="{F573347C-85B1-4D9A-808F-CDA03A40137C}" presName="dstNode" presStyleLbl="node1" presStyleIdx="0" presStyleCnt="3"/>
      <dgm:spPr/>
    </dgm:pt>
    <dgm:pt modelId="{5591818B-FA95-422E-B2B5-5747DFCDF27E}" type="pres">
      <dgm:prSet presAssocID="{5AE16335-4DE0-4599-8745-49CE33B3D44D}" presName="text_1" presStyleLbl="node1" presStyleIdx="0" presStyleCnt="3">
        <dgm:presLayoutVars>
          <dgm:bulletEnabled val="1"/>
        </dgm:presLayoutVars>
      </dgm:prSet>
      <dgm:spPr/>
    </dgm:pt>
    <dgm:pt modelId="{405B5A99-2491-4FAF-AB08-321A5DEE5E85}" type="pres">
      <dgm:prSet presAssocID="{5AE16335-4DE0-4599-8745-49CE33B3D44D}" presName="accent_1" presStyleCnt="0"/>
      <dgm:spPr/>
    </dgm:pt>
    <dgm:pt modelId="{9878865D-EBBA-4A6F-B1FA-DA1F9374A79C}" type="pres">
      <dgm:prSet presAssocID="{5AE16335-4DE0-4599-8745-49CE33B3D44D}" presName="accentRepeatNode" presStyleLbl="solidFgAcc1" presStyleIdx="0" presStyleCnt="3"/>
      <dgm:spPr>
        <a:ln>
          <a:solidFill>
            <a:schemeClr val="tx1">
              <a:lumMod val="75000"/>
            </a:schemeClr>
          </a:solidFill>
        </a:ln>
      </dgm:spPr>
    </dgm:pt>
    <dgm:pt modelId="{A4EB437F-80A1-4030-AE1C-3952A772E528}" type="pres">
      <dgm:prSet presAssocID="{B80F588B-8CF3-4A8D-A37F-4C67FF58A1BA}" presName="text_2" presStyleLbl="node1" presStyleIdx="1" presStyleCnt="3">
        <dgm:presLayoutVars>
          <dgm:bulletEnabled val="1"/>
        </dgm:presLayoutVars>
      </dgm:prSet>
      <dgm:spPr/>
    </dgm:pt>
    <dgm:pt modelId="{9312F3CF-2B3D-4C72-9F25-A28EEA1F0B03}" type="pres">
      <dgm:prSet presAssocID="{B80F588B-8CF3-4A8D-A37F-4C67FF58A1BA}" presName="accent_2" presStyleCnt="0"/>
      <dgm:spPr/>
    </dgm:pt>
    <dgm:pt modelId="{C5AACBAB-4A5D-41A7-9C37-1A22BFE06C19}" type="pres">
      <dgm:prSet presAssocID="{B80F588B-8CF3-4A8D-A37F-4C67FF58A1BA}" presName="accentRepeatNode" presStyleLbl="solidFgAcc1" presStyleIdx="1" presStyleCnt="3"/>
      <dgm:spPr>
        <a:ln>
          <a:solidFill>
            <a:schemeClr val="tx1">
              <a:lumMod val="75000"/>
            </a:schemeClr>
          </a:solidFill>
        </a:ln>
      </dgm:spPr>
    </dgm:pt>
    <dgm:pt modelId="{6BFB28D2-173E-47FB-9247-443B45149906}" type="pres">
      <dgm:prSet presAssocID="{C3103299-7A7C-48CF-BC11-F1DBAEC8B74E}" presName="text_3" presStyleLbl="node1" presStyleIdx="2" presStyleCnt="3" custLinFactNeighborX="-389" custLinFactNeighborY="-3598">
        <dgm:presLayoutVars>
          <dgm:bulletEnabled val="1"/>
        </dgm:presLayoutVars>
      </dgm:prSet>
      <dgm:spPr/>
    </dgm:pt>
    <dgm:pt modelId="{4A51A46E-9004-458D-A995-117131E55D1C}" type="pres">
      <dgm:prSet presAssocID="{C3103299-7A7C-48CF-BC11-F1DBAEC8B74E}" presName="accent_3" presStyleCnt="0"/>
      <dgm:spPr/>
    </dgm:pt>
    <dgm:pt modelId="{9AAE7C81-4EAA-4B4A-B2AF-C8A6F2F06BB5}" type="pres">
      <dgm:prSet presAssocID="{C3103299-7A7C-48CF-BC11-F1DBAEC8B74E}" presName="accentRepeatNode" presStyleLbl="solidFgAcc1" presStyleIdx="2" presStyleCnt="3"/>
      <dgm:spPr>
        <a:ln>
          <a:solidFill>
            <a:schemeClr val="tx1">
              <a:lumMod val="75000"/>
            </a:schemeClr>
          </a:solidFill>
        </a:ln>
      </dgm:spPr>
    </dgm:pt>
  </dgm:ptLst>
  <dgm:cxnLst>
    <dgm:cxn modelId="{9B79D03C-1643-448D-8A86-41349ABF37F0}" srcId="{F573347C-85B1-4D9A-808F-CDA03A40137C}" destId="{B80F588B-8CF3-4A8D-A37F-4C67FF58A1BA}" srcOrd="1" destOrd="0" parTransId="{72A9C10B-BA8F-4842-B2B5-903560BF066C}" sibTransId="{7F20D369-CB14-45A5-B10F-B8B41B3B9E58}"/>
    <dgm:cxn modelId="{9D883250-5089-4207-86EB-668CFB3CCBCF}" type="presOf" srcId="{C3103299-7A7C-48CF-BC11-F1DBAEC8B74E}" destId="{6BFB28D2-173E-47FB-9247-443B45149906}" srcOrd="0" destOrd="0" presId="urn:microsoft.com/office/officeart/2008/layout/VerticalCurvedList"/>
    <dgm:cxn modelId="{76F32D71-FFEF-438B-B600-EC82F043CA96}" type="presOf" srcId="{5AE16335-4DE0-4599-8745-49CE33B3D44D}" destId="{5591818B-FA95-422E-B2B5-5747DFCDF27E}" srcOrd="0" destOrd="0" presId="urn:microsoft.com/office/officeart/2008/layout/VerticalCurvedList"/>
    <dgm:cxn modelId="{2C4EB174-E4BF-4FE1-B927-7069D3BE8E20}" type="presOf" srcId="{F573347C-85B1-4D9A-808F-CDA03A40137C}" destId="{AF7F431B-4D9D-4408-8402-E8FE4BD0AA70}" srcOrd="0" destOrd="0" presId="urn:microsoft.com/office/officeart/2008/layout/VerticalCurvedList"/>
    <dgm:cxn modelId="{A5711B7E-7CB0-45F2-B631-7DBB87A1B911}" type="presOf" srcId="{B80F588B-8CF3-4A8D-A37F-4C67FF58A1BA}" destId="{A4EB437F-80A1-4030-AE1C-3952A772E528}" srcOrd="0" destOrd="0" presId="urn:microsoft.com/office/officeart/2008/layout/VerticalCurvedList"/>
    <dgm:cxn modelId="{E3B136A2-3E22-4539-B730-C5C71FDB10BD}" type="presOf" srcId="{65A0E699-755A-47CE-B455-705913F8D48B}" destId="{C032517E-02AA-4B8B-811C-F93DB2C5030D}" srcOrd="0" destOrd="0" presId="urn:microsoft.com/office/officeart/2008/layout/VerticalCurvedList"/>
    <dgm:cxn modelId="{69A58ACB-8F21-4395-9185-E163B0A31677}" srcId="{F573347C-85B1-4D9A-808F-CDA03A40137C}" destId="{C3103299-7A7C-48CF-BC11-F1DBAEC8B74E}" srcOrd="2" destOrd="0" parTransId="{22CED5F6-FB03-4274-9747-A7D2D85ADE4B}" sibTransId="{5BD42981-DCF8-4F8C-85DE-49866589CE1E}"/>
    <dgm:cxn modelId="{A26C6AF3-EDFF-45A3-BF8C-8F231E663F6F}" srcId="{F573347C-85B1-4D9A-808F-CDA03A40137C}" destId="{5AE16335-4DE0-4599-8745-49CE33B3D44D}" srcOrd="0" destOrd="0" parTransId="{D35BAFC4-6494-42D0-8336-490C73C1F45C}" sibTransId="{65A0E699-755A-47CE-B455-705913F8D48B}"/>
    <dgm:cxn modelId="{3FAD938C-4023-414F-852D-6AB2B9B807C1}" type="presParOf" srcId="{AF7F431B-4D9D-4408-8402-E8FE4BD0AA70}" destId="{F21CDAA2-3B38-4E1F-B568-7EAB86AD8C74}" srcOrd="0" destOrd="0" presId="urn:microsoft.com/office/officeart/2008/layout/VerticalCurvedList"/>
    <dgm:cxn modelId="{D42476FA-65CB-48A4-B935-38CC7EA8326E}" type="presParOf" srcId="{F21CDAA2-3B38-4E1F-B568-7EAB86AD8C74}" destId="{A73C0726-5032-4C7C-826D-A5B7AAC7B986}" srcOrd="0" destOrd="0" presId="urn:microsoft.com/office/officeart/2008/layout/VerticalCurvedList"/>
    <dgm:cxn modelId="{7AD355BB-D748-4B16-A77E-3C77AD3D42FF}" type="presParOf" srcId="{A73C0726-5032-4C7C-826D-A5B7AAC7B986}" destId="{7B5539EA-7C4C-445F-8DF3-A4DF1B12FDD8}" srcOrd="0" destOrd="0" presId="urn:microsoft.com/office/officeart/2008/layout/VerticalCurvedList"/>
    <dgm:cxn modelId="{7907CE49-5877-45E2-A023-23C63CB4F282}" type="presParOf" srcId="{A73C0726-5032-4C7C-826D-A5B7AAC7B986}" destId="{C032517E-02AA-4B8B-811C-F93DB2C5030D}" srcOrd="1" destOrd="0" presId="urn:microsoft.com/office/officeart/2008/layout/VerticalCurvedList"/>
    <dgm:cxn modelId="{647B5355-26E7-4F8B-A469-5B04A843486C}" type="presParOf" srcId="{A73C0726-5032-4C7C-826D-A5B7AAC7B986}" destId="{05F40114-FC29-4E9C-A638-9F9B321B9BF9}" srcOrd="2" destOrd="0" presId="urn:microsoft.com/office/officeart/2008/layout/VerticalCurvedList"/>
    <dgm:cxn modelId="{6979F7C4-18B7-4580-9C82-371EB01E9819}" type="presParOf" srcId="{A73C0726-5032-4C7C-826D-A5B7AAC7B986}" destId="{678C804C-59C5-4996-B7D3-9902A01DD563}" srcOrd="3" destOrd="0" presId="urn:microsoft.com/office/officeart/2008/layout/VerticalCurvedList"/>
    <dgm:cxn modelId="{5972FB8D-9412-42B4-BA17-F6B3F9179BAB}" type="presParOf" srcId="{F21CDAA2-3B38-4E1F-B568-7EAB86AD8C74}" destId="{5591818B-FA95-422E-B2B5-5747DFCDF27E}" srcOrd="1" destOrd="0" presId="urn:microsoft.com/office/officeart/2008/layout/VerticalCurvedList"/>
    <dgm:cxn modelId="{0C1E550F-EBA6-4340-8ACD-4BC7FE39F5D5}" type="presParOf" srcId="{F21CDAA2-3B38-4E1F-B568-7EAB86AD8C74}" destId="{405B5A99-2491-4FAF-AB08-321A5DEE5E85}" srcOrd="2" destOrd="0" presId="urn:microsoft.com/office/officeart/2008/layout/VerticalCurvedList"/>
    <dgm:cxn modelId="{488907F4-6C3C-4C67-91A4-54FF17C3E17D}" type="presParOf" srcId="{405B5A99-2491-4FAF-AB08-321A5DEE5E85}" destId="{9878865D-EBBA-4A6F-B1FA-DA1F9374A79C}" srcOrd="0" destOrd="0" presId="urn:microsoft.com/office/officeart/2008/layout/VerticalCurvedList"/>
    <dgm:cxn modelId="{B63144A1-8FA2-4808-99CE-254C4FDC69F8}" type="presParOf" srcId="{F21CDAA2-3B38-4E1F-B568-7EAB86AD8C74}" destId="{A4EB437F-80A1-4030-AE1C-3952A772E528}" srcOrd="3" destOrd="0" presId="urn:microsoft.com/office/officeart/2008/layout/VerticalCurvedList"/>
    <dgm:cxn modelId="{2FBB63A2-015A-49DD-BC0A-6950892AC3EF}" type="presParOf" srcId="{F21CDAA2-3B38-4E1F-B568-7EAB86AD8C74}" destId="{9312F3CF-2B3D-4C72-9F25-A28EEA1F0B03}" srcOrd="4" destOrd="0" presId="urn:microsoft.com/office/officeart/2008/layout/VerticalCurvedList"/>
    <dgm:cxn modelId="{BE214EA8-6AD5-46EF-8C26-574B014D2F1F}" type="presParOf" srcId="{9312F3CF-2B3D-4C72-9F25-A28EEA1F0B03}" destId="{C5AACBAB-4A5D-41A7-9C37-1A22BFE06C19}" srcOrd="0" destOrd="0" presId="urn:microsoft.com/office/officeart/2008/layout/VerticalCurvedList"/>
    <dgm:cxn modelId="{1DE56908-73DA-486E-9C43-EDF71710435C}" type="presParOf" srcId="{F21CDAA2-3B38-4E1F-B568-7EAB86AD8C74}" destId="{6BFB28D2-173E-47FB-9247-443B45149906}" srcOrd="5" destOrd="0" presId="urn:microsoft.com/office/officeart/2008/layout/VerticalCurvedList"/>
    <dgm:cxn modelId="{4A5B6467-2CB6-459C-B558-79BEF3B51C2F}" type="presParOf" srcId="{F21CDAA2-3B38-4E1F-B568-7EAB86AD8C74}" destId="{4A51A46E-9004-458D-A995-117131E55D1C}" srcOrd="6" destOrd="0" presId="urn:microsoft.com/office/officeart/2008/layout/VerticalCurvedList"/>
    <dgm:cxn modelId="{87BBFBBE-2E8C-4BAA-BADE-FCD399840969}" type="presParOf" srcId="{4A51A46E-9004-458D-A995-117131E55D1C}" destId="{9AAE7C81-4EAA-4B4A-B2AF-C8A6F2F06BB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39A0080-8628-446A-9C82-FBF28802183A}"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en-US"/>
        </a:p>
      </dgm:t>
    </dgm:pt>
    <dgm:pt modelId="{0B1E5051-32B8-48E7-9ABA-10CF2BB77912}">
      <dgm:prSet phldrT="[Text]"/>
      <dgm:spPr/>
      <dgm:t>
        <a:bodyPr/>
        <a:lstStyle/>
        <a:p>
          <a:endParaRPr lang="en-US" dirty="0"/>
        </a:p>
      </dgm:t>
    </dgm:pt>
    <dgm:pt modelId="{EE81EB38-A774-4FA5-8574-CE9912ABF16A}" type="parTrans" cxnId="{BE32EF00-17D7-4121-A606-2373A9193F4D}">
      <dgm:prSet/>
      <dgm:spPr/>
      <dgm:t>
        <a:bodyPr/>
        <a:lstStyle/>
        <a:p>
          <a:endParaRPr lang="en-US"/>
        </a:p>
      </dgm:t>
    </dgm:pt>
    <dgm:pt modelId="{96CB49AB-6DC5-4E79-9C10-62AE75D278AA}" type="sibTrans" cxnId="{BE32EF00-17D7-4121-A606-2373A9193F4D}">
      <dgm:prSet/>
      <dgm:spPr/>
      <dgm:t>
        <a:bodyPr/>
        <a:lstStyle/>
        <a:p>
          <a:endParaRPr lang="en-US"/>
        </a:p>
      </dgm:t>
    </dgm:pt>
    <dgm:pt modelId="{80EF8B15-7C5A-487D-9F76-633BD6C3DDE1}">
      <dgm:prSet phldrT="[Text]"/>
      <dgm:spPr/>
      <dgm:t>
        <a:bodyPr/>
        <a:lstStyle/>
        <a:p>
          <a:r>
            <a:rPr lang="en-US" dirty="0"/>
            <a:t>Has gaps in memory, provides disjointed timeline, gives narrative with inconsistencies or changing details</a:t>
          </a:r>
        </a:p>
      </dgm:t>
    </dgm:pt>
    <dgm:pt modelId="{FA847048-1192-4E2D-9B4E-710D015F87EA}" type="parTrans" cxnId="{67928002-0813-4580-BEAB-702EB6F67FD0}">
      <dgm:prSet/>
      <dgm:spPr/>
      <dgm:t>
        <a:bodyPr/>
        <a:lstStyle/>
        <a:p>
          <a:endParaRPr lang="en-US"/>
        </a:p>
      </dgm:t>
    </dgm:pt>
    <dgm:pt modelId="{7F09EDA2-2B43-4ED4-989B-A3E6FE6FE200}" type="sibTrans" cxnId="{67928002-0813-4580-BEAB-702EB6F67FD0}">
      <dgm:prSet/>
      <dgm:spPr/>
      <dgm:t>
        <a:bodyPr/>
        <a:lstStyle/>
        <a:p>
          <a:endParaRPr lang="en-US"/>
        </a:p>
      </dgm:t>
    </dgm:pt>
    <dgm:pt modelId="{D83D498E-AD79-410F-A472-F3A5CF99D3A1}">
      <dgm:prSet phldrT="[Text]"/>
      <dgm:spPr/>
      <dgm:t>
        <a:bodyPr/>
        <a:lstStyle/>
        <a:p>
          <a:endParaRPr lang="en-US" dirty="0"/>
        </a:p>
      </dgm:t>
    </dgm:pt>
    <dgm:pt modelId="{AAB2BC31-4771-43BD-8C7B-F7CAAEC062CC}" type="parTrans" cxnId="{182B204A-AD99-40CB-BDD1-9AED9EC4AE8A}">
      <dgm:prSet/>
      <dgm:spPr/>
      <dgm:t>
        <a:bodyPr/>
        <a:lstStyle/>
        <a:p>
          <a:endParaRPr lang="en-US"/>
        </a:p>
      </dgm:t>
    </dgm:pt>
    <dgm:pt modelId="{212F1C0E-57B5-41CC-A6C3-F0B04EA06FC7}" type="sibTrans" cxnId="{182B204A-AD99-40CB-BDD1-9AED9EC4AE8A}">
      <dgm:prSet/>
      <dgm:spPr/>
      <dgm:t>
        <a:bodyPr/>
        <a:lstStyle/>
        <a:p>
          <a:endParaRPr lang="en-US"/>
        </a:p>
      </dgm:t>
    </dgm:pt>
    <dgm:pt modelId="{DE62B8EE-1FF1-4E66-9273-D712076C12ED}">
      <dgm:prSet phldrT="[Text]"/>
      <dgm:spPr/>
      <dgm:t>
        <a:bodyPr/>
        <a:lstStyle/>
        <a:p>
          <a:r>
            <a:rPr lang="en-US" dirty="0"/>
            <a:t>Appears frozen, shut down, or disconnected from the moment</a:t>
          </a:r>
        </a:p>
      </dgm:t>
    </dgm:pt>
    <dgm:pt modelId="{5C74A81D-C8A5-4888-BB5F-A87BBFE66565}" type="parTrans" cxnId="{17587D82-1ED1-42CC-9A2C-10CD5D61C339}">
      <dgm:prSet/>
      <dgm:spPr/>
      <dgm:t>
        <a:bodyPr/>
        <a:lstStyle/>
        <a:p>
          <a:endParaRPr lang="en-US"/>
        </a:p>
      </dgm:t>
    </dgm:pt>
    <dgm:pt modelId="{DAC730AD-AF9C-4F29-9AD3-0EE7F3CC90F7}" type="sibTrans" cxnId="{17587D82-1ED1-42CC-9A2C-10CD5D61C339}">
      <dgm:prSet/>
      <dgm:spPr/>
      <dgm:t>
        <a:bodyPr/>
        <a:lstStyle/>
        <a:p>
          <a:endParaRPr lang="en-US"/>
        </a:p>
      </dgm:t>
    </dgm:pt>
    <dgm:pt modelId="{C366833C-2728-43AD-9949-8AEFFA6C4038}">
      <dgm:prSet phldrT="[Text]"/>
      <dgm:spPr/>
      <dgm:t>
        <a:bodyPr/>
        <a:lstStyle/>
        <a:p>
          <a:r>
            <a:rPr lang="en-US" dirty="0"/>
            <a:t>Appears overwhelmed by a sense of shame, guilt or helplessness</a:t>
          </a:r>
        </a:p>
      </dgm:t>
    </dgm:pt>
    <dgm:pt modelId="{093B135C-765E-4C0C-93D8-BD337017CB02}" type="parTrans" cxnId="{81599D56-C4EC-4526-9962-EBF67D59A64F}">
      <dgm:prSet/>
      <dgm:spPr/>
      <dgm:t>
        <a:bodyPr/>
        <a:lstStyle/>
        <a:p>
          <a:endParaRPr lang="en-US"/>
        </a:p>
      </dgm:t>
    </dgm:pt>
    <dgm:pt modelId="{CB5BC129-4790-456B-8D65-8E75EED53DB3}" type="sibTrans" cxnId="{81599D56-C4EC-4526-9962-EBF67D59A64F}">
      <dgm:prSet/>
      <dgm:spPr/>
      <dgm:t>
        <a:bodyPr/>
        <a:lstStyle/>
        <a:p>
          <a:endParaRPr lang="en-US"/>
        </a:p>
      </dgm:t>
    </dgm:pt>
    <dgm:pt modelId="{F1EF78A6-66A9-4ABA-8F44-50D990A4B890}">
      <dgm:prSet phldrT="[Text]"/>
      <dgm:spPr/>
      <dgm:t>
        <a:bodyPr/>
        <a:lstStyle/>
        <a:p>
          <a:r>
            <a:rPr lang="en-US" dirty="0"/>
            <a:t>Has difficulty concentrating, thinking rationally, following schedules or making decisions</a:t>
          </a:r>
        </a:p>
      </dgm:t>
    </dgm:pt>
    <dgm:pt modelId="{492CDB72-802C-45E0-8176-1E7EA23BE91A}" type="parTrans" cxnId="{62BCD75A-317F-45A9-A1C5-69F9898D5C69}">
      <dgm:prSet/>
      <dgm:spPr/>
      <dgm:t>
        <a:bodyPr/>
        <a:lstStyle/>
        <a:p>
          <a:endParaRPr lang="en-US"/>
        </a:p>
      </dgm:t>
    </dgm:pt>
    <dgm:pt modelId="{01509691-0091-4532-9FF7-10192DC1C55C}" type="sibTrans" cxnId="{62BCD75A-317F-45A9-A1C5-69F9898D5C69}">
      <dgm:prSet/>
      <dgm:spPr/>
      <dgm:t>
        <a:bodyPr/>
        <a:lstStyle/>
        <a:p>
          <a:endParaRPr lang="en-US"/>
        </a:p>
      </dgm:t>
    </dgm:pt>
    <dgm:pt modelId="{116AF77A-1769-4769-970F-28792F96613A}">
      <dgm:prSet phldrT="[Text]"/>
      <dgm:spPr/>
      <dgm:t>
        <a:bodyPr/>
        <a:lstStyle/>
        <a:p>
          <a:r>
            <a:rPr lang="en-US" dirty="0"/>
            <a:t>Demonstrates</a:t>
          </a:r>
          <a:r>
            <a:rPr lang="en-US" baseline="0" dirty="0"/>
            <a:t> hostile or angry tendencies</a:t>
          </a:r>
          <a:endParaRPr lang="en-US" dirty="0"/>
        </a:p>
      </dgm:t>
    </dgm:pt>
    <dgm:pt modelId="{135ACCBD-98A5-4A7E-AB4C-601ED155278C}" type="parTrans" cxnId="{5419CBE3-C63D-469A-91C6-F96149A4D815}">
      <dgm:prSet/>
      <dgm:spPr/>
      <dgm:t>
        <a:bodyPr/>
        <a:lstStyle/>
        <a:p>
          <a:endParaRPr lang="en-US"/>
        </a:p>
      </dgm:t>
    </dgm:pt>
    <dgm:pt modelId="{3205459F-7710-4A40-AA88-EF32138B9EF3}" type="sibTrans" cxnId="{5419CBE3-C63D-469A-91C6-F96149A4D815}">
      <dgm:prSet/>
      <dgm:spPr/>
      <dgm:t>
        <a:bodyPr/>
        <a:lstStyle/>
        <a:p>
          <a:endParaRPr lang="en-US"/>
        </a:p>
      </dgm:t>
    </dgm:pt>
    <dgm:pt modelId="{820C4FB0-A417-466F-BCEC-9EF7EB9DEE9D}">
      <dgm:prSet phldrT="[Text]"/>
      <dgm:spPr/>
      <dgm:t>
        <a:bodyPr/>
        <a:lstStyle/>
        <a:p>
          <a:endParaRPr lang="en-US" dirty="0"/>
        </a:p>
      </dgm:t>
    </dgm:pt>
    <dgm:pt modelId="{F60D2EA9-6068-43FD-A68A-5A3B722E68A4}" type="parTrans" cxnId="{66732F36-F80E-4199-BD32-C44901292108}">
      <dgm:prSet/>
      <dgm:spPr/>
      <dgm:t>
        <a:bodyPr/>
        <a:lstStyle/>
        <a:p>
          <a:endParaRPr lang="en-US"/>
        </a:p>
      </dgm:t>
    </dgm:pt>
    <dgm:pt modelId="{5A1BFDA9-AAE8-47D0-B497-A7372EE50000}" type="sibTrans" cxnId="{66732F36-F80E-4199-BD32-C44901292108}">
      <dgm:prSet/>
      <dgm:spPr/>
      <dgm:t>
        <a:bodyPr/>
        <a:lstStyle/>
        <a:p>
          <a:endParaRPr lang="en-US"/>
        </a:p>
      </dgm:t>
    </dgm:pt>
    <dgm:pt modelId="{9597B51A-6367-4B23-98FB-8C03CA51A461}">
      <dgm:prSet phldrT="[Text]"/>
      <dgm:spPr/>
      <dgm:t>
        <a:bodyPr/>
        <a:lstStyle/>
        <a:p>
          <a:r>
            <a:rPr lang="en-US" dirty="0"/>
            <a:t>Appears</a:t>
          </a:r>
          <a:r>
            <a:rPr lang="en-US" baseline="0" dirty="0"/>
            <a:t> distrustful of others, overly reliant on others, shies away from others or repeatedly pursues unhealthy relationships</a:t>
          </a:r>
          <a:endParaRPr lang="en-US" dirty="0"/>
        </a:p>
      </dgm:t>
    </dgm:pt>
    <dgm:pt modelId="{3EFAFF6E-2BE8-41C3-B47E-856EB02F3855}" type="parTrans" cxnId="{B93D5650-DF07-4D71-A791-32211710714A}">
      <dgm:prSet/>
      <dgm:spPr/>
      <dgm:t>
        <a:bodyPr/>
        <a:lstStyle/>
        <a:p>
          <a:endParaRPr lang="en-US"/>
        </a:p>
      </dgm:t>
    </dgm:pt>
    <dgm:pt modelId="{6E702880-4318-4194-A3D4-10F77EE85277}" type="sibTrans" cxnId="{B93D5650-DF07-4D71-A791-32211710714A}">
      <dgm:prSet/>
      <dgm:spPr/>
      <dgm:t>
        <a:bodyPr/>
        <a:lstStyle/>
        <a:p>
          <a:endParaRPr lang="en-US"/>
        </a:p>
      </dgm:t>
    </dgm:pt>
    <dgm:pt modelId="{BA569A49-286C-40A8-978D-92C1C1782958}">
      <dgm:prSet phldrT="[Text]"/>
      <dgm:spPr/>
      <dgm:t>
        <a:bodyPr/>
        <a:lstStyle/>
        <a:p>
          <a:endParaRPr lang="en-US" dirty="0"/>
        </a:p>
      </dgm:t>
    </dgm:pt>
    <dgm:pt modelId="{D2C45A9E-A60A-4245-830D-AF497788492D}" type="sibTrans" cxnId="{8EF72B17-999B-490B-8DA4-9BE1B0BE46F5}">
      <dgm:prSet/>
      <dgm:spPr/>
      <dgm:t>
        <a:bodyPr/>
        <a:lstStyle/>
        <a:p>
          <a:endParaRPr lang="en-US"/>
        </a:p>
      </dgm:t>
    </dgm:pt>
    <dgm:pt modelId="{03CB9A1E-8F91-48FF-B39A-6D15D407084A}" type="parTrans" cxnId="{8EF72B17-999B-490B-8DA4-9BE1B0BE46F5}">
      <dgm:prSet/>
      <dgm:spPr/>
      <dgm:t>
        <a:bodyPr/>
        <a:lstStyle/>
        <a:p>
          <a:endParaRPr lang="en-US"/>
        </a:p>
      </dgm:t>
    </dgm:pt>
    <dgm:pt modelId="{247EE915-685D-4C8B-B9D7-D6317ED5ADCD}">
      <dgm:prSet phldrT="[Text]"/>
      <dgm:spPr/>
      <dgm:t>
        <a:bodyPr/>
        <a:lstStyle/>
        <a:p>
          <a:endParaRPr lang="en-US" dirty="0"/>
        </a:p>
      </dgm:t>
    </dgm:pt>
    <dgm:pt modelId="{B64B8E75-9C86-4D6D-AA8E-21D1546127E1}" type="sibTrans" cxnId="{C72412ED-2392-4F09-9E3E-1AA2874F9078}">
      <dgm:prSet/>
      <dgm:spPr/>
      <dgm:t>
        <a:bodyPr/>
        <a:lstStyle/>
        <a:p>
          <a:endParaRPr lang="en-US"/>
        </a:p>
      </dgm:t>
    </dgm:pt>
    <dgm:pt modelId="{4D34BC27-1274-49FF-9823-30F2684B22DF}" type="parTrans" cxnId="{C72412ED-2392-4F09-9E3E-1AA2874F9078}">
      <dgm:prSet/>
      <dgm:spPr/>
      <dgm:t>
        <a:bodyPr/>
        <a:lstStyle/>
        <a:p>
          <a:endParaRPr lang="en-US"/>
        </a:p>
      </dgm:t>
    </dgm:pt>
    <dgm:pt modelId="{98591FFD-ABB9-4740-ADBB-78939BE696D9}">
      <dgm:prSet phldrT="[Text]"/>
      <dgm:spPr/>
      <dgm:t>
        <a:bodyPr/>
        <a:lstStyle/>
        <a:p>
          <a:endParaRPr lang="en-US" dirty="0"/>
        </a:p>
      </dgm:t>
    </dgm:pt>
    <dgm:pt modelId="{47087D47-2848-4962-B353-BACE56DCB0FA}" type="sibTrans" cxnId="{47408A2D-993D-4C56-8D9B-4372CCA241A8}">
      <dgm:prSet/>
      <dgm:spPr/>
      <dgm:t>
        <a:bodyPr/>
        <a:lstStyle/>
        <a:p>
          <a:endParaRPr lang="en-US"/>
        </a:p>
      </dgm:t>
    </dgm:pt>
    <dgm:pt modelId="{38002FDD-1B68-4F30-A015-A0E6443D8C21}" type="parTrans" cxnId="{47408A2D-993D-4C56-8D9B-4372CCA241A8}">
      <dgm:prSet/>
      <dgm:spPr/>
      <dgm:t>
        <a:bodyPr/>
        <a:lstStyle/>
        <a:p>
          <a:endParaRPr lang="en-US"/>
        </a:p>
      </dgm:t>
    </dgm:pt>
    <dgm:pt modelId="{36804345-C381-4F46-8747-5B3207519F12}" type="pres">
      <dgm:prSet presAssocID="{039A0080-8628-446A-9C82-FBF28802183A}" presName="linearFlow" presStyleCnt="0">
        <dgm:presLayoutVars>
          <dgm:dir/>
          <dgm:animLvl val="lvl"/>
          <dgm:resizeHandles val="exact"/>
        </dgm:presLayoutVars>
      </dgm:prSet>
      <dgm:spPr/>
    </dgm:pt>
    <dgm:pt modelId="{16353F6D-627D-42E2-9049-A725261481C0}" type="pres">
      <dgm:prSet presAssocID="{0B1E5051-32B8-48E7-9ABA-10CF2BB77912}" presName="composite" presStyleCnt="0"/>
      <dgm:spPr/>
    </dgm:pt>
    <dgm:pt modelId="{F444D4E8-2998-4435-9EE1-CD1C9B12CE79}" type="pres">
      <dgm:prSet presAssocID="{0B1E5051-32B8-48E7-9ABA-10CF2BB77912}" presName="parentText" presStyleLbl="alignNode1" presStyleIdx="0" presStyleCnt="6">
        <dgm:presLayoutVars>
          <dgm:chMax val="1"/>
          <dgm:bulletEnabled val="1"/>
        </dgm:presLayoutVars>
      </dgm:prSet>
      <dgm:spPr/>
    </dgm:pt>
    <dgm:pt modelId="{B12B9CD6-9E75-4BAE-BC63-F2D4CD3CDF1C}" type="pres">
      <dgm:prSet presAssocID="{0B1E5051-32B8-48E7-9ABA-10CF2BB77912}" presName="descendantText" presStyleLbl="alignAcc1" presStyleIdx="0" presStyleCnt="6">
        <dgm:presLayoutVars>
          <dgm:bulletEnabled val="1"/>
        </dgm:presLayoutVars>
      </dgm:prSet>
      <dgm:spPr/>
    </dgm:pt>
    <dgm:pt modelId="{64E7A3C2-B753-455B-A31C-B9CB732AEFD4}" type="pres">
      <dgm:prSet presAssocID="{96CB49AB-6DC5-4E79-9C10-62AE75D278AA}" presName="sp" presStyleCnt="0"/>
      <dgm:spPr/>
    </dgm:pt>
    <dgm:pt modelId="{916A4FA3-B4D3-4EA2-9D19-5DBC6D3797E9}" type="pres">
      <dgm:prSet presAssocID="{D83D498E-AD79-410F-A472-F3A5CF99D3A1}" presName="composite" presStyleCnt="0"/>
      <dgm:spPr/>
    </dgm:pt>
    <dgm:pt modelId="{315E1A6F-4CB8-4042-BFC6-5C427E0416D9}" type="pres">
      <dgm:prSet presAssocID="{D83D498E-AD79-410F-A472-F3A5CF99D3A1}" presName="parentText" presStyleLbl="alignNode1" presStyleIdx="1" presStyleCnt="6">
        <dgm:presLayoutVars>
          <dgm:chMax val="1"/>
          <dgm:bulletEnabled val="1"/>
        </dgm:presLayoutVars>
      </dgm:prSet>
      <dgm:spPr/>
    </dgm:pt>
    <dgm:pt modelId="{48082975-12DF-47F5-B206-DB4928D19B08}" type="pres">
      <dgm:prSet presAssocID="{D83D498E-AD79-410F-A472-F3A5CF99D3A1}" presName="descendantText" presStyleLbl="alignAcc1" presStyleIdx="1" presStyleCnt="6">
        <dgm:presLayoutVars>
          <dgm:bulletEnabled val="1"/>
        </dgm:presLayoutVars>
      </dgm:prSet>
      <dgm:spPr/>
    </dgm:pt>
    <dgm:pt modelId="{3E6C9E8E-48BB-4005-8367-045F0C404386}" type="pres">
      <dgm:prSet presAssocID="{212F1C0E-57B5-41CC-A6C3-F0B04EA06FC7}" presName="sp" presStyleCnt="0"/>
      <dgm:spPr/>
    </dgm:pt>
    <dgm:pt modelId="{F121E396-13C9-4938-80AA-35E630DEC67E}" type="pres">
      <dgm:prSet presAssocID="{98591FFD-ABB9-4740-ADBB-78939BE696D9}" presName="composite" presStyleCnt="0"/>
      <dgm:spPr/>
    </dgm:pt>
    <dgm:pt modelId="{CCDD8223-D897-479F-B5FF-64FAE2EDCB20}" type="pres">
      <dgm:prSet presAssocID="{98591FFD-ABB9-4740-ADBB-78939BE696D9}" presName="parentText" presStyleLbl="alignNode1" presStyleIdx="2" presStyleCnt="6">
        <dgm:presLayoutVars>
          <dgm:chMax val="1"/>
          <dgm:bulletEnabled val="1"/>
        </dgm:presLayoutVars>
      </dgm:prSet>
      <dgm:spPr/>
    </dgm:pt>
    <dgm:pt modelId="{4BD57E5B-BB43-4E7A-BEA4-BD825529C695}" type="pres">
      <dgm:prSet presAssocID="{98591FFD-ABB9-4740-ADBB-78939BE696D9}" presName="descendantText" presStyleLbl="alignAcc1" presStyleIdx="2" presStyleCnt="6">
        <dgm:presLayoutVars>
          <dgm:bulletEnabled val="1"/>
        </dgm:presLayoutVars>
      </dgm:prSet>
      <dgm:spPr/>
    </dgm:pt>
    <dgm:pt modelId="{40B0AE5A-E36C-48DC-9BDB-F51CA346AEA3}" type="pres">
      <dgm:prSet presAssocID="{47087D47-2848-4962-B353-BACE56DCB0FA}" presName="sp" presStyleCnt="0"/>
      <dgm:spPr/>
    </dgm:pt>
    <dgm:pt modelId="{69357ED3-08A8-4E1A-87F3-0A1A23C47B42}" type="pres">
      <dgm:prSet presAssocID="{247EE915-685D-4C8B-B9D7-D6317ED5ADCD}" presName="composite" presStyleCnt="0"/>
      <dgm:spPr/>
    </dgm:pt>
    <dgm:pt modelId="{B52AB839-5378-41E8-9A90-34C6DCA5D1FA}" type="pres">
      <dgm:prSet presAssocID="{247EE915-685D-4C8B-B9D7-D6317ED5ADCD}" presName="parentText" presStyleLbl="alignNode1" presStyleIdx="3" presStyleCnt="6">
        <dgm:presLayoutVars>
          <dgm:chMax val="1"/>
          <dgm:bulletEnabled val="1"/>
        </dgm:presLayoutVars>
      </dgm:prSet>
      <dgm:spPr/>
    </dgm:pt>
    <dgm:pt modelId="{ADFAC35C-8684-4900-8977-D6B46CA46279}" type="pres">
      <dgm:prSet presAssocID="{247EE915-685D-4C8B-B9D7-D6317ED5ADCD}" presName="descendantText" presStyleLbl="alignAcc1" presStyleIdx="3" presStyleCnt="6">
        <dgm:presLayoutVars>
          <dgm:bulletEnabled val="1"/>
        </dgm:presLayoutVars>
      </dgm:prSet>
      <dgm:spPr/>
    </dgm:pt>
    <dgm:pt modelId="{EC8D72C2-4FD3-4534-9A6F-7D18DF42CD86}" type="pres">
      <dgm:prSet presAssocID="{B64B8E75-9C86-4D6D-AA8E-21D1546127E1}" presName="sp" presStyleCnt="0"/>
      <dgm:spPr/>
    </dgm:pt>
    <dgm:pt modelId="{E647BB74-0018-4A1C-955D-71C7A54BDA1E}" type="pres">
      <dgm:prSet presAssocID="{BA569A49-286C-40A8-978D-92C1C1782958}" presName="composite" presStyleCnt="0"/>
      <dgm:spPr/>
    </dgm:pt>
    <dgm:pt modelId="{66190152-07DA-4D3B-850F-8206F09828BE}" type="pres">
      <dgm:prSet presAssocID="{BA569A49-286C-40A8-978D-92C1C1782958}" presName="parentText" presStyleLbl="alignNode1" presStyleIdx="4" presStyleCnt="6">
        <dgm:presLayoutVars>
          <dgm:chMax val="1"/>
          <dgm:bulletEnabled val="1"/>
        </dgm:presLayoutVars>
      </dgm:prSet>
      <dgm:spPr/>
    </dgm:pt>
    <dgm:pt modelId="{D1D4400A-06E6-4887-89BE-E879CFBAD7A9}" type="pres">
      <dgm:prSet presAssocID="{BA569A49-286C-40A8-978D-92C1C1782958}" presName="descendantText" presStyleLbl="alignAcc1" presStyleIdx="4" presStyleCnt="6">
        <dgm:presLayoutVars>
          <dgm:bulletEnabled val="1"/>
        </dgm:presLayoutVars>
      </dgm:prSet>
      <dgm:spPr/>
    </dgm:pt>
    <dgm:pt modelId="{1C2A0236-4214-4581-A9B0-0298852112A6}" type="pres">
      <dgm:prSet presAssocID="{D2C45A9E-A60A-4245-830D-AF497788492D}" presName="sp" presStyleCnt="0"/>
      <dgm:spPr/>
    </dgm:pt>
    <dgm:pt modelId="{96377A90-3271-4DBB-B7CA-429CD2E19156}" type="pres">
      <dgm:prSet presAssocID="{820C4FB0-A417-466F-BCEC-9EF7EB9DEE9D}" presName="composite" presStyleCnt="0"/>
      <dgm:spPr/>
    </dgm:pt>
    <dgm:pt modelId="{094ACF77-8F57-4223-87C4-554A080E36E9}" type="pres">
      <dgm:prSet presAssocID="{820C4FB0-A417-466F-BCEC-9EF7EB9DEE9D}" presName="parentText" presStyleLbl="alignNode1" presStyleIdx="5" presStyleCnt="6">
        <dgm:presLayoutVars>
          <dgm:chMax val="1"/>
          <dgm:bulletEnabled val="1"/>
        </dgm:presLayoutVars>
      </dgm:prSet>
      <dgm:spPr/>
    </dgm:pt>
    <dgm:pt modelId="{71FB45DA-0DF6-40C6-B513-04BA7CC265E4}" type="pres">
      <dgm:prSet presAssocID="{820C4FB0-A417-466F-BCEC-9EF7EB9DEE9D}" presName="descendantText" presStyleLbl="alignAcc1" presStyleIdx="5" presStyleCnt="6">
        <dgm:presLayoutVars>
          <dgm:bulletEnabled val="1"/>
        </dgm:presLayoutVars>
      </dgm:prSet>
      <dgm:spPr/>
    </dgm:pt>
  </dgm:ptLst>
  <dgm:cxnLst>
    <dgm:cxn modelId="{BE32EF00-17D7-4121-A606-2373A9193F4D}" srcId="{039A0080-8628-446A-9C82-FBF28802183A}" destId="{0B1E5051-32B8-48E7-9ABA-10CF2BB77912}" srcOrd="0" destOrd="0" parTransId="{EE81EB38-A774-4FA5-8574-CE9912ABF16A}" sibTransId="{96CB49AB-6DC5-4E79-9C10-62AE75D278AA}"/>
    <dgm:cxn modelId="{795F9C01-96D7-4C21-B3BF-9B3C66FDF2C3}" type="presOf" srcId="{98591FFD-ABB9-4740-ADBB-78939BE696D9}" destId="{CCDD8223-D897-479F-B5FF-64FAE2EDCB20}" srcOrd="0" destOrd="0" presId="urn:microsoft.com/office/officeart/2005/8/layout/chevron2"/>
    <dgm:cxn modelId="{67928002-0813-4580-BEAB-702EB6F67FD0}" srcId="{0B1E5051-32B8-48E7-9ABA-10CF2BB77912}" destId="{80EF8B15-7C5A-487D-9F76-633BD6C3DDE1}" srcOrd="0" destOrd="0" parTransId="{FA847048-1192-4E2D-9B4E-710D015F87EA}" sibTransId="{7F09EDA2-2B43-4ED4-989B-A3E6FE6FE200}"/>
    <dgm:cxn modelId="{DBC1930C-A86E-4883-8D68-67269618C44D}" type="presOf" srcId="{0B1E5051-32B8-48E7-9ABA-10CF2BB77912}" destId="{F444D4E8-2998-4435-9EE1-CD1C9B12CE79}" srcOrd="0" destOrd="0" presId="urn:microsoft.com/office/officeart/2005/8/layout/chevron2"/>
    <dgm:cxn modelId="{8EF72B17-999B-490B-8DA4-9BE1B0BE46F5}" srcId="{039A0080-8628-446A-9C82-FBF28802183A}" destId="{BA569A49-286C-40A8-978D-92C1C1782958}" srcOrd="4" destOrd="0" parTransId="{03CB9A1E-8F91-48FF-B39A-6D15D407084A}" sibTransId="{D2C45A9E-A60A-4245-830D-AF497788492D}"/>
    <dgm:cxn modelId="{A23F131D-B621-479B-92A0-244DA9C24E70}" type="presOf" srcId="{D83D498E-AD79-410F-A472-F3A5CF99D3A1}" destId="{315E1A6F-4CB8-4042-BFC6-5C427E0416D9}" srcOrd="0" destOrd="0" presId="urn:microsoft.com/office/officeart/2005/8/layout/chevron2"/>
    <dgm:cxn modelId="{47408A2D-993D-4C56-8D9B-4372CCA241A8}" srcId="{039A0080-8628-446A-9C82-FBF28802183A}" destId="{98591FFD-ABB9-4740-ADBB-78939BE696D9}" srcOrd="2" destOrd="0" parTransId="{38002FDD-1B68-4F30-A015-A0E6443D8C21}" sibTransId="{47087D47-2848-4962-B353-BACE56DCB0FA}"/>
    <dgm:cxn modelId="{66732F36-F80E-4199-BD32-C44901292108}" srcId="{039A0080-8628-446A-9C82-FBF28802183A}" destId="{820C4FB0-A417-466F-BCEC-9EF7EB9DEE9D}" srcOrd="5" destOrd="0" parTransId="{F60D2EA9-6068-43FD-A68A-5A3B722E68A4}" sibTransId="{5A1BFDA9-AAE8-47D0-B497-A7372EE50000}"/>
    <dgm:cxn modelId="{A1CBA642-22F3-4C78-94A8-D26E1D16EC97}" type="presOf" srcId="{116AF77A-1769-4769-970F-28792F96613A}" destId="{D1D4400A-06E6-4887-89BE-E879CFBAD7A9}" srcOrd="0" destOrd="0" presId="urn:microsoft.com/office/officeart/2005/8/layout/chevron2"/>
    <dgm:cxn modelId="{182B204A-AD99-40CB-BDD1-9AED9EC4AE8A}" srcId="{039A0080-8628-446A-9C82-FBF28802183A}" destId="{D83D498E-AD79-410F-A472-F3A5CF99D3A1}" srcOrd="1" destOrd="0" parTransId="{AAB2BC31-4771-43BD-8C7B-F7CAAEC062CC}" sibTransId="{212F1C0E-57B5-41CC-A6C3-F0B04EA06FC7}"/>
    <dgm:cxn modelId="{FC81A46C-2DF3-4502-9AC6-0BB9C08252B1}" type="presOf" srcId="{80EF8B15-7C5A-487D-9F76-633BD6C3DDE1}" destId="{B12B9CD6-9E75-4BAE-BC63-F2D4CD3CDF1C}" srcOrd="0" destOrd="0" presId="urn:microsoft.com/office/officeart/2005/8/layout/chevron2"/>
    <dgm:cxn modelId="{7ED1C74C-C097-4C30-8C12-037F577998E8}" type="presOf" srcId="{9597B51A-6367-4B23-98FB-8C03CA51A461}" destId="{71FB45DA-0DF6-40C6-B513-04BA7CC265E4}" srcOrd="0" destOrd="0" presId="urn:microsoft.com/office/officeart/2005/8/layout/chevron2"/>
    <dgm:cxn modelId="{B93D5650-DF07-4D71-A791-32211710714A}" srcId="{820C4FB0-A417-466F-BCEC-9EF7EB9DEE9D}" destId="{9597B51A-6367-4B23-98FB-8C03CA51A461}" srcOrd="0" destOrd="0" parTransId="{3EFAFF6E-2BE8-41C3-B47E-856EB02F3855}" sibTransId="{6E702880-4318-4194-A3D4-10F77EE85277}"/>
    <dgm:cxn modelId="{6475C671-AD2D-4031-A1CD-221943B17A7C}" type="presOf" srcId="{BA569A49-286C-40A8-978D-92C1C1782958}" destId="{66190152-07DA-4D3B-850F-8206F09828BE}" srcOrd="0" destOrd="0" presId="urn:microsoft.com/office/officeart/2005/8/layout/chevron2"/>
    <dgm:cxn modelId="{81599D56-C4EC-4526-9962-EBF67D59A64F}" srcId="{98591FFD-ABB9-4740-ADBB-78939BE696D9}" destId="{C366833C-2728-43AD-9949-8AEFFA6C4038}" srcOrd="0" destOrd="0" parTransId="{093B135C-765E-4C0C-93D8-BD337017CB02}" sibTransId="{CB5BC129-4790-456B-8D65-8E75EED53DB3}"/>
    <dgm:cxn modelId="{62BCD75A-317F-45A9-A1C5-69F9898D5C69}" srcId="{247EE915-685D-4C8B-B9D7-D6317ED5ADCD}" destId="{F1EF78A6-66A9-4ABA-8F44-50D990A4B890}" srcOrd="0" destOrd="0" parTransId="{492CDB72-802C-45E0-8176-1E7EA23BE91A}" sibTransId="{01509691-0091-4532-9FF7-10192DC1C55C}"/>
    <dgm:cxn modelId="{17587D82-1ED1-42CC-9A2C-10CD5D61C339}" srcId="{D83D498E-AD79-410F-A472-F3A5CF99D3A1}" destId="{DE62B8EE-1FF1-4E66-9273-D712076C12ED}" srcOrd="0" destOrd="0" parTransId="{5C74A81D-C8A5-4888-BB5F-A87BBFE66565}" sibTransId="{DAC730AD-AF9C-4F29-9AD3-0EE7F3CC90F7}"/>
    <dgm:cxn modelId="{D41E6EC2-98EA-4A7E-A300-033FD5475EFA}" type="presOf" srcId="{820C4FB0-A417-466F-BCEC-9EF7EB9DEE9D}" destId="{094ACF77-8F57-4223-87C4-554A080E36E9}" srcOrd="0" destOrd="0" presId="urn:microsoft.com/office/officeart/2005/8/layout/chevron2"/>
    <dgm:cxn modelId="{9182C6DE-B8AC-4878-9A90-31799DF3B9A1}" type="presOf" srcId="{247EE915-685D-4C8B-B9D7-D6317ED5ADCD}" destId="{B52AB839-5378-41E8-9A90-34C6DCA5D1FA}" srcOrd="0" destOrd="0" presId="urn:microsoft.com/office/officeart/2005/8/layout/chevron2"/>
    <dgm:cxn modelId="{C812A5E3-2496-43A2-96D4-2CC392DBECE9}" type="presOf" srcId="{039A0080-8628-446A-9C82-FBF28802183A}" destId="{36804345-C381-4F46-8747-5B3207519F12}" srcOrd="0" destOrd="0" presId="urn:microsoft.com/office/officeart/2005/8/layout/chevron2"/>
    <dgm:cxn modelId="{5419CBE3-C63D-469A-91C6-F96149A4D815}" srcId="{BA569A49-286C-40A8-978D-92C1C1782958}" destId="{116AF77A-1769-4769-970F-28792F96613A}" srcOrd="0" destOrd="0" parTransId="{135ACCBD-98A5-4A7E-AB4C-601ED155278C}" sibTransId="{3205459F-7710-4A40-AA88-EF32138B9EF3}"/>
    <dgm:cxn modelId="{2E2DFFEA-A835-41AB-8477-D55ED881A1C7}" type="presOf" srcId="{C366833C-2728-43AD-9949-8AEFFA6C4038}" destId="{4BD57E5B-BB43-4E7A-BEA4-BD825529C695}" srcOrd="0" destOrd="0" presId="urn:microsoft.com/office/officeart/2005/8/layout/chevron2"/>
    <dgm:cxn modelId="{C72412ED-2392-4F09-9E3E-1AA2874F9078}" srcId="{039A0080-8628-446A-9C82-FBF28802183A}" destId="{247EE915-685D-4C8B-B9D7-D6317ED5ADCD}" srcOrd="3" destOrd="0" parTransId="{4D34BC27-1274-49FF-9823-30F2684B22DF}" sibTransId="{B64B8E75-9C86-4D6D-AA8E-21D1546127E1}"/>
    <dgm:cxn modelId="{FD2F0CF3-A836-4E52-9ECA-A46A2FD01C10}" type="presOf" srcId="{DE62B8EE-1FF1-4E66-9273-D712076C12ED}" destId="{48082975-12DF-47F5-B206-DB4928D19B08}" srcOrd="0" destOrd="0" presId="urn:microsoft.com/office/officeart/2005/8/layout/chevron2"/>
    <dgm:cxn modelId="{852696F6-23BD-448F-9204-7A4A44C920FD}" type="presOf" srcId="{F1EF78A6-66A9-4ABA-8F44-50D990A4B890}" destId="{ADFAC35C-8684-4900-8977-D6B46CA46279}" srcOrd="0" destOrd="0" presId="urn:microsoft.com/office/officeart/2005/8/layout/chevron2"/>
    <dgm:cxn modelId="{EB022CE7-0539-4276-A0D8-A051FCCFA6BC}" type="presParOf" srcId="{36804345-C381-4F46-8747-5B3207519F12}" destId="{16353F6D-627D-42E2-9049-A725261481C0}" srcOrd="0" destOrd="0" presId="urn:microsoft.com/office/officeart/2005/8/layout/chevron2"/>
    <dgm:cxn modelId="{5E5D508B-A091-4A72-A756-43DCCBC2E724}" type="presParOf" srcId="{16353F6D-627D-42E2-9049-A725261481C0}" destId="{F444D4E8-2998-4435-9EE1-CD1C9B12CE79}" srcOrd="0" destOrd="0" presId="urn:microsoft.com/office/officeart/2005/8/layout/chevron2"/>
    <dgm:cxn modelId="{4B5780B1-1D17-404C-935C-81F7958FCB36}" type="presParOf" srcId="{16353F6D-627D-42E2-9049-A725261481C0}" destId="{B12B9CD6-9E75-4BAE-BC63-F2D4CD3CDF1C}" srcOrd="1" destOrd="0" presId="urn:microsoft.com/office/officeart/2005/8/layout/chevron2"/>
    <dgm:cxn modelId="{44D1AB4D-59F5-4FFA-8152-BEF92652814C}" type="presParOf" srcId="{36804345-C381-4F46-8747-5B3207519F12}" destId="{64E7A3C2-B753-455B-A31C-B9CB732AEFD4}" srcOrd="1" destOrd="0" presId="urn:microsoft.com/office/officeart/2005/8/layout/chevron2"/>
    <dgm:cxn modelId="{C05FEC28-233F-4253-A560-1A8B5D6530CA}" type="presParOf" srcId="{36804345-C381-4F46-8747-5B3207519F12}" destId="{916A4FA3-B4D3-4EA2-9D19-5DBC6D3797E9}" srcOrd="2" destOrd="0" presId="urn:microsoft.com/office/officeart/2005/8/layout/chevron2"/>
    <dgm:cxn modelId="{693573B6-1E62-4A26-A45E-9E212CC87183}" type="presParOf" srcId="{916A4FA3-B4D3-4EA2-9D19-5DBC6D3797E9}" destId="{315E1A6F-4CB8-4042-BFC6-5C427E0416D9}" srcOrd="0" destOrd="0" presId="urn:microsoft.com/office/officeart/2005/8/layout/chevron2"/>
    <dgm:cxn modelId="{32804659-673A-46A1-9097-5F60419FFE9B}" type="presParOf" srcId="{916A4FA3-B4D3-4EA2-9D19-5DBC6D3797E9}" destId="{48082975-12DF-47F5-B206-DB4928D19B08}" srcOrd="1" destOrd="0" presId="urn:microsoft.com/office/officeart/2005/8/layout/chevron2"/>
    <dgm:cxn modelId="{8E02731E-2187-4FFD-8B76-15C3CC750C4B}" type="presParOf" srcId="{36804345-C381-4F46-8747-5B3207519F12}" destId="{3E6C9E8E-48BB-4005-8367-045F0C404386}" srcOrd="3" destOrd="0" presId="urn:microsoft.com/office/officeart/2005/8/layout/chevron2"/>
    <dgm:cxn modelId="{40F856F0-D113-498A-B5EA-414E5B230A5A}" type="presParOf" srcId="{36804345-C381-4F46-8747-5B3207519F12}" destId="{F121E396-13C9-4938-80AA-35E630DEC67E}" srcOrd="4" destOrd="0" presId="urn:microsoft.com/office/officeart/2005/8/layout/chevron2"/>
    <dgm:cxn modelId="{E1455039-6102-4E4A-B371-970974D9254B}" type="presParOf" srcId="{F121E396-13C9-4938-80AA-35E630DEC67E}" destId="{CCDD8223-D897-479F-B5FF-64FAE2EDCB20}" srcOrd="0" destOrd="0" presId="urn:microsoft.com/office/officeart/2005/8/layout/chevron2"/>
    <dgm:cxn modelId="{C243DCAD-7C3A-4E01-917D-ADD76D33C672}" type="presParOf" srcId="{F121E396-13C9-4938-80AA-35E630DEC67E}" destId="{4BD57E5B-BB43-4E7A-BEA4-BD825529C695}" srcOrd="1" destOrd="0" presId="urn:microsoft.com/office/officeart/2005/8/layout/chevron2"/>
    <dgm:cxn modelId="{D0C37424-F177-42E1-A7AA-CB002DE96E7A}" type="presParOf" srcId="{36804345-C381-4F46-8747-5B3207519F12}" destId="{40B0AE5A-E36C-48DC-9BDB-F51CA346AEA3}" srcOrd="5" destOrd="0" presId="urn:microsoft.com/office/officeart/2005/8/layout/chevron2"/>
    <dgm:cxn modelId="{BE2206C7-8059-4643-AC4E-B5249C47D2B3}" type="presParOf" srcId="{36804345-C381-4F46-8747-5B3207519F12}" destId="{69357ED3-08A8-4E1A-87F3-0A1A23C47B42}" srcOrd="6" destOrd="0" presId="urn:microsoft.com/office/officeart/2005/8/layout/chevron2"/>
    <dgm:cxn modelId="{24C565CD-731D-4287-8EC3-EE12AB596DC0}" type="presParOf" srcId="{69357ED3-08A8-4E1A-87F3-0A1A23C47B42}" destId="{B52AB839-5378-41E8-9A90-34C6DCA5D1FA}" srcOrd="0" destOrd="0" presId="urn:microsoft.com/office/officeart/2005/8/layout/chevron2"/>
    <dgm:cxn modelId="{ED2D6C17-7307-490D-BDC6-B18C1DF17145}" type="presParOf" srcId="{69357ED3-08A8-4E1A-87F3-0A1A23C47B42}" destId="{ADFAC35C-8684-4900-8977-D6B46CA46279}" srcOrd="1" destOrd="0" presId="urn:microsoft.com/office/officeart/2005/8/layout/chevron2"/>
    <dgm:cxn modelId="{D6DFAD38-3324-42CD-A064-DCE350EF9F0D}" type="presParOf" srcId="{36804345-C381-4F46-8747-5B3207519F12}" destId="{EC8D72C2-4FD3-4534-9A6F-7D18DF42CD86}" srcOrd="7" destOrd="0" presId="urn:microsoft.com/office/officeart/2005/8/layout/chevron2"/>
    <dgm:cxn modelId="{4F4AD210-2011-4AB7-BBD3-18EE7121844E}" type="presParOf" srcId="{36804345-C381-4F46-8747-5B3207519F12}" destId="{E647BB74-0018-4A1C-955D-71C7A54BDA1E}" srcOrd="8" destOrd="0" presId="urn:microsoft.com/office/officeart/2005/8/layout/chevron2"/>
    <dgm:cxn modelId="{B3248E68-20CD-4AA8-B27C-DBF800DABB70}" type="presParOf" srcId="{E647BB74-0018-4A1C-955D-71C7A54BDA1E}" destId="{66190152-07DA-4D3B-850F-8206F09828BE}" srcOrd="0" destOrd="0" presId="urn:microsoft.com/office/officeart/2005/8/layout/chevron2"/>
    <dgm:cxn modelId="{FB396123-9288-49DC-9B4F-4605B0576CF0}" type="presParOf" srcId="{E647BB74-0018-4A1C-955D-71C7A54BDA1E}" destId="{D1D4400A-06E6-4887-89BE-E879CFBAD7A9}" srcOrd="1" destOrd="0" presId="urn:microsoft.com/office/officeart/2005/8/layout/chevron2"/>
    <dgm:cxn modelId="{D7AB9243-F348-4A44-901F-B80355FEF19A}" type="presParOf" srcId="{36804345-C381-4F46-8747-5B3207519F12}" destId="{1C2A0236-4214-4581-A9B0-0298852112A6}" srcOrd="9" destOrd="0" presId="urn:microsoft.com/office/officeart/2005/8/layout/chevron2"/>
    <dgm:cxn modelId="{CA6692F0-0BF6-428D-966E-43C8B8E2C5BD}" type="presParOf" srcId="{36804345-C381-4F46-8747-5B3207519F12}" destId="{96377A90-3271-4DBB-B7CA-429CD2E19156}" srcOrd="10" destOrd="0" presId="urn:microsoft.com/office/officeart/2005/8/layout/chevron2"/>
    <dgm:cxn modelId="{34E5D043-90E5-4D2C-B6AC-266C775AA418}" type="presParOf" srcId="{96377A90-3271-4DBB-B7CA-429CD2E19156}" destId="{094ACF77-8F57-4223-87C4-554A080E36E9}" srcOrd="0" destOrd="0" presId="urn:microsoft.com/office/officeart/2005/8/layout/chevron2"/>
    <dgm:cxn modelId="{C430D6B0-0D48-48D7-9115-3D5AC0CC83E4}" type="presParOf" srcId="{96377A90-3271-4DBB-B7CA-429CD2E19156}" destId="{71FB45DA-0DF6-40C6-B513-04BA7CC265E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48ED2-49F3-4AE3-BA09-EEFACEC8F1F3}">
      <dsp:nvSpPr>
        <dsp:cNvPr id="0" name=""/>
        <dsp:cNvSpPr/>
      </dsp:nvSpPr>
      <dsp:spPr>
        <a:xfrm>
          <a:off x="39" y="158778"/>
          <a:ext cx="3798093" cy="604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Human Trafficking </a:t>
          </a:r>
        </a:p>
      </dsp:txBody>
      <dsp:txXfrm>
        <a:off x="39" y="158778"/>
        <a:ext cx="3798093" cy="604800"/>
      </dsp:txXfrm>
    </dsp:sp>
    <dsp:sp modelId="{DA68833E-4C11-424E-87C8-B9A35359FFA6}">
      <dsp:nvSpPr>
        <dsp:cNvPr id="0" name=""/>
        <dsp:cNvSpPr/>
      </dsp:nvSpPr>
      <dsp:spPr>
        <a:xfrm>
          <a:off x="39" y="763578"/>
          <a:ext cx="3798093" cy="44963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Force, fraud, coercion used to manipulate victim</a:t>
          </a:r>
        </a:p>
        <a:p>
          <a:pPr marL="228600" lvl="1" indent="-228600" algn="l" defTabSz="933450">
            <a:lnSpc>
              <a:spcPct val="90000"/>
            </a:lnSpc>
            <a:spcBef>
              <a:spcPct val="0"/>
            </a:spcBef>
            <a:spcAft>
              <a:spcPct val="15000"/>
            </a:spcAft>
            <a:buChar char="•"/>
          </a:pPr>
          <a:endParaRPr lang="en-US" sz="2100" kern="1200" dirty="0"/>
        </a:p>
        <a:p>
          <a:pPr marL="228600" lvl="1" indent="-228600" algn="l" defTabSz="933450">
            <a:lnSpc>
              <a:spcPct val="90000"/>
            </a:lnSpc>
            <a:spcBef>
              <a:spcPct val="0"/>
            </a:spcBef>
            <a:spcAft>
              <a:spcPct val="15000"/>
            </a:spcAft>
            <a:buChar char="•"/>
          </a:pPr>
          <a:r>
            <a:rPr lang="en-US" sz="2100" kern="1200" dirty="0"/>
            <a:t>Crime committed against a person</a:t>
          </a:r>
        </a:p>
        <a:p>
          <a:pPr marL="228600" lvl="1" indent="-228600" algn="l" defTabSz="933450">
            <a:lnSpc>
              <a:spcPct val="90000"/>
            </a:lnSpc>
            <a:spcBef>
              <a:spcPct val="0"/>
            </a:spcBef>
            <a:spcAft>
              <a:spcPct val="15000"/>
            </a:spcAft>
            <a:buChar char="•"/>
          </a:pPr>
          <a:endParaRPr lang="en-US" sz="2100" kern="1200" dirty="0"/>
        </a:p>
        <a:p>
          <a:pPr marL="228600" lvl="1" indent="-228600" algn="l" defTabSz="933450">
            <a:lnSpc>
              <a:spcPct val="90000"/>
            </a:lnSpc>
            <a:spcBef>
              <a:spcPct val="0"/>
            </a:spcBef>
            <a:spcAft>
              <a:spcPct val="15000"/>
            </a:spcAft>
            <a:buChar char="•"/>
          </a:pPr>
          <a:r>
            <a:rPr lang="en-US" sz="2100" kern="1200" dirty="0"/>
            <a:t>Trafficked person DOES NOT have to be moved or transported to be considered a victim of trafficking</a:t>
          </a:r>
        </a:p>
        <a:p>
          <a:pPr marL="228600" lvl="1" indent="-228600" algn="l" defTabSz="933450">
            <a:lnSpc>
              <a:spcPct val="90000"/>
            </a:lnSpc>
            <a:spcBef>
              <a:spcPct val="0"/>
            </a:spcBef>
            <a:spcAft>
              <a:spcPct val="15000"/>
            </a:spcAft>
            <a:buChar char="•"/>
          </a:pPr>
          <a:endParaRPr lang="en-US" sz="2100" kern="1200" dirty="0"/>
        </a:p>
        <a:p>
          <a:pPr marL="228600" lvl="1" indent="-228600" algn="l" defTabSz="933450">
            <a:lnSpc>
              <a:spcPct val="90000"/>
            </a:lnSpc>
            <a:spcBef>
              <a:spcPct val="0"/>
            </a:spcBef>
            <a:spcAft>
              <a:spcPct val="15000"/>
            </a:spcAft>
            <a:buChar char="•"/>
          </a:pPr>
          <a:endParaRPr lang="en-US" sz="2100" kern="1200" dirty="0"/>
        </a:p>
        <a:p>
          <a:pPr marL="228600" lvl="1" indent="-228600" algn="l" defTabSz="933450">
            <a:lnSpc>
              <a:spcPct val="90000"/>
            </a:lnSpc>
            <a:spcBef>
              <a:spcPct val="0"/>
            </a:spcBef>
            <a:spcAft>
              <a:spcPct val="15000"/>
            </a:spcAft>
            <a:buChar char="•"/>
          </a:pPr>
          <a:r>
            <a:rPr lang="en-US" sz="2100" kern="1200" dirty="0"/>
            <a:t>Exploitation based</a:t>
          </a:r>
        </a:p>
      </dsp:txBody>
      <dsp:txXfrm>
        <a:off x="39" y="763578"/>
        <a:ext cx="3798093" cy="4496310"/>
      </dsp:txXfrm>
    </dsp:sp>
    <dsp:sp modelId="{F26994E9-1ABC-4868-85A5-A1DC44997AFB}">
      <dsp:nvSpPr>
        <dsp:cNvPr id="0" name=""/>
        <dsp:cNvSpPr/>
      </dsp:nvSpPr>
      <dsp:spPr>
        <a:xfrm>
          <a:off x="4329866" y="158778"/>
          <a:ext cx="3798093" cy="604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Human Smuggling</a:t>
          </a:r>
        </a:p>
      </dsp:txBody>
      <dsp:txXfrm>
        <a:off x="4329866" y="158778"/>
        <a:ext cx="3798093" cy="604800"/>
      </dsp:txXfrm>
    </dsp:sp>
    <dsp:sp modelId="{54F04344-721D-4EE4-8F68-EDC579EDAAC5}">
      <dsp:nvSpPr>
        <dsp:cNvPr id="0" name=""/>
        <dsp:cNvSpPr/>
      </dsp:nvSpPr>
      <dsp:spPr>
        <a:xfrm>
          <a:off x="4329866" y="763578"/>
          <a:ext cx="3798093" cy="44963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Individuals consent to being smuggled</a:t>
          </a:r>
        </a:p>
        <a:p>
          <a:pPr marL="228600" lvl="1" indent="-228600" algn="l" defTabSz="933450">
            <a:lnSpc>
              <a:spcPct val="90000"/>
            </a:lnSpc>
            <a:spcBef>
              <a:spcPct val="0"/>
            </a:spcBef>
            <a:spcAft>
              <a:spcPct val="15000"/>
            </a:spcAft>
            <a:buChar char="•"/>
          </a:pPr>
          <a:endParaRPr lang="en-US" sz="2100" kern="1200" dirty="0"/>
        </a:p>
        <a:p>
          <a:pPr marL="228600" lvl="1" indent="-228600" algn="l" defTabSz="933450">
            <a:lnSpc>
              <a:spcPct val="90000"/>
            </a:lnSpc>
            <a:spcBef>
              <a:spcPct val="0"/>
            </a:spcBef>
            <a:spcAft>
              <a:spcPct val="15000"/>
            </a:spcAft>
            <a:buChar char="•"/>
          </a:pPr>
          <a:r>
            <a:rPr lang="en-US" sz="2100" kern="1200" dirty="0"/>
            <a:t>Crime against a country</a:t>
          </a:r>
        </a:p>
        <a:p>
          <a:pPr marL="228600" lvl="1" indent="-228600" algn="l" defTabSz="933450">
            <a:lnSpc>
              <a:spcPct val="90000"/>
            </a:lnSpc>
            <a:spcBef>
              <a:spcPct val="0"/>
            </a:spcBef>
            <a:spcAft>
              <a:spcPct val="15000"/>
            </a:spcAft>
            <a:buChar char="•"/>
          </a:pPr>
          <a:endParaRPr lang="en-US" sz="2100" kern="1200" dirty="0"/>
        </a:p>
        <a:p>
          <a:pPr marL="228600" lvl="1" indent="-228600" algn="l" defTabSz="933450">
            <a:lnSpc>
              <a:spcPct val="90000"/>
            </a:lnSpc>
            <a:spcBef>
              <a:spcPct val="0"/>
            </a:spcBef>
            <a:spcAft>
              <a:spcPct val="15000"/>
            </a:spcAft>
            <a:buChar char="•"/>
          </a:pPr>
          <a:endParaRPr lang="en-US" sz="2100" kern="1200" dirty="0"/>
        </a:p>
        <a:p>
          <a:pPr marL="228600" lvl="1" indent="-228600" algn="l" defTabSz="933450">
            <a:lnSpc>
              <a:spcPct val="90000"/>
            </a:lnSpc>
            <a:spcBef>
              <a:spcPct val="0"/>
            </a:spcBef>
            <a:spcAft>
              <a:spcPct val="15000"/>
            </a:spcAft>
            <a:buChar char="•"/>
          </a:pPr>
          <a:r>
            <a:rPr lang="en-US" sz="2100" kern="1200" dirty="0"/>
            <a:t>Requires being transported across international borders</a:t>
          </a:r>
        </a:p>
        <a:p>
          <a:pPr marL="228600" lvl="1" indent="-228600" algn="l" defTabSz="933450">
            <a:lnSpc>
              <a:spcPct val="90000"/>
            </a:lnSpc>
            <a:spcBef>
              <a:spcPct val="0"/>
            </a:spcBef>
            <a:spcAft>
              <a:spcPct val="15000"/>
            </a:spcAft>
            <a:buChar char="•"/>
          </a:pPr>
          <a:endParaRPr lang="en-US" sz="2100" kern="1200" dirty="0"/>
        </a:p>
        <a:p>
          <a:pPr marL="228600" lvl="1" indent="-228600" algn="l" defTabSz="933450">
            <a:lnSpc>
              <a:spcPct val="90000"/>
            </a:lnSpc>
            <a:spcBef>
              <a:spcPct val="0"/>
            </a:spcBef>
            <a:spcAft>
              <a:spcPct val="15000"/>
            </a:spcAft>
            <a:buChar char="•"/>
          </a:pPr>
          <a:endParaRPr lang="en-US" sz="2100" kern="1200" dirty="0"/>
        </a:p>
        <a:p>
          <a:pPr marL="228600" lvl="1" indent="-228600" algn="l" defTabSz="933450">
            <a:lnSpc>
              <a:spcPct val="90000"/>
            </a:lnSpc>
            <a:spcBef>
              <a:spcPct val="0"/>
            </a:spcBef>
            <a:spcAft>
              <a:spcPct val="15000"/>
            </a:spcAft>
            <a:buChar char="•"/>
          </a:pPr>
          <a:endParaRPr lang="en-US" sz="2100" kern="1200" dirty="0"/>
        </a:p>
        <a:p>
          <a:pPr marL="228600" lvl="1" indent="-228600" algn="l" defTabSz="933450">
            <a:lnSpc>
              <a:spcPct val="90000"/>
            </a:lnSpc>
            <a:spcBef>
              <a:spcPct val="0"/>
            </a:spcBef>
            <a:spcAft>
              <a:spcPct val="15000"/>
            </a:spcAft>
            <a:buChar char="•"/>
          </a:pPr>
          <a:r>
            <a:rPr lang="en-US" sz="2100" kern="1200" dirty="0"/>
            <a:t>Transportation based</a:t>
          </a:r>
        </a:p>
      </dsp:txBody>
      <dsp:txXfrm>
        <a:off x="4329866" y="763578"/>
        <a:ext cx="3798093" cy="44963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B91F8-B400-458E-8883-CBDADC75DFD0}">
      <dsp:nvSpPr>
        <dsp:cNvPr id="0" name=""/>
        <dsp:cNvSpPr/>
      </dsp:nvSpPr>
      <dsp:spPr>
        <a:xfrm>
          <a:off x="5168" y="8644"/>
          <a:ext cx="3872683" cy="2323610"/>
        </a:xfrm>
        <a:prstGeom prst="rect">
          <a:avLst/>
        </a:prstGeom>
        <a:solidFill>
          <a:schemeClr val="tx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DO: Use the language they are using, i.e. boyfriend</a:t>
          </a:r>
        </a:p>
      </dsp:txBody>
      <dsp:txXfrm>
        <a:off x="5168" y="8644"/>
        <a:ext cx="3872683" cy="2323610"/>
      </dsp:txXfrm>
    </dsp:sp>
    <dsp:sp modelId="{D4B31296-3035-42DB-9AC6-88A1C486C920}">
      <dsp:nvSpPr>
        <dsp:cNvPr id="0" name=""/>
        <dsp:cNvSpPr/>
      </dsp:nvSpPr>
      <dsp:spPr>
        <a:xfrm>
          <a:off x="4265120" y="2533"/>
          <a:ext cx="3872683" cy="2323610"/>
        </a:xfrm>
        <a:prstGeom prst="rect">
          <a:avLst/>
        </a:prstGeom>
        <a:solidFill>
          <a:schemeClr val="tx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DON’T: Say the boyfriend is a pimp or trafficker if they aren’t using that language</a:t>
          </a:r>
        </a:p>
      </dsp:txBody>
      <dsp:txXfrm>
        <a:off x="4265120" y="2533"/>
        <a:ext cx="3872683" cy="2323610"/>
      </dsp:txXfrm>
    </dsp:sp>
    <dsp:sp modelId="{E48A3C5B-C031-456C-BB2E-E46C9CF81365}">
      <dsp:nvSpPr>
        <dsp:cNvPr id="0" name=""/>
        <dsp:cNvSpPr/>
      </dsp:nvSpPr>
      <dsp:spPr>
        <a:xfrm>
          <a:off x="5168" y="2713411"/>
          <a:ext cx="3872683" cy="2323610"/>
        </a:xfrm>
        <a:prstGeom prst="rect">
          <a:avLst/>
        </a:prstGeom>
        <a:solidFill>
          <a:schemeClr val="tx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DO: Be mindful of underlying fear or mistrust</a:t>
          </a:r>
        </a:p>
      </dsp:txBody>
      <dsp:txXfrm>
        <a:off x="5168" y="2713411"/>
        <a:ext cx="3872683" cy="2323610"/>
      </dsp:txXfrm>
    </dsp:sp>
    <dsp:sp modelId="{3F51BD7F-9882-43A4-8C65-13793363B042}">
      <dsp:nvSpPr>
        <dsp:cNvPr id="0" name=""/>
        <dsp:cNvSpPr/>
      </dsp:nvSpPr>
      <dsp:spPr>
        <a:xfrm>
          <a:off x="4265120" y="2713411"/>
          <a:ext cx="3872683" cy="2323610"/>
        </a:xfrm>
        <a:prstGeom prst="rect">
          <a:avLst/>
        </a:prstGeom>
        <a:solidFill>
          <a:schemeClr val="tx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DON’T: Lose patience. It may take time to get information about suspected trafficking</a:t>
          </a:r>
        </a:p>
      </dsp:txBody>
      <dsp:txXfrm>
        <a:off x="4265120" y="2713411"/>
        <a:ext cx="3872683" cy="23236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B91F8-B400-458E-8883-CBDADC75DFD0}">
      <dsp:nvSpPr>
        <dsp:cNvPr id="0" name=""/>
        <dsp:cNvSpPr/>
      </dsp:nvSpPr>
      <dsp:spPr>
        <a:xfrm>
          <a:off x="1011" y="205359"/>
          <a:ext cx="3943757" cy="2366254"/>
        </a:xfrm>
        <a:prstGeom prst="rect">
          <a:avLst/>
        </a:prstGeom>
        <a:solidFill>
          <a:schemeClr val="tx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DO: Be sure to speak privately</a:t>
          </a:r>
        </a:p>
      </dsp:txBody>
      <dsp:txXfrm>
        <a:off x="1011" y="205359"/>
        <a:ext cx="3943757" cy="2366254"/>
      </dsp:txXfrm>
    </dsp:sp>
    <dsp:sp modelId="{D4B31296-3035-42DB-9AC6-88A1C486C920}">
      <dsp:nvSpPr>
        <dsp:cNvPr id="0" name=""/>
        <dsp:cNvSpPr/>
      </dsp:nvSpPr>
      <dsp:spPr>
        <a:xfrm>
          <a:off x="4339144" y="199136"/>
          <a:ext cx="3943757" cy="2366254"/>
        </a:xfrm>
        <a:prstGeom prst="rect">
          <a:avLst/>
        </a:prstGeom>
        <a:solidFill>
          <a:schemeClr val="tx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DON’T: Ask if he/she is a victim of trafficking.</a:t>
          </a:r>
        </a:p>
      </dsp:txBody>
      <dsp:txXfrm>
        <a:off x="4339144" y="199136"/>
        <a:ext cx="3943757" cy="2366254"/>
      </dsp:txXfrm>
    </dsp:sp>
    <dsp:sp modelId="{E48A3C5B-C031-456C-BB2E-E46C9CF81365}">
      <dsp:nvSpPr>
        <dsp:cNvPr id="0" name=""/>
        <dsp:cNvSpPr/>
      </dsp:nvSpPr>
      <dsp:spPr>
        <a:xfrm>
          <a:off x="1011" y="2959766"/>
          <a:ext cx="3943757" cy="2366254"/>
        </a:xfrm>
        <a:prstGeom prst="rect">
          <a:avLst/>
        </a:prstGeom>
        <a:solidFill>
          <a:schemeClr val="tx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DO: Offer hotline number or way to access help at a later time (offer resources that will be safe for the patient)</a:t>
          </a:r>
        </a:p>
      </dsp:txBody>
      <dsp:txXfrm>
        <a:off x="1011" y="2959766"/>
        <a:ext cx="3943757" cy="2366254"/>
      </dsp:txXfrm>
    </dsp:sp>
    <dsp:sp modelId="{3F51BD7F-9882-43A4-8C65-13793363B042}">
      <dsp:nvSpPr>
        <dsp:cNvPr id="0" name=""/>
        <dsp:cNvSpPr/>
      </dsp:nvSpPr>
      <dsp:spPr>
        <a:xfrm>
          <a:off x="4339144" y="2996254"/>
          <a:ext cx="3943757" cy="2366254"/>
        </a:xfrm>
        <a:prstGeom prst="rect">
          <a:avLst/>
        </a:prstGeom>
        <a:solidFill>
          <a:schemeClr val="tx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DON’T: Try to get all the details</a:t>
          </a:r>
        </a:p>
      </dsp:txBody>
      <dsp:txXfrm>
        <a:off x="4339144" y="2996254"/>
        <a:ext cx="3943757" cy="23662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B91F8-B400-458E-8883-CBDADC75DFD0}">
      <dsp:nvSpPr>
        <dsp:cNvPr id="0" name=""/>
        <dsp:cNvSpPr/>
      </dsp:nvSpPr>
      <dsp:spPr>
        <a:xfrm>
          <a:off x="1011" y="205359"/>
          <a:ext cx="3943757" cy="2366254"/>
        </a:xfrm>
        <a:prstGeom prst="rect">
          <a:avLst/>
        </a:prstGeom>
        <a:solidFill>
          <a:schemeClr val="tx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DO: Communicate clearly what procedures you will be doing</a:t>
          </a:r>
        </a:p>
      </dsp:txBody>
      <dsp:txXfrm>
        <a:off x="1011" y="205359"/>
        <a:ext cx="3943757" cy="2366254"/>
      </dsp:txXfrm>
    </dsp:sp>
    <dsp:sp modelId="{D4B31296-3035-42DB-9AC6-88A1C486C920}">
      <dsp:nvSpPr>
        <dsp:cNvPr id="0" name=""/>
        <dsp:cNvSpPr/>
      </dsp:nvSpPr>
      <dsp:spPr>
        <a:xfrm>
          <a:off x="4339144" y="199136"/>
          <a:ext cx="3943757" cy="2366254"/>
        </a:xfrm>
        <a:prstGeom prst="rect">
          <a:avLst/>
        </a:prstGeom>
        <a:solidFill>
          <a:schemeClr val="tx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DON’T: Force or push the patient to accept assistance</a:t>
          </a:r>
        </a:p>
      </dsp:txBody>
      <dsp:txXfrm>
        <a:off x="4339144" y="199136"/>
        <a:ext cx="3943757" cy="2366254"/>
      </dsp:txXfrm>
    </dsp:sp>
    <dsp:sp modelId="{E48A3C5B-C031-456C-BB2E-E46C9CF81365}">
      <dsp:nvSpPr>
        <dsp:cNvPr id="0" name=""/>
        <dsp:cNvSpPr/>
      </dsp:nvSpPr>
      <dsp:spPr>
        <a:xfrm>
          <a:off x="1011" y="2959766"/>
          <a:ext cx="3943757" cy="2366254"/>
        </a:xfrm>
        <a:prstGeom prst="rect">
          <a:avLst/>
        </a:prstGeom>
        <a:solidFill>
          <a:schemeClr val="tx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DO: Be aware and understand that some procedures will be triggering</a:t>
          </a:r>
        </a:p>
      </dsp:txBody>
      <dsp:txXfrm>
        <a:off x="1011" y="2959766"/>
        <a:ext cx="3943757" cy="2366254"/>
      </dsp:txXfrm>
    </dsp:sp>
    <dsp:sp modelId="{3F51BD7F-9882-43A4-8C65-13793363B042}">
      <dsp:nvSpPr>
        <dsp:cNvPr id="0" name=""/>
        <dsp:cNvSpPr/>
      </dsp:nvSpPr>
      <dsp:spPr>
        <a:xfrm>
          <a:off x="4339144" y="2996254"/>
          <a:ext cx="3943757" cy="2366254"/>
        </a:xfrm>
        <a:prstGeom prst="rect">
          <a:avLst/>
        </a:prstGeom>
        <a:solidFill>
          <a:schemeClr val="tx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DON’T: Use negative wording to chart the patient (i.e. frequent flyer, attention seeking, drug addict/abuser)</a:t>
          </a:r>
        </a:p>
      </dsp:txBody>
      <dsp:txXfrm>
        <a:off x="4339144" y="2996254"/>
        <a:ext cx="3943757" cy="2366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CC363-8E9C-4C23-B2D8-72F02CC23BE3}">
      <dsp:nvSpPr>
        <dsp:cNvPr id="0" name=""/>
        <dsp:cNvSpPr/>
      </dsp:nvSpPr>
      <dsp:spPr>
        <a:xfrm>
          <a:off x="3156" y="1055738"/>
          <a:ext cx="1614396" cy="5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kern="1200" dirty="0"/>
            <a:t>Health</a:t>
          </a:r>
        </a:p>
      </dsp:txBody>
      <dsp:txXfrm>
        <a:off x="3156" y="1055738"/>
        <a:ext cx="1614396" cy="554400"/>
      </dsp:txXfrm>
    </dsp:sp>
    <dsp:sp modelId="{8134E586-C9DC-4EAE-A97B-56FA337DD03F}">
      <dsp:nvSpPr>
        <dsp:cNvPr id="0" name=""/>
        <dsp:cNvSpPr/>
      </dsp:nvSpPr>
      <dsp:spPr>
        <a:xfrm>
          <a:off x="1617552" y="397389"/>
          <a:ext cx="322879" cy="18711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64EC78-6FE9-4400-96AE-7BCCFCB77078}">
      <dsp:nvSpPr>
        <dsp:cNvPr id="0" name=""/>
        <dsp:cNvSpPr/>
      </dsp:nvSpPr>
      <dsp:spPr>
        <a:xfrm>
          <a:off x="2069583" y="397389"/>
          <a:ext cx="4391158" cy="18711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Presents with physical ailments associated with human trafficking</a:t>
          </a:r>
        </a:p>
        <a:p>
          <a:pPr marL="285750" lvl="1" indent="-285750" algn="l" defTabSz="1244600">
            <a:lnSpc>
              <a:spcPct val="90000"/>
            </a:lnSpc>
            <a:spcBef>
              <a:spcPct val="0"/>
            </a:spcBef>
            <a:spcAft>
              <a:spcPct val="15000"/>
            </a:spcAft>
            <a:buChar char="•"/>
          </a:pPr>
          <a:r>
            <a:rPr lang="en-US" sz="2800" kern="1200" dirty="0"/>
            <a:t>Signs of trauma</a:t>
          </a:r>
        </a:p>
      </dsp:txBody>
      <dsp:txXfrm>
        <a:off x="2069583" y="397389"/>
        <a:ext cx="4391158" cy="1871100"/>
      </dsp:txXfrm>
    </dsp:sp>
    <dsp:sp modelId="{E4F59880-7444-4D01-81E0-1B1C0413B4AC}">
      <dsp:nvSpPr>
        <dsp:cNvPr id="0" name=""/>
        <dsp:cNvSpPr/>
      </dsp:nvSpPr>
      <dsp:spPr>
        <a:xfrm>
          <a:off x="3156" y="3443438"/>
          <a:ext cx="1614396" cy="5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kern="1200" dirty="0"/>
            <a:t>Context</a:t>
          </a:r>
        </a:p>
      </dsp:txBody>
      <dsp:txXfrm>
        <a:off x="3156" y="3443438"/>
        <a:ext cx="1614396" cy="554400"/>
      </dsp:txXfrm>
    </dsp:sp>
    <dsp:sp modelId="{132DF389-A521-4BB6-90E2-A032EF8E0D47}">
      <dsp:nvSpPr>
        <dsp:cNvPr id="0" name=""/>
        <dsp:cNvSpPr/>
      </dsp:nvSpPr>
      <dsp:spPr>
        <a:xfrm>
          <a:off x="1617552" y="2369288"/>
          <a:ext cx="322879" cy="2702699"/>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94DC2B-7C04-4C81-95E2-B92662ADBEB3}">
      <dsp:nvSpPr>
        <dsp:cNvPr id="0" name=""/>
        <dsp:cNvSpPr/>
      </dsp:nvSpPr>
      <dsp:spPr>
        <a:xfrm>
          <a:off x="2069583" y="2369288"/>
          <a:ext cx="4391158" cy="27026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Accompanied by someone</a:t>
          </a:r>
        </a:p>
        <a:p>
          <a:pPr marL="285750" lvl="1" indent="-285750" algn="l" defTabSz="1244600">
            <a:lnSpc>
              <a:spcPct val="90000"/>
            </a:lnSpc>
            <a:spcBef>
              <a:spcPct val="0"/>
            </a:spcBef>
            <a:spcAft>
              <a:spcPct val="15000"/>
            </a:spcAft>
            <a:buChar char="•"/>
          </a:pPr>
          <a:r>
            <a:rPr lang="en-US" sz="2800" kern="1200" dirty="0"/>
            <a:t>Associated with industry known to have exploitation</a:t>
          </a:r>
        </a:p>
        <a:p>
          <a:pPr marL="285750" lvl="1" indent="-285750" algn="l" defTabSz="1244600">
            <a:lnSpc>
              <a:spcPct val="90000"/>
            </a:lnSpc>
            <a:spcBef>
              <a:spcPct val="0"/>
            </a:spcBef>
            <a:spcAft>
              <a:spcPct val="15000"/>
            </a:spcAft>
            <a:buChar char="•"/>
          </a:pPr>
          <a:r>
            <a:rPr lang="en-US" sz="2800" kern="1200" dirty="0"/>
            <a:t>Don’t know where they are or how they arrived</a:t>
          </a:r>
        </a:p>
      </dsp:txBody>
      <dsp:txXfrm>
        <a:off x="2069583" y="2369288"/>
        <a:ext cx="4391158" cy="27026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8C05E-22C4-43A4-9C94-3F9854D3B2E4}">
      <dsp:nvSpPr>
        <dsp:cNvPr id="0" name=""/>
        <dsp:cNvSpPr/>
      </dsp:nvSpPr>
      <dsp:spPr>
        <a:xfrm>
          <a:off x="0" y="586294"/>
          <a:ext cx="7833895" cy="85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57A07D-0C2E-4C54-8869-E4F782C49C9F}">
      <dsp:nvSpPr>
        <dsp:cNvPr id="0" name=""/>
        <dsp:cNvSpPr/>
      </dsp:nvSpPr>
      <dsp:spPr>
        <a:xfrm>
          <a:off x="391694" y="84454"/>
          <a:ext cx="5483726" cy="1003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7272" tIns="0" rIns="207272" bIns="0" numCol="1" spcCol="1270" anchor="ctr" anchorCtr="0">
          <a:noAutofit/>
        </a:bodyPr>
        <a:lstStyle/>
        <a:p>
          <a:pPr marL="0" lvl="0" indent="0" algn="l" defTabSz="1511300">
            <a:lnSpc>
              <a:spcPct val="90000"/>
            </a:lnSpc>
            <a:spcBef>
              <a:spcPct val="0"/>
            </a:spcBef>
            <a:spcAft>
              <a:spcPct val="35000"/>
            </a:spcAft>
            <a:buNone/>
          </a:pPr>
          <a:r>
            <a:rPr lang="en-US" sz="3400" kern="1200" dirty="0"/>
            <a:t>Substance Use Disorder</a:t>
          </a:r>
        </a:p>
      </dsp:txBody>
      <dsp:txXfrm>
        <a:off x="440690" y="133450"/>
        <a:ext cx="5385734" cy="905688"/>
      </dsp:txXfrm>
    </dsp:sp>
    <dsp:sp modelId="{37A3A52F-91AE-4564-94F9-378B08767351}">
      <dsp:nvSpPr>
        <dsp:cNvPr id="0" name=""/>
        <dsp:cNvSpPr/>
      </dsp:nvSpPr>
      <dsp:spPr>
        <a:xfrm>
          <a:off x="0" y="2128534"/>
          <a:ext cx="7833895" cy="85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C563AA-7B80-437F-BF4C-7E1167AC83DD}">
      <dsp:nvSpPr>
        <dsp:cNvPr id="0" name=""/>
        <dsp:cNvSpPr/>
      </dsp:nvSpPr>
      <dsp:spPr>
        <a:xfrm>
          <a:off x="391694" y="1626694"/>
          <a:ext cx="5483726" cy="1003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7272" tIns="0" rIns="207272" bIns="0" numCol="1" spcCol="1270" anchor="ctr" anchorCtr="0">
          <a:noAutofit/>
        </a:bodyPr>
        <a:lstStyle/>
        <a:p>
          <a:pPr marL="0" lvl="0" indent="0" algn="l" defTabSz="1511300">
            <a:lnSpc>
              <a:spcPct val="90000"/>
            </a:lnSpc>
            <a:spcBef>
              <a:spcPct val="0"/>
            </a:spcBef>
            <a:spcAft>
              <a:spcPct val="35000"/>
            </a:spcAft>
            <a:buNone/>
          </a:pPr>
          <a:r>
            <a:rPr lang="en-US" sz="3400" kern="1200" dirty="0"/>
            <a:t>Developmental Delay</a:t>
          </a:r>
        </a:p>
      </dsp:txBody>
      <dsp:txXfrm>
        <a:off x="440690" y="1675690"/>
        <a:ext cx="5385734" cy="905688"/>
      </dsp:txXfrm>
    </dsp:sp>
    <dsp:sp modelId="{98993B64-2E5C-4C85-869B-7565FCAF75E5}">
      <dsp:nvSpPr>
        <dsp:cNvPr id="0" name=""/>
        <dsp:cNvSpPr/>
      </dsp:nvSpPr>
      <dsp:spPr>
        <a:xfrm>
          <a:off x="0" y="3670775"/>
          <a:ext cx="7833895" cy="85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92D773-EB53-4E7B-A60E-40D93155CF55}">
      <dsp:nvSpPr>
        <dsp:cNvPr id="0" name=""/>
        <dsp:cNvSpPr/>
      </dsp:nvSpPr>
      <dsp:spPr>
        <a:xfrm>
          <a:off x="391694" y="3168934"/>
          <a:ext cx="5483726" cy="1003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7272" tIns="0" rIns="207272" bIns="0" numCol="1" spcCol="1270" anchor="ctr" anchorCtr="0">
          <a:noAutofit/>
        </a:bodyPr>
        <a:lstStyle/>
        <a:p>
          <a:pPr marL="0" lvl="0" indent="0" algn="l" defTabSz="1511300">
            <a:lnSpc>
              <a:spcPct val="90000"/>
            </a:lnSpc>
            <a:spcBef>
              <a:spcPct val="0"/>
            </a:spcBef>
            <a:spcAft>
              <a:spcPct val="35000"/>
            </a:spcAft>
            <a:buNone/>
          </a:pPr>
          <a:r>
            <a:rPr lang="en-US" sz="3400" kern="1200" dirty="0"/>
            <a:t>Mental Illness</a:t>
          </a:r>
        </a:p>
      </dsp:txBody>
      <dsp:txXfrm>
        <a:off x="440690" y="3217930"/>
        <a:ext cx="5385734" cy="905688"/>
      </dsp:txXfrm>
    </dsp:sp>
    <dsp:sp modelId="{B4F50ECA-E126-409A-A667-F3965DBC5206}">
      <dsp:nvSpPr>
        <dsp:cNvPr id="0" name=""/>
        <dsp:cNvSpPr/>
      </dsp:nvSpPr>
      <dsp:spPr>
        <a:xfrm>
          <a:off x="0" y="5213015"/>
          <a:ext cx="7833895" cy="85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44732D-1D75-48F9-B886-9C0621D6C8D4}">
      <dsp:nvSpPr>
        <dsp:cNvPr id="0" name=""/>
        <dsp:cNvSpPr/>
      </dsp:nvSpPr>
      <dsp:spPr>
        <a:xfrm>
          <a:off x="391694" y="4711175"/>
          <a:ext cx="5483726" cy="1003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7272" tIns="0" rIns="207272" bIns="0" numCol="1" spcCol="1270" anchor="ctr" anchorCtr="0">
          <a:noAutofit/>
        </a:bodyPr>
        <a:lstStyle/>
        <a:p>
          <a:pPr marL="0" lvl="0" indent="0" algn="l" defTabSz="1511300">
            <a:lnSpc>
              <a:spcPct val="90000"/>
            </a:lnSpc>
            <a:spcBef>
              <a:spcPct val="0"/>
            </a:spcBef>
            <a:spcAft>
              <a:spcPct val="35000"/>
            </a:spcAft>
            <a:buNone/>
          </a:pPr>
          <a:r>
            <a:rPr lang="en-US" sz="3400" kern="1200" dirty="0"/>
            <a:t>Learning Disability</a:t>
          </a:r>
        </a:p>
      </dsp:txBody>
      <dsp:txXfrm>
        <a:off x="440690" y="4760171"/>
        <a:ext cx="5385734" cy="9056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1F068-0E85-4BA2-94F4-CA2C480E792B}">
      <dsp:nvSpPr>
        <dsp:cNvPr id="0" name=""/>
        <dsp:cNvSpPr/>
      </dsp:nvSpPr>
      <dsp:spPr>
        <a:xfrm>
          <a:off x="0" y="586294"/>
          <a:ext cx="7833895" cy="85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2F0953-6D85-4E2A-BFF8-77F53685B660}">
      <dsp:nvSpPr>
        <dsp:cNvPr id="0" name=""/>
        <dsp:cNvSpPr/>
      </dsp:nvSpPr>
      <dsp:spPr>
        <a:xfrm>
          <a:off x="410946" y="8526"/>
          <a:ext cx="5483726" cy="1003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7272" tIns="0" rIns="207272" bIns="0" numCol="1" spcCol="1270" anchor="ctr" anchorCtr="0">
          <a:noAutofit/>
        </a:bodyPr>
        <a:lstStyle/>
        <a:p>
          <a:pPr marL="0" lvl="0" indent="0" algn="l" defTabSz="1511300">
            <a:lnSpc>
              <a:spcPct val="90000"/>
            </a:lnSpc>
            <a:spcBef>
              <a:spcPct val="0"/>
            </a:spcBef>
            <a:spcAft>
              <a:spcPct val="35000"/>
            </a:spcAft>
            <a:buNone/>
          </a:pPr>
          <a:r>
            <a:rPr lang="en-US" sz="3400" kern="1200" dirty="0"/>
            <a:t>Lack of personal safety</a:t>
          </a:r>
        </a:p>
      </dsp:txBody>
      <dsp:txXfrm>
        <a:off x="459942" y="57522"/>
        <a:ext cx="5385734" cy="905688"/>
      </dsp:txXfrm>
    </dsp:sp>
    <dsp:sp modelId="{63FE5FEF-27B3-4225-97E8-E5AFBC8A2456}">
      <dsp:nvSpPr>
        <dsp:cNvPr id="0" name=""/>
        <dsp:cNvSpPr/>
      </dsp:nvSpPr>
      <dsp:spPr>
        <a:xfrm>
          <a:off x="0" y="2128534"/>
          <a:ext cx="7833895" cy="85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D12ACC-5AAC-47D4-80FC-FB1C599BD709}">
      <dsp:nvSpPr>
        <dsp:cNvPr id="0" name=""/>
        <dsp:cNvSpPr/>
      </dsp:nvSpPr>
      <dsp:spPr>
        <a:xfrm>
          <a:off x="391694" y="1626694"/>
          <a:ext cx="5483726" cy="1003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7272" tIns="0" rIns="207272" bIns="0" numCol="1" spcCol="1270" anchor="ctr" anchorCtr="0">
          <a:noAutofit/>
        </a:bodyPr>
        <a:lstStyle/>
        <a:p>
          <a:pPr marL="0" lvl="0" indent="0" algn="l" defTabSz="1511300">
            <a:lnSpc>
              <a:spcPct val="90000"/>
            </a:lnSpc>
            <a:spcBef>
              <a:spcPct val="0"/>
            </a:spcBef>
            <a:spcAft>
              <a:spcPct val="35000"/>
            </a:spcAft>
            <a:buNone/>
          </a:pPr>
          <a:r>
            <a:rPr lang="en-US" sz="3400" kern="1200" dirty="0"/>
            <a:t>Isolation</a:t>
          </a:r>
        </a:p>
      </dsp:txBody>
      <dsp:txXfrm>
        <a:off x="440690" y="1675690"/>
        <a:ext cx="5385734" cy="905688"/>
      </dsp:txXfrm>
    </dsp:sp>
    <dsp:sp modelId="{D950469C-7187-42D7-871D-F7B25C8F0226}">
      <dsp:nvSpPr>
        <dsp:cNvPr id="0" name=""/>
        <dsp:cNvSpPr/>
      </dsp:nvSpPr>
      <dsp:spPr>
        <a:xfrm>
          <a:off x="0" y="3670775"/>
          <a:ext cx="7833895" cy="85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45D004-6ABB-4786-A4ED-3137F0B26820}">
      <dsp:nvSpPr>
        <dsp:cNvPr id="0" name=""/>
        <dsp:cNvSpPr/>
      </dsp:nvSpPr>
      <dsp:spPr>
        <a:xfrm>
          <a:off x="391694" y="3168934"/>
          <a:ext cx="5483726" cy="1003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7272" tIns="0" rIns="207272" bIns="0" numCol="1" spcCol="1270" anchor="ctr" anchorCtr="0">
          <a:noAutofit/>
        </a:bodyPr>
        <a:lstStyle/>
        <a:p>
          <a:pPr marL="0" lvl="0" indent="0" algn="l" defTabSz="1511300">
            <a:lnSpc>
              <a:spcPct val="90000"/>
            </a:lnSpc>
            <a:spcBef>
              <a:spcPct val="0"/>
            </a:spcBef>
            <a:spcAft>
              <a:spcPct val="35000"/>
            </a:spcAft>
            <a:buNone/>
          </a:pPr>
          <a:r>
            <a:rPr lang="en-US" sz="3400" kern="1200" dirty="0"/>
            <a:t>Family dysfunction</a:t>
          </a:r>
        </a:p>
      </dsp:txBody>
      <dsp:txXfrm>
        <a:off x="440690" y="3217930"/>
        <a:ext cx="5385734" cy="905688"/>
      </dsp:txXfrm>
    </dsp:sp>
    <dsp:sp modelId="{92597A79-3635-4FEA-87BC-C6E0A66ED1AB}">
      <dsp:nvSpPr>
        <dsp:cNvPr id="0" name=""/>
        <dsp:cNvSpPr/>
      </dsp:nvSpPr>
      <dsp:spPr>
        <a:xfrm>
          <a:off x="0" y="5213015"/>
          <a:ext cx="7833895" cy="85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802B5C-123F-4613-8741-F764975E451B}">
      <dsp:nvSpPr>
        <dsp:cNvPr id="0" name=""/>
        <dsp:cNvSpPr/>
      </dsp:nvSpPr>
      <dsp:spPr>
        <a:xfrm>
          <a:off x="391694" y="4711175"/>
          <a:ext cx="5483726" cy="1003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7272" tIns="0" rIns="207272" bIns="0" numCol="1" spcCol="1270" anchor="ctr" anchorCtr="0">
          <a:noAutofit/>
        </a:bodyPr>
        <a:lstStyle/>
        <a:p>
          <a:pPr marL="0" lvl="0" indent="0" algn="l" defTabSz="1511300">
            <a:lnSpc>
              <a:spcPct val="90000"/>
            </a:lnSpc>
            <a:spcBef>
              <a:spcPct val="0"/>
            </a:spcBef>
            <a:spcAft>
              <a:spcPct val="35000"/>
            </a:spcAft>
            <a:buNone/>
          </a:pPr>
          <a:r>
            <a:rPr lang="en-US" sz="3400" kern="1200" dirty="0"/>
            <a:t>Poverty</a:t>
          </a:r>
        </a:p>
      </dsp:txBody>
      <dsp:txXfrm>
        <a:off x="440690" y="4760171"/>
        <a:ext cx="5385734" cy="9056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1F068-0E85-4BA2-94F4-CA2C480E792B}">
      <dsp:nvSpPr>
        <dsp:cNvPr id="0" name=""/>
        <dsp:cNvSpPr/>
      </dsp:nvSpPr>
      <dsp:spPr>
        <a:xfrm>
          <a:off x="0" y="1465414"/>
          <a:ext cx="7833895"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2F0953-6D85-4E2A-BFF8-77F53685B660}">
      <dsp:nvSpPr>
        <dsp:cNvPr id="0" name=""/>
        <dsp:cNvSpPr/>
      </dsp:nvSpPr>
      <dsp:spPr>
        <a:xfrm>
          <a:off x="410946" y="1091564"/>
          <a:ext cx="5483726"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7272" tIns="0" rIns="207272" bIns="0" numCol="1" spcCol="1270" anchor="ctr" anchorCtr="0">
          <a:noAutofit/>
        </a:bodyPr>
        <a:lstStyle/>
        <a:p>
          <a:pPr marL="0" lvl="0" indent="0" algn="l" defTabSz="977900">
            <a:lnSpc>
              <a:spcPct val="90000"/>
            </a:lnSpc>
            <a:spcBef>
              <a:spcPct val="0"/>
            </a:spcBef>
            <a:spcAft>
              <a:spcPct val="35000"/>
            </a:spcAft>
            <a:buNone/>
          </a:pPr>
          <a:r>
            <a:rPr lang="en-US" sz="2200" kern="1200" dirty="0"/>
            <a:t>History of multi-generational Exploitation</a:t>
          </a:r>
        </a:p>
      </dsp:txBody>
      <dsp:txXfrm>
        <a:off x="442649" y="1123267"/>
        <a:ext cx="5420320" cy="586034"/>
      </dsp:txXfrm>
    </dsp:sp>
    <dsp:sp modelId="{63FE5FEF-27B3-4225-97E8-E5AFBC8A2456}">
      <dsp:nvSpPr>
        <dsp:cNvPr id="0" name=""/>
        <dsp:cNvSpPr/>
      </dsp:nvSpPr>
      <dsp:spPr>
        <a:xfrm>
          <a:off x="0" y="2463334"/>
          <a:ext cx="7833895"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D12ACC-5AAC-47D4-80FC-FB1C599BD709}">
      <dsp:nvSpPr>
        <dsp:cNvPr id="0" name=""/>
        <dsp:cNvSpPr/>
      </dsp:nvSpPr>
      <dsp:spPr>
        <a:xfrm>
          <a:off x="391694" y="2138614"/>
          <a:ext cx="5483726"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7272" tIns="0" rIns="207272" bIns="0" numCol="1" spcCol="1270" anchor="ctr" anchorCtr="0">
          <a:noAutofit/>
        </a:bodyPr>
        <a:lstStyle/>
        <a:p>
          <a:pPr marL="0" lvl="0" indent="0" algn="l" defTabSz="977900">
            <a:lnSpc>
              <a:spcPct val="90000"/>
            </a:lnSpc>
            <a:spcBef>
              <a:spcPct val="0"/>
            </a:spcBef>
            <a:spcAft>
              <a:spcPct val="35000"/>
            </a:spcAft>
            <a:buNone/>
          </a:pPr>
          <a:r>
            <a:rPr lang="en-US" sz="2200" kern="1200" dirty="0"/>
            <a:t>Runaway/Homeless Youth</a:t>
          </a:r>
        </a:p>
      </dsp:txBody>
      <dsp:txXfrm>
        <a:off x="423397" y="2170317"/>
        <a:ext cx="5420320" cy="586034"/>
      </dsp:txXfrm>
    </dsp:sp>
    <dsp:sp modelId="{D950469C-7187-42D7-871D-F7B25C8F0226}">
      <dsp:nvSpPr>
        <dsp:cNvPr id="0" name=""/>
        <dsp:cNvSpPr/>
      </dsp:nvSpPr>
      <dsp:spPr>
        <a:xfrm>
          <a:off x="0" y="3461255"/>
          <a:ext cx="7833895"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45D004-6ABB-4786-A4ED-3137F0B26820}">
      <dsp:nvSpPr>
        <dsp:cNvPr id="0" name=""/>
        <dsp:cNvSpPr/>
      </dsp:nvSpPr>
      <dsp:spPr>
        <a:xfrm>
          <a:off x="391694" y="3136534"/>
          <a:ext cx="5483726"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7272" tIns="0" rIns="207272" bIns="0" numCol="1" spcCol="1270" anchor="ctr" anchorCtr="0">
          <a:noAutofit/>
        </a:bodyPr>
        <a:lstStyle/>
        <a:p>
          <a:pPr marL="0" lvl="0" indent="0" algn="l" defTabSz="977900">
            <a:lnSpc>
              <a:spcPct val="90000"/>
            </a:lnSpc>
            <a:spcBef>
              <a:spcPct val="0"/>
            </a:spcBef>
            <a:spcAft>
              <a:spcPct val="35000"/>
            </a:spcAft>
            <a:buNone/>
          </a:pPr>
          <a:r>
            <a:rPr lang="en-US" sz="2200" kern="1200" dirty="0"/>
            <a:t>LGBTQI+ Community</a:t>
          </a:r>
        </a:p>
      </dsp:txBody>
      <dsp:txXfrm>
        <a:off x="423397" y="3168237"/>
        <a:ext cx="5420320" cy="586034"/>
      </dsp:txXfrm>
    </dsp:sp>
    <dsp:sp modelId="{92597A79-3635-4FEA-87BC-C6E0A66ED1AB}">
      <dsp:nvSpPr>
        <dsp:cNvPr id="0" name=""/>
        <dsp:cNvSpPr/>
      </dsp:nvSpPr>
      <dsp:spPr>
        <a:xfrm>
          <a:off x="0" y="4459175"/>
          <a:ext cx="7833895"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802B5C-123F-4613-8741-F764975E451B}">
      <dsp:nvSpPr>
        <dsp:cNvPr id="0" name=""/>
        <dsp:cNvSpPr/>
      </dsp:nvSpPr>
      <dsp:spPr>
        <a:xfrm>
          <a:off x="391694" y="4134455"/>
          <a:ext cx="5483726"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7272" tIns="0" rIns="207272" bIns="0" numCol="1" spcCol="1270" anchor="ctr" anchorCtr="0">
          <a:noAutofit/>
        </a:bodyPr>
        <a:lstStyle/>
        <a:p>
          <a:pPr marL="0" lvl="0" indent="0" algn="l" defTabSz="977900">
            <a:lnSpc>
              <a:spcPct val="90000"/>
            </a:lnSpc>
            <a:spcBef>
              <a:spcPct val="0"/>
            </a:spcBef>
            <a:spcAft>
              <a:spcPct val="35000"/>
            </a:spcAft>
            <a:buNone/>
          </a:pPr>
          <a:r>
            <a:rPr lang="en-US" sz="2200" kern="1200" dirty="0"/>
            <a:t>Survivors of Child Sexual Abuse </a:t>
          </a:r>
        </a:p>
      </dsp:txBody>
      <dsp:txXfrm>
        <a:off x="423397" y="4166158"/>
        <a:ext cx="5420320" cy="5860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1F068-0E85-4BA2-94F4-CA2C480E792B}">
      <dsp:nvSpPr>
        <dsp:cNvPr id="0" name=""/>
        <dsp:cNvSpPr/>
      </dsp:nvSpPr>
      <dsp:spPr>
        <a:xfrm>
          <a:off x="0" y="1911429"/>
          <a:ext cx="8276658"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2F0953-6D85-4E2A-BFF8-77F53685B660}">
      <dsp:nvSpPr>
        <dsp:cNvPr id="0" name=""/>
        <dsp:cNvSpPr/>
      </dsp:nvSpPr>
      <dsp:spPr>
        <a:xfrm>
          <a:off x="434172" y="1605552"/>
          <a:ext cx="579366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987" tIns="0" rIns="218987" bIns="0" numCol="1" spcCol="1270" anchor="ctr" anchorCtr="0">
          <a:noAutofit/>
        </a:bodyPr>
        <a:lstStyle/>
        <a:p>
          <a:pPr marL="0" lvl="0" indent="0" algn="l" defTabSz="800100">
            <a:lnSpc>
              <a:spcPct val="90000"/>
            </a:lnSpc>
            <a:spcBef>
              <a:spcPct val="0"/>
            </a:spcBef>
            <a:spcAft>
              <a:spcPct val="35000"/>
            </a:spcAft>
            <a:buNone/>
          </a:pPr>
          <a:r>
            <a:rPr lang="en-US" sz="1800" kern="1200" dirty="0"/>
            <a:t>Survivors of prior abuse or neglect</a:t>
          </a:r>
        </a:p>
      </dsp:txBody>
      <dsp:txXfrm>
        <a:off x="460111" y="1631491"/>
        <a:ext cx="5741782" cy="479482"/>
      </dsp:txXfrm>
    </dsp:sp>
    <dsp:sp modelId="{63FE5FEF-27B3-4225-97E8-E5AFBC8A2456}">
      <dsp:nvSpPr>
        <dsp:cNvPr id="0" name=""/>
        <dsp:cNvSpPr/>
      </dsp:nvSpPr>
      <dsp:spPr>
        <a:xfrm>
          <a:off x="0" y="2727909"/>
          <a:ext cx="8276658"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D12ACC-5AAC-47D4-80FC-FB1C599BD709}">
      <dsp:nvSpPr>
        <dsp:cNvPr id="0" name=""/>
        <dsp:cNvSpPr/>
      </dsp:nvSpPr>
      <dsp:spPr>
        <a:xfrm>
          <a:off x="413832" y="2462229"/>
          <a:ext cx="579366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987" tIns="0" rIns="218987" bIns="0" numCol="1" spcCol="1270" anchor="ctr" anchorCtr="0">
          <a:noAutofit/>
        </a:bodyPr>
        <a:lstStyle/>
        <a:p>
          <a:pPr marL="0" lvl="0" indent="0" algn="l" defTabSz="800100">
            <a:lnSpc>
              <a:spcPct val="90000"/>
            </a:lnSpc>
            <a:spcBef>
              <a:spcPct val="0"/>
            </a:spcBef>
            <a:spcAft>
              <a:spcPct val="35000"/>
            </a:spcAft>
            <a:buNone/>
          </a:pPr>
          <a:r>
            <a:rPr lang="en-US" sz="1800" kern="1200" dirty="0"/>
            <a:t>Immigrant/Unaccompanied foreign national</a:t>
          </a:r>
        </a:p>
      </dsp:txBody>
      <dsp:txXfrm>
        <a:off x="439771" y="2488168"/>
        <a:ext cx="5741782" cy="479482"/>
      </dsp:txXfrm>
    </dsp:sp>
    <dsp:sp modelId="{D950469C-7187-42D7-871D-F7B25C8F0226}">
      <dsp:nvSpPr>
        <dsp:cNvPr id="0" name=""/>
        <dsp:cNvSpPr/>
      </dsp:nvSpPr>
      <dsp:spPr>
        <a:xfrm>
          <a:off x="0" y="3544389"/>
          <a:ext cx="8276658"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45D004-6ABB-4786-A4ED-3137F0B26820}">
      <dsp:nvSpPr>
        <dsp:cNvPr id="0" name=""/>
        <dsp:cNvSpPr/>
      </dsp:nvSpPr>
      <dsp:spPr>
        <a:xfrm>
          <a:off x="413832" y="3278709"/>
          <a:ext cx="579366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987" tIns="0" rIns="218987" bIns="0" numCol="1" spcCol="1270" anchor="ctr" anchorCtr="0">
          <a:noAutofit/>
        </a:bodyPr>
        <a:lstStyle/>
        <a:p>
          <a:pPr marL="0" lvl="0" indent="0" algn="l" defTabSz="800100">
            <a:lnSpc>
              <a:spcPct val="90000"/>
            </a:lnSpc>
            <a:spcBef>
              <a:spcPct val="0"/>
            </a:spcBef>
            <a:spcAft>
              <a:spcPct val="35000"/>
            </a:spcAft>
            <a:buNone/>
          </a:pPr>
          <a:r>
            <a:rPr lang="en-US" sz="1800" kern="1200" dirty="0"/>
            <a:t>Children/adults with history child welfare involvement</a:t>
          </a:r>
        </a:p>
      </dsp:txBody>
      <dsp:txXfrm>
        <a:off x="439771" y="3304648"/>
        <a:ext cx="5741782" cy="479482"/>
      </dsp:txXfrm>
    </dsp:sp>
    <dsp:sp modelId="{92597A79-3635-4FEA-87BC-C6E0A66ED1AB}">
      <dsp:nvSpPr>
        <dsp:cNvPr id="0" name=""/>
        <dsp:cNvSpPr/>
      </dsp:nvSpPr>
      <dsp:spPr>
        <a:xfrm>
          <a:off x="0" y="4360869"/>
          <a:ext cx="8276658"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802B5C-123F-4613-8741-F764975E451B}">
      <dsp:nvSpPr>
        <dsp:cNvPr id="0" name=""/>
        <dsp:cNvSpPr/>
      </dsp:nvSpPr>
      <dsp:spPr>
        <a:xfrm>
          <a:off x="413832" y="4095189"/>
          <a:ext cx="579366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987" tIns="0" rIns="218987" bIns="0" numCol="1" spcCol="1270" anchor="ctr" anchorCtr="0">
          <a:noAutofit/>
        </a:bodyPr>
        <a:lstStyle/>
        <a:p>
          <a:pPr marL="0" lvl="0" indent="0" algn="l" defTabSz="800100">
            <a:lnSpc>
              <a:spcPct val="90000"/>
            </a:lnSpc>
            <a:spcBef>
              <a:spcPct val="0"/>
            </a:spcBef>
            <a:spcAft>
              <a:spcPct val="35000"/>
            </a:spcAft>
            <a:buNone/>
          </a:pPr>
          <a:r>
            <a:rPr lang="en-US" sz="1800" kern="1200" dirty="0"/>
            <a:t>Juvenile justice involvement</a:t>
          </a:r>
        </a:p>
      </dsp:txBody>
      <dsp:txXfrm>
        <a:off x="439771" y="4121128"/>
        <a:ext cx="5741782" cy="479482"/>
      </dsp:txXfrm>
    </dsp:sp>
    <dsp:sp modelId="{89FDE4A2-3BB8-4757-9940-81C4BA3C9735}">
      <dsp:nvSpPr>
        <dsp:cNvPr id="0" name=""/>
        <dsp:cNvSpPr/>
      </dsp:nvSpPr>
      <dsp:spPr>
        <a:xfrm>
          <a:off x="0" y="5177349"/>
          <a:ext cx="8276658"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43742C-078F-44D4-959D-08B522DCCE98}">
      <dsp:nvSpPr>
        <dsp:cNvPr id="0" name=""/>
        <dsp:cNvSpPr/>
      </dsp:nvSpPr>
      <dsp:spPr>
        <a:xfrm>
          <a:off x="413832" y="4911669"/>
          <a:ext cx="579366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987" tIns="0" rIns="218987" bIns="0" numCol="1" spcCol="1270" anchor="ctr" anchorCtr="0">
          <a:noAutofit/>
        </a:bodyPr>
        <a:lstStyle/>
        <a:p>
          <a:pPr marL="0" lvl="0" indent="0" algn="l" defTabSz="800100">
            <a:lnSpc>
              <a:spcPct val="90000"/>
            </a:lnSpc>
            <a:spcBef>
              <a:spcPct val="0"/>
            </a:spcBef>
            <a:spcAft>
              <a:spcPct val="35000"/>
            </a:spcAft>
            <a:buNone/>
          </a:pPr>
          <a:r>
            <a:rPr lang="en-US" sz="1800" kern="1200" dirty="0"/>
            <a:t>Marginalization</a:t>
          </a:r>
        </a:p>
      </dsp:txBody>
      <dsp:txXfrm>
        <a:off x="439771" y="4937608"/>
        <a:ext cx="5741782" cy="4794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2517E-02AA-4B8B-811C-F93DB2C5030D}">
      <dsp:nvSpPr>
        <dsp:cNvPr id="0" name=""/>
        <dsp:cNvSpPr/>
      </dsp:nvSpPr>
      <dsp:spPr>
        <a:xfrm>
          <a:off x="-6465916" y="-1940547"/>
          <a:ext cx="7930283" cy="9348610"/>
        </a:xfrm>
        <a:prstGeom prst="blockArc">
          <a:avLst>
            <a:gd name="adj1" fmla="val 18900000"/>
            <a:gd name="adj2" fmla="val 2700000"/>
            <a:gd name="adj3" fmla="val 294"/>
          </a:avLst>
        </a:prstGeom>
        <a:noFill/>
        <a:ln w="12700" cap="flat" cmpd="sng" algn="ctr">
          <a:solidFill>
            <a:schemeClr val="tx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5591818B-FA95-422E-B2B5-5747DFCDF27E}">
      <dsp:nvSpPr>
        <dsp:cNvPr id="0" name=""/>
        <dsp:cNvSpPr/>
      </dsp:nvSpPr>
      <dsp:spPr>
        <a:xfrm>
          <a:off x="758891" y="546751"/>
          <a:ext cx="7932652" cy="1093503"/>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7968"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bg1"/>
              </a:solidFill>
              <a:ea typeface="Arial"/>
              <a:cs typeface="Arial"/>
              <a:sym typeface="Arial"/>
            </a:rPr>
            <a:t>An intense psychological response to a stressful situation</a:t>
          </a:r>
          <a:endParaRPr lang="en-US" sz="3300" kern="1200" dirty="0">
            <a:solidFill>
              <a:schemeClr val="bg1"/>
            </a:solidFill>
          </a:endParaRPr>
        </a:p>
      </dsp:txBody>
      <dsp:txXfrm>
        <a:off x="758891" y="546751"/>
        <a:ext cx="7932652" cy="1093503"/>
      </dsp:txXfrm>
    </dsp:sp>
    <dsp:sp modelId="{9878865D-EBBA-4A6F-B1FA-DA1F9374A79C}">
      <dsp:nvSpPr>
        <dsp:cNvPr id="0" name=""/>
        <dsp:cNvSpPr/>
      </dsp:nvSpPr>
      <dsp:spPr>
        <a:xfrm>
          <a:off x="75451" y="410063"/>
          <a:ext cx="1366878" cy="1366878"/>
        </a:xfrm>
        <a:prstGeom prst="ellipse">
          <a:avLst/>
        </a:prstGeom>
        <a:solidFill>
          <a:schemeClr val="lt1">
            <a:hueOff val="0"/>
            <a:satOff val="0"/>
            <a:lumOff val="0"/>
            <a:alphaOff val="0"/>
          </a:schemeClr>
        </a:solidFill>
        <a:ln w="12700" cap="flat" cmpd="sng" algn="ctr">
          <a:solidFill>
            <a:schemeClr val="tx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A4EB437F-80A1-4030-AE1C-3952A772E528}">
      <dsp:nvSpPr>
        <dsp:cNvPr id="0" name=""/>
        <dsp:cNvSpPr/>
      </dsp:nvSpPr>
      <dsp:spPr>
        <a:xfrm>
          <a:off x="1156379" y="2187006"/>
          <a:ext cx="7535163" cy="1093503"/>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7968"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ea typeface="Corbel"/>
              <a:cs typeface="Corbel"/>
              <a:sym typeface="Corbel"/>
            </a:rPr>
            <a:t>Causes lasting effects on the individual</a:t>
          </a:r>
          <a:endParaRPr lang="en-US" sz="2800" kern="1200" dirty="0">
            <a:solidFill>
              <a:schemeClr val="bg1"/>
            </a:solidFill>
          </a:endParaRPr>
        </a:p>
      </dsp:txBody>
      <dsp:txXfrm>
        <a:off x="1156379" y="2187006"/>
        <a:ext cx="7535163" cy="1093503"/>
      </dsp:txXfrm>
    </dsp:sp>
    <dsp:sp modelId="{C5AACBAB-4A5D-41A7-9C37-1A22BFE06C19}">
      <dsp:nvSpPr>
        <dsp:cNvPr id="0" name=""/>
        <dsp:cNvSpPr/>
      </dsp:nvSpPr>
      <dsp:spPr>
        <a:xfrm>
          <a:off x="472940" y="2050318"/>
          <a:ext cx="1366878" cy="1366878"/>
        </a:xfrm>
        <a:prstGeom prst="ellipse">
          <a:avLst/>
        </a:prstGeom>
        <a:solidFill>
          <a:schemeClr val="lt1">
            <a:hueOff val="0"/>
            <a:satOff val="0"/>
            <a:lumOff val="0"/>
            <a:alphaOff val="0"/>
          </a:schemeClr>
        </a:solidFill>
        <a:ln w="12700" cap="flat" cmpd="sng" algn="ctr">
          <a:solidFill>
            <a:schemeClr val="tx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6BFB28D2-173E-47FB-9247-443B45149906}">
      <dsp:nvSpPr>
        <dsp:cNvPr id="0" name=""/>
        <dsp:cNvSpPr/>
      </dsp:nvSpPr>
      <dsp:spPr>
        <a:xfrm>
          <a:off x="728033" y="3787916"/>
          <a:ext cx="7932652" cy="1093503"/>
        </a:xfrm>
        <a:prstGeom prst="rect">
          <a:avLst/>
        </a:prstGeom>
        <a:solidFill>
          <a:schemeClr val="tx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7968"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bg1"/>
              </a:solidFill>
              <a:ea typeface="Corbel"/>
              <a:cs typeface="Corbel"/>
              <a:sym typeface="Corbel"/>
            </a:rPr>
            <a:t>Impacts functioning as stressful stimuli overwhelm the person’s ability to cope</a:t>
          </a:r>
          <a:endParaRPr lang="en-US" sz="3300" kern="1200" dirty="0">
            <a:solidFill>
              <a:schemeClr val="bg1"/>
            </a:solidFill>
          </a:endParaRPr>
        </a:p>
      </dsp:txBody>
      <dsp:txXfrm>
        <a:off x="728033" y="3787916"/>
        <a:ext cx="7932652" cy="1093503"/>
      </dsp:txXfrm>
    </dsp:sp>
    <dsp:sp modelId="{9AAE7C81-4EAA-4B4A-B2AF-C8A6F2F06BB5}">
      <dsp:nvSpPr>
        <dsp:cNvPr id="0" name=""/>
        <dsp:cNvSpPr/>
      </dsp:nvSpPr>
      <dsp:spPr>
        <a:xfrm>
          <a:off x="75451" y="3690572"/>
          <a:ext cx="1366878" cy="1366878"/>
        </a:xfrm>
        <a:prstGeom prst="ellipse">
          <a:avLst/>
        </a:prstGeom>
        <a:solidFill>
          <a:schemeClr val="lt1">
            <a:hueOff val="0"/>
            <a:satOff val="0"/>
            <a:lumOff val="0"/>
            <a:alphaOff val="0"/>
          </a:schemeClr>
        </a:solidFill>
        <a:ln w="12700" cap="flat" cmpd="sng" algn="ctr">
          <a:solidFill>
            <a:schemeClr val="tx1">
              <a:lumMod val="7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2517E-02AA-4B8B-811C-F93DB2C5030D}">
      <dsp:nvSpPr>
        <dsp:cNvPr id="0" name=""/>
        <dsp:cNvSpPr/>
      </dsp:nvSpPr>
      <dsp:spPr>
        <a:xfrm>
          <a:off x="-6019004" y="-1806774"/>
          <a:ext cx="7382467" cy="8702818"/>
        </a:xfrm>
        <a:prstGeom prst="blockArc">
          <a:avLst>
            <a:gd name="adj1" fmla="val 18900000"/>
            <a:gd name="adj2" fmla="val 2700000"/>
            <a:gd name="adj3" fmla="val 315"/>
          </a:avLst>
        </a:prstGeom>
        <a:noFill/>
        <a:ln w="12700" cap="flat" cmpd="sng" algn="ctr">
          <a:solidFill>
            <a:schemeClr val="tx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591818B-FA95-422E-B2B5-5747DFCDF27E}">
      <dsp:nvSpPr>
        <dsp:cNvPr id="0" name=""/>
        <dsp:cNvSpPr/>
      </dsp:nvSpPr>
      <dsp:spPr>
        <a:xfrm>
          <a:off x="706390" y="508927"/>
          <a:ext cx="8089828" cy="1017854"/>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7922"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Traumatic events that occur repeatedly, over a prolonged period of time</a:t>
          </a:r>
        </a:p>
      </dsp:txBody>
      <dsp:txXfrm>
        <a:off x="706390" y="508927"/>
        <a:ext cx="8089828" cy="1017854"/>
      </dsp:txXfrm>
    </dsp:sp>
    <dsp:sp modelId="{9878865D-EBBA-4A6F-B1FA-DA1F9374A79C}">
      <dsp:nvSpPr>
        <dsp:cNvPr id="0" name=""/>
        <dsp:cNvSpPr/>
      </dsp:nvSpPr>
      <dsp:spPr>
        <a:xfrm>
          <a:off x="70231" y="381695"/>
          <a:ext cx="1272317" cy="1272317"/>
        </a:xfrm>
        <a:prstGeom prst="ellipse">
          <a:avLst/>
        </a:prstGeom>
        <a:solidFill>
          <a:schemeClr val="lt1">
            <a:hueOff val="0"/>
            <a:satOff val="0"/>
            <a:lumOff val="0"/>
            <a:alphaOff val="0"/>
          </a:schemeClr>
        </a:solidFill>
        <a:ln w="12700" cap="flat" cmpd="sng" algn="ctr">
          <a:solidFill>
            <a:schemeClr val="tx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A4EB437F-80A1-4030-AE1C-3952A772E528}">
      <dsp:nvSpPr>
        <dsp:cNvPr id="0" name=""/>
        <dsp:cNvSpPr/>
      </dsp:nvSpPr>
      <dsp:spPr>
        <a:xfrm>
          <a:off x="1076380" y="2035708"/>
          <a:ext cx="7719838" cy="1017854"/>
        </a:xfrm>
        <a:prstGeom prst="rect">
          <a:avLst/>
        </a:prstGeom>
        <a:solidFill>
          <a:schemeClr val="tx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7922"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Of an interpersonal nature</a:t>
          </a:r>
        </a:p>
      </dsp:txBody>
      <dsp:txXfrm>
        <a:off x="1076380" y="2035708"/>
        <a:ext cx="7719838" cy="1017854"/>
      </dsp:txXfrm>
    </dsp:sp>
    <dsp:sp modelId="{C5AACBAB-4A5D-41A7-9C37-1A22BFE06C19}">
      <dsp:nvSpPr>
        <dsp:cNvPr id="0" name=""/>
        <dsp:cNvSpPr/>
      </dsp:nvSpPr>
      <dsp:spPr>
        <a:xfrm>
          <a:off x="440221" y="1908476"/>
          <a:ext cx="1272317" cy="1272317"/>
        </a:xfrm>
        <a:prstGeom prst="ellipse">
          <a:avLst/>
        </a:prstGeom>
        <a:solidFill>
          <a:schemeClr val="lt1">
            <a:hueOff val="0"/>
            <a:satOff val="0"/>
            <a:lumOff val="0"/>
            <a:alphaOff val="0"/>
          </a:schemeClr>
        </a:solidFill>
        <a:ln w="12700" cap="flat" cmpd="sng" algn="ctr">
          <a:solidFill>
            <a:schemeClr val="tx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6BFB28D2-173E-47FB-9247-443B45149906}">
      <dsp:nvSpPr>
        <dsp:cNvPr id="0" name=""/>
        <dsp:cNvSpPr/>
      </dsp:nvSpPr>
      <dsp:spPr>
        <a:xfrm>
          <a:off x="674921" y="3525866"/>
          <a:ext cx="8089828" cy="1017854"/>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7922"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During important developmental stages or in instances of disability, disempowerment or dependency</a:t>
          </a:r>
        </a:p>
      </dsp:txBody>
      <dsp:txXfrm>
        <a:off x="674921" y="3525866"/>
        <a:ext cx="8089828" cy="1017854"/>
      </dsp:txXfrm>
    </dsp:sp>
    <dsp:sp modelId="{9AAE7C81-4EAA-4B4A-B2AF-C8A6F2F06BB5}">
      <dsp:nvSpPr>
        <dsp:cNvPr id="0" name=""/>
        <dsp:cNvSpPr/>
      </dsp:nvSpPr>
      <dsp:spPr>
        <a:xfrm>
          <a:off x="70231" y="3435257"/>
          <a:ext cx="1272317" cy="1272317"/>
        </a:xfrm>
        <a:prstGeom prst="ellipse">
          <a:avLst/>
        </a:prstGeom>
        <a:solidFill>
          <a:schemeClr val="lt1">
            <a:hueOff val="0"/>
            <a:satOff val="0"/>
            <a:lumOff val="0"/>
            <a:alphaOff val="0"/>
          </a:schemeClr>
        </a:solidFill>
        <a:ln w="12700" cap="flat" cmpd="sng" algn="ctr">
          <a:solidFill>
            <a:schemeClr val="tx1">
              <a:lumMod val="7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4D4E8-2998-4435-9EE1-CD1C9B12CE79}">
      <dsp:nvSpPr>
        <dsp:cNvPr id="0" name=""/>
        <dsp:cNvSpPr/>
      </dsp:nvSpPr>
      <dsp:spPr>
        <a:xfrm rot="5400000">
          <a:off x="-155995" y="159785"/>
          <a:ext cx="1039968" cy="727978"/>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0" y="367779"/>
        <a:ext cx="727978" cy="311990"/>
      </dsp:txXfrm>
    </dsp:sp>
    <dsp:sp modelId="{B12B9CD6-9E75-4BAE-BC63-F2D4CD3CDF1C}">
      <dsp:nvSpPr>
        <dsp:cNvPr id="0" name=""/>
        <dsp:cNvSpPr/>
      </dsp:nvSpPr>
      <dsp:spPr>
        <a:xfrm rot="5400000">
          <a:off x="4017767" y="-3285998"/>
          <a:ext cx="675979" cy="7255558"/>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Has gaps in memory, provides disjointed timeline, gives narrative with inconsistencies or changing details</a:t>
          </a:r>
        </a:p>
      </dsp:txBody>
      <dsp:txXfrm rot="-5400000">
        <a:off x="727978" y="36790"/>
        <a:ext cx="7222559" cy="609981"/>
      </dsp:txXfrm>
    </dsp:sp>
    <dsp:sp modelId="{315E1A6F-4CB8-4042-BFC6-5C427E0416D9}">
      <dsp:nvSpPr>
        <dsp:cNvPr id="0" name=""/>
        <dsp:cNvSpPr/>
      </dsp:nvSpPr>
      <dsp:spPr>
        <a:xfrm rot="5400000">
          <a:off x="-155995" y="1103107"/>
          <a:ext cx="1039968" cy="727978"/>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0" y="1311101"/>
        <a:ext cx="727978" cy="311990"/>
      </dsp:txXfrm>
    </dsp:sp>
    <dsp:sp modelId="{48082975-12DF-47F5-B206-DB4928D19B08}">
      <dsp:nvSpPr>
        <dsp:cNvPr id="0" name=""/>
        <dsp:cNvSpPr/>
      </dsp:nvSpPr>
      <dsp:spPr>
        <a:xfrm rot="5400000">
          <a:off x="4017767" y="-2342677"/>
          <a:ext cx="675979" cy="7255558"/>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Appears frozen, shut down, or disconnected from the moment</a:t>
          </a:r>
        </a:p>
      </dsp:txBody>
      <dsp:txXfrm rot="-5400000">
        <a:off x="727978" y="980111"/>
        <a:ext cx="7222559" cy="609981"/>
      </dsp:txXfrm>
    </dsp:sp>
    <dsp:sp modelId="{CCDD8223-D897-479F-B5FF-64FAE2EDCB20}">
      <dsp:nvSpPr>
        <dsp:cNvPr id="0" name=""/>
        <dsp:cNvSpPr/>
      </dsp:nvSpPr>
      <dsp:spPr>
        <a:xfrm rot="5400000">
          <a:off x="-155995" y="2046429"/>
          <a:ext cx="1039968" cy="727978"/>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0" y="2254423"/>
        <a:ext cx="727978" cy="311990"/>
      </dsp:txXfrm>
    </dsp:sp>
    <dsp:sp modelId="{4BD57E5B-BB43-4E7A-BEA4-BD825529C695}">
      <dsp:nvSpPr>
        <dsp:cNvPr id="0" name=""/>
        <dsp:cNvSpPr/>
      </dsp:nvSpPr>
      <dsp:spPr>
        <a:xfrm rot="5400000">
          <a:off x="4017767" y="-1399355"/>
          <a:ext cx="675979" cy="7255558"/>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Appears overwhelmed by a sense of shame, guilt or helplessness</a:t>
          </a:r>
        </a:p>
      </dsp:txBody>
      <dsp:txXfrm rot="-5400000">
        <a:off x="727978" y="1923433"/>
        <a:ext cx="7222559" cy="609981"/>
      </dsp:txXfrm>
    </dsp:sp>
    <dsp:sp modelId="{B52AB839-5378-41E8-9A90-34C6DCA5D1FA}">
      <dsp:nvSpPr>
        <dsp:cNvPr id="0" name=""/>
        <dsp:cNvSpPr/>
      </dsp:nvSpPr>
      <dsp:spPr>
        <a:xfrm rot="5400000">
          <a:off x="-155995" y="2989750"/>
          <a:ext cx="1039968" cy="727978"/>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0" y="3197744"/>
        <a:ext cx="727978" cy="311990"/>
      </dsp:txXfrm>
    </dsp:sp>
    <dsp:sp modelId="{ADFAC35C-8684-4900-8977-D6B46CA46279}">
      <dsp:nvSpPr>
        <dsp:cNvPr id="0" name=""/>
        <dsp:cNvSpPr/>
      </dsp:nvSpPr>
      <dsp:spPr>
        <a:xfrm rot="5400000">
          <a:off x="4017767" y="-456034"/>
          <a:ext cx="675979" cy="7255558"/>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Has difficulty concentrating, thinking rationally, following schedules or making decisions</a:t>
          </a:r>
        </a:p>
      </dsp:txBody>
      <dsp:txXfrm rot="-5400000">
        <a:off x="727978" y="2866754"/>
        <a:ext cx="7222559" cy="609981"/>
      </dsp:txXfrm>
    </dsp:sp>
    <dsp:sp modelId="{66190152-07DA-4D3B-850F-8206F09828BE}">
      <dsp:nvSpPr>
        <dsp:cNvPr id="0" name=""/>
        <dsp:cNvSpPr/>
      </dsp:nvSpPr>
      <dsp:spPr>
        <a:xfrm rot="5400000">
          <a:off x="-155995" y="3933072"/>
          <a:ext cx="1039968" cy="727978"/>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0" y="4141066"/>
        <a:ext cx="727978" cy="311990"/>
      </dsp:txXfrm>
    </dsp:sp>
    <dsp:sp modelId="{D1D4400A-06E6-4887-89BE-E879CFBAD7A9}">
      <dsp:nvSpPr>
        <dsp:cNvPr id="0" name=""/>
        <dsp:cNvSpPr/>
      </dsp:nvSpPr>
      <dsp:spPr>
        <a:xfrm rot="5400000">
          <a:off x="4017767" y="487287"/>
          <a:ext cx="675979" cy="7255558"/>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Demonstrates</a:t>
          </a:r>
          <a:r>
            <a:rPr lang="en-US" sz="2000" kern="1200" baseline="0" dirty="0"/>
            <a:t> hostile or angry tendencies</a:t>
          </a:r>
          <a:endParaRPr lang="en-US" sz="2000" kern="1200" dirty="0"/>
        </a:p>
      </dsp:txBody>
      <dsp:txXfrm rot="-5400000">
        <a:off x="727978" y="3810076"/>
        <a:ext cx="7222559" cy="609981"/>
      </dsp:txXfrm>
    </dsp:sp>
    <dsp:sp modelId="{094ACF77-8F57-4223-87C4-554A080E36E9}">
      <dsp:nvSpPr>
        <dsp:cNvPr id="0" name=""/>
        <dsp:cNvSpPr/>
      </dsp:nvSpPr>
      <dsp:spPr>
        <a:xfrm rot="5400000">
          <a:off x="-155995" y="4876393"/>
          <a:ext cx="1039968" cy="727978"/>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0" y="5084387"/>
        <a:ext cx="727978" cy="311990"/>
      </dsp:txXfrm>
    </dsp:sp>
    <dsp:sp modelId="{71FB45DA-0DF6-40C6-B513-04BA7CC265E4}">
      <dsp:nvSpPr>
        <dsp:cNvPr id="0" name=""/>
        <dsp:cNvSpPr/>
      </dsp:nvSpPr>
      <dsp:spPr>
        <a:xfrm rot="5400000">
          <a:off x="4017767" y="1430609"/>
          <a:ext cx="675979" cy="7255558"/>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Appears</a:t>
          </a:r>
          <a:r>
            <a:rPr lang="en-US" sz="2000" kern="1200" baseline="0" dirty="0"/>
            <a:t> distrustful of others, overly reliant on others, shies away from others or repeatedly pursues unhealthy relationships</a:t>
          </a:r>
          <a:endParaRPr lang="en-US" sz="2000" kern="1200" dirty="0"/>
        </a:p>
      </dsp:txBody>
      <dsp:txXfrm rot="-5400000">
        <a:off x="727978" y="4753398"/>
        <a:ext cx="7222559" cy="60998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569671-45DA-49EE-BF5A-E065072FA0F3}"/>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C1355BC0-0BD7-47E4-8E10-B7F9B55B4997}"/>
              </a:ext>
            </a:extLst>
          </p:cNvPr>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C733C87-C497-4059-8840-3934DCB3DB71}" type="datetimeFigureOut">
              <a:rPr lang="en-US" smtClean="0"/>
              <a:t>4/28/2023</a:t>
            </a:fld>
            <a:endParaRPr lang="en-US"/>
          </a:p>
        </p:txBody>
      </p:sp>
      <p:sp>
        <p:nvSpPr>
          <p:cNvPr id="4" name="Slide Image Placeholder 3">
            <a:extLst>
              <a:ext uri="{FF2B5EF4-FFF2-40B4-BE49-F238E27FC236}">
                <a16:creationId xmlns:a16="http://schemas.microsoft.com/office/drawing/2014/main" id="{5D86A1EE-C9F4-4935-AB03-A7C5F816BB98}"/>
              </a:ext>
            </a:extLst>
          </p:cNvPr>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a:extLst>
              <a:ext uri="{FF2B5EF4-FFF2-40B4-BE49-F238E27FC236}">
                <a16:creationId xmlns:a16="http://schemas.microsoft.com/office/drawing/2014/main" id="{9D008079-4B6E-42D3-8846-FF0B3ABB9745}"/>
              </a:ext>
            </a:extLst>
          </p:cNvPr>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000448B-C052-4549-8DAB-96423F9CB37D}"/>
              </a:ext>
            </a:extLst>
          </p:cNvPr>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105A04F9-1941-4F51-860A-FD8A17BE6CD7}"/>
              </a:ext>
            </a:extLst>
          </p:cNvPr>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A5C94E28-15A8-4673-8BCB-381B87A4FA0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97C9A8-5392-4668-AB16-3DBA65BC7158}"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27F24-5903-44F8-B478-C215CC65A96D}" type="slidenum">
              <a:rPr lang="en-US" smtClean="0"/>
              <a:t>‹#›</a:t>
            </a:fld>
            <a:endParaRPr lang="en-US"/>
          </a:p>
        </p:txBody>
      </p:sp>
    </p:spTree>
    <p:extLst>
      <p:ext uri="{BB962C8B-B14F-4D97-AF65-F5344CB8AC3E}">
        <p14:creationId xmlns:p14="http://schemas.microsoft.com/office/powerpoint/2010/main" val="2935428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97C9A8-5392-4668-AB16-3DBA65BC7158}" type="datetimeFigureOut">
              <a:rPr lang="en-US" smtClean="0"/>
              <a:t>4/28/2023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D27F24-5903-44F8-B478-C215CC65A96D}" type="slidenum">
              <a:rPr lang="en-US" smtClean="0"/>
              <a:t>‹#›</a:t>
            </a:fld>
            <a:endParaRPr lang="en-US"/>
          </a:p>
        </p:txBody>
      </p:sp>
    </p:spTree>
    <p:extLst>
      <p:ext uri="{BB962C8B-B14F-4D97-AF65-F5344CB8AC3E}">
        <p14:creationId xmlns:p14="http://schemas.microsoft.com/office/powerpoint/2010/main" val="299785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97C9A8-5392-4668-AB16-3DBA65BC7158}" type="datetimeFigureOut">
              <a:rPr lang="en-US" smtClean="0"/>
              <a:t>4/28/2023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D27F24-5903-44F8-B478-C215CC65A96D}" type="slidenum">
              <a:rPr lang="en-US" smtClean="0"/>
              <a:t>‹#›</a:t>
            </a:fld>
            <a:endParaRPr lang="en-US"/>
          </a:p>
        </p:txBody>
      </p:sp>
    </p:spTree>
    <p:extLst>
      <p:ext uri="{BB962C8B-B14F-4D97-AF65-F5344CB8AC3E}">
        <p14:creationId xmlns:p14="http://schemas.microsoft.com/office/powerpoint/2010/main" val="819014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97C9A8-5392-4668-AB16-3DBA65BC7158}"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27F24-5903-44F8-B478-C215CC65A96D}" type="slidenum">
              <a:rPr lang="en-US" smtClean="0"/>
              <a:t>‹#›</a:t>
            </a:fld>
            <a:endParaRPr lang="en-US"/>
          </a:p>
        </p:txBody>
      </p:sp>
    </p:spTree>
    <p:extLst>
      <p:ext uri="{BB962C8B-B14F-4D97-AF65-F5344CB8AC3E}">
        <p14:creationId xmlns:p14="http://schemas.microsoft.com/office/powerpoint/2010/main" val="4064472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97C9A8-5392-4668-AB16-3DBA65BC7158}"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27F24-5903-44F8-B478-C215CC65A96D}" type="slidenum">
              <a:rPr lang="en-US" smtClean="0"/>
              <a:t>‹#›</a:t>
            </a:fld>
            <a:endParaRPr lang="en-US"/>
          </a:p>
        </p:txBody>
      </p:sp>
    </p:spTree>
    <p:extLst>
      <p:ext uri="{BB962C8B-B14F-4D97-AF65-F5344CB8AC3E}">
        <p14:creationId xmlns:p14="http://schemas.microsoft.com/office/powerpoint/2010/main" val="95019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C897C9A8-5392-4668-AB16-3DBA65BC7158}" type="datetimeFigureOut">
              <a:rPr lang="en-US" smtClean="0"/>
              <a:t>4/28/2023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21D27F24-5903-44F8-B478-C215CC65A96D}" type="slidenum">
              <a:rPr lang="en-US" smtClean="0"/>
              <a:t>‹#›</a:t>
            </a:fld>
            <a:endParaRPr lang="en-US"/>
          </a:p>
        </p:txBody>
      </p:sp>
    </p:spTree>
    <p:extLst>
      <p:ext uri="{BB962C8B-B14F-4D97-AF65-F5344CB8AC3E}">
        <p14:creationId xmlns:p14="http://schemas.microsoft.com/office/powerpoint/2010/main" val="3677607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C897C9A8-5392-4668-AB16-3DBA65BC7158}" type="datetimeFigureOut">
              <a:rPr lang="en-US" smtClean="0"/>
              <a:t>4/28/2023</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21D27F24-5903-44F8-B478-C215CC65A96D}" type="slidenum">
              <a:rPr lang="en-US" smtClean="0"/>
              <a:t>‹#›</a:t>
            </a:fld>
            <a:endParaRPr lang="en-US"/>
          </a:p>
        </p:txBody>
      </p:sp>
    </p:spTree>
    <p:extLst>
      <p:ext uri="{BB962C8B-B14F-4D97-AF65-F5344CB8AC3E}">
        <p14:creationId xmlns:p14="http://schemas.microsoft.com/office/powerpoint/2010/main" val="104015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C897C9A8-5392-4668-AB16-3DBA65BC7158}" type="datetimeFigureOut">
              <a:rPr lang="en-US" smtClean="0"/>
              <a:t>4/28/2023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21D27F24-5903-44F8-B478-C215CC65A96D}" type="slidenum">
              <a:rPr lang="en-US" smtClean="0"/>
              <a:t>‹#›</a:t>
            </a:fld>
            <a:endParaRPr lang="en-US"/>
          </a:p>
        </p:txBody>
      </p:sp>
    </p:spTree>
    <p:extLst>
      <p:ext uri="{BB962C8B-B14F-4D97-AF65-F5344CB8AC3E}">
        <p14:creationId xmlns:p14="http://schemas.microsoft.com/office/powerpoint/2010/main" val="1774324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897C9A8-5392-4668-AB16-3DBA65BC7158}"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27F24-5903-44F8-B478-C215CC65A96D}" type="slidenum">
              <a:rPr lang="en-US" smtClean="0"/>
              <a:t>‹#›</a:t>
            </a:fld>
            <a:endParaRPr lang="en-US"/>
          </a:p>
        </p:txBody>
      </p:sp>
    </p:spTree>
    <p:extLst>
      <p:ext uri="{BB962C8B-B14F-4D97-AF65-F5344CB8AC3E}">
        <p14:creationId xmlns:p14="http://schemas.microsoft.com/office/powerpoint/2010/main" val="4156500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C897C9A8-5392-4668-AB16-3DBA65BC7158}" type="datetimeFigureOut">
              <a:rPr lang="en-US" smtClean="0"/>
              <a:t>4/28/2023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21D27F24-5903-44F8-B478-C215CC65A96D}" type="slidenum">
              <a:rPr lang="en-US" smtClean="0"/>
              <a:t>‹#›</a:t>
            </a:fld>
            <a:endParaRPr lang="en-US"/>
          </a:p>
        </p:txBody>
      </p:sp>
    </p:spTree>
    <p:extLst>
      <p:ext uri="{BB962C8B-B14F-4D97-AF65-F5344CB8AC3E}">
        <p14:creationId xmlns:p14="http://schemas.microsoft.com/office/powerpoint/2010/main" val="3801554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C897C9A8-5392-4668-AB16-3DBA65BC7158}" type="datetimeFigureOut">
              <a:rPr lang="en-US" smtClean="0"/>
              <a:t>4/28/2023</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21D27F24-5903-44F8-B478-C215CC65A96D}" type="slidenum">
              <a:rPr lang="en-US" smtClean="0"/>
              <a:t>‹#›</a:t>
            </a:fld>
            <a:endParaRPr lang="en-US"/>
          </a:p>
        </p:txBody>
      </p:sp>
    </p:spTree>
    <p:extLst>
      <p:ext uri="{BB962C8B-B14F-4D97-AF65-F5344CB8AC3E}">
        <p14:creationId xmlns:p14="http://schemas.microsoft.com/office/powerpoint/2010/main" val="134170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C897C9A8-5392-4668-AB16-3DBA65BC7158}" type="datetimeFigureOut">
              <a:rPr lang="en-US" smtClean="0"/>
              <a:t>4/28/2023</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21D27F24-5903-44F8-B478-C215CC65A96D}" type="slidenum">
              <a:rPr lang="en-US" smtClean="0"/>
              <a:t>‹#›</a:t>
            </a:fld>
            <a:endParaRPr lang="en-US"/>
          </a:p>
        </p:txBody>
      </p:sp>
    </p:spTree>
    <p:extLst>
      <p:ext uri="{BB962C8B-B14F-4D97-AF65-F5344CB8AC3E}">
        <p14:creationId xmlns:p14="http://schemas.microsoft.com/office/powerpoint/2010/main" val="247271434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7.jpg"/><Relationship Id="rId13"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16.jpg"/><Relationship Id="rId12" Type="http://schemas.openxmlformats.org/officeDocument/2006/relationships/image" Target="../media/image21.jp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5.JP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jpg"/><Relationship Id="rId4" Type="http://schemas.openxmlformats.org/officeDocument/2006/relationships/image" Target="../media/image13.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childhood-usa.org/upl/files/4109.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nurse-practitioners-and-physician-assistants.advanceweb.com/Features/Articles/Sex-Trafficking-of-Women-in-the-US.asp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s://www.ncbi.nlm.nih.gov/books/NBK207191/"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2.xml.rels><?xml version="1.0" encoding="UTF-8" standalone="yes"?>
<Relationships xmlns="http://schemas.openxmlformats.org/package/2006/relationships"><Relationship Id="rId3" Type="http://schemas.openxmlformats.org/officeDocument/2006/relationships/hyperlink" Target="https://cclou.org/wp-content/uploads/2019/10/Guiding-Principles-for-Agencies-with-Self-Assessment.pdf"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healtrafficking.org/"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pschawaii.org/"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healtrafficking.org/"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pschawaii.org/"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healtrafficking.org/"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pschawaii.org/"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healtrafficking.org/"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pschawaii.org/"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healtrafficking.org/"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pschawaii.org/"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healtrafficking.org/"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pschawaii.or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healtrafficking.org/"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pschawaii.org/"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healtrafficking.org/"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pschawaii.org/" TargetMode="External"/></Relationships>
</file>

<file path=ppt/slides/_rels/slide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9BA96-87ED-8BB2-601B-81BC8CCD777C}"/>
              </a:ext>
            </a:extLst>
          </p:cNvPr>
          <p:cNvSpPr>
            <a:spLocks noGrp="1"/>
          </p:cNvSpPr>
          <p:nvPr>
            <p:ph type="ctrTitle"/>
          </p:nvPr>
        </p:nvSpPr>
        <p:spPr>
          <a:xfrm>
            <a:off x="1069848" y="1298448"/>
            <a:ext cx="7315200" cy="2694712"/>
          </a:xfrm>
        </p:spPr>
        <p:txBody>
          <a:bodyPr>
            <a:normAutofit/>
          </a:bodyPr>
          <a:lstStyle/>
          <a:p>
            <a:r>
              <a:rPr lang="en-US" sz="2400" dirty="0"/>
              <a:t>Please note that all videos have been removed from this power point slide deck.  Presentation videos may be accessed by viewing the recorded session.</a:t>
            </a:r>
          </a:p>
        </p:txBody>
      </p:sp>
    </p:spTree>
    <p:extLst>
      <p:ext uri="{BB962C8B-B14F-4D97-AF65-F5344CB8AC3E}">
        <p14:creationId xmlns:p14="http://schemas.microsoft.com/office/powerpoint/2010/main" val="149481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3C429-E1DF-43B6-9407-D7544DDC8267}"/>
              </a:ext>
            </a:extLst>
          </p:cNvPr>
          <p:cNvSpPr>
            <a:spLocks noGrp="1"/>
          </p:cNvSpPr>
          <p:nvPr>
            <p:ph type="title"/>
          </p:nvPr>
        </p:nvSpPr>
        <p:spPr/>
        <p:txBody>
          <a:bodyPr>
            <a:normAutofit/>
          </a:bodyPr>
          <a:lstStyle/>
          <a:p>
            <a:r>
              <a:rPr lang="en-US" sz="6000" b="1" dirty="0"/>
              <a:t>Fraud</a:t>
            </a:r>
          </a:p>
        </p:txBody>
      </p:sp>
      <p:sp>
        <p:nvSpPr>
          <p:cNvPr id="7" name="Text Placeholder 2">
            <a:extLst>
              <a:ext uri="{FF2B5EF4-FFF2-40B4-BE49-F238E27FC236}">
                <a16:creationId xmlns:a16="http://schemas.microsoft.com/office/drawing/2014/main" id="{C730BB1C-E260-4F21-A93A-7752F3FDC547}"/>
              </a:ext>
            </a:extLst>
          </p:cNvPr>
          <p:cNvSpPr txBox="1">
            <a:spLocks/>
          </p:cNvSpPr>
          <p:nvPr/>
        </p:nvSpPr>
        <p:spPr>
          <a:xfrm>
            <a:off x="3724902" y="1323024"/>
            <a:ext cx="3388167" cy="996664"/>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800" b="1" dirty="0">
                <a:solidFill>
                  <a:schemeClr val="tx1">
                    <a:lumMod val="75000"/>
                  </a:schemeClr>
                </a:solidFill>
              </a:rPr>
              <a:t>Romantic Dream</a:t>
            </a:r>
          </a:p>
        </p:txBody>
      </p:sp>
      <p:sp>
        <p:nvSpPr>
          <p:cNvPr id="8" name="Content Placeholder 3">
            <a:extLst>
              <a:ext uri="{FF2B5EF4-FFF2-40B4-BE49-F238E27FC236}">
                <a16:creationId xmlns:a16="http://schemas.microsoft.com/office/drawing/2014/main" id="{2E95C493-79F5-485F-914A-00D1AAF5E96F}"/>
              </a:ext>
            </a:extLst>
          </p:cNvPr>
          <p:cNvSpPr txBox="1">
            <a:spLocks/>
          </p:cNvSpPr>
          <p:nvPr/>
        </p:nvSpPr>
        <p:spPr>
          <a:xfrm>
            <a:off x="3598806" y="2184179"/>
            <a:ext cx="3984860" cy="2640741"/>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2400" dirty="0">
                <a:solidFill>
                  <a:schemeClr val="tx1">
                    <a:lumMod val="75000"/>
                  </a:schemeClr>
                </a:solidFill>
              </a:rPr>
              <a:t>Grooming to believe the perpetrator is a friend</a:t>
            </a:r>
          </a:p>
          <a:p>
            <a:pPr lvl="1"/>
            <a:r>
              <a:rPr lang="en-US" sz="2400" dirty="0">
                <a:solidFill>
                  <a:schemeClr val="tx1">
                    <a:lumMod val="75000"/>
                  </a:schemeClr>
                </a:solidFill>
              </a:rPr>
              <a:t>Or a lover</a:t>
            </a:r>
          </a:p>
          <a:p>
            <a:pPr lvl="1"/>
            <a:r>
              <a:rPr lang="en-US" sz="2400" dirty="0">
                <a:solidFill>
                  <a:schemeClr val="tx1">
                    <a:lumMod val="75000"/>
                  </a:schemeClr>
                </a:solidFill>
              </a:rPr>
              <a:t>Or a protector</a:t>
            </a:r>
          </a:p>
        </p:txBody>
      </p:sp>
      <p:sp>
        <p:nvSpPr>
          <p:cNvPr id="9" name="Text Placeholder 4">
            <a:extLst>
              <a:ext uri="{FF2B5EF4-FFF2-40B4-BE49-F238E27FC236}">
                <a16:creationId xmlns:a16="http://schemas.microsoft.com/office/drawing/2014/main" id="{3C4C1914-7C57-4CD5-9DAE-BF6D8514C2F3}"/>
              </a:ext>
            </a:extLst>
          </p:cNvPr>
          <p:cNvSpPr txBox="1">
            <a:spLocks/>
          </p:cNvSpPr>
          <p:nvPr/>
        </p:nvSpPr>
        <p:spPr>
          <a:xfrm>
            <a:off x="7637570" y="1541971"/>
            <a:ext cx="3388167" cy="996664"/>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800" b="1" dirty="0">
                <a:solidFill>
                  <a:schemeClr val="tx1">
                    <a:lumMod val="75000"/>
                  </a:schemeClr>
                </a:solidFill>
              </a:rPr>
              <a:t>Prosperity Dream</a:t>
            </a:r>
          </a:p>
        </p:txBody>
      </p:sp>
      <p:sp>
        <p:nvSpPr>
          <p:cNvPr id="10" name="Content Placeholder 5">
            <a:extLst>
              <a:ext uri="{FF2B5EF4-FFF2-40B4-BE49-F238E27FC236}">
                <a16:creationId xmlns:a16="http://schemas.microsoft.com/office/drawing/2014/main" id="{39947740-E2C5-448B-B10D-9BBDCB041729}"/>
              </a:ext>
            </a:extLst>
          </p:cNvPr>
          <p:cNvSpPr txBox="1">
            <a:spLocks/>
          </p:cNvSpPr>
          <p:nvPr/>
        </p:nvSpPr>
        <p:spPr>
          <a:xfrm>
            <a:off x="7637570" y="2040303"/>
            <a:ext cx="2920929" cy="2333486"/>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2400" dirty="0">
                <a:solidFill>
                  <a:schemeClr val="tx1">
                    <a:lumMod val="75000"/>
                  </a:schemeClr>
                </a:solidFill>
              </a:rPr>
              <a:t>Enticing a victim to work using a form of persuasion that would make the victim believe they will become financially better off.</a:t>
            </a:r>
          </a:p>
        </p:txBody>
      </p:sp>
      <p:sp>
        <p:nvSpPr>
          <p:cNvPr id="11" name="Text Placeholder 2">
            <a:extLst>
              <a:ext uri="{FF2B5EF4-FFF2-40B4-BE49-F238E27FC236}">
                <a16:creationId xmlns:a16="http://schemas.microsoft.com/office/drawing/2014/main" id="{0EE92DDE-90F1-48D4-B50D-8E8F648507B3}"/>
              </a:ext>
            </a:extLst>
          </p:cNvPr>
          <p:cNvSpPr txBox="1">
            <a:spLocks/>
          </p:cNvSpPr>
          <p:nvPr/>
        </p:nvSpPr>
        <p:spPr>
          <a:xfrm>
            <a:off x="3484397" y="449358"/>
            <a:ext cx="7825287" cy="996663"/>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4000" dirty="0">
                <a:solidFill>
                  <a:schemeClr val="tx1">
                    <a:lumMod val="75000"/>
                  </a:schemeClr>
                </a:solidFill>
              </a:rPr>
              <a:t>Selling A Dream</a:t>
            </a:r>
          </a:p>
        </p:txBody>
      </p:sp>
      <p:pic>
        <p:nvPicPr>
          <p:cNvPr id="12" name="Picture 11">
            <a:extLst>
              <a:ext uri="{FF2B5EF4-FFF2-40B4-BE49-F238E27FC236}">
                <a16:creationId xmlns:a16="http://schemas.microsoft.com/office/drawing/2014/main" id="{5AC2074C-1E7E-4989-8E48-94F8BE2F3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8" y="6054744"/>
            <a:ext cx="1915427" cy="957714"/>
          </a:xfrm>
          <a:prstGeom prst="rect">
            <a:avLst/>
          </a:prstGeom>
        </p:spPr>
      </p:pic>
    </p:spTree>
    <p:extLst>
      <p:ext uri="{BB962C8B-B14F-4D97-AF65-F5344CB8AC3E}">
        <p14:creationId xmlns:p14="http://schemas.microsoft.com/office/powerpoint/2010/main" val="679800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3C429-E1DF-43B6-9407-D7544DDC8267}"/>
              </a:ext>
            </a:extLst>
          </p:cNvPr>
          <p:cNvSpPr>
            <a:spLocks noGrp="1"/>
          </p:cNvSpPr>
          <p:nvPr>
            <p:ph type="title"/>
          </p:nvPr>
        </p:nvSpPr>
        <p:spPr/>
        <p:txBody>
          <a:bodyPr>
            <a:normAutofit/>
          </a:bodyPr>
          <a:lstStyle/>
          <a:p>
            <a:r>
              <a:rPr lang="en-US" sz="5400" b="1" dirty="0"/>
              <a:t>Coercion</a:t>
            </a:r>
          </a:p>
        </p:txBody>
      </p:sp>
      <p:pic>
        <p:nvPicPr>
          <p:cNvPr id="12" name="Picture 11">
            <a:extLst>
              <a:ext uri="{FF2B5EF4-FFF2-40B4-BE49-F238E27FC236}">
                <a16:creationId xmlns:a16="http://schemas.microsoft.com/office/drawing/2014/main" id="{5AC2074C-1E7E-4989-8E48-94F8BE2F3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8" y="6054744"/>
            <a:ext cx="1915427" cy="957714"/>
          </a:xfrm>
          <a:prstGeom prst="rect">
            <a:avLst/>
          </a:prstGeom>
        </p:spPr>
      </p:pic>
      <p:sp>
        <p:nvSpPr>
          <p:cNvPr id="13" name="TextBox 12">
            <a:extLst>
              <a:ext uri="{FF2B5EF4-FFF2-40B4-BE49-F238E27FC236}">
                <a16:creationId xmlns:a16="http://schemas.microsoft.com/office/drawing/2014/main" id="{F6991C32-4D4E-4CD3-98F0-CDD4EECEAB40}"/>
              </a:ext>
            </a:extLst>
          </p:cNvPr>
          <p:cNvSpPr txBox="1"/>
          <p:nvPr/>
        </p:nvSpPr>
        <p:spPr>
          <a:xfrm>
            <a:off x="3965608" y="1614726"/>
            <a:ext cx="7026746" cy="4031873"/>
          </a:xfrm>
          <a:prstGeom prst="rect">
            <a:avLst/>
          </a:prstGeom>
          <a:noFill/>
        </p:spPr>
        <p:txBody>
          <a:bodyPr wrap="square" rtlCol="0">
            <a:spAutoFit/>
          </a:bodyPr>
          <a:lstStyle/>
          <a:p>
            <a:pPr marL="685800" indent="-685800">
              <a:buFont typeface="Arial" panose="020B0604020202020204" pitchFamily="34" charset="0"/>
              <a:buChar char="•"/>
            </a:pPr>
            <a:r>
              <a:rPr lang="en-US" sz="3200" b="1" dirty="0">
                <a:solidFill>
                  <a:schemeClr val="tx1">
                    <a:lumMod val="75000"/>
                  </a:schemeClr>
                </a:solidFill>
              </a:rPr>
              <a:t>Seizure of documentation</a:t>
            </a:r>
          </a:p>
          <a:p>
            <a:pPr marL="685800" indent="-685800">
              <a:buFont typeface="Arial" panose="020B0604020202020204" pitchFamily="34" charset="0"/>
              <a:buChar char="•"/>
            </a:pPr>
            <a:r>
              <a:rPr lang="en-US" sz="3200" b="1" dirty="0">
                <a:solidFill>
                  <a:schemeClr val="tx1">
                    <a:lumMod val="75000"/>
                  </a:schemeClr>
                </a:solidFill>
              </a:rPr>
              <a:t>Withholding or providing substances</a:t>
            </a:r>
          </a:p>
          <a:p>
            <a:pPr marL="685800" indent="-685800">
              <a:buFont typeface="Arial" panose="020B0604020202020204" pitchFamily="34" charset="0"/>
              <a:buChar char="•"/>
            </a:pPr>
            <a:r>
              <a:rPr lang="en-US" sz="3200" b="1" dirty="0">
                <a:solidFill>
                  <a:schemeClr val="tx1">
                    <a:lumMod val="75000"/>
                  </a:schemeClr>
                </a:solidFill>
              </a:rPr>
              <a:t>Psychological threats – threats of harm to the victim or the victim’s loved ones</a:t>
            </a:r>
          </a:p>
          <a:p>
            <a:pPr marL="685800" indent="-685800">
              <a:buFont typeface="Arial" panose="020B0604020202020204" pitchFamily="34" charset="0"/>
              <a:buChar char="•"/>
            </a:pPr>
            <a:r>
              <a:rPr lang="en-US" sz="3200" b="1" dirty="0">
                <a:solidFill>
                  <a:schemeClr val="tx1">
                    <a:lumMod val="75000"/>
                  </a:schemeClr>
                </a:solidFill>
              </a:rPr>
              <a:t>Debt bondage</a:t>
            </a:r>
          </a:p>
          <a:p>
            <a:pPr marL="685800" indent="-685800">
              <a:buFont typeface="Arial" panose="020B0604020202020204" pitchFamily="34" charset="0"/>
              <a:buChar char="•"/>
            </a:pPr>
            <a:r>
              <a:rPr lang="en-US" sz="3200" b="1" dirty="0">
                <a:solidFill>
                  <a:schemeClr val="tx1">
                    <a:lumMod val="75000"/>
                  </a:schemeClr>
                </a:solidFill>
              </a:rPr>
              <a:t>Manipulation </a:t>
            </a:r>
          </a:p>
        </p:txBody>
      </p:sp>
    </p:spTree>
    <p:extLst>
      <p:ext uri="{BB962C8B-B14F-4D97-AF65-F5344CB8AC3E}">
        <p14:creationId xmlns:p14="http://schemas.microsoft.com/office/powerpoint/2010/main" val="536125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3C429-E1DF-43B6-9407-D7544DDC8267}"/>
              </a:ext>
            </a:extLst>
          </p:cNvPr>
          <p:cNvSpPr>
            <a:spLocks noGrp="1"/>
          </p:cNvSpPr>
          <p:nvPr>
            <p:ph type="title"/>
          </p:nvPr>
        </p:nvSpPr>
        <p:spPr/>
        <p:txBody>
          <a:bodyPr>
            <a:normAutofit/>
          </a:bodyPr>
          <a:lstStyle/>
          <a:p>
            <a:r>
              <a:rPr lang="en-US" sz="4000" b="1" dirty="0"/>
              <a:t>Human Trafficking is NOT Human Smuggling</a:t>
            </a:r>
          </a:p>
        </p:txBody>
      </p:sp>
      <p:pic>
        <p:nvPicPr>
          <p:cNvPr id="12" name="Picture 11">
            <a:extLst>
              <a:ext uri="{FF2B5EF4-FFF2-40B4-BE49-F238E27FC236}">
                <a16:creationId xmlns:a16="http://schemas.microsoft.com/office/drawing/2014/main" id="{5AC2074C-1E7E-4989-8E48-94F8BE2F3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8" y="6054744"/>
            <a:ext cx="1915427" cy="957714"/>
          </a:xfrm>
          <a:prstGeom prst="rect">
            <a:avLst/>
          </a:prstGeom>
        </p:spPr>
      </p:pic>
      <p:graphicFrame>
        <p:nvGraphicFramePr>
          <p:cNvPr id="6" name="Diagram 5">
            <a:extLst>
              <a:ext uri="{FF2B5EF4-FFF2-40B4-BE49-F238E27FC236}">
                <a16:creationId xmlns:a16="http://schemas.microsoft.com/office/drawing/2014/main" id="{13B629E3-302E-4A1F-892F-51434BD3F717}"/>
              </a:ext>
            </a:extLst>
          </p:cNvPr>
          <p:cNvGraphicFramePr/>
          <p:nvPr>
            <p:extLst>
              <p:ext uri="{D42A27DB-BD31-4B8C-83A1-F6EECF244321}">
                <p14:modId xmlns:p14="http://schemas.microsoft.com/office/powerpoint/2010/main" val="492694070"/>
              </p:ext>
            </p:extLst>
          </p:nvPr>
        </p:nvGraphicFramePr>
        <p:xfrm>
          <a:off x="3664607" y="71509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F05963C9-6852-4802-A8FA-019EF1D1BFC3}"/>
              </a:ext>
            </a:extLst>
          </p:cNvPr>
          <p:cNvSpPr txBox="1"/>
          <p:nvPr/>
        </p:nvSpPr>
        <p:spPr>
          <a:xfrm>
            <a:off x="7956331" y="6243145"/>
            <a:ext cx="3804745" cy="338554"/>
          </a:xfrm>
          <a:prstGeom prst="rect">
            <a:avLst/>
          </a:prstGeom>
          <a:noFill/>
        </p:spPr>
        <p:txBody>
          <a:bodyPr wrap="square" rtlCol="0">
            <a:spAutoFit/>
          </a:bodyPr>
          <a:lstStyle/>
          <a:p>
            <a:r>
              <a:rPr lang="en-US" sz="1600" dirty="0"/>
              <a:t>- Department of Homeland Security/ICE</a:t>
            </a:r>
          </a:p>
        </p:txBody>
      </p:sp>
    </p:spTree>
    <p:extLst>
      <p:ext uri="{BB962C8B-B14F-4D97-AF65-F5344CB8AC3E}">
        <p14:creationId xmlns:p14="http://schemas.microsoft.com/office/powerpoint/2010/main" val="2568522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3C429-E1DF-43B6-9407-D7544DDC8267}"/>
              </a:ext>
            </a:extLst>
          </p:cNvPr>
          <p:cNvSpPr>
            <a:spLocks noGrp="1"/>
          </p:cNvSpPr>
          <p:nvPr>
            <p:ph type="title"/>
          </p:nvPr>
        </p:nvSpPr>
        <p:spPr/>
        <p:txBody>
          <a:bodyPr>
            <a:normAutofit/>
          </a:bodyPr>
          <a:lstStyle/>
          <a:p>
            <a:r>
              <a:rPr lang="en-US" sz="4800" b="1" dirty="0"/>
              <a:t>Labor trafficking</a:t>
            </a:r>
          </a:p>
        </p:txBody>
      </p:sp>
      <p:pic>
        <p:nvPicPr>
          <p:cNvPr id="12" name="Picture 11">
            <a:extLst>
              <a:ext uri="{FF2B5EF4-FFF2-40B4-BE49-F238E27FC236}">
                <a16:creationId xmlns:a16="http://schemas.microsoft.com/office/drawing/2014/main" id="{5AC2074C-1E7E-4989-8E48-94F8BE2F3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8" y="6054744"/>
            <a:ext cx="1915427" cy="957714"/>
          </a:xfrm>
          <a:prstGeom prst="rect">
            <a:avLst/>
          </a:prstGeom>
        </p:spPr>
      </p:pic>
      <p:sp>
        <p:nvSpPr>
          <p:cNvPr id="13" name="TextBox 12">
            <a:extLst>
              <a:ext uri="{FF2B5EF4-FFF2-40B4-BE49-F238E27FC236}">
                <a16:creationId xmlns:a16="http://schemas.microsoft.com/office/drawing/2014/main" id="{F6991C32-4D4E-4CD3-98F0-CDD4EECEAB40}"/>
              </a:ext>
            </a:extLst>
          </p:cNvPr>
          <p:cNvSpPr txBox="1"/>
          <p:nvPr/>
        </p:nvSpPr>
        <p:spPr>
          <a:xfrm>
            <a:off x="3561345" y="1646641"/>
            <a:ext cx="7680961" cy="3785652"/>
          </a:xfrm>
          <a:prstGeom prst="rect">
            <a:avLst/>
          </a:prstGeom>
          <a:noFill/>
        </p:spPr>
        <p:txBody>
          <a:bodyPr wrap="square" rtlCol="0">
            <a:spAutoFit/>
          </a:bodyPr>
          <a:lstStyle/>
          <a:p>
            <a:pPr lvl="1" algn="ctr"/>
            <a:r>
              <a:rPr lang="en-US" sz="4000" dirty="0">
                <a:solidFill>
                  <a:schemeClr val="dk1"/>
                </a:solidFill>
                <a:ea typeface="Century Gothic"/>
                <a:cs typeface="Century Gothic"/>
                <a:sym typeface="Century Gothic"/>
              </a:rPr>
              <a:t>Using force, fraud or coercion to recruit, harbor, transport, obtain or employ a person for labor or services in involuntary servitude, peonage, debt bondage or slavery</a:t>
            </a:r>
            <a:endParaRPr lang="en-US" sz="4000" dirty="0">
              <a:solidFill>
                <a:schemeClr val="dk1"/>
              </a:solidFill>
              <a:ea typeface="Corbel"/>
              <a:cs typeface="Corbel"/>
              <a:sym typeface="Corbel"/>
            </a:endParaRPr>
          </a:p>
        </p:txBody>
      </p:sp>
      <p:sp>
        <p:nvSpPr>
          <p:cNvPr id="3" name="TextBox 2">
            <a:extLst>
              <a:ext uri="{FF2B5EF4-FFF2-40B4-BE49-F238E27FC236}">
                <a16:creationId xmlns:a16="http://schemas.microsoft.com/office/drawing/2014/main" id="{C5A30944-1788-4DAA-A8E4-911849B26B65}"/>
              </a:ext>
            </a:extLst>
          </p:cNvPr>
          <p:cNvSpPr txBox="1"/>
          <p:nvPr/>
        </p:nvSpPr>
        <p:spPr>
          <a:xfrm>
            <a:off x="7401826" y="5823911"/>
            <a:ext cx="4177365" cy="461665"/>
          </a:xfrm>
          <a:prstGeom prst="rect">
            <a:avLst/>
          </a:prstGeom>
          <a:noFill/>
        </p:spPr>
        <p:txBody>
          <a:bodyPr wrap="square" rtlCol="0">
            <a:spAutoFit/>
          </a:bodyPr>
          <a:lstStyle/>
          <a:p>
            <a:r>
              <a:rPr lang="en-US" sz="1200" dirty="0"/>
              <a:t>Trafficking Victims Protection Act of 2000 (TVPA), as amended (22 U.S.C. § 7102)</a:t>
            </a:r>
          </a:p>
        </p:txBody>
      </p:sp>
    </p:spTree>
    <p:extLst>
      <p:ext uri="{BB962C8B-B14F-4D97-AF65-F5344CB8AC3E}">
        <p14:creationId xmlns:p14="http://schemas.microsoft.com/office/powerpoint/2010/main" val="2030975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3D1714-1D0A-4ED6-BECB-DCBC4B56D62B}"/>
              </a:ext>
            </a:extLst>
          </p:cNvPr>
          <p:cNvSpPr/>
          <p:nvPr/>
        </p:nvSpPr>
        <p:spPr>
          <a:xfrm>
            <a:off x="0" y="0"/>
            <a:ext cx="12192000" cy="895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7634888-3B0A-4F69-B684-9B66AB4E80C6}"/>
              </a:ext>
            </a:extLst>
          </p:cNvPr>
          <p:cNvSpPr txBox="1"/>
          <p:nvPr/>
        </p:nvSpPr>
        <p:spPr>
          <a:xfrm>
            <a:off x="423512" y="49842"/>
            <a:ext cx="10116151" cy="769441"/>
          </a:xfrm>
          <a:prstGeom prst="rect">
            <a:avLst/>
          </a:prstGeom>
          <a:noFill/>
        </p:spPr>
        <p:txBody>
          <a:bodyPr wrap="square" rtlCol="0">
            <a:spAutoFit/>
          </a:bodyPr>
          <a:lstStyle/>
          <a:p>
            <a:r>
              <a:rPr lang="en-US" sz="4400" b="1" dirty="0">
                <a:solidFill>
                  <a:schemeClr val="bg1"/>
                </a:solidFill>
              </a:rPr>
              <a:t>Labor Trafficking</a:t>
            </a:r>
          </a:p>
        </p:txBody>
      </p:sp>
      <p:pic>
        <p:nvPicPr>
          <p:cNvPr id="15" name="Picture 14">
            <a:extLst>
              <a:ext uri="{FF2B5EF4-FFF2-40B4-BE49-F238E27FC236}">
                <a16:creationId xmlns:a16="http://schemas.microsoft.com/office/drawing/2014/main" id="{9BB69B78-8E74-412E-954F-3D12F71D4C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8" y="6054744"/>
            <a:ext cx="1915427" cy="957714"/>
          </a:xfrm>
          <a:prstGeom prst="rect">
            <a:avLst/>
          </a:prstGeom>
        </p:spPr>
      </p:pic>
      <p:pic>
        <p:nvPicPr>
          <p:cNvPr id="21" name="Picture 2">
            <a:extLst>
              <a:ext uri="{FF2B5EF4-FFF2-40B4-BE49-F238E27FC236}">
                <a16:creationId xmlns:a16="http://schemas.microsoft.com/office/drawing/2014/main" id="{3B351DE7-3ACA-4574-A42C-E131BA7F82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28" y="1654528"/>
            <a:ext cx="11544300" cy="43243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4567476-D916-434D-8CD7-DA087862805C}"/>
              </a:ext>
            </a:extLst>
          </p:cNvPr>
          <p:cNvSpPr txBox="1"/>
          <p:nvPr/>
        </p:nvSpPr>
        <p:spPr>
          <a:xfrm>
            <a:off x="182880" y="1031039"/>
            <a:ext cx="11386686" cy="523220"/>
          </a:xfrm>
          <a:prstGeom prst="rect">
            <a:avLst/>
          </a:prstGeom>
          <a:noFill/>
        </p:spPr>
        <p:txBody>
          <a:bodyPr wrap="square" rtlCol="0">
            <a:spAutoFit/>
          </a:bodyPr>
          <a:lstStyle/>
          <a:p>
            <a:r>
              <a:rPr lang="en-US" sz="2800" dirty="0"/>
              <a:t>There are nearly 20 industries that are known for labor trafficking </a:t>
            </a:r>
          </a:p>
        </p:txBody>
      </p:sp>
      <p:sp>
        <p:nvSpPr>
          <p:cNvPr id="4" name="Rectangle 3">
            <a:extLst>
              <a:ext uri="{FF2B5EF4-FFF2-40B4-BE49-F238E27FC236}">
                <a16:creationId xmlns:a16="http://schemas.microsoft.com/office/drawing/2014/main" id="{AAED23C2-E436-4960-BCC0-0773A3266AB7}"/>
              </a:ext>
            </a:extLst>
          </p:cNvPr>
          <p:cNvSpPr/>
          <p:nvPr/>
        </p:nvSpPr>
        <p:spPr>
          <a:xfrm>
            <a:off x="8835992" y="3147462"/>
            <a:ext cx="1434164" cy="1358298"/>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BC6019C-F70E-4FA8-8DFB-CDB116489E34}"/>
              </a:ext>
            </a:extLst>
          </p:cNvPr>
          <p:cNvSpPr/>
          <p:nvPr/>
        </p:nvSpPr>
        <p:spPr>
          <a:xfrm>
            <a:off x="7344075" y="4581625"/>
            <a:ext cx="2926081" cy="14731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7697D3F-54B3-4D8D-9D26-C54292694F2B}"/>
              </a:ext>
            </a:extLst>
          </p:cNvPr>
          <p:cNvSpPr/>
          <p:nvPr/>
        </p:nvSpPr>
        <p:spPr>
          <a:xfrm>
            <a:off x="86628" y="3071596"/>
            <a:ext cx="1434164" cy="147312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2A894D3-AA91-44A3-B66D-8A136B3308A1}"/>
              </a:ext>
            </a:extLst>
          </p:cNvPr>
          <p:cNvSpPr/>
          <p:nvPr/>
        </p:nvSpPr>
        <p:spPr>
          <a:xfrm>
            <a:off x="7344075" y="1664435"/>
            <a:ext cx="1434164" cy="1407161"/>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B676617-3963-43DD-8DBE-1C00BA8480D9}"/>
              </a:ext>
            </a:extLst>
          </p:cNvPr>
          <p:cNvSpPr txBox="1"/>
          <p:nvPr/>
        </p:nvSpPr>
        <p:spPr>
          <a:xfrm>
            <a:off x="7652084" y="4733408"/>
            <a:ext cx="2252310" cy="1169551"/>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 Polaris, </a:t>
            </a:r>
            <a:r>
              <a:rPr lang="en-US" sz="1400" dirty="0"/>
              <a:t>“</a:t>
            </a:r>
            <a:r>
              <a:rPr lang="en-US" sz="1400" dirty="0">
                <a:effectLst/>
                <a:latin typeface="Arial" panose="020B0604020202020204" pitchFamily="34" charset="0"/>
              </a:rPr>
              <a:t>The Typology of Modern Slavery Defining Sex and Labor Trafficking in the United States</a:t>
            </a:r>
            <a:endParaRPr lang="en-US" sz="1400" dirty="0"/>
          </a:p>
        </p:txBody>
      </p:sp>
    </p:spTree>
    <p:extLst>
      <p:ext uri="{BB962C8B-B14F-4D97-AF65-F5344CB8AC3E}">
        <p14:creationId xmlns:p14="http://schemas.microsoft.com/office/powerpoint/2010/main" val="1743296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3D1714-1D0A-4ED6-BECB-DCBC4B56D62B}"/>
              </a:ext>
            </a:extLst>
          </p:cNvPr>
          <p:cNvSpPr/>
          <p:nvPr/>
        </p:nvSpPr>
        <p:spPr>
          <a:xfrm>
            <a:off x="0" y="0"/>
            <a:ext cx="12192000" cy="895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7634888-3B0A-4F69-B684-9B66AB4E80C6}"/>
              </a:ext>
            </a:extLst>
          </p:cNvPr>
          <p:cNvSpPr txBox="1"/>
          <p:nvPr/>
        </p:nvSpPr>
        <p:spPr>
          <a:xfrm>
            <a:off x="423512" y="49842"/>
            <a:ext cx="10116151" cy="769441"/>
          </a:xfrm>
          <a:prstGeom prst="rect">
            <a:avLst/>
          </a:prstGeom>
          <a:noFill/>
        </p:spPr>
        <p:txBody>
          <a:bodyPr wrap="square" rtlCol="0">
            <a:spAutoFit/>
          </a:bodyPr>
          <a:lstStyle/>
          <a:p>
            <a:r>
              <a:rPr lang="en-US" sz="4400" b="1" dirty="0">
                <a:solidFill>
                  <a:schemeClr val="bg1"/>
                </a:solidFill>
              </a:rPr>
              <a:t>Labor Trafficking</a:t>
            </a:r>
          </a:p>
        </p:txBody>
      </p:sp>
      <p:pic>
        <p:nvPicPr>
          <p:cNvPr id="15" name="Picture 14">
            <a:extLst>
              <a:ext uri="{FF2B5EF4-FFF2-40B4-BE49-F238E27FC236}">
                <a16:creationId xmlns:a16="http://schemas.microsoft.com/office/drawing/2014/main" id="{9BB69B78-8E74-412E-954F-3D12F71D4C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38" y="5915882"/>
            <a:ext cx="1915427" cy="957714"/>
          </a:xfrm>
          <a:prstGeom prst="rect">
            <a:avLst/>
          </a:prstGeom>
        </p:spPr>
      </p:pic>
      <p:sp>
        <p:nvSpPr>
          <p:cNvPr id="12" name="Rectangle 11">
            <a:extLst>
              <a:ext uri="{FF2B5EF4-FFF2-40B4-BE49-F238E27FC236}">
                <a16:creationId xmlns:a16="http://schemas.microsoft.com/office/drawing/2014/main" id="{4D0AE224-5902-4D6D-829F-3DEAEDD8820E}"/>
              </a:ext>
            </a:extLst>
          </p:cNvPr>
          <p:cNvSpPr/>
          <p:nvPr/>
        </p:nvSpPr>
        <p:spPr>
          <a:xfrm>
            <a:off x="4506685" y="5444125"/>
            <a:ext cx="7685315" cy="133640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3">
            <a:extLst>
              <a:ext uri="{FF2B5EF4-FFF2-40B4-BE49-F238E27FC236}">
                <a16:creationId xmlns:a16="http://schemas.microsoft.com/office/drawing/2014/main" id="{677C2AB8-EBDE-40E5-AFA1-F61AE173F24E}"/>
              </a:ext>
            </a:extLst>
          </p:cNvPr>
          <p:cNvSpPr txBox="1">
            <a:spLocks/>
          </p:cNvSpPr>
          <p:nvPr/>
        </p:nvSpPr>
        <p:spPr>
          <a:xfrm>
            <a:off x="-1" y="942118"/>
            <a:ext cx="4070933" cy="9523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mn-lt"/>
              </a:rPr>
              <a:t>Greene County</a:t>
            </a:r>
          </a:p>
        </p:txBody>
      </p:sp>
      <p:sp>
        <p:nvSpPr>
          <p:cNvPr id="17" name="Content Placeholder 2">
            <a:extLst>
              <a:ext uri="{FF2B5EF4-FFF2-40B4-BE49-F238E27FC236}">
                <a16:creationId xmlns:a16="http://schemas.microsoft.com/office/drawing/2014/main" id="{E01AE7F4-7637-4628-8DA5-2425E9653EB6}"/>
              </a:ext>
            </a:extLst>
          </p:cNvPr>
          <p:cNvSpPr txBox="1">
            <a:spLocks/>
          </p:cNvSpPr>
          <p:nvPr/>
        </p:nvSpPr>
        <p:spPr>
          <a:xfrm>
            <a:off x="178344" y="1710399"/>
            <a:ext cx="4208598" cy="4001844"/>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None/>
            </a:pPr>
            <a:r>
              <a:rPr lang="en-US" sz="2400" dirty="0"/>
              <a:t>Charged unlawful recruitment fees</a:t>
            </a:r>
          </a:p>
          <a:p>
            <a:pPr marL="0" indent="0" algn="ctr">
              <a:buNone/>
            </a:pPr>
            <a:r>
              <a:rPr lang="en-US" sz="2400" dirty="0"/>
              <a:t>Workers did not get what they were promised.</a:t>
            </a:r>
          </a:p>
          <a:p>
            <a:pPr marL="0" indent="0" algn="ctr">
              <a:buNone/>
            </a:pPr>
            <a:r>
              <a:rPr lang="en-US" sz="2400" dirty="0"/>
              <a:t>Subjected to threats and coercive manipulation to keep working. </a:t>
            </a:r>
          </a:p>
          <a:p>
            <a:pPr marL="0" indent="0" algn="ctr">
              <a:buNone/>
            </a:pPr>
            <a:r>
              <a:rPr lang="en-US" sz="2400" dirty="0"/>
              <a:t>Confiscated their passports.</a:t>
            </a:r>
          </a:p>
          <a:p>
            <a:pPr marL="0" indent="0" algn="ctr">
              <a:buNone/>
            </a:pPr>
            <a:r>
              <a:rPr lang="en-US" sz="2400" dirty="0"/>
              <a:t>In U.S. lawfully under the H2A guest worker program.</a:t>
            </a:r>
          </a:p>
        </p:txBody>
      </p:sp>
      <p:pic>
        <p:nvPicPr>
          <p:cNvPr id="18" name="Picture 17">
            <a:extLst>
              <a:ext uri="{FF2B5EF4-FFF2-40B4-BE49-F238E27FC236}">
                <a16:creationId xmlns:a16="http://schemas.microsoft.com/office/drawing/2014/main" id="{44956536-3262-44F9-9615-7525997279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6684" y="869125"/>
            <a:ext cx="7685315" cy="4542981"/>
          </a:xfrm>
          <a:prstGeom prst="rect">
            <a:avLst/>
          </a:prstGeom>
        </p:spPr>
      </p:pic>
      <p:sp>
        <p:nvSpPr>
          <p:cNvPr id="19" name="TextBox 18">
            <a:extLst>
              <a:ext uri="{FF2B5EF4-FFF2-40B4-BE49-F238E27FC236}">
                <a16:creationId xmlns:a16="http://schemas.microsoft.com/office/drawing/2014/main" id="{A29646B9-8F2E-4676-BA3C-FFF677463AC4}"/>
              </a:ext>
            </a:extLst>
          </p:cNvPr>
          <p:cNvSpPr txBox="1"/>
          <p:nvPr/>
        </p:nvSpPr>
        <p:spPr>
          <a:xfrm>
            <a:off x="4626427" y="5506682"/>
            <a:ext cx="7565573" cy="1200329"/>
          </a:xfrm>
          <a:prstGeom prst="rect">
            <a:avLst/>
          </a:prstGeom>
          <a:noFill/>
        </p:spPr>
        <p:txBody>
          <a:bodyPr wrap="square" rtlCol="0">
            <a:spAutoFit/>
          </a:bodyPr>
          <a:lstStyle/>
          <a:p>
            <a:r>
              <a:rPr lang="en-US" dirty="0">
                <a:solidFill>
                  <a:schemeClr val="bg1"/>
                </a:solidFill>
              </a:rPr>
              <a:t>"This is what labor trafficking looks like. Sex trafficking might be better known, but labor trafficking is just as pernicious and it's all too prevalent, especially in industries where labor contracting services are used.“ </a:t>
            </a:r>
          </a:p>
          <a:p>
            <a:r>
              <a:rPr lang="en-US" dirty="0">
                <a:solidFill>
                  <a:schemeClr val="bg1"/>
                </a:solidFill>
              </a:rPr>
              <a:t>– Caitlin Ryland, lead attorney with Legal Aid of N.C. </a:t>
            </a:r>
          </a:p>
        </p:txBody>
      </p:sp>
    </p:spTree>
    <p:extLst>
      <p:ext uri="{BB962C8B-B14F-4D97-AF65-F5344CB8AC3E}">
        <p14:creationId xmlns:p14="http://schemas.microsoft.com/office/powerpoint/2010/main" val="2192109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3D1714-1D0A-4ED6-BECB-DCBC4B56D62B}"/>
              </a:ext>
            </a:extLst>
          </p:cNvPr>
          <p:cNvSpPr/>
          <p:nvPr/>
        </p:nvSpPr>
        <p:spPr>
          <a:xfrm>
            <a:off x="0" y="0"/>
            <a:ext cx="12192000" cy="895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7634888-3B0A-4F69-B684-9B66AB4E80C6}"/>
              </a:ext>
            </a:extLst>
          </p:cNvPr>
          <p:cNvSpPr txBox="1"/>
          <p:nvPr/>
        </p:nvSpPr>
        <p:spPr>
          <a:xfrm>
            <a:off x="423512" y="49842"/>
            <a:ext cx="10116151" cy="769441"/>
          </a:xfrm>
          <a:prstGeom prst="rect">
            <a:avLst/>
          </a:prstGeom>
          <a:noFill/>
        </p:spPr>
        <p:txBody>
          <a:bodyPr wrap="square" rtlCol="0">
            <a:spAutoFit/>
          </a:bodyPr>
          <a:lstStyle/>
          <a:p>
            <a:r>
              <a:rPr lang="en-US" sz="4400" b="1" dirty="0">
                <a:solidFill>
                  <a:schemeClr val="bg1"/>
                </a:solidFill>
              </a:rPr>
              <a:t>Labor Trafficking</a:t>
            </a:r>
          </a:p>
        </p:txBody>
      </p:sp>
      <p:pic>
        <p:nvPicPr>
          <p:cNvPr id="15" name="Picture 14">
            <a:extLst>
              <a:ext uri="{FF2B5EF4-FFF2-40B4-BE49-F238E27FC236}">
                <a16:creationId xmlns:a16="http://schemas.microsoft.com/office/drawing/2014/main" id="{9BB69B78-8E74-412E-954F-3D12F71D4C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38" y="5915882"/>
            <a:ext cx="1915427" cy="957714"/>
          </a:xfrm>
          <a:prstGeom prst="rect">
            <a:avLst/>
          </a:prstGeom>
        </p:spPr>
      </p:pic>
      <p:pic>
        <p:nvPicPr>
          <p:cNvPr id="10" name="Picture 9">
            <a:extLst>
              <a:ext uri="{FF2B5EF4-FFF2-40B4-BE49-F238E27FC236}">
                <a16:creationId xmlns:a16="http://schemas.microsoft.com/office/drawing/2014/main" id="{827E4F24-2DAC-4FA4-8084-E4F27939C8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6685" y="868545"/>
            <a:ext cx="6208705" cy="5947531"/>
          </a:xfrm>
          <a:prstGeom prst="rect">
            <a:avLst/>
          </a:prstGeom>
        </p:spPr>
      </p:pic>
      <p:sp>
        <p:nvSpPr>
          <p:cNvPr id="20" name="Title 3">
            <a:extLst>
              <a:ext uri="{FF2B5EF4-FFF2-40B4-BE49-F238E27FC236}">
                <a16:creationId xmlns:a16="http://schemas.microsoft.com/office/drawing/2014/main" id="{33A737DC-3D1B-4D8A-A11D-6B9B833542CE}"/>
              </a:ext>
            </a:extLst>
          </p:cNvPr>
          <p:cNvSpPr txBox="1">
            <a:spLocks/>
          </p:cNvSpPr>
          <p:nvPr/>
        </p:nvSpPr>
        <p:spPr>
          <a:xfrm>
            <a:off x="-161291" y="974217"/>
            <a:ext cx="4667976" cy="9523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i="0" dirty="0">
                <a:effectLst/>
                <a:latin typeface="+mn-lt"/>
              </a:rPr>
              <a:t>Mecklenburg </a:t>
            </a:r>
            <a:endParaRPr lang="en-US" sz="3200" b="1" dirty="0">
              <a:latin typeface="+mn-lt"/>
            </a:endParaRPr>
          </a:p>
          <a:p>
            <a:pPr algn="ctr"/>
            <a:r>
              <a:rPr lang="en-US" sz="3200" b="1" dirty="0">
                <a:latin typeface="+mn-lt"/>
              </a:rPr>
              <a:t>County</a:t>
            </a:r>
          </a:p>
        </p:txBody>
      </p:sp>
      <p:sp>
        <p:nvSpPr>
          <p:cNvPr id="21" name="Content Placeholder 2">
            <a:extLst>
              <a:ext uri="{FF2B5EF4-FFF2-40B4-BE49-F238E27FC236}">
                <a16:creationId xmlns:a16="http://schemas.microsoft.com/office/drawing/2014/main" id="{25DA37EA-76D8-4854-ACAD-8ACD03ABF11F}"/>
              </a:ext>
            </a:extLst>
          </p:cNvPr>
          <p:cNvSpPr txBox="1">
            <a:spLocks/>
          </p:cNvSpPr>
          <p:nvPr/>
        </p:nvSpPr>
        <p:spPr>
          <a:xfrm>
            <a:off x="178344" y="1787401"/>
            <a:ext cx="4208598" cy="4001844"/>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None/>
            </a:pPr>
            <a:r>
              <a:rPr lang="en-US" dirty="0">
                <a:solidFill>
                  <a:srgbClr val="171E24"/>
                </a:solidFill>
                <a:latin typeface="Calibri" panose="020F0502020204030204" pitchFamily="34" charset="0"/>
                <a:cs typeface="Calibri" panose="020F0502020204030204" pitchFamily="34" charset="0"/>
              </a:rPr>
              <a:t>Trafficker was a family member</a:t>
            </a:r>
          </a:p>
          <a:p>
            <a:pPr marL="0" indent="0" algn="ctr">
              <a:buNone/>
            </a:pPr>
            <a:r>
              <a:rPr lang="en-US" dirty="0">
                <a:solidFill>
                  <a:srgbClr val="171E24"/>
                </a:solidFill>
                <a:latin typeface="Calibri" panose="020F0502020204030204" pitchFamily="34" charset="0"/>
                <a:cs typeface="Calibri" panose="020F0502020204030204" pitchFamily="34" charset="0"/>
              </a:rPr>
              <a:t>I</a:t>
            </a:r>
            <a:r>
              <a:rPr lang="en-US" b="0" i="0" dirty="0">
                <a:solidFill>
                  <a:srgbClr val="171E24"/>
                </a:solidFill>
                <a:effectLst/>
                <a:latin typeface="Calibri" panose="020F0502020204030204" pitchFamily="34" charset="0"/>
                <a:cs typeface="Calibri" panose="020F0502020204030204" pitchFamily="34" charset="0"/>
              </a:rPr>
              <a:t>nfliction of mental and physical abuse</a:t>
            </a:r>
          </a:p>
          <a:p>
            <a:pPr marL="0" indent="0" algn="ctr">
              <a:buNone/>
            </a:pPr>
            <a:r>
              <a:rPr lang="en-US" dirty="0">
                <a:solidFill>
                  <a:srgbClr val="171E24"/>
                </a:solidFill>
                <a:latin typeface="Calibri" panose="020F0502020204030204" pitchFamily="34" charset="0"/>
                <a:cs typeface="Calibri" panose="020F0502020204030204" pitchFamily="34" charset="0"/>
              </a:rPr>
              <a:t>F</a:t>
            </a:r>
            <a:r>
              <a:rPr lang="en-US" b="0" i="0" dirty="0">
                <a:solidFill>
                  <a:srgbClr val="171E24"/>
                </a:solidFill>
                <a:effectLst/>
                <a:latin typeface="Calibri" panose="020F0502020204030204" pitchFamily="34" charset="0"/>
                <a:cs typeface="Calibri" panose="020F0502020204030204" pitchFamily="34" charset="0"/>
              </a:rPr>
              <a:t>alsely claimed that the victim owed her a debt of $180,000</a:t>
            </a:r>
          </a:p>
          <a:p>
            <a:pPr marL="0" indent="0" algn="ctr">
              <a:buNone/>
            </a:pPr>
            <a:r>
              <a:rPr lang="en-US" b="0" i="0" dirty="0">
                <a:solidFill>
                  <a:srgbClr val="171E24"/>
                </a:solidFill>
                <a:effectLst/>
                <a:latin typeface="Calibri" panose="020F0502020204030204" pitchFamily="34" charset="0"/>
                <a:cs typeface="Calibri" panose="020F0502020204030204" pitchFamily="34" charset="0"/>
              </a:rPr>
              <a:t>Worked 10 hours a day for 6 to 7 days a week</a:t>
            </a:r>
          </a:p>
          <a:p>
            <a:pPr marL="0" indent="0" algn="ctr">
              <a:buNone/>
            </a:pPr>
            <a:r>
              <a:rPr lang="en-US" dirty="0">
                <a:solidFill>
                  <a:srgbClr val="171E24"/>
                </a:solidFill>
                <a:latin typeface="Calibri" panose="020F0502020204030204" pitchFamily="34" charset="0"/>
                <a:cs typeface="Calibri" panose="020F0502020204030204" pitchFamily="34" charset="0"/>
              </a:rPr>
              <a:t>F</a:t>
            </a:r>
            <a:r>
              <a:rPr lang="en-US" b="0" i="0" dirty="0">
                <a:solidFill>
                  <a:srgbClr val="171E24"/>
                </a:solidFill>
                <a:effectLst/>
                <a:latin typeface="Calibri" panose="020F0502020204030204" pitchFamily="34" charset="0"/>
                <a:cs typeface="Calibri" panose="020F0502020204030204" pitchFamily="34" charset="0"/>
              </a:rPr>
              <a:t>alsely alleged victim’s poor work performance</a:t>
            </a:r>
          </a:p>
          <a:p>
            <a:pPr marL="0" indent="0" algn="ctr">
              <a:buNone/>
            </a:pPr>
            <a:r>
              <a:rPr lang="en-US" b="0" i="0" dirty="0">
                <a:solidFill>
                  <a:srgbClr val="171E24"/>
                </a:solidFill>
                <a:effectLst/>
                <a:latin typeface="Calibri" panose="020F0502020204030204" pitchFamily="34" charset="0"/>
                <a:cs typeface="Calibri" panose="020F0502020204030204" pitchFamily="34" charset="0"/>
              </a:rPr>
              <a:t>Treated the victim in a humiliating and demeaning fashion</a:t>
            </a:r>
            <a:endParaRPr lang="en-US" dirty="0">
              <a:solidFill>
                <a:srgbClr val="171E24"/>
              </a:solidFill>
              <a:latin typeface="Calibri" panose="020F0502020204030204" pitchFamily="34" charset="0"/>
              <a:cs typeface="Calibri" panose="020F0502020204030204" pitchFamily="34" charset="0"/>
            </a:endParaRPr>
          </a:p>
          <a:p>
            <a:pPr marL="0" indent="0" algn="ctr">
              <a:buNone/>
            </a:pPr>
            <a:r>
              <a:rPr lang="en-US" b="0" i="0" dirty="0">
                <a:solidFill>
                  <a:srgbClr val="171E24"/>
                </a:solidFill>
                <a:effectLst/>
                <a:latin typeface="Calibri" panose="020F0502020204030204" pitchFamily="34" charset="0"/>
                <a:cs typeface="Calibri" panose="020F0502020204030204" pitchFamily="34" charset="0"/>
              </a:rPr>
              <a:t>Luong’s coercive scheme caused the victim to fear Luong</a:t>
            </a:r>
            <a:endParaRPr lang="en-US" dirty="0">
              <a:solidFill>
                <a:srgbClr val="171E24"/>
              </a:solidFill>
              <a:latin typeface="Calibri" panose="020F0502020204030204" pitchFamily="34" charset="0"/>
              <a:cs typeface="Calibri" panose="020F0502020204030204" pitchFamily="34" charset="0"/>
            </a:endParaRPr>
          </a:p>
          <a:p>
            <a:pPr marL="0" indent="0" algn="ctr">
              <a:buNone/>
            </a:pPr>
            <a:endParaRPr lang="en-US" sz="2800" dirty="0"/>
          </a:p>
        </p:txBody>
      </p:sp>
      <p:pic>
        <p:nvPicPr>
          <p:cNvPr id="22" name="Picture 21">
            <a:extLst>
              <a:ext uri="{FF2B5EF4-FFF2-40B4-BE49-F238E27FC236}">
                <a16:creationId xmlns:a16="http://schemas.microsoft.com/office/drawing/2014/main" id="{335E7259-1198-4C15-B221-942B32B78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0758" y="198876"/>
            <a:ext cx="2840159" cy="3114781"/>
          </a:xfrm>
          <a:prstGeom prst="rect">
            <a:avLst/>
          </a:prstGeom>
        </p:spPr>
      </p:pic>
      <p:sp>
        <p:nvSpPr>
          <p:cNvPr id="11" name="Rectangle 10">
            <a:extLst>
              <a:ext uri="{FF2B5EF4-FFF2-40B4-BE49-F238E27FC236}">
                <a16:creationId xmlns:a16="http://schemas.microsoft.com/office/drawing/2014/main" id="{F124270B-91EF-43F2-AC04-889B59C69D42}"/>
              </a:ext>
            </a:extLst>
          </p:cNvPr>
          <p:cNvSpPr/>
          <p:nvPr/>
        </p:nvSpPr>
        <p:spPr>
          <a:xfrm>
            <a:off x="4506685" y="5444125"/>
            <a:ext cx="7685315" cy="133640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ED13946-0EE9-462D-9FE4-E432DCDCFF4A}"/>
              </a:ext>
            </a:extLst>
          </p:cNvPr>
          <p:cNvSpPr txBox="1"/>
          <p:nvPr/>
        </p:nvSpPr>
        <p:spPr>
          <a:xfrm>
            <a:off x="4726577" y="5534561"/>
            <a:ext cx="7150998" cy="1323439"/>
          </a:xfrm>
          <a:prstGeom prst="rect">
            <a:avLst/>
          </a:prstGeom>
          <a:noFill/>
        </p:spPr>
        <p:txBody>
          <a:bodyPr wrap="square" rtlCol="0">
            <a:spAutoFit/>
          </a:bodyPr>
          <a:lstStyle/>
          <a:p>
            <a:r>
              <a:rPr lang="en-US" sz="1600" b="0" i="0" dirty="0">
                <a:solidFill>
                  <a:schemeClr val="bg1"/>
                </a:solidFill>
                <a:effectLst/>
                <a:latin typeface="Calibri" panose="020F0502020204030204" pitchFamily="34" charset="0"/>
                <a:cs typeface="Calibri" panose="020F0502020204030204" pitchFamily="34" charset="0"/>
              </a:rPr>
              <a:t>“Through the infliction of mental and physical abuse, Luong despicably preyed upon the victim’s hardships and personal vulnerabilities for her own selfish financial gains. Forced labor schemes are an assault on human dignity and have no place in modern society.” - U.S. Attorney Andrew Murray</a:t>
            </a:r>
            <a:endParaRPr lang="en-US" sz="1600" dirty="0">
              <a:solidFill>
                <a:schemeClr val="bg1"/>
              </a:solidFill>
              <a:latin typeface="Calibri" panose="020F0502020204030204" pitchFamily="34" charset="0"/>
              <a:cs typeface="Calibri" panose="020F0502020204030204" pitchFamily="34" charset="0"/>
            </a:endParaRPr>
          </a:p>
          <a:p>
            <a:endParaRPr lang="en-US" sz="1600" dirty="0"/>
          </a:p>
        </p:txBody>
      </p:sp>
    </p:spTree>
    <p:extLst>
      <p:ext uri="{BB962C8B-B14F-4D97-AF65-F5344CB8AC3E}">
        <p14:creationId xmlns:p14="http://schemas.microsoft.com/office/powerpoint/2010/main" val="2884453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r>
              <a:rPr lang="en-US" sz="6600" b="1" dirty="0"/>
              <a:t>Activity</a:t>
            </a:r>
          </a:p>
        </p:txBody>
      </p:sp>
      <p:sp>
        <p:nvSpPr>
          <p:cNvPr id="3" name="TextBox 2">
            <a:extLst>
              <a:ext uri="{FF2B5EF4-FFF2-40B4-BE49-F238E27FC236}">
                <a16:creationId xmlns:a16="http://schemas.microsoft.com/office/drawing/2014/main" id="{02F0EBD5-CF67-4007-9DAE-AA96A7312295}"/>
              </a:ext>
            </a:extLst>
          </p:cNvPr>
          <p:cNvSpPr txBox="1"/>
          <p:nvPr/>
        </p:nvSpPr>
        <p:spPr>
          <a:xfrm>
            <a:off x="3734602" y="1020278"/>
            <a:ext cx="7642459" cy="4524315"/>
          </a:xfrm>
          <a:prstGeom prst="rect">
            <a:avLst/>
          </a:prstGeom>
          <a:noFill/>
        </p:spPr>
        <p:txBody>
          <a:bodyPr wrap="square" rtlCol="0">
            <a:spAutoFit/>
          </a:bodyPr>
          <a:lstStyle/>
          <a:p>
            <a:r>
              <a:rPr lang="en-US" sz="3600" dirty="0"/>
              <a:t>Listen to the next survivor story carefully.</a:t>
            </a:r>
          </a:p>
          <a:p>
            <a:endParaRPr lang="en-US" sz="3600" dirty="0"/>
          </a:p>
          <a:p>
            <a:r>
              <a:rPr lang="en-US" sz="3600" dirty="0"/>
              <a:t>What kind of medical conditions are related to his story?</a:t>
            </a:r>
          </a:p>
          <a:p>
            <a:endParaRPr lang="en-US" sz="3600" dirty="0"/>
          </a:p>
          <a:p>
            <a:r>
              <a:rPr lang="en-US" sz="3600" dirty="0"/>
              <a:t>How would he show up in a health care setting?</a:t>
            </a:r>
          </a:p>
        </p:txBody>
      </p:sp>
    </p:spTree>
    <p:extLst>
      <p:ext uri="{BB962C8B-B14F-4D97-AF65-F5344CB8AC3E}">
        <p14:creationId xmlns:p14="http://schemas.microsoft.com/office/powerpoint/2010/main" val="1349090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r>
              <a:rPr lang="en-US" sz="6600" b="1" dirty="0"/>
              <a:t>Activity</a:t>
            </a:r>
          </a:p>
        </p:txBody>
      </p:sp>
      <p:sp>
        <p:nvSpPr>
          <p:cNvPr id="3" name="TextBox 2">
            <a:extLst>
              <a:ext uri="{FF2B5EF4-FFF2-40B4-BE49-F238E27FC236}">
                <a16:creationId xmlns:a16="http://schemas.microsoft.com/office/drawing/2014/main" id="{02F0EBD5-CF67-4007-9DAE-AA96A7312295}"/>
              </a:ext>
            </a:extLst>
          </p:cNvPr>
          <p:cNvSpPr txBox="1"/>
          <p:nvPr/>
        </p:nvSpPr>
        <p:spPr>
          <a:xfrm>
            <a:off x="3734602" y="1020278"/>
            <a:ext cx="7642459" cy="2862322"/>
          </a:xfrm>
          <a:prstGeom prst="rect">
            <a:avLst/>
          </a:prstGeom>
          <a:noFill/>
        </p:spPr>
        <p:txBody>
          <a:bodyPr wrap="square" rtlCol="0">
            <a:spAutoFit/>
          </a:bodyPr>
          <a:lstStyle/>
          <a:p>
            <a:r>
              <a:rPr lang="en-US" sz="3600" dirty="0"/>
              <a:t>What kind of medical conditions are related to his story?</a:t>
            </a:r>
          </a:p>
          <a:p>
            <a:endParaRPr lang="en-US" sz="3600" dirty="0"/>
          </a:p>
          <a:p>
            <a:r>
              <a:rPr lang="en-US" sz="3600" dirty="0"/>
              <a:t>How would he show up in a health care setting?</a:t>
            </a:r>
          </a:p>
        </p:txBody>
      </p:sp>
    </p:spTree>
    <p:extLst>
      <p:ext uri="{BB962C8B-B14F-4D97-AF65-F5344CB8AC3E}">
        <p14:creationId xmlns:p14="http://schemas.microsoft.com/office/powerpoint/2010/main" val="413816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3C429-E1DF-43B6-9407-D7544DDC8267}"/>
              </a:ext>
            </a:extLst>
          </p:cNvPr>
          <p:cNvSpPr>
            <a:spLocks noGrp="1"/>
          </p:cNvSpPr>
          <p:nvPr>
            <p:ph type="title"/>
          </p:nvPr>
        </p:nvSpPr>
        <p:spPr/>
        <p:txBody>
          <a:bodyPr>
            <a:normAutofit/>
          </a:bodyPr>
          <a:lstStyle/>
          <a:p>
            <a:r>
              <a:rPr lang="en-US" sz="4800" b="1" dirty="0"/>
              <a:t>Sex Trafficking</a:t>
            </a:r>
          </a:p>
        </p:txBody>
      </p:sp>
      <p:pic>
        <p:nvPicPr>
          <p:cNvPr id="12" name="Picture 11">
            <a:extLst>
              <a:ext uri="{FF2B5EF4-FFF2-40B4-BE49-F238E27FC236}">
                <a16:creationId xmlns:a16="http://schemas.microsoft.com/office/drawing/2014/main" id="{5AC2074C-1E7E-4989-8E48-94F8BE2F3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8" y="6054744"/>
            <a:ext cx="1915427" cy="957714"/>
          </a:xfrm>
          <a:prstGeom prst="rect">
            <a:avLst/>
          </a:prstGeom>
        </p:spPr>
      </p:pic>
      <p:sp>
        <p:nvSpPr>
          <p:cNvPr id="13" name="TextBox 12">
            <a:extLst>
              <a:ext uri="{FF2B5EF4-FFF2-40B4-BE49-F238E27FC236}">
                <a16:creationId xmlns:a16="http://schemas.microsoft.com/office/drawing/2014/main" id="{F6991C32-4D4E-4CD3-98F0-CDD4EECEAB40}"/>
              </a:ext>
            </a:extLst>
          </p:cNvPr>
          <p:cNvSpPr txBox="1"/>
          <p:nvPr/>
        </p:nvSpPr>
        <p:spPr>
          <a:xfrm>
            <a:off x="3753850" y="1161096"/>
            <a:ext cx="7680961" cy="4893647"/>
          </a:xfrm>
          <a:prstGeom prst="rect">
            <a:avLst/>
          </a:prstGeom>
          <a:noFill/>
        </p:spPr>
        <p:txBody>
          <a:bodyPr wrap="square" rtlCol="0">
            <a:spAutoFit/>
          </a:bodyPr>
          <a:lstStyle/>
          <a:p>
            <a:pPr algn="ctr"/>
            <a:r>
              <a:rPr lang="en-US" sz="4000" dirty="0">
                <a:ea typeface="Arial"/>
                <a:cs typeface="Arial"/>
                <a:sym typeface="Arial"/>
              </a:rPr>
              <a:t>The recruitment, harboring, transportation, provision, or obtaining of a person for the purpose of a commercial sex act, induced by force, fraud or coercion, or in which person performing the act is under age 18.</a:t>
            </a:r>
          </a:p>
          <a:p>
            <a:pPr algn="ctr"/>
            <a:endParaRPr lang="en-US" sz="3200" dirty="0">
              <a:latin typeface="Bahnschrift Condensed" panose="020B0502040204020203" pitchFamily="34" charset="0"/>
            </a:endParaRPr>
          </a:p>
        </p:txBody>
      </p:sp>
      <p:sp>
        <p:nvSpPr>
          <p:cNvPr id="3" name="TextBox 2">
            <a:extLst>
              <a:ext uri="{FF2B5EF4-FFF2-40B4-BE49-F238E27FC236}">
                <a16:creationId xmlns:a16="http://schemas.microsoft.com/office/drawing/2014/main" id="{C5A30944-1788-4DAA-A8E4-911849B26B65}"/>
              </a:ext>
            </a:extLst>
          </p:cNvPr>
          <p:cNvSpPr txBox="1"/>
          <p:nvPr/>
        </p:nvSpPr>
        <p:spPr>
          <a:xfrm>
            <a:off x="7401826" y="5823911"/>
            <a:ext cx="4177365" cy="461665"/>
          </a:xfrm>
          <a:prstGeom prst="rect">
            <a:avLst/>
          </a:prstGeom>
          <a:noFill/>
        </p:spPr>
        <p:txBody>
          <a:bodyPr wrap="square" rtlCol="0">
            <a:spAutoFit/>
          </a:bodyPr>
          <a:lstStyle/>
          <a:p>
            <a:r>
              <a:rPr lang="en-US" sz="1200" dirty="0"/>
              <a:t>Trafficking Victims Protection Act of 2000 (TVPA), as amended (22 U.S.C. § 7102)</a:t>
            </a:r>
          </a:p>
        </p:txBody>
      </p:sp>
    </p:spTree>
    <p:extLst>
      <p:ext uri="{BB962C8B-B14F-4D97-AF65-F5344CB8AC3E}">
        <p14:creationId xmlns:p14="http://schemas.microsoft.com/office/powerpoint/2010/main" val="3359827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4B84AD-A263-4A8D-BFA8-FFF1281B69FF}"/>
              </a:ext>
            </a:extLst>
          </p:cNvPr>
          <p:cNvSpPr txBox="1"/>
          <p:nvPr/>
        </p:nvSpPr>
        <p:spPr>
          <a:xfrm>
            <a:off x="2002055" y="4353934"/>
            <a:ext cx="8855242" cy="369332"/>
          </a:xfrm>
          <a:prstGeom prst="rect">
            <a:avLst/>
          </a:prstGeom>
          <a:noFill/>
        </p:spPr>
        <p:txBody>
          <a:bodyPr wrap="square" rtlCol="0">
            <a:spAutoFit/>
          </a:bodyPr>
          <a:lstStyle/>
          <a:p>
            <a:r>
              <a:rPr lang="en-US" b="1" dirty="0">
                <a:solidFill>
                  <a:schemeClr val="bg1"/>
                </a:solidFill>
              </a:rPr>
              <a:t>Health Care Professionals Training Program</a:t>
            </a:r>
          </a:p>
        </p:txBody>
      </p:sp>
      <p:sp>
        <p:nvSpPr>
          <p:cNvPr id="5" name="TextBox 4">
            <a:extLst>
              <a:ext uri="{FF2B5EF4-FFF2-40B4-BE49-F238E27FC236}">
                <a16:creationId xmlns:a16="http://schemas.microsoft.com/office/drawing/2014/main" id="{EF379847-6E67-4607-A65C-5413ECA5F608}"/>
              </a:ext>
            </a:extLst>
          </p:cNvPr>
          <p:cNvSpPr txBox="1"/>
          <p:nvPr/>
        </p:nvSpPr>
        <p:spPr>
          <a:xfrm>
            <a:off x="702642" y="1976842"/>
            <a:ext cx="8268101" cy="2308324"/>
          </a:xfrm>
          <a:prstGeom prst="rect">
            <a:avLst/>
          </a:prstGeom>
          <a:noFill/>
        </p:spPr>
        <p:txBody>
          <a:bodyPr wrap="square" rtlCol="0">
            <a:spAutoFit/>
          </a:bodyPr>
          <a:lstStyle/>
          <a:p>
            <a:r>
              <a:rPr lang="en-US" sz="7200" b="1" dirty="0">
                <a:solidFill>
                  <a:schemeClr val="bg1"/>
                </a:solidFill>
              </a:rPr>
              <a:t>Module 1: Human Trafficking Basics</a:t>
            </a:r>
          </a:p>
        </p:txBody>
      </p:sp>
      <p:pic>
        <p:nvPicPr>
          <p:cNvPr id="7" name="Picture 6">
            <a:extLst>
              <a:ext uri="{FF2B5EF4-FFF2-40B4-BE49-F238E27FC236}">
                <a16:creationId xmlns:a16="http://schemas.microsoft.com/office/drawing/2014/main" id="{860DB636-BC98-44E6-B010-D9CD21098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8" y="6054744"/>
            <a:ext cx="1915427" cy="957714"/>
          </a:xfrm>
          <a:prstGeom prst="rect">
            <a:avLst/>
          </a:prstGeom>
        </p:spPr>
      </p:pic>
    </p:spTree>
    <p:extLst>
      <p:ext uri="{BB962C8B-B14F-4D97-AF65-F5344CB8AC3E}">
        <p14:creationId xmlns:p14="http://schemas.microsoft.com/office/powerpoint/2010/main" val="1181124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3C429-E1DF-43B6-9407-D7544DDC8267}"/>
              </a:ext>
            </a:extLst>
          </p:cNvPr>
          <p:cNvSpPr>
            <a:spLocks noGrp="1"/>
          </p:cNvSpPr>
          <p:nvPr>
            <p:ph type="title"/>
          </p:nvPr>
        </p:nvSpPr>
        <p:spPr/>
        <p:txBody>
          <a:bodyPr>
            <a:normAutofit/>
          </a:bodyPr>
          <a:lstStyle/>
          <a:p>
            <a:r>
              <a:rPr lang="en-US" sz="4800" b="1" dirty="0"/>
              <a:t>Sex Trafficking</a:t>
            </a:r>
          </a:p>
        </p:txBody>
      </p:sp>
      <p:pic>
        <p:nvPicPr>
          <p:cNvPr id="12" name="Picture 11">
            <a:extLst>
              <a:ext uri="{FF2B5EF4-FFF2-40B4-BE49-F238E27FC236}">
                <a16:creationId xmlns:a16="http://schemas.microsoft.com/office/drawing/2014/main" id="{5AC2074C-1E7E-4989-8E48-94F8BE2F3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8" y="6054744"/>
            <a:ext cx="1915427" cy="957714"/>
          </a:xfrm>
          <a:prstGeom prst="rect">
            <a:avLst/>
          </a:prstGeom>
        </p:spPr>
      </p:pic>
      <p:sp>
        <p:nvSpPr>
          <p:cNvPr id="6" name="Title 3">
            <a:extLst>
              <a:ext uri="{FF2B5EF4-FFF2-40B4-BE49-F238E27FC236}">
                <a16:creationId xmlns:a16="http://schemas.microsoft.com/office/drawing/2014/main" id="{0AE05B67-E02E-4C8E-B3F1-9C8A625D33B5}"/>
              </a:ext>
            </a:extLst>
          </p:cNvPr>
          <p:cNvSpPr txBox="1">
            <a:spLocks/>
          </p:cNvSpPr>
          <p:nvPr/>
        </p:nvSpPr>
        <p:spPr>
          <a:xfrm>
            <a:off x="3762012" y="387766"/>
            <a:ext cx="4667976" cy="9523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5400" b="1" dirty="0">
                <a:solidFill>
                  <a:schemeClr val="tx1">
                    <a:lumMod val="75000"/>
                  </a:schemeClr>
                </a:solidFill>
                <a:latin typeface="+mn-lt"/>
              </a:rPr>
              <a:t>Craven County</a:t>
            </a:r>
          </a:p>
        </p:txBody>
      </p:sp>
      <p:sp>
        <p:nvSpPr>
          <p:cNvPr id="7" name="TextBox 6">
            <a:extLst>
              <a:ext uri="{FF2B5EF4-FFF2-40B4-BE49-F238E27FC236}">
                <a16:creationId xmlns:a16="http://schemas.microsoft.com/office/drawing/2014/main" id="{07022801-A799-4C8D-A5AB-883A47A1D8A3}"/>
              </a:ext>
            </a:extLst>
          </p:cNvPr>
          <p:cNvSpPr txBox="1"/>
          <p:nvPr/>
        </p:nvSpPr>
        <p:spPr>
          <a:xfrm>
            <a:off x="3853465" y="1273805"/>
            <a:ext cx="7138583" cy="1569660"/>
          </a:xfrm>
          <a:prstGeom prst="rect">
            <a:avLst/>
          </a:prstGeom>
          <a:noFill/>
        </p:spPr>
        <p:txBody>
          <a:bodyPr wrap="square" rtlCol="0">
            <a:spAutoFit/>
          </a:bodyPr>
          <a:lstStyle/>
          <a:p>
            <a:pPr algn="ctr"/>
            <a:r>
              <a:rPr lang="en-US" sz="2400" dirty="0"/>
              <a:t>In a Craven County Sheriff’s Office sting, sex buyers and traffickers were arrested, amounting to 10 perpetrators. One of the suspects is a woman and another is a Pamlico County commissioner.</a:t>
            </a:r>
          </a:p>
        </p:txBody>
      </p:sp>
      <p:pic>
        <p:nvPicPr>
          <p:cNvPr id="8" name="Shape 238">
            <a:extLst>
              <a:ext uri="{FF2B5EF4-FFF2-40B4-BE49-F238E27FC236}">
                <a16:creationId xmlns:a16="http://schemas.microsoft.com/office/drawing/2014/main" id="{3BF25973-50DD-409A-BE45-D3D5EF5D7095}"/>
              </a:ext>
            </a:extLst>
          </p:cNvPr>
          <p:cNvPicPr preferRelativeResize="0"/>
          <p:nvPr/>
        </p:nvPicPr>
        <p:blipFill rotWithShape="1">
          <a:blip r:embed="rId3">
            <a:alphaModFix/>
          </a:blip>
          <a:srcRect t="18231"/>
          <a:stretch/>
        </p:blipFill>
        <p:spPr>
          <a:xfrm>
            <a:off x="4634284" y="2843465"/>
            <a:ext cx="5576946" cy="3530515"/>
          </a:xfrm>
          <a:prstGeom prst="rect">
            <a:avLst/>
          </a:prstGeom>
          <a:noFill/>
          <a:ln>
            <a:noFill/>
          </a:ln>
        </p:spPr>
      </p:pic>
      <p:sp>
        <p:nvSpPr>
          <p:cNvPr id="4" name="TextBox 3">
            <a:extLst>
              <a:ext uri="{FF2B5EF4-FFF2-40B4-BE49-F238E27FC236}">
                <a16:creationId xmlns:a16="http://schemas.microsoft.com/office/drawing/2014/main" id="{A4261252-D2D5-4989-BE35-9F3C6530629A}"/>
              </a:ext>
            </a:extLst>
          </p:cNvPr>
          <p:cNvSpPr txBox="1"/>
          <p:nvPr/>
        </p:nvSpPr>
        <p:spPr>
          <a:xfrm>
            <a:off x="10241277" y="5055320"/>
            <a:ext cx="1501541" cy="1177245"/>
          </a:xfrm>
          <a:prstGeom prst="rect">
            <a:avLst/>
          </a:prstGeom>
          <a:noFill/>
        </p:spPr>
        <p:txBody>
          <a:bodyPr wrap="square" rtlCol="0">
            <a:spAutoFit/>
          </a:bodyPr>
          <a:lstStyle/>
          <a:p>
            <a:r>
              <a:rPr lang="en-US" sz="1050" dirty="0"/>
              <a:t>“Craven County Sheriff's Office nets 10 in human trafficking bust,” New Bern Sun Journal, Jan. 11, 2017</a:t>
            </a:r>
          </a:p>
          <a:p>
            <a:endParaRPr lang="en-US" dirty="0"/>
          </a:p>
        </p:txBody>
      </p:sp>
    </p:spTree>
    <p:extLst>
      <p:ext uri="{BB962C8B-B14F-4D97-AF65-F5344CB8AC3E}">
        <p14:creationId xmlns:p14="http://schemas.microsoft.com/office/powerpoint/2010/main" val="3859817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r>
              <a:rPr lang="en-US" sz="6600" b="1" dirty="0"/>
              <a:t>Activity</a:t>
            </a:r>
          </a:p>
        </p:txBody>
      </p:sp>
      <p:sp>
        <p:nvSpPr>
          <p:cNvPr id="3" name="TextBox 2">
            <a:extLst>
              <a:ext uri="{FF2B5EF4-FFF2-40B4-BE49-F238E27FC236}">
                <a16:creationId xmlns:a16="http://schemas.microsoft.com/office/drawing/2014/main" id="{02F0EBD5-CF67-4007-9DAE-AA96A7312295}"/>
              </a:ext>
            </a:extLst>
          </p:cNvPr>
          <p:cNvSpPr txBox="1"/>
          <p:nvPr/>
        </p:nvSpPr>
        <p:spPr>
          <a:xfrm>
            <a:off x="3734602" y="1020278"/>
            <a:ext cx="7642459" cy="4524315"/>
          </a:xfrm>
          <a:prstGeom prst="rect">
            <a:avLst/>
          </a:prstGeom>
          <a:noFill/>
        </p:spPr>
        <p:txBody>
          <a:bodyPr wrap="square" rtlCol="0">
            <a:spAutoFit/>
          </a:bodyPr>
          <a:lstStyle/>
          <a:p>
            <a:r>
              <a:rPr lang="en-US" sz="3600" dirty="0"/>
              <a:t>Listen to the next survivor story carefully.</a:t>
            </a:r>
          </a:p>
          <a:p>
            <a:endParaRPr lang="en-US" sz="3600" dirty="0"/>
          </a:p>
          <a:p>
            <a:r>
              <a:rPr lang="en-US" sz="3600" dirty="0"/>
              <a:t>What kind of medical conditions are related to her story?</a:t>
            </a:r>
          </a:p>
          <a:p>
            <a:endParaRPr lang="en-US" sz="3600" dirty="0"/>
          </a:p>
          <a:p>
            <a:r>
              <a:rPr lang="en-US" sz="3600" dirty="0"/>
              <a:t>How would she show up in a health care setting?</a:t>
            </a:r>
          </a:p>
        </p:txBody>
      </p:sp>
    </p:spTree>
    <p:extLst>
      <p:ext uri="{BB962C8B-B14F-4D97-AF65-F5344CB8AC3E}">
        <p14:creationId xmlns:p14="http://schemas.microsoft.com/office/powerpoint/2010/main" val="2091264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r>
              <a:rPr lang="en-US" sz="6600" b="1" dirty="0"/>
              <a:t>Activity</a:t>
            </a:r>
          </a:p>
        </p:txBody>
      </p:sp>
      <p:sp>
        <p:nvSpPr>
          <p:cNvPr id="3" name="TextBox 2">
            <a:extLst>
              <a:ext uri="{FF2B5EF4-FFF2-40B4-BE49-F238E27FC236}">
                <a16:creationId xmlns:a16="http://schemas.microsoft.com/office/drawing/2014/main" id="{02F0EBD5-CF67-4007-9DAE-AA96A7312295}"/>
              </a:ext>
            </a:extLst>
          </p:cNvPr>
          <p:cNvSpPr txBox="1"/>
          <p:nvPr/>
        </p:nvSpPr>
        <p:spPr>
          <a:xfrm>
            <a:off x="3715352" y="1684421"/>
            <a:ext cx="7642459" cy="2862322"/>
          </a:xfrm>
          <a:prstGeom prst="rect">
            <a:avLst/>
          </a:prstGeom>
          <a:noFill/>
        </p:spPr>
        <p:txBody>
          <a:bodyPr wrap="square" rtlCol="0">
            <a:spAutoFit/>
          </a:bodyPr>
          <a:lstStyle/>
          <a:p>
            <a:r>
              <a:rPr lang="en-US" sz="3600" dirty="0"/>
              <a:t>What kind of medical conditions are related to her story?</a:t>
            </a:r>
          </a:p>
          <a:p>
            <a:endParaRPr lang="en-US" sz="3600" dirty="0"/>
          </a:p>
          <a:p>
            <a:r>
              <a:rPr lang="en-US" sz="3600" dirty="0"/>
              <a:t>How would she show up in a health care setting?</a:t>
            </a:r>
          </a:p>
        </p:txBody>
      </p:sp>
    </p:spTree>
    <p:extLst>
      <p:ext uri="{BB962C8B-B14F-4D97-AF65-F5344CB8AC3E}">
        <p14:creationId xmlns:p14="http://schemas.microsoft.com/office/powerpoint/2010/main" val="577104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3C429-E1DF-43B6-9407-D7544DDC8267}"/>
              </a:ext>
            </a:extLst>
          </p:cNvPr>
          <p:cNvSpPr>
            <a:spLocks noGrp="1"/>
          </p:cNvSpPr>
          <p:nvPr>
            <p:ph type="title"/>
          </p:nvPr>
        </p:nvSpPr>
        <p:spPr/>
        <p:txBody>
          <a:bodyPr>
            <a:normAutofit/>
          </a:bodyPr>
          <a:lstStyle/>
          <a:p>
            <a:r>
              <a:rPr lang="en-US" sz="4400" b="1" dirty="0"/>
              <a:t>Sex Trafficking:</a:t>
            </a:r>
            <a:br>
              <a:rPr lang="en-US" sz="4400" b="1" dirty="0"/>
            </a:br>
            <a:r>
              <a:rPr lang="en-US" sz="4400" b="1" dirty="0"/>
              <a:t>Where it Occurs</a:t>
            </a:r>
          </a:p>
        </p:txBody>
      </p:sp>
      <p:pic>
        <p:nvPicPr>
          <p:cNvPr id="12" name="Picture 11">
            <a:extLst>
              <a:ext uri="{FF2B5EF4-FFF2-40B4-BE49-F238E27FC236}">
                <a16:creationId xmlns:a16="http://schemas.microsoft.com/office/drawing/2014/main" id="{5AC2074C-1E7E-4989-8E48-94F8BE2F3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8" y="6054744"/>
            <a:ext cx="1915427" cy="957714"/>
          </a:xfrm>
          <a:prstGeom prst="rect">
            <a:avLst/>
          </a:prstGeom>
        </p:spPr>
      </p:pic>
      <p:sp>
        <p:nvSpPr>
          <p:cNvPr id="4" name="TextBox 3">
            <a:extLst>
              <a:ext uri="{FF2B5EF4-FFF2-40B4-BE49-F238E27FC236}">
                <a16:creationId xmlns:a16="http://schemas.microsoft.com/office/drawing/2014/main" id="{69ECFBCA-E0C4-4426-A42A-707D107A3304}"/>
              </a:ext>
            </a:extLst>
          </p:cNvPr>
          <p:cNvSpPr txBox="1"/>
          <p:nvPr/>
        </p:nvSpPr>
        <p:spPr>
          <a:xfrm>
            <a:off x="3595955" y="669828"/>
            <a:ext cx="7715892" cy="5509200"/>
          </a:xfrm>
          <a:prstGeom prst="rect">
            <a:avLst/>
          </a:prstGeom>
          <a:noFill/>
        </p:spPr>
        <p:txBody>
          <a:bodyPr wrap="square" numCol="2" rtlCol="0">
            <a:spAutoFit/>
          </a:bodyPr>
          <a:lstStyle/>
          <a:p>
            <a:pPr marL="457200" indent="-457200">
              <a:buFont typeface="Arial" panose="020B0604020202020204" pitchFamily="34" charset="0"/>
              <a:buChar char="•"/>
            </a:pPr>
            <a:r>
              <a:rPr lang="en-US" sz="3200" dirty="0"/>
              <a:t>Massage parlors</a:t>
            </a:r>
          </a:p>
          <a:p>
            <a:pPr marL="457200" indent="-457200">
              <a:buFont typeface="Arial" panose="020B0604020202020204" pitchFamily="34" charset="0"/>
              <a:buChar char="•"/>
            </a:pPr>
            <a:r>
              <a:rPr lang="en-US" sz="3200" dirty="0"/>
              <a:t>Brothels</a:t>
            </a:r>
          </a:p>
          <a:p>
            <a:pPr marL="457200" indent="-457200">
              <a:buFont typeface="Arial" panose="020B0604020202020204" pitchFamily="34" charset="0"/>
              <a:buChar char="•"/>
            </a:pPr>
            <a:r>
              <a:rPr lang="en-US" sz="3200" dirty="0"/>
              <a:t>Strip Clubs</a:t>
            </a:r>
          </a:p>
          <a:p>
            <a:pPr marL="457200" indent="-457200">
              <a:buFont typeface="Arial" panose="020B0604020202020204" pitchFamily="34" charset="0"/>
              <a:buChar char="•"/>
            </a:pPr>
            <a:r>
              <a:rPr lang="en-US" sz="3200" dirty="0"/>
              <a:t>Cantinas</a:t>
            </a:r>
          </a:p>
          <a:p>
            <a:pPr marL="457200" indent="-457200">
              <a:buFont typeface="Arial" panose="020B0604020202020204" pitchFamily="34" charset="0"/>
              <a:buChar char="•"/>
            </a:pPr>
            <a:r>
              <a:rPr lang="en-US" sz="3200" dirty="0"/>
              <a:t>Escort Services</a:t>
            </a:r>
          </a:p>
          <a:p>
            <a:pPr marL="457200" indent="-457200">
              <a:buFont typeface="Arial" panose="020B0604020202020204" pitchFamily="34" charset="0"/>
              <a:buChar char="•"/>
            </a:pPr>
            <a:r>
              <a:rPr lang="en-US" sz="3200" dirty="0"/>
              <a:t>Military Bases</a:t>
            </a:r>
          </a:p>
          <a:p>
            <a:pPr marL="457200" indent="-457200">
              <a:buFont typeface="Arial" panose="020B0604020202020204" pitchFamily="34" charset="0"/>
              <a:buChar char="•"/>
            </a:pPr>
            <a:r>
              <a:rPr lang="en-US" sz="3200" dirty="0"/>
              <a:t>Truck Stops</a:t>
            </a:r>
          </a:p>
          <a:p>
            <a:pPr marL="457200" indent="-457200">
              <a:buFont typeface="Arial" panose="020B0604020202020204" pitchFamily="34" charset="0"/>
              <a:buChar char="•"/>
            </a:pPr>
            <a:r>
              <a:rPr lang="en-US" sz="3200" dirty="0"/>
              <a:t>Migrant/Seasonal Work Camps</a:t>
            </a:r>
          </a:p>
          <a:p>
            <a:pPr marL="457200" indent="-457200">
              <a:buFont typeface="Arial" panose="020B0604020202020204" pitchFamily="34" charset="0"/>
              <a:buChar char="•"/>
            </a:pPr>
            <a:r>
              <a:rPr lang="en-US" sz="3200" dirty="0"/>
              <a:t>Convention Centers</a:t>
            </a:r>
          </a:p>
          <a:p>
            <a:pPr marL="457200" indent="-457200">
              <a:buFont typeface="Arial" panose="020B0604020202020204" pitchFamily="34" charset="0"/>
              <a:buChar char="•"/>
            </a:pPr>
            <a:r>
              <a:rPr lang="en-US" sz="3200" dirty="0"/>
              <a:t>Sports Events</a:t>
            </a:r>
          </a:p>
          <a:p>
            <a:pPr marL="457200" indent="-457200">
              <a:buFont typeface="Arial" panose="020B0604020202020204" pitchFamily="34" charset="0"/>
              <a:buChar char="•"/>
            </a:pPr>
            <a:r>
              <a:rPr lang="en-US" sz="3200" dirty="0"/>
              <a:t>Tourist Destinations</a:t>
            </a:r>
          </a:p>
          <a:p>
            <a:pPr marL="457200" indent="-457200">
              <a:buFont typeface="Arial" panose="020B0604020202020204" pitchFamily="34" charset="0"/>
              <a:buChar char="•"/>
            </a:pPr>
            <a:r>
              <a:rPr lang="en-US" sz="3200" dirty="0"/>
              <a:t>Spas</a:t>
            </a:r>
          </a:p>
          <a:p>
            <a:pPr marL="457200" indent="-457200">
              <a:buFont typeface="Arial" panose="020B0604020202020204" pitchFamily="34" charset="0"/>
              <a:buChar char="•"/>
            </a:pPr>
            <a:r>
              <a:rPr lang="en-US" sz="3200" dirty="0"/>
              <a:t>Internet</a:t>
            </a:r>
          </a:p>
          <a:p>
            <a:pPr marL="457200" indent="-457200">
              <a:buFont typeface="Arial" panose="020B0604020202020204" pitchFamily="34" charset="0"/>
              <a:buChar char="•"/>
            </a:pPr>
            <a:r>
              <a:rPr lang="en-US" sz="3200" dirty="0"/>
              <a:t>Hotels/Motels</a:t>
            </a:r>
          </a:p>
          <a:p>
            <a:pPr marL="457200" indent="-457200">
              <a:buFont typeface="Arial" panose="020B0604020202020204" pitchFamily="34" charset="0"/>
              <a:buChar char="•"/>
            </a:pPr>
            <a:r>
              <a:rPr lang="en-US" sz="3200" dirty="0"/>
              <a:t>Residence</a:t>
            </a:r>
          </a:p>
          <a:p>
            <a:pPr marL="457200" indent="-457200">
              <a:buFont typeface="Arial" panose="020B0604020202020204" pitchFamily="34" charset="0"/>
              <a:buChar char="•"/>
            </a:pPr>
            <a:r>
              <a:rPr lang="en-US" sz="3200" dirty="0"/>
              <a:t>Street-Based</a:t>
            </a:r>
          </a:p>
          <a:p>
            <a:pPr marL="457200" indent="-457200">
              <a:buFont typeface="Arial" panose="020B0604020202020204" pitchFamily="34" charset="0"/>
              <a:buChar char="•"/>
            </a:pPr>
            <a:r>
              <a:rPr lang="en-US" sz="3200" dirty="0"/>
              <a:t>Pornography</a:t>
            </a:r>
          </a:p>
          <a:p>
            <a:endParaRPr lang="en-US" sz="3200" dirty="0"/>
          </a:p>
        </p:txBody>
      </p:sp>
      <p:pic>
        <p:nvPicPr>
          <p:cNvPr id="7" name="Shape 400">
            <a:extLst>
              <a:ext uri="{FF2B5EF4-FFF2-40B4-BE49-F238E27FC236}">
                <a16:creationId xmlns:a16="http://schemas.microsoft.com/office/drawing/2014/main" id="{7553EA7C-9884-42EE-8389-4857480E7971}"/>
              </a:ext>
            </a:extLst>
          </p:cNvPr>
          <p:cNvPicPr preferRelativeResize="0"/>
          <p:nvPr/>
        </p:nvPicPr>
        <p:blipFill rotWithShape="1">
          <a:blip r:embed="rId3">
            <a:alphaModFix/>
          </a:blip>
          <a:srcRect/>
          <a:stretch/>
        </p:blipFill>
        <p:spPr>
          <a:xfrm>
            <a:off x="7657220" y="4690803"/>
            <a:ext cx="3251920" cy="1867008"/>
          </a:xfrm>
          <a:prstGeom prst="rect">
            <a:avLst/>
          </a:prstGeom>
          <a:noFill/>
          <a:ln>
            <a:noFill/>
          </a:ln>
        </p:spPr>
      </p:pic>
    </p:spTree>
    <p:extLst>
      <p:ext uri="{BB962C8B-B14F-4D97-AF65-F5344CB8AC3E}">
        <p14:creationId xmlns:p14="http://schemas.microsoft.com/office/powerpoint/2010/main" val="3798733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3C429-E1DF-43B6-9407-D7544DDC8267}"/>
              </a:ext>
            </a:extLst>
          </p:cNvPr>
          <p:cNvSpPr>
            <a:spLocks noGrp="1"/>
          </p:cNvSpPr>
          <p:nvPr>
            <p:ph type="title"/>
          </p:nvPr>
        </p:nvSpPr>
        <p:spPr/>
        <p:txBody>
          <a:bodyPr>
            <a:normAutofit/>
          </a:bodyPr>
          <a:lstStyle/>
          <a:p>
            <a:r>
              <a:rPr lang="en-US" sz="4800" b="1" dirty="0"/>
              <a:t>Sex Trafficking</a:t>
            </a:r>
          </a:p>
        </p:txBody>
      </p:sp>
      <p:pic>
        <p:nvPicPr>
          <p:cNvPr id="12" name="Picture 11">
            <a:extLst>
              <a:ext uri="{FF2B5EF4-FFF2-40B4-BE49-F238E27FC236}">
                <a16:creationId xmlns:a16="http://schemas.microsoft.com/office/drawing/2014/main" id="{5AC2074C-1E7E-4989-8E48-94F8BE2F3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8" y="6054744"/>
            <a:ext cx="1915427" cy="957714"/>
          </a:xfrm>
          <a:prstGeom prst="rect">
            <a:avLst/>
          </a:prstGeom>
        </p:spPr>
      </p:pic>
      <p:sp>
        <p:nvSpPr>
          <p:cNvPr id="13" name="TextBox 12">
            <a:extLst>
              <a:ext uri="{FF2B5EF4-FFF2-40B4-BE49-F238E27FC236}">
                <a16:creationId xmlns:a16="http://schemas.microsoft.com/office/drawing/2014/main" id="{F6991C32-4D4E-4CD3-98F0-CDD4EECEAB40}"/>
              </a:ext>
            </a:extLst>
          </p:cNvPr>
          <p:cNvSpPr txBox="1"/>
          <p:nvPr/>
        </p:nvSpPr>
        <p:spPr>
          <a:xfrm>
            <a:off x="4186989" y="1341484"/>
            <a:ext cx="6131293" cy="4893647"/>
          </a:xfrm>
          <a:prstGeom prst="rect">
            <a:avLst/>
          </a:prstGeom>
          <a:noFill/>
        </p:spPr>
        <p:txBody>
          <a:bodyPr wrap="square" rtlCol="0">
            <a:spAutoFit/>
          </a:bodyPr>
          <a:lstStyle/>
          <a:p>
            <a:pPr lvl="1" algn="ctr">
              <a:spcBef>
                <a:spcPts val="1000"/>
              </a:spcBef>
              <a:buClr>
                <a:schemeClr val="accent1"/>
              </a:buClr>
              <a:buSzPts val="2000"/>
            </a:pPr>
            <a:r>
              <a:rPr lang="en-US" sz="4000" b="1" dirty="0">
                <a:ea typeface="Arial"/>
                <a:cs typeface="Arial"/>
                <a:sym typeface="Arial"/>
              </a:rPr>
              <a:t>If a child is &lt;18 years old and is being used for a commercial sex act, the child is considered a victim of trafficking; no further criteria must be met. </a:t>
            </a:r>
          </a:p>
          <a:p>
            <a:pPr algn="ctr"/>
            <a:endParaRPr lang="en-US" sz="3200" dirty="0">
              <a:latin typeface="Bahnschrift Condensed" panose="020B0502040204020203" pitchFamily="34" charset="0"/>
            </a:endParaRPr>
          </a:p>
        </p:txBody>
      </p:sp>
      <p:sp>
        <p:nvSpPr>
          <p:cNvPr id="3" name="TextBox 2">
            <a:extLst>
              <a:ext uri="{FF2B5EF4-FFF2-40B4-BE49-F238E27FC236}">
                <a16:creationId xmlns:a16="http://schemas.microsoft.com/office/drawing/2014/main" id="{C5A30944-1788-4DAA-A8E4-911849B26B65}"/>
              </a:ext>
            </a:extLst>
          </p:cNvPr>
          <p:cNvSpPr txBox="1"/>
          <p:nvPr/>
        </p:nvSpPr>
        <p:spPr>
          <a:xfrm>
            <a:off x="7401826" y="5823911"/>
            <a:ext cx="4177365" cy="830997"/>
          </a:xfrm>
          <a:prstGeom prst="rect">
            <a:avLst/>
          </a:prstGeom>
          <a:noFill/>
        </p:spPr>
        <p:txBody>
          <a:bodyPr wrap="square" rtlCol="0">
            <a:spAutoFit/>
          </a:bodyPr>
          <a:lstStyle/>
          <a:p>
            <a:r>
              <a:rPr lang="en-US" sz="1200" dirty="0"/>
              <a:t>Trafficking Victims Protection Act of 2000 (TVPA), as amended (22 U.S.C. § 7102)</a:t>
            </a:r>
          </a:p>
          <a:p>
            <a:r>
              <a:rPr lang="en-US" sz="1200" dirty="0">
                <a:latin typeface="+mj-lt"/>
              </a:rPr>
              <a:t>Safe Harbor Law; General Assembly of North Carolina; Session Law </a:t>
            </a:r>
            <a:r>
              <a:rPr lang="en-US" sz="1200" dirty="0">
                <a:effectLst/>
                <a:latin typeface="+mj-lt"/>
              </a:rPr>
              <a:t>2013-368</a:t>
            </a:r>
            <a:endParaRPr lang="en-US" sz="1200" dirty="0">
              <a:latin typeface="+mj-lt"/>
            </a:endParaRPr>
          </a:p>
        </p:txBody>
      </p:sp>
    </p:spTree>
    <p:extLst>
      <p:ext uri="{BB962C8B-B14F-4D97-AF65-F5344CB8AC3E}">
        <p14:creationId xmlns:p14="http://schemas.microsoft.com/office/powerpoint/2010/main" val="2717631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3C429-E1DF-43B6-9407-D7544DDC8267}"/>
              </a:ext>
            </a:extLst>
          </p:cNvPr>
          <p:cNvSpPr>
            <a:spLocks noGrp="1"/>
          </p:cNvSpPr>
          <p:nvPr>
            <p:ph type="title"/>
          </p:nvPr>
        </p:nvSpPr>
        <p:spPr/>
        <p:txBody>
          <a:bodyPr>
            <a:normAutofit/>
          </a:bodyPr>
          <a:lstStyle/>
          <a:p>
            <a:r>
              <a:rPr lang="en-US" sz="4400" b="1" dirty="0"/>
              <a:t>Domestic Minor Sex Trafficking/CSEC</a:t>
            </a:r>
          </a:p>
        </p:txBody>
      </p:sp>
      <p:pic>
        <p:nvPicPr>
          <p:cNvPr id="12" name="Picture 11">
            <a:extLst>
              <a:ext uri="{FF2B5EF4-FFF2-40B4-BE49-F238E27FC236}">
                <a16:creationId xmlns:a16="http://schemas.microsoft.com/office/drawing/2014/main" id="{5AC2074C-1E7E-4989-8E48-94F8BE2F3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8" y="6054744"/>
            <a:ext cx="1915427" cy="957714"/>
          </a:xfrm>
          <a:prstGeom prst="rect">
            <a:avLst/>
          </a:prstGeom>
        </p:spPr>
      </p:pic>
      <p:sp>
        <p:nvSpPr>
          <p:cNvPr id="9" name="Title 3">
            <a:extLst>
              <a:ext uri="{FF2B5EF4-FFF2-40B4-BE49-F238E27FC236}">
                <a16:creationId xmlns:a16="http://schemas.microsoft.com/office/drawing/2014/main" id="{62048C86-DCD6-492B-8D81-0A15BD94FCF1}"/>
              </a:ext>
            </a:extLst>
          </p:cNvPr>
          <p:cNvSpPr txBox="1">
            <a:spLocks/>
          </p:cNvSpPr>
          <p:nvPr/>
        </p:nvSpPr>
        <p:spPr>
          <a:xfrm>
            <a:off x="5309376" y="226357"/>
            <a:ext cx="4300406" cy="9523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mn-lt"/>
              </a:rPr>
              <a:t>Craven County</a:t>
            </a:r>
          </a:p>
        </p:txBody>
      </p:sp>
      <p:sp>
        <p:nvSpPr>
          <p:cNvPr id="10" name="TextBox 9">
            <a:extLst>
              <a:ext uri="{FF2B5EF4-FFF2-40B4-BE49-F238E27FC236}">
                <a16:creationId xmlns:a16="http://schemas.microsoft.com/office/drawing/2014/main" id="{568FABC5-C220-4EC0-B8C1-69BA1F8F2D1B}"/>
              </a:ext>
            </a:extLst>
          </p:cNvPr>
          <p:cNvSpPr txBox="1"/>
          <p:nvPr/>
        </p:nvSpPr>
        <p:spPr>
          <a:xfrm>
            <a:off x="3734602" y="892928"/>
            <a:ext cx="7738711" cy="4832092"/>
          </a:xfrm>
          <a:prstGeom prst="rect">
            <a:avLst/>
          </a:prstGeom>
          <a:noFill/>
        </p:spPr>
        <p:txBody>
          <a:bodyPr wrap="square" rtlCol="0">
            <a:spAutoFit/>
          </a:bodyPr>
          <a:lstStyle/>
          <a:p>
            <a:pPr marL="0" indent="0" algn="ctr">
              <a:buNone/>
            </a:pPr>
            <a:r>
              <a:rPr lang="en-US" sz="2800" dirty="0"/>
              <a:t>Havelock City commissioner Pete Van Vliet was arrested on 12 counts of second degree sexual exploitation of a minor by the SBI.</a:t>
            </a:r>
          </a:p>
          <a:p>
            <a:pPr marL="0" indent="0" algn="ctr">
              <a:buNone/>
            </a:pPr>
            <a:r>
              <a:rPr lang="en-US" sz="2800" dirty="0"/>
              <a:t>According to arrest warrants, the SBI says they found computer video files of children, some possibly as young as two years old, engaged in various sex acts with other children as well as adults.</a:t>
            </a:r>
          </a:p>
          <a:p>
            <a:pPr marL="0" indent="0" algn="ctr">
              <a:buNone/>
            </a:pPr>
            <a:r>
              <a:rPr lang="en-US" sz="2800" dirty="0"/>
              <a:t>He was sentenced to 25-90 months in prison, which was suspended to five years of probation.</a:t>
            </a:r>
          </a:p>
          <a:p>
            <a:pPr marL="0" indent="0" algn="ctr">
              <a:buNone/>
            </a:pPr>
            <a:r>
              <a:rPr lang="en-US" sz="2800" dirty="0"/>
              <a:t>He is listed on the sex offender registry for 30 years.</a:t>
            </a:r>
          </a:p>
        </p:txBody>
      </p:sp>
      <p:sp>
        <p:nvSpPr>
          <p:cNvPr id="4" name="TextBox 3">
            <a:extLst>
              <a:ext uri="{FF2B5EF4-FFF2-40B4-BE49-F238E27FC236}">
                <a16:creationId xmlns:a16="http://schemas.microsoft.com/office/drawing/2014/main" id="{74AD2A4C-0498-4050-B8A1-FACF0A7D29AD}"/>
              </a:ext>
            </a:extLst>
          </p:cNvPr>
          <p:cNvSpPr txBox="1"/>
          <p:nvPr/>
        </p:nvSpPr>
        <p:spPr>
          <a:xfrm>
            <a:off x="6323798" y="6164269"/>
            <a:ext cx="5274644" cy="738664"/>
          </a:xfrm>
          <a:prstGeom prst="rect">
            <a:avLst/>
          </a:prstGeom>
          <a:noFill/>
        </p:spPr>
        <p:txBody>
          <a:bodyPr wrap="square" rtlCol="0">
            <a:spAutoFit/>
          </a:bodyPr>
          <a:lstStyle/>
          <a:p>
            <a:r>
              <a:rPr lang="en-US" sz="1400" dirty="0"/>
              <a:t>“Van Vliet sentenced; resignation accepted by Havelock board,” New Bern Sun Journal, Sept. 11, 2021</a:t>
            </a:r>
          </a:p>
          <a:p>
            <a:endParaRPr lang="en-US" sz="1400" dirty="0"/>
          </a:p>
        </p:txBody>
      </p:sp>
    </p:spTree>
    <p:extLst>
      <p:ext uri="{BB962C8B-B14F-4D97-AF65-F5344CB8AC3E}">
        <p14:creationId xmlns:p14="http://schemas.microsoft.com/office/powerpoint/2010/main" val="2843053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3C429-E1DF-43B6-9407-D7544DDC8267}"/>
              </a:ext>
            </a:extLst>
          </p:cNvPr>
          <p:cNvSpPr>
            <a:spLocks noGrp="1"/>
          </p:cNvSpPr>
          <p:nvPr>
            <p:ph type="title"/>
          </p:nvPr>
        </p:nvSpPr>
        <p:spPr/>
        <p:txBody>
          <a:bodyPr>
            <a:normAutofit/>
          </a:bodyPr>
          <a:lstStyle/>
          <a:p>
            <a:r>
              <a:rPr lang="en-US" sz="4400" b="1" dirty="0"/>
              <a:t>Domestic Minor Sex Trafficking/CSEC</a:t>
            </a:r>
          </a:p>
        </p:txBody>
      </p:sp>
      <p:pic>
        <p:nvPicPr>
          <p:cNvPr id="12" name="Picture 11">
            <a:extLst>
              <a:ext uri="{FF2B5EF4-FFF2-40B4-BE49-F238E27FC236}">
                <a16:creationId xmlns:a16="http://schemas.microsoft.com/office/drawing/2014/main" id="{5AC2074C-1E7E-4989-8E48-94F8BE2F3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8" y="6054744"/>
            <a:ext cx="1915427" cy="957714"/>
          </a:xfrm>
          <a:prstGeom prst="rect">
            <a:avLst/>
          </a:prstGeom>
        </p:spPr>
      </p:pic>
      <p:sp>
        <p:nvSpPr>
          <p:cNvPr id="3" name="TextBox 2">
            <a:extLst>
              <a:ext uri="{FF2B5EF4-FFF2-40B4-BE49-F238E27FC236}">
                <a16:creationId xmlns:a16="http://schemas.microsoft.com/office/drawing/2014/main" id="{1B88EB3F-9A6F-48D1-A3D3-BB0B470C62D8}"/>
              </a:ext>
            </a:extLst>
          </p:cNvPr>
          <p:cNvSpPr txBox="1"/>
          <p:nvPr/>
        </p:nvSpPr>
        <p:spPr>
          <a:xfrm>
            <a:off x="4052235" y="652200"/>
            <a:ext cx="6304548" cy="1446550"/>
          </a:xfrm>
          <a:prstGeom prst="rect">
            <a:avLst/>
          </a:prstGeom>
          <a:noFill/>
        </p:spPr>
        <p:txBody>
          <a:bodyPr wrap="square" rtlCol="0">
            <a:spAutoFit/>
          </a:bodyPr>
          <a:lstStyle/>
          <a:p>
            <a:pPr algn="ctr"/>
            <a:r>
              <a:rPr lang="en-US" sz="4400" b="1" dirty="0"/>
              <a:t>NO ONE </a:t>
            </a:r>
            <a:r>
              <a:rPr lang="en-US" sz="4400" dirty="0"/>
              <a:t>can consent to </a:t>
            </a:r>
          </a:p>
          <a:p>
            <a:pPr algn="ctr"/>
            <a:r>
              <a:rPr lang="en-US" sz="4400" dirty="0"/>
              <a:t>human trafficking</a:t>
            </a:r>
          </a:p>
        </p:txBody>
      </p:sp>
      <p:sp>
        <p:nvSpPr>
          <p:cNvPr id="8" name="TextBox 7">
            <a:extLst>
              <a:ext uri="{FF2B5EF4-FFF2-40B4-BE49-F238E27FC236}">
                <a16:creationId xmlns:a16="http://schemas.microsoft.com/office/drawing/2014/main" id="{99DAC4A7-3044-46A2-B161-34A51EEA77B8}"/>
              </a:ext>
            </a:extLst>
          </p:cNvPr>
          <p:cNvSpPr txBox="1"/>
          <p:nvPr/>
        </p:nvSpPr>
        <p:spPr>
          <a:xfrm>
            <a:off x="3436217" y="2334543"/>
            <a:ext cx="8348859" cy="2246769"/>
          </a:xfrm>
          <a:prstGeom prst="rect">
            <a:avLst/>
          </a:prstGeom>
          <a:noFill/>
        </p:spPr>
        <p:txBody>
          <a:bodyPr wrap="square" rtlCol="0">
            <a:spAutoFit/>
          </a:bodyPr>
          <a:lstStyle/>
          <a:p>
            <a:pPr algn="ctr"/>
            <a:r>
              <a:rPr lang="en-US" sz="4000" b="1" dirty="0"/>
              <a:t>MINORS CANNOT CONSENT TO PERFORMING COMMERCIAL SEX ACTS </a:t>
            </a:r>
            <a:r>
              <a:rPr lang="en-US" sz="6000" b="1" dirty="0"/>
              <a:t>EVER</a:t>
            </a:r>
            <a:endParaRPr lang="en-US" sz="4400" dirty="0"/>
          </a:p>
        </p:txBody>
      </p:sp>
      <p:sp>
        <p:nvSpPr>
          <p:cNvPr id="9" name="TextBox 8">
            <a:extLst>
              <a:ext uri="{FF2B5EF4-FFF2-40B4-BE49-F238E27FC236}">
                <a16:creationId xmlns:a16="http://schemas.microsoft.com/office/drawing/2014/main" id="{7F17AAFE-4C47-4C34-B152-28001AD87D91}"/>
              </a:ext>
            </a:extLst>
          </p:cNvPr>
          <p:cNvSpPr txBox="1"/>
          <p:nvPr/>
        </p:nvSpPr>
        <p:spPr>
          <a:xfrm>
            <a:off x="3821229" y="4940217"/>
            <a:ext cx="6959066" cy="1446550"/>
          </a:xfrm>
          <a:prstGeom prst="rect">
            <a:avLst/>
          </a:prstGeom>
          <a:noFill/>
        </p:spPr>
        <p:txBody>
          <a:bodyPr wrap="square" rtlCol="0">
            <a:spAutoFit/>
          </a:bodyPr>
          <a:lstStyle/>
          <a:p>
            <a:pPr algn="ctr"/>
            <a:r>
              <a:rPr lang="en-US" sz="4400" dirty="0"/>
              <a:t>There is no such thing as a child prostitute</a:t>
            </a:r>
          </a:p>
        </p:txBody>
      </p:sp>
    </p:spTree>
    <p:extLst>
      <p:ext uri="{BB962C8B-B14F-4D97-AF65-F5344CB8AC3E}">
        <p14:creationId xmlns:p14="http://schemas.microsoft.com/office/powerpoint/2010/main" val="1205518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3C429-E1DF-43B6-9407-D7544DDC8267}"/>
              </a:ext>
            </a:extLst>
          </p:cNvPr>
          <p:cNvSpPr>
            <a:spLocks noGrp="1"/>
          </p:cNvSpPr>
          <p:nvPr>
            <p:ph type="title"/>
          </p:nvPr>
        </p:nvSpPr>
        <p:spPr/>
        <p:txBody>
          <a:bodyPr>
            <a:normAutofit/>
          </a:bodyPr>
          <a:lstStyle/>
          <a:p>
            <a:r>
              <a:rPr lang="en-US" sz="3200" b="1" dirty="0"/>
              <a:t>Traffickers:</a:t>
            </a:r>
            <a:br>
              <a:rPr lang="en-US" sz="3200" b="1" dirty="0"/>
            </a:br>
            <a:r>
              <a:rPr lang="en-US" sz="3200" b="1" dirty="0"/>
              <a:t>Who They are to the Victim/Survivor</a:t>
            </a:r>
          </a:p>
        </p:txBody>
      </p:sp>
      <p:pic>
        <p:nvPicPr>
          <p:cNvPr id="12" name="Picture 11">
            <a:extLst>
              <a:ext uri="{FF2B5EF4-FFF2-40B4-BE49-F238E27FC236}">
                <a16:creationId xmlns:a16="http://schemas.microsoft.com/office/drawing/2014/main" id="{5AC2074C-1E7E-4989-8E48-94F8BE2F3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8" y="6054744"/>
            <a:ext cx="1915427" cy="957714"/>
          </a:xfrm>
          <a:prstGeom prst="rect">
            <a:avLst/>
          </a:prstGeom>
        </p:spPr>
      </p:pic>
      <p:sp>
        <p:nvSpPr>
          <p:cNvPr id="7" name="TextBox 6">
            <a:extLst>
              <a:ext uri="{FF2B5EF4-FFF2-40B4-BE49-F238E27FC236}">
                <a16:creationId xmlns:a16="http://schemas.microsoft.com/office/drawing/2014/main" id="{81994636-66D7-4CA2-A7D4-0CE78DA29EB0}"/>
              </a:ext>
            </a:extLst>
          </p:cNvPr>
          <p:cNvSpPr txBox="1"/>
          <p:nvPr/>
        </p:nvSpPr>
        <p:spPr>
          <a:xfrm>
            <a:off x="4195047" y="517380"/>
            <a:ext cx="5616773" cy="1754326"/>
          </a:xfrm>
          <a:prstGeom prst="rect">
            <a:avLst/>
          </a:prstGeom>
          <a:noFill/>
        </p:spPr>
        <p:txBody>
          <a:bodyPr wrap="square" rtlCol="0">
            <a:spAutoFit/>
          </a:bodyPr>
          <a:lstStyle/>
          <a:p>
            <a:pPr algn="ctr"/>
            <a:r>
              <a:rPr lang="en-US" sz="3600" b="1" cap="small" dirty="0"/>
              <a:t>Parents and family are oftentimes perpetrators of trafficking.</a:t>
            </a:r>
          </a:p>
        </p:txBody>
      </p:sp>
      <p:pic>
        <p:nvPicPr>
          <p:cNvPr id="10" name="Picture 9">
            <a:extLst>
              <a:ext uri="{FF2B5EF4-FFF2-40B4-BE49-F238E27FC236}">
                <a16:creationId xmlns:a16="http://schemas.microsoft.com/office/drawing/2014/main" id="{AA4C9454-9E50-4D5C-B9C8-F05E786177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251" y="2511570"/>
            <a:ext cx="6667500" cy="3829050"/>
          </a:xfrm>
          <a:prstGeom prst="rect">
            <a:avLst/>
          </a:prstGeom>
        </p:spPr>
      </p:pic>
    </p:spTree>
    <p:extLst>
      <p:ext uri="{BB962C8B-B14F-4D97-AF65-F5344CB8AC3E}">
        <p14:creationId xmlns:p14="http://schemas.microsoft.com/office/powerpoint/2010/main" val="3824540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3C429-E1DF-43B6-9407-D7544DDC8267}"/>
              </a:ext>
            </a:extLst>
          </p:cNvPr>
          <p:cNvSpPr>
            <a:spLocks noGrp="1"/>
          </p:cNvSpPr>
          <p:nvPr>
            <p:ph type="title"/>
          </p:nvPr>
        </p:nvSpPr>
        <p:spPr/>
        <p:txBody>
          <a:bodyPr>
            <a:normAutofit/>
          </a:bodyPr>
          <a:lstStyle/>
          <a:p>
            <a:r>
              <a:rPr lang="en-US" sz="3200" b="1" dirty="0"/>
              <a:t>Traffickers:</a:t>
            </a:r>
            <a:br>
              <a:rPr lang="en-US" sz="3200" b="1" dirty="0"/>
            </a:br>
            <a:r>
              <a:rPr lang="en-US" sz="3200" b="1" dirty="0"/>
              <a:t>Who They are to the Victim/Survivor</a:t>
            </a:r>
          </a:p>
        </p:txBody>
      </p:sp>
      <p:pic>
        <p:nvPicPr>
          <p:cNvPr id="12" name="Picture 11">
            <a:extLst>
              <a:ext uri="{FF2B5EF4-FFF2-40B4-BE49-F238E27FC236}">
                <a16:creationId xmlns:a16="http://schemas.microsoft.com/office/drawing/2014/main" id="{5AC2074C-1E7E-4989-8E48-94F8BE2F3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8" y="6054744"/>
            <a:ext cx="1915427" cy="957714"/>
          </a:xfrm>
          <a:prstGeom prst="rect">
            <a:avLst/>
          </a:prstGeom>
        </p:spPr>
      </p:pic>
      <p:pic>
        <p:nvPicPr>
          <p:cNvPr id="6" name="Picture 5">
            <a:extLst>
              <a:ext uri="{FF2B5EF4-FFF2-40B4-BE49-F238E27FC236}">
                <a16:creationId xmlns:a16="http://schemas.microsoft.com/office/drawing/2014/main" id="{9786BC1F-18C7-4FAF-9F7A-73C77E73C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2194" y="532148"/>
            <a:ext cx="6944694" cy="3829584"/>
          </a:xfrm>
          <a:prstGeom prst="rect">
            <a:avLst/>
          </a:prstGeom>
        </p:spPr>
      </p:pic>
      <p:sp>
        <p:nvSpPr>
          <p:cNvPr id="8" name="TextBox 7">
            <a:extLst>
              <a:ext uri="{FF2B5EF4-FFF2-40B4-BE49-F238E27FC236}">
                <a16:creationId xmlns:a16="http://schemas.microsoft.com/office/drawing/2014/main" id="{4022A59C-5AAB-4F12-BEAA-F5E429345923}"/>
              </a:ext>
            </a:extLst>
          </p:cNvPr>
          <p:cNvSpPr txBox="1"/>
          <p:nvPr/>
        </p:nvSpPr>
        <p:spPr>
          <a:xfrm>
            <a:off x="4048020" y="4509970"/>
            <a:ext cx="7325224" cy="1815882"/>
          </a:xfrm>
          <a:prstGeom prst="rect">
            <a:avLst/>
          </a:prstGeom>
          <a:noFill/>
        </p:spPr>
        <p:txBody>
          <a:bodyPr wrap="square" rtlCol="0">
            <a:spAutoFit/>
          </a:bodyPr>
          <a:lstStyle/>
          <a:p>
            <a:r>
              <a:rPr lang="en-US" sz="2800" dirty="0"/>
              <a:t>“I could never escape. I never have anyone to turn to. I didn’t have a choice. I was born into this.” </a:t>
            </a:r>
          </a:p>
          <a:p>
            <a:pPr algn="r"/>
            <a:r>
              <a:rPr lang="en-US" sz="2800" dirty="0"/>
              <a:t>- Survivor</a:t>
            </a:r>
          </a:p>
        </p:txBody>
      </p:sp>
      <p:sp>
        <p:nvSpPr>
          <p:cNvPr id="9" name="TextBox 8">
            <a:extLst>
              <a:ext uri="{FF2B5EF4-FFF2-40B4-BE49-F238E27FC236}">
                <a16:creationId xmlns:a16="http://schemas.microsoft.com/office/drawing/2014/main" id="{D9DA7A48-9B2E-42FA-9BD8-E422B1104EAE}"/>
              </a:ext>
            </a:extLst>
          </p:cNvPr>
          <p:cNvSpPr txBox="1"/>
          <p:nvPr/>
        </p:nvSpPr>
        <p:spPr>
          <a:xfrm>
            <a:off x="4284324" y="6325852"/>
            <a:ext cx="7240138" cy="415498"/>
          </a:xfrm>
          <a:prstGeom prst="rect">
            <a:avLst/>
          </a:prstGeom>
          <a:noFill/>
        </p:spPr>
        <p:txBody>
          <a:bodyPr wrap="square" rtlCol="0">
            <a:spAutoFit/>
          </a:bodyPr>
          <a:lstStyle/>
          <a:p>
            <a:r>
              <a:rPr lang="en-US" sz="1050" dirty="0">
                <a:effectLst/>
                <a:latin typeface="Arial" panose="020B0604020202020204" pitchFamily="34" charset="0"/>
              </a:rPr>
              <a:t>“Survivor Insights The Role of Technology in Domestic Minor Sex Trafficking” from Thorn in  collaboration with Dr. Vanessa </a:t>
            </a:r>
            <a:r>
              <a:rPr lang="en-US" sz="1050" dirty="0" err="1">
                <a:effectLst/>
                <a:latin typeface="Arial" panose="020B0604020202020204" pitchFamily="34" charset="0"/>
              </a:rPr>
              <a:t>Bouché</a:t>
            </a:r>
            <a:r>
              <a:rPr lang="en-US" sz="1050" dirty="0">
                <a:effectLst/>
                <a:latin typeface="Arial" panose="020B0604020202020204" pitchFamily="34" charset="0"/>
              </a:rPr>
              <a:t>, Assistant Professor, Department of Political Science, Texas Christian </a:t>
            </a:r>
            <a:r>
              <a:rPr lang="en-US" sz="1050" dirty="0" err="1">
                <a:effectLst/>
                <a:latin typeface="Arial" panose="020B0604020202020204" pitchFamily="34" charset="0"/>
              </a:rPr>
              <a:t>Universit</a:t>
            </a:r>
            <a:endParaRPr lang="en-US" sz="1050" dirty="0">
              <a:effectLst/>
              <a:latin typeface="Arial" panose="020B0604020202020204" pitchFamily="34" charset="0"/>
            </a:endParaRPr>
          </a:p>
        </p:txBody>
      </p:sp>
    </p:spTree>
    <p:extLst>
      <p:ext uri="{BB962C8B-B14F-4D97-AF65-F5344CB8AC3E}">
        <p14:creationId xmlns:p14="http://schemas.microsoft.com/office/powerpoint/2010/main" val="86549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05F3A03-D10B-4A60-AA51-C1CA205C4E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6928" y="3880297"/>
            <a:ext cx="2425756" cy="1507073"/>
          </a:xfrm>
          <a:prstGeom prst="rect">
            <a:avLst/>
          </a:prstGeom>
        </p:spPr>
      </p:pic>
      <p:sp>
        <p:nvSpPr>
          <p:cNvPr id="2" name="Title 1">
            <a:extLst>
              <a:ext uri="{FF2B5EF4-FFF2-40B4-BE49-F238E27FC236}">
                <a16:creationId xmlns:a16="http://schemas.microsoft.com/office/drawing/2014/main" id="{CDD3C429-E1DF-43B6-9407-D7544DDC8267}"/>
              </a:ext>
            </a:extLst>
          </p:cNvPr>
          <p:cNvSpPr>
            <a:spLocks noGrp="1"/>
          </p:cNvSpPr>
          <p:nvPr>
            <p:ph type="title"/>
          </p:nvPr>
        </p:nvSpPr>
        <p:spPr/>
        <p:txBody>
          <a:bodyPr>
            <a:normAutofit/>
          </a:bodyPr>
          <a:lstStyle/>
          <a:p>
            <a:r>
              <a:rPr lang="en-US" sz="3200" b="1" dirty="0"/>
              <a:t>Traffickers:</a:t>
            </a:r>
            <a:br>
              <a:rPr lang="en-US" sz="3200" b="1" dirty="0"/>
            </a:br>
            <a:r>
              <a:rPr lang="en-US" sz="3200" b="1" dirty="0"/>
              <a:t>Who They are to the Victim/Survivor</a:t>
            </a:r>
          </a:p>
        </p:txBody>
      </p:sp>
      <p:pic>
        <p:nvPicPr>
          <p:cNvPr id="12" name="Picture 11">
            <a:extLst>
              <a:ext uri="{FF2B5EF4-FFF2-40B4-BE49-F238E27FC236}">
                <a16:creationId xmlns:a16="http://schemas.microsoft.com/office/drawing/2014/main" id="{5AC2074C-1E7E-4989-8E48-94F8BE2F3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28" y="6054744"/>
            <a:ext cx="1915427" cy="957714"/>
          </a:xfrm>
          <a:prstGeom prst="rect">
            <a:avLst/>
          </a:prstGeom>
        </p:spPr>
      </p:pic>
      <p:sp>
        <p:nvSpPr>
          <p:cNvPr id="3" name="TextBox 2">
            <a:extLst>
              <a:ext uri="{FF2B5EF4-FFF2-40B4-BE49-F238E27FC236}">
                <a16:creationId xmlns:a16="http://schemas.microsoft.com/office/drawing/2014/main" id="{CE0F2E77-8F3A-4557-B0F0-6B7411A4AE20}"/>
              </a:ext>
            </a:extLst>
          </p:cNvPr>
          <p:cNvSpPr txBox="1"/>
          <p:nvPr/>
        </p:nvSpPr>
        <p:spPr>
          <a:xfrm>
            <a:off x="3770616" y="780836"/>
            <a:ext cx="7602628" cy="646331"/>
          </a:xfrm>
          <a:prstGeom prst="rect">
            <a:avLst/>
          </a:prstGeom>
          <a:noFill/>
        </p:spPr>
        <p:txBody>
          <a:bodyPr wrap="square" rtlCol="0">
            <a:spAutoFit/>
          </a:bodyPr>
          <a:lstStyle/>
          <a:p>
            <a:r>
              <a:rPr lang="en-US" sz="3600" b="1" dirty="0"/>
              <a:t>Pimps, Madams, Brothel-Owners</a:t>
            </a:r>
          </a:p>
        </p:txBody>
      </p:sp>
      <p:pic>
        <p:nvPicPr>
          <p:cNvPr id="10" name="Picture 9">
            <a:extLst>
              <a:ext uri="{FF2B5EF4-FFF2-40B4-BE49-F238E27FC236}">
                <a16:creationId xmlns:a16="http://schemas.microsoft.com/office/drawing/2014/main" id="{FF9D88B8-883B-4E28-BD40-90957B4735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8941" y="2598964"/>
            <a:ext cx="1346081" cy="1404606"/>
          </a:xfrm>
          <a:prstGeom prst="rect">
            <a:avLst/>
          </a:prstGeom>
        </p:spPr>
      </p:pic>
      <p:pic>
        <p:nvPicPr>
          <p:cNvPr id="11" name="Picture 10">
            <a:extLst>
              <a:ext uri="{FF2B5EF4-FFF2-40B4-BE49-F238E27FC236}">
                <a16:creationId xmlns:a16="http://schemas.microsoft.com/office/drawing/2014/main" id="{32D57473-2AB1-46FB-95D8-C6672A4465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6928" y="5284903"/>
            <a:ext cx="1012085" cy="1310613"/>
          </a:xfrm>
          <a:prstGeom prst="rect">
            <a:avLst/>
          </a:prstGeom>
        </p:spPr>
      </p:pic>
      <p:pic>
        <p:nvPicPr>
          <p:cNvPr id="14" name="Picture 13">
            <a:extLst>
              <a:ext uri="{FF2B5EF4-FFF2-40B4-BE49-F238E27FC236}">
                <a16:creationId xmlns:a16="http://schemas.microsoft.com/office/drawing/2014/main" id="{3B5889F2-AD12-40A4-A7E5-5F09097BC4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0672" y="1496939"/>
            <a:ext cx="2416200" cy="1154941"/>
          </a:xfrm>
          <a:prstGeom prst="rect">
            <a:avLst/>
          </a:prstGeom>
        </p:spPr>
      </p:pic>
      <p:pic>
        <p:nvPicPr>
          <p:cNvPr id="15" name="Picture 14">
            <a:extLst>
              <a:ext uri="{FF2B5EF4-FFF2-40B4-BE49-F238E27FC236}">
                <a16:creationId xmlns:a16="http://schemas.microsoft.com/office/drawing/2014/main" id="{502EC79D-00B3-4633-A7DA-86FAA8E38D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7658" y="3980532"/>
            <a:ext cx="1316523" cy="1332385"/>
          </a:xfrm>
          <a:prstGeom prst="rect">
            <a:avLst/>
          </a:prstGeom>
        </p:spPr>
      </p:pic>
      <p:pic>
        <p:nvPicPr>
          <p:cNvPr id="16" name="Picture 15">
            <a:extLst>
              <a:ext uri="{FF2B5EF4-FFF2-40B4-BE49-F238E27FC236}">
                <a16:creationId xmlns:a16="http://schemas.microsoft.com/office/drawing/2014/main" id="{B7ABBD99-6056-4633-984D-6C09FE212E6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05627" y="3915443"/>
            <a:ext cx="1169194" cy="1399840"/>
          </a:xfrm>
          <a:prstGeom prst="rect">
            <a:avLst/>
          </a:prstGeom>
        </p:spPr>
      </p:pic>
      <p:pic>
        <p:nvPicPr>
          <p:cNvPr id="17" name="Picture 16">
            <a:extLst>
              <a:ext uri="{FF2B5EF4-FFF2-40B4-BE49-F238E27FC236}">
                <a16:creationId xmlns:a16="http://schemas.microsoft.com/office/drawing/2014/main" id="{10764C81-DB80-49E7-AE78-FB1FB3CEB655}"/>
              </a:ext>
            </a:extLst>
          </p:cNvPr>
          <p:cNvPicPr>
            <a:picLocks noChangeAspect="1"/>
          </p:cNvPicPr>
          <p:nvPr/>
        </p:nvPicPr>
        <p:blipFill rotWithShape="1">
          <a:blip r:embed="rId9">
            <a:extLst>
              <a:ext uri="{28A0092B-C50C-407E-A947-70E740481C1C}">
                <a14:useLocalDpi xmlns:a14="http://schemas.microsoft.com/office/drawing/2010/main" val="0"/>
              </a:ext>
            </a:extLst>
          </a:blip>
          <a:srcRect b="23469"/>
          <a:stretch/>
        </p:blipFill>
        <p:spPr>
          <a:xfrm>
            <a:off x="3665198" y="1514836"/>
            <a:ext cx="2925026" cy="1119274"/>
          </a:xfrm>
          <a:prstGeom prst="rect">
            <a:avLst/>
          </a:prstGeom>
        </p:spPr>
      </p:pic>
      <p:pic>
        <p:nvPicPr>
          <p:cNvPr id="18" name="Picture 17">
            <a:extLst>
              <a:ext uri="{FF2B5EF4-FFF2-40B4-BE49-F238E27FC236}">
                <a16:creationId xmlns:a16="http://schemas.microsoft.com/office/drawing/2014/main" id="{5A52A2A3-0382-431A-BCEA-F3437C1454E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69317" y="2607877"/>
            <a:ext cx="1110569" cy="1388114"/>
          </a:xfrm>
          <a:prstGeom prst="rect">
            <a:avLst/>
          </a:prstGeom>
        </p:spPr>
      </p:pic>
      <p:pic>
        <p:nvPicPr>
          <p:cNvPr id="19" name="Picture 18">
            <a:extLst>
              <a:ext uri="{FF2B5EF4-FFF2-40B4-BE49-F238E27FC236}">
                <a16:creationId xmlns:a16="http://schemas.microsoft.com/office/drawing/2014/main" id="{F9036192-E330-4BF7-B3FC-0D04C58E2ED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65782" y="2598964"/>
            <a:ext cx="1331368" cy="1388114"/>
          </a:xfrm>
          <a:prstGeom prst="rect">
            <a:avLst/>
          </a:prstGeom>
        </p:spPr>
      </p:pic>
      <p:pic>
        <p:nvPicPr>
          <p:cNvPr id="21" name="Picture 20">
            <a:extLst>
              <a:ext uri="{FF2B5EF4-FFF2-40B4-BE49-F238E27FC236}">
                <a16:creationId xmlns:a16="http://schemas.microsoft.com/office/drawing/2014/main" id="{B0200FBD-DA48-4DDB-88C5-AE22BC594F2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46336" y="2602506"/>
            <a:ext cx="1298547" cy="1401064"/>
          </a:xfrm>
          <a:prstGeom prst="rect">
            <a:avLst/>
          </a:prstGeom>
        </p:spPr>
      </p:pic>
      <p:pic>
        <p:nvPicPr>
          <p:cNvPr id="22" name="Picture 21">
            <a:extLst>
              <a:ext uri="{FF2B5EF4-FFF2-40B4-BE49-F238E27FC236}">
                <a16:creationId xmlns:a16="http://schemas.microsoft.com/office/drawing/2014/main" id="{887EFA83-075F-4630-9E36-3F294B27AF9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97015" y="5295181"/>
            <a:ext cx="1169194" cy="1290055"/>
          </a:xfrm>
          <a:prstGeom prst="rect">
            <a:avLst/>
          </a:prstGeom>
        </p:spPr>
      </p:pic>
      <p:sp>
        <p:nvSpPr>
          <p:cNvPr id="4" name="TextBox 3">
            <a:extLst>
              <a:ext uri="{FF2B5EF4-FFF2-40B4-BE49-F238E27FC236}">
                <a16:creationId xmlns:a16="http://schemas.microsoft.com/office/drawing/2014/main" id="{2D39146B-ACB2-498F-BEF2-B15F09B0570A}"/>
              </a:ext>
            </a:extLst>
          </p:cNvPr>
          <p:cNvSpPr txBox="1"/>
          <p:nvPr/>
        </p:nvSpPr>
        <p:spPr>
          <a:xfrm>
            <a:off x="8876872" y="1514836"/>
            <a:ext cx="2661007" cy="5078313"/>
          </a:xfrm>
          <a:prstGeom prst="rect">
            <a:avLst/>
          </a:prstGeom>
          <a:noFill/>
        </p:spPr>
        <p:txBody>
          <a:bodyPr wrap="square" rtlCol="0">
            <a:spAutoFit/>
          </a:bodyPr>
          <a:lstStyle/>
          <a:p>
            <a:pPr algn="r"/>
            <a:r>
              <a:rPr lang="en-US" sz="2400" dirty="0">
                <a:latin typeface="Bahnschrift Condensed" panose="020B0502040204020203" pitchFamily="34" charset="0"/>
              </a:rPr>
              <a:t>“The main thing about putting a girl you just turned out to work is breaking her down mentally. Making sure she understands she no longer owns any part of her body or even a mind at this point. You own that body and she belongs to you.”</a:t>
            </a:r>
          </a:p>
          <a:p>
            <a:pPr algn="r"/>
            <a:r>
              <a:rPr lang="en-US" b="1" dirty="0">
                <a:latin typeface="Bahnschrift Condensed" panose="020B0502040204020203" pitchFamily="34" charset="0"/>
              </a:rPr>
              <a:t>- “The 48 Laws of the Game: </a:t>
            </a:r>
            <a:r>
              <a:rPr lang="en-US" b="1" dirty="0" err="1">
                <a:latin typeface="Bahnschrift Condensed" panose="020B0502040204020203" pitchFamily="34" charset="0"/>
              </a:rPr>
              <a:t>Pimpology</a:t>
            </a:r>
            <a:r>
              <a:rPr lang="en-US" b="1" dirty="0">
                <a:latin typeface="Bahnschrift Condensed" panose="020B0502040204020203" pitchFamily="34" charset="0"/>
              </a:rPr>
              <a:t>,” </a:t>
            </a:r>
            <a:r>
              <a:rPr lang="en-US" b="1" dirty="0" err="1">
                <a:latin typeface="Bahnschrift Condensed" panose="020B0502040204020203" pitchFamily="34" charset="0"/>
              </a:rPr>
              <a:t>Pimpin</a:t>
            </a:r>
            <a:r>
              <a:rPr lang="en-US" b="1" dirty="0">
                <a:latin typeface="Bahnschrift Condensed" panose="020B0502040204020203" pitchFamily="34" charset="0"/>
              </a:rPr>
              <a:t>’ Ken</a:t>
            </a:r>
          </a:p>
          <a:p>
            <a:pPr algn="r"/>
            <a:endParaRPr lang="en-US" sz="2400" dirty="0"/>
          </a:p>
        </p:txBody>
      </p:sp>
    </p:spTree>
    <p:extLst>
      <p:ext uri="{BB962C8B-B14F-4D97-AF65-F5344CB8AC3E}">
        <p14:creationId xmlns:p14="http://schemas.microsoft.com/office/powerpoint/2010/main" val="3249324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301CF2-83B6-4A56-B109-8A3E65A4FD38}"/>
              </a:ext>
            </a:extLst>
          </p:cNvPr>
          <p:cNvSpPr/>
          <p:nvPr/>
        </p:nvSpPr>
        <p:spPr>
          <a:xfrm>
            <a:off x="3445844" y="3644365"/>
            <a:ext cx="8402855" cy="116465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2091F2E-6F6E-40DF-98E6-B692046D2FD9}"/>
              </a:ext>
            </a:extLst>
          </p:cNvPr>
          <p:cNvSpPr/>
          <p:nvPr/>
        </p:nvSpPr>
        <p:spPr>
          <a:xfrm>
            <a:off x="3445844" y="1809549"/>
            <a:ext cx="8402855" cy="116465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9D7DC1-1213-4810-A299-F085A65205D0}"/>
              </a:ext>
            </a:extLst>
          </p:cNvPr>
          <p:cNvSpPr>
            <a:spLocks noGrp="1"/>
          </p:cNvSpPr>
          <p:nvPr>
            <p:ph type="title"/>
          </p:nvPr>
        </p:nvSpPr>
        <p:spPr/>
        <p:txBody>
          <a:bodyPr/>
          <a:lstStyle/>
          <a:p>
            <a:r>
              <a:rPr lang="en-US" dirty="0"/>
              <a:t>NC Stop Human Trafficking</a:t>
            </a:r>
          </a:p>
        </p:txBody>
      </p:sp>
      <p:sp>
        <p:nvSpPr>
          <p:cNvPr id="3" name="Content Placeholder 2">
            <a:extLst>
              <a:ext uri="{FF2B5EF4-FFF2-40B4-BE49-F238E27FC236}">
                <a16:creationId xmlns:a16="http://schemas.microsoft.com/office/drawing/2014/main" id="{C30CB442-C80B-4AEB-9697-E8A49ACF5B91}"/>
              </a:ext>
            </a:extLst>
          </p:cNvPr>
          <p:cNvSpPr>
            <a:spLocks noGrp="1"/>
          </p:cNvSpPr>
          <p:nvPr>
            <p:ph sz="half" idx="1"/>
          </p:nvPr>
        </p:nvSpPr>
        <p:spPr>
          <a:xfrm>
            <a:off x="3867912" y="1946710"/>
            <a:ext cx="8071169" cy="815741"/>
          </a:xfrm>
        </p:spPr>
        <p:txBody>
          <a:bodyPr>
            <a:normAutofit fontScale="92500"/>
          </a:bodyPr>
          <a:lstStyle/>
          <a:p>
            <a:pPr marL="0" indent="0">
              <a:buNone/>
            </a:pPr>
            <a:r>
              <a:rPr lang="en-US" sz="3600" dirty="0">
                <a:solidFill>
                  <a:schemeClr val="tx1"/>
                </a:solidFill>
              </a:rPr>
              <a:t>Vision: A state free of human trafficking</a:t>
            </a:r>
          </a:p>
        </p:txBody>
      </p:sp>
      <p:sp>
        <p:nvSpPr>
          <p:cNvPr id="4" name="Content Placeholder 3">
            <a:extLst>
              <a:ext uri="{FF2B5EF4-FFF2-40B4-BE49-F238E27FC236}">
                <a16:creationId xmlns:a16="http://schemas.microsoft.com/office/drawing/2014/main" id="{9EB6A952-F847-4F7F-8459-FAB525CA6641}"/>
              </a:ext>
            </a:extLst>
          </p:cNvPr>
          <p:cNvSpPr>
            <a:spLocks noGrp="1"/>
          </p:cNvSpPr>
          <p:nvPr>
            <p:ph sz="half" idx="2"/>
          </p:nvPr>
        </p:nvSpPr>
        <p:spPr>
          <a:xfrm>
            <a:off x="3867911" y="3708133"/>
            <a:ext cx="7307981" cy="1037122"/>
          </a:xfrm>
        </p:spPr>
        <p:txBody>
          <a:bodyPr>
            <a:normAutofit fontScale="92500"/>
          </a:bodyPr>
          <a:lstStyle/>
          <a:p>
            <a:pPr marL="0" indent="0">
              <a:buNone/>
            </a:pPr>
            <a:r>
              <a:rPr lang="en-US" sz="3600" dirty="0">
                <a:solidFill>
                  <a:schemeClr val="tx1"/>
                </a:solidFill>
              </a:rPr>
              <a:t>Mission: Creating communities actively working to abolish human trafficking</a:t>
            </a:r>
          </a:p>
        </p:txBody>
      </p:sp>
      <p:pic>
        <p:nvPicPr>
          <p:cNvPr id="5" name="Picture 4">
            <a:extLst>
              <a:ext uri="{FF2B5EF4-FFF2-40B4-BE49-F238E27FC236}">
                <a16:creationId xmlns:a16="http://schemas.microsoft.com/office/drawing/2014/main" id="{8092BADE-CC8B-4313-8AD3-F46421A44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8" y="6054744"/>
            <a:ext cx="1915427" cy="957714"/>
          </a:xfrm>
          <a:prstGeom prst="rect">
            <a:avLst/>
          </a:prstGeom>
        </p:spPr>
      </p:pic>
    </p:spTree>
    <p:extLst>
      <p:ext uri="{BB962C8B-B14F-4D97-AF65-F5344CB8AC3E}">
        <p14:creationId xmlns:p14="http://schemas.microsoft.com/office/powerpoint/2010/main" val="3589810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3C429-E1DF-43B6-9407-D7544DDC8267}"/>
              </a:ext>
            </a:extLst>
          </p:cNvPr>
          <p:cNvSpPr>
            <a:spLocks noGrp="1"/>
          </p:cNvSpPr>
          <p:nvPr>
            <p:ph type="title"/>
          </p:nvPr>
        </p:nvSpPr>
        <p:spPr/>
        <p:txBody>
          <a:bodyPr>
            <a:normAutofit/>
          </a:bodyPr>
          <a:lstStyle/>
          <a:p>
            <a:r>
              <a:rPr lang="en-US" sz="4400" b="1" dirty="0"/>
              <a:t>Prevalence</a:t>
            </a:r>
          </a:p>
        </p:txBody>
      </p:sp>
      <p:pic>
        <p:nvPicPr>
          <p:cNvPr id="12" name="Picture 11">
            <a:extLst>
              <a:ext uri="{FF2B5EF4-FFF2-40B4-BE49-F238E27FC236}">
                <a16:creationId xmlns:a16="http://schemas.microsoft.com/office/drawing/2014/main" id="{5AC2074C-1E7E-4989-8E48-94F8BE2F3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8" y="6054744"/>
            <a:ext cx="1915427" cy="957714"/>
          </a:xfrm>
          <a:prstGeom prst="rect">
            <a:avLst/>
          </a:prstGeom>
        </p:spPr>
      </p:pic>
      <p:sp>
        <p:nvSpPr>
          <p:cNvPr id="6" name="Rectangle 5">
            <a:extLst>
              <a:ext uri="{FF2B5EF4-FFF2-40B4-BE49-F238E27FC236}">
                <a16:creationId xmlns:a16="http://schemas.microsoft.com/office/drawing/2014/main" id="{33CAD288-E000-486D-9005-60EA74BDB66A}"/>
              </a:ext>
            </a:extLst>
          </p:cNvPr>
          <p:cNvSpPr/>
          <p:nvPr/>
        </p:nvSpPr>
        <p:spPr>
          <a:xfrm>
            <a:off x="3200401" y="1123837"/>
            <a:ext cx="8193639" cy="830997"/>
          </a:xfrm>
          <a:prstGeom prst="rect">
            <a:avLst/>
          </a:prstGeom>
        </p:spPr>
        <p:txBody>
          <a:bodyPr wrap="square">
            <a:spAutoFit/>
          </a:bodyPr>
          <a:lstStyle/>
          <a:p>
            <a:pPr algn="ctr"/>
            <a:r>
              <a:rPr lang="en-US" sz="4800" b="1" dirty="0">
                <a:solidFill>
                  <a:schemeClr val="tx1">
                    <a:lumMod val="75000"/>
                  </a:schemeClr>
                </a:solidFill>
                <a:latin typeface="Century Gothic" panose="020B0502020202020204" pitchFamily="34" charset="0"/>
              </a:rPr>
              <a:t>40,000,000 (estimated)</a:t>
            </a:r>
            <a:endParaRPr lang="en-US" sz="4800" dirty="0">
              <a:solidFill>
                <a:schemeClr val="tx1">
                  <a:lumMod val="75000"/>
                </a:schemeClr>
              </a:solidFill>
              <a:latin typeface="Century Gothic" panose="020B0502020202020204" pitchFamily="34" charset="0"/>
            </a:endParaRPr>
          </a:p>
        </p:txBody>
      </p:sp>
      <p:sp>
        <p:nvSpPr>
          <p:cNvPr id="4" name="TextBox 3">
            <a:extLst>
              <a:ext uri="{FF2B5EF4-FFF2-40B4-BE49-F238E27FC236}">
                <a16:creationId xmlns:a16="http://schemas.microsoft.com/office/drawing/2014/main" id="{168C00DC-1A60-4E35-87EE-C0CA6615519C}"/>
              </a:ext>
            </a:extLst>
          </p:cNvPr>
          <p:cNvSpPr txBox="1"/>
          <p:nvPr/>
        </p:nvSpPr>
        <p:spPr>
          <a:xfrm>
            <a:off x="3770616" y="2013735"/>
            <a:ext cx="7448764"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a:t>40 million people around the world are victims of human trafficking</a:t>
            </a:r>
          </a:p>
          <a:p>
            <a:pPr marL="285750" indent="-285750">
              <a:buFont typeface="Arial" panose="020B0604020202020204" pitchFamily="34" charset="0"/>
              <a:buChar char="•"/>
            </a:pPr>
            <a:r>
              <a:rPr lang="en-US" sz="3200" dirty="0"/>
              <a:t>71% of victims are women and girls</a:t>
            </a:r>
          </a:p>
          <a:p>
            <a:pPr marL="285750" indent="-285750">
              <a:buFont typeface="Arial" panose="020B0604020202020204" pitchFamily="34" charset="0"/>
              <a:buChar char="•"/>
            </a:pPr>
            <a:r>
              <a:rPr lang="en-US" sz="3200" b="1" dirty="0"/>
              <a:t>IMPORTANT:</a:t>
            </a:r>
            <a:r>
              <a:rPr lang="en-US" sz="3200" dirty="0"/>
              <a:t> Men and boys are also trafficked across the world. In the U.S. there are few resources for men and boys who have been trafficked and few male victims come forward for help</a:t>
            </a:r>
          </a:p>
        </p:txBody>
      </p:sp>
      <p:sp>
        <p:nvSpPr>
          <p:cNvPr id="8" name="TextBox 7">
            <a:extLst>
              <a:ext uri="{FF2B5EF4-FFF2-40B4-BE49-F238E27FC236}">
                <a16:creationId xmlns:a16="http://schemas.microsoft.com/office/drawing/2014/main" id="{5B6B1439-C25F-44B9-B10B-713C4CDA4027}"/>
              </a:ext>
            </a:extLst>
          </p:cNvPr>
          <p:cNvSpPr txBox="1"/>
          <p:nvPr/>
        </p:nvSpPr>
        <p:spPr>
          <a:xfrm>
            <a:off x="7037798" y="6104509"/>
            <a:ext cx="5067574" cy="646331"/>
          </a:xfrm>
          <a:prstGeom prst="rect">
            <a:avLst/>
          </a:prstGeom>
          <a:noFill/>
        </p:spPr>
        <p:txBody>
          <a:bodyPr wrap="square" rtlCol="0">
            <a:spAutoFit/>
          </a:bodyPr>
          <a:lstStyle/>
          <a:p>
            <a:r>
              <a:rPr lang="en-US" dirty="0"/>
              <a:t>- “Global Estimates on Modern Slavery,” International </a:t>
            </a:r>
            <a:r>
              <a:rPr lang="en-US" dirty="0" err="1"/>
              <a:t>Labour</a:t>
            </a:r>
            <a:r>
              <a:rPr lang="en-US" dirty="0"/>
              <a:t> Office, 2017</a:t>
            </a:r>
          </a:p>
        </p:txBody>
      </p:sp>
    </p:spTree>
    <p:extLst>
      <p:ext uri="{BB962C8B-B14F-4D97-AF65-F5344CB8AC3E}">
        <p14:creationId xmlns:p14="http://schemas.microsoft.com/office/powerpoint/2010/main" val="3770571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map&#10;&#10;Description generated with high confidence">
            <a:extLst>
              <a:ext uri="{FF2B5EF4-FFF2-40B4-BE49-F238E27FC236}">
                <a16:creationId xmlns:a16="http://schemas.microsoft.com/office/drawing/2014/main" id="{1775B05A-01E6-48AE-A060-DBE77720C3B3}"/>
              </a:ext>
            </a:extLst>
          </p:cNvPr>
          <p:cNvPicPr>
            <a:picLocks noChangeAspect="1"/>
          </p:cNvPicPr>
          <p:nvPr/>
        </p:nvPicPr>
        <p:blipFill rotWithShape="1">
          <a:blip r:embed="rId2"/>
          <a:srcRect l="42527" b="-3125"/>
          <a:stretch/>
        </p:blipFill>
        <p:spPr>
          <a:xfrm>
            <a:off x="3606230" y="860080"/>
            <a:ext cx="8126858" cy="5673520"/>
          </a:xfrm>
          <a:prstGeom prst="rect">
            <a:avLst/>
          </a:prstGeom>
        </p:spPr>
      </p:pic>
      <p:sp>
        <p:nvSpPr>
          <p:cNvPr id="2" name="Title 1">
            <a:extLst>
              <a:ext uri="{FF2B5EF4-FFF2-40B4-BE49-F238E27FC236}">
                <a16:creationId xmlns:a16="http://schemas.microsoft.com/office/drawing/2014/main" id="{CDD3C429-E1DF-43B6-9407-D7544DDC8267}"/>
              </a:ext>
            </a:extLst>
          </p:cNvPr>
          <p:cNvSpPr>
            <a:spLocks noGrp="1"/>
          </p:cNvSpPr>
          <p:nvPr>
            <p:ph type="title"/>
          </p:nvPr>
        </p:nvSpPr>
        <p:spPr/>
        <p:txBody>
          <a:bodyPr>
            <a:normAutofit/>
          </a:bodyPr>
          <a:lstStyle/>
          <a:p>
            <a:r>
              <a:rPr lang="en-US" sz="4400" b="1" dirty="0"/>
              <a:t>Prevalence</a:t>
            </a:r>
          </a:p>
        </p:txBody>
      </p:sp>
      <p:pic>
        <p:nvPicPr>
          <p:cNvPr id="12" name="Picture 11">
            <a:extLst>
              <a:ext uri="{FF2B5EF4-FFF2-40B4-BE49-F238E27FC236}">
                <a16:creationId xmlns:a16="http://schemas.microsoft.com/office/drawing/2014/main" id="{5AC2074C-1E7E-4989-8E48-94F8BE2F3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28" y="6054744"/>
            <a:ext cx="1915427" cy="957714"/>
          </a:xfrm>
          <a:prstGeom prst="rect">
            <a:avLst/>
          </a:prstGeom>
        </p:spPr>
      </p:pic>
      <p:sp>
        <p:nvSpPr>
          <p:cNvPr id="3" name="Oval 2">
            <a:extLst>
              <a:ext uri="{FF2B5EF4-FFF2-40B4-BE49-F238E27FC236}">
                <a16:creationId xmlns:a16="http://schemas.microsoft.com/office/drawing/2014/main" id="{185BA7E5-67D1-4687-AE57-8E1FBEAE3DB0}"/>
              </a:ext>
            </a:extLst>
          </p:cNvPr>
          <p:cNvSpPr/>
          <p:nvPr/>
        </p:nvSpPr>
        <p:spPr>
          <a:xfrm>
            <a:off x="2109143" y="508571"/>
            <a:ext cx="2702104" cy="2321959"/>
          </a:xfrm>
          <a:prstGeom prst="ellipse">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6FCEAC3-09A8-4B9C-B88A-27875DD07EAC}"/>
              </a:ext>
            </a:extLst>
          </p:cNvPr>
          <p:cNvSpPr/>
          <p:nvPr/>
        </p:nvSpPr>
        <p:spPr>
          <a:xfrm>
            <a:off x="2984762" y="2412081"/>
            <a:ext cx="2445249" cy="2321959"/>
          </a:xfrm>
          <a:prstGeom prst="ellipse">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CE21686-8846-47AD-BC21-8C9499D3B8BD}"/>
              </a:ext>
            </a:extLst>
          </p:cNvPr>
          <p:cNvSpPr txBox="1"/>
          <p:nvPr/>
        </p:nvSpPr>
        <p:spPr>
          <a:xfrm>
            <a:off x="2514972" y="596958"/>
            <a:ext cx="1890445" cy="1323439"/>
          </a:xfrm>
          <a:prstGeom prst="rect">
            <a:avLst/>
          </a:prstGeom>
          <a:noFill/>
        </p:spPr>
        <p:txBody>
          <a:bodyPr wrap="square" rtlCol="0">
            <a:spAutoFit/>
          </a:bodyPr>
          <a:lstStyle/>
          <a:p>
            <a:r>
              <a:rPr lang="en-US" sz="8000" b="1" dirty="0">
                <a:solidFill>
                  <a:schemeClr val="bg1"/>
                </a:solidFill>
              </a:rPr>
              <a:t>233</a:t>
            </a:r>
          </a:p>
        </p:txBody>
      </p:sp>
      <p:sp>
        <p:nvSpPr>
          <p:cNvPr id="10" name="TextBox 9">
            <a:extLst>
              <a:ext uri="{FF2B5EF4-FFF2-40B4-BE49-F238E27FC236}">
                <a16:creationId xmlns:a16="http://schemas.microsoft.com/office/drawing/2014/main" id="{D1A5DA32-A9FF-491D-B878-0ACBA8F5C41E}"/>
              </a:ext>
            </a:extLst>
          </p:cNvPr>
          <p:cNvSpPr txBox="1"/>
          <p:nvPr/>
        </p:nvSpPr>
        <p:spPr>
          <a:xfrm>
            <a:off x="2615122" y="1704666"/>
            <a:ext cx="1789323" cy="830997"/>
          </a:xfrm>
          <a:prstGeom prst="rect">
            <a:avLst/>
          </a:prstGeom>
          <a:noFill/>
        </p:spPr>
        <p:txBody>
          <a:bodyPr wrap="square" rtlCol="0">
            <a:spAutoFit/>
          </a:bodyPr>
          <a:lstStyle/>
          <a:p>
            <a:pPr algn="ctr"/>
            <a:r>
              <a:rPr lang="en-US" sz="2400" dirty="0">
                <a:solidFill>
                  <a:schemeClr val="bg1"/>
                </a:solidFill>
              </a:rPr>
              <a:t>Confirmed </a:t>
            </a:r>
          </a:p>
          <a:p>
            <a:pPr algn="ctr"/>
            <a:r>
              <a:rPr lang="en-US" sz="2400" dirty="0">
                <a:solidFill>
                  <a:schemeClr val="bg1"/>
                </a:solidFill>
              </a:rPr>
              <a:t>cases</a:t>
            </a:r>
          </a:p>
        </p:txBody>
      </p:sp>
      <p:sp>
        <p:nvSpPr>
          <p:cNvPr id="13" name="TextBox 12">
            <a:extLst>
              <a:ext uri="{FF2B5EF4-FFF2-40B4-BE49-F238E27FC236}">
                <a16:creationId xmlns:a16="http://schemas.microsoft.com/office/drawing/2014/main" id="{B7DCB00F-637F-47C7-96FA-E7C473D69354}"/>
              </a:ext>
            </a:extLst>
          </p:cNvPr>
          <p:cNvSpPr txBox="1"/>
          <p:nvPr/>
        </p:nvSpPr>
        <p:spPr>
          <a:xfrm>
            <a:off x="3570041" y="2830530"/>
            <a:ext cx="1890445" cy="923330"/>
          </a:xfrm>
          <a:prstGeom prst="rect">
            <a:avLst/>
          </a:prstGeom>
          <a:noFill/>
        </p:spPr>
        <p:txBody>
          <a:bodyPr wrap="square" rtlCol="0">
            <a:spAutoFit/>
          </a:bodyPr>
          <a:lstStyle/>
          <a:p>
            <a:r>
              <a:rPr lang="en-US" sz="5400" b="1" dirty="0">
                <a:solidFill>
                  <a:schemeClr val="bg1"/>
                </a:solidFill>
              </a:rPr>
              <a:t>340 </a:t>
            </a:r>
          </a:p>
        </p:txBody>
      </p:sp>
      <p:sp>
        <p:nvSpPr>
          <p:cNvPr id="14" name="TextBox 13">
            <a:extLst>
              <a:ext uri="{FF2B5EF4-FFF2-40B4-BE49-F238E27FC236}">
                <a16:creationId xmlns:a16="http://schemas.microsoft.com/office/drawing/2014/main" id="{44CD987D-59B1-4290-A37A-E12D3EAEA333}"/>
              </a:ext>
            </a:extLst>
          </p:cNvPr>
          <p:cNvSpPr txBox="1"/>
          <p:nvPr/>
        </p:nvSpPr>
        <p:spPr>
          <a:xfrm>
            <a:off x="3261412" y="3749110"/>
            <a:ext cx="1789323" cy="338554"/>
          </a:xfrm>
          <a:prstGeom prst="rect">
            <a:avLst/>
          </a:prstGeom>
          <a:noFill/>
        </p:spPr>
        <p:txBody>
          <a:bodyPr wrap="square" rtlCol="0">
            <a:spAutoFit/>
          </a:bodyPr>
          <a:lstStyle/>
          <a:p>
            <a:pPr algn="ctr"/>
            <a:r>
              <a:rPr lang="en-US" sz="1600" dirty="0">
                <a:solidFill>
                  <a:schemeClr val="bg1"/>
                </a:solidFill>
              </a:rPr>
              <a:t>Victims identified </a:t>
            </a:r>
          </a:p>
        </p:txBody>
      </p:sp>
      <p:sp>
        <p:nvSpPr>
          <p:cNvPr id="11" name="TextBox 10">
            <a:extLst>
              <a:ext uri="{FF2B5EF4-FFF2-40B4-BE49-F238E27FC236}">
                <a16:creationId xmlns:a16="http://schemas.microsoft.com/office/drawing/2014/main" id="{7880BECA-70DF-4BCE-9743-266A992D2CC0}"/>
              </a:ext>
            </a:extLst>
          </p:cNvPr>
          <p:cNvSpPr txBox="1"/>
          <p:nvPr/>
        </p:nvSpPr>
        <p:spPr>
          <a:xfrm>
            <a:off x="5253650" y="1123837"/>
            <a:ext cx="4247017" cy="3970318"/>
          </a:xfrm>
          <a:prstGeom prst="rect">
            <a:avLst/>
          </a:prstGeom>
          <a:noFill/>
        </p:spPr>
        <p:txBody>
          <a:bodyPr wrap="square" rtlCol="0">
            <a:spAutoFit/>
          </a:bodyPr>
          <a:lstStyle/>
          <a:p>
            <a:pPr algn="ctr"/>
            <a:r>
              <a:rPr lang="en-US" sz="3600" dirty="0"/>
              <a:t>As of 2021, </a:t>
            </a:r>
          </a:p>
          <a:p>
            <a:pPr algn="ctr"/>
            <a:r>
              <a:rPr lang="en-US" sz="3600" dirty="0"/>
              <a:t>North Carolina is  ranked </a:t>
            </a:r>
            <a:r>
              <a:rPr lang="en-US" sz="3600" b="1" dirty="0">
                <a:solidFill>
                  <a:srgbClr val="820000"/>
                </a:solidFill>
              </a:rPr>
              <a:t>in the TOP 15 </a:t>
            </a:r>
            <a:r>
              <a:rPr lang="en-US" sz="3600" dirty="0"/>
              <a:t>in the nation for human trafficking reports.</a:t>
            </a:r>
          </a:p>
          <a:p>
            <a:endParaRPr lang="en-US" sz="3600" dirty="0"/>
          </a:p>
        </p:txBody>
      </p:sp>
      <p:sp>
        <p:nvSpPr>
          <p:cNvPr id="15" name="TextBox 14">
            <a:extLst>
              <a:ext uri="{FF2B5EF4-FFF2-40B4-BE49-F238E27FC236}">
                <a16:creationId xmlns:a16="http://schemas.microsoft.com/office/drawing/2014/main" id="{57B25263-1ACC-40F4-9F1E-426EDE2CCA66}"/>
              </a:ext>
            </a:extLst>
          </p:cNvPr>
          <p:cNvSpPr txBox="1"/>
          <p:nvPr/>
        </p:nvSpPr>
        <p:spPr>
          <a:xfrm>
            <a:off x="8209052" y="6210435"/>
            <a:ext cx="4387065" cy="646331"/>
          </a:xfrm>
          <a:prstGeom prst="rect">
            <a:avLst/>
          </a:prstGeom>
          <a:noFill/>
        </p:spPr>
        <p:txBody>
          <a:bodyPr wrap="square" rtlCol="0">
            <a:spAutoFit/>
          </a:bodyPr>
          <a:lstStyle/>
          <a:p>
            <a:r>
              <a:rPr lang="en-US" sz="1200" cap="small" dirty="0"/>
              <a:t>National Human Trafficking Hotline </a:t>
            </a:r>
          </a:p>
          <a:p>
            <a:r>
              <a:rPr lang="en-US" sz="1200" i="1" cap="small" dirty="0"/>
              <a:t>https://humantraffickinghotline.org/state/north-carolina</a:t>
            </a:r>
          </a:p>
          <a:p>
            <a:endParaRPr lang="en-US" sz="1200" dirty="0"/>
          </a:p>
        </p:txBody>
      </p:sp>
    </p:spTree>
    <p:extLst>
      <p:ext uri="{BB962C8B-B14F-4D97-AF65-F5344CB8AC3E}">
        <p14:creationId xmlns:p14="http://schemas.microsoft.com/office/powerpoint/2010/main" val="2105925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216E7C0-1F73-48C4-845C-9AE7A7F2DE3D}"/>
              </a:ext>
            </a:extLst>
          </p:cNvPr>
          <p:cNvSpPr txBox="1"/>
          <p:nvPr/>
        </p:nvSpPr>
        <p:spPr>
          <a:xfrm>
            <a:off x="3616504" y="1228397"/>
            <a:ext cx="2753476" cy="4401205"/>
          </a:xfrm>
          <a:prstGeom prst="rect">
            <a:avLst/>
          </a:prstGeom>
          <a:noFill/>
        </p:spPr>
        <p:txBody>
          <a:bodyPr wrap="square" rtlCol="0">
            <a:spAutoFit/>
          </a:bodyPr>
          <a:lstStyle/>
          <a:p>
            <a:pPr marL="457200" indent="-457200">
              <a:buFont typeface="Arial" panose="020B0604020202020204" pitchFamily="34" charset="0"/>
              <a:buChar char="•"/>
            </a:pPr>
            <a:r>
              <a:rPr lang="en-US" sz="2800" cap="small" dirty="0"/>
              <a:t>I-95 and I-85</a:t>
            </a:r>
          </a:p>
          <a:p>
            <a:pPr marL="457200" indent="-457200">
              <a:buFont typeface="Arial" panose="020B0604020202020204" pitchFamily="34" charset="0"/>
              <a:buChar char="•"/>
            </a:pPr>
            <a:r>
              <a:rPr lang="en-US" sz="2800" cap="small" dirty="0"/>
              <a:t>Military Bases</a:t>
            </a:r>
          </a:p>
          <a:p>
            <a:pPr marL="457200" indent="-457200">
              <a:buFont typeface="Arial" panose="020B0604020202020204" pitchFamily="34" charset="0"/>
              <a:buChar char="•"/>
            </a:pPr>
            <a:r>
              <a:rPr lang="en-US" sz="2800" cap="small" dirty="0"/>
              <a:t>Coastal state</a:t>
            </a:r>
          </a:p>
          <a:p>
            <a:pPr marL="457200" indent="-457200">
              <a:buFont typeface="Arial" panose="020B0604020202020204" pitchFamily="34" charset="0"/>
              <a:buChar char="•"/>
            </a:pPr>
            <a:r>
              <a:rPr lang="en-US" sz="2800" cap="small" dirty="0"/>
              <a:t>High immigrant population</a:t>
            </a:r>
          </a:p>
          <a:p>
            <a:pPr marL="457200" indent="-457200">
              <a:buFont typeface="Arial" panose="020B0604020202020204" pitchFamily="34" charset="0"/>
              <a:buChar char="•"/>
            </a:pPr>
            <a:r>
              <a:rPr lang="en-US" sz="2800" cap="small" dirty="0"/>
              <a:t>Large agricultural industry</a:t>
            </a:r>
          </a:p>
        </p:txBody>
      </p:sp>
      <p:pic>
        <p:nvPicPr>
          <p:cNvPr id="12" name="Shape 318" descr="East Coast Map with I95">
            <a:extLst>
              <a:ext uri="{FF2B5EF4-FFF2-40B4-BE49-F238E27FC236}">
                <a16:creationId xmlns:a16="http://schemas.microsoft.com/office/drawing/2014/main" id="{4401CC25-7D3C-485F-831B-974DDBF09083}"/>
              </a:ext>
            </a:extLst>
          </p:cNvPr>
          <p:cNvPicPr preferRelativeResize="0"/>
          <p:nvPr/>
        </p:nvPicPr>
        <p:blipFill rotWithShape="1">
          <a:blip r:embed="rId2">
            <a:alphaModFix/>
          </a:blip>
          <a:srcRect/>
          <a:stretch/>
        </p:blipFill>
        <p:spPr>
          <a:xfrm>
            <a:off x="6593371" y="462338"/>
            <a:ext cx="5252732" cy="5691066"/>
          </a:xfrm>
          <a:prstGeom prst="rect">
            <a:avLst/>
          </a:prstGeom>
          <a:noFill/>
          <a:ln>
            <a:noFill/>
          </a:ln>
        </p:spPr>
      </p:pic>
      <p:pic>
        <p:nvPicPr>
          <p:cNvPr id="13" name="Picture 12">
            <a:extLst>
              <a:ext uri="{FF2B5EF4-FFF2-40B4-BE49-F238E27FC236}">
                <a16:creationId xmlns:a16="http://schemas.microsoft.com/office/drawing/2014/main" id="{ABB1C3A7-16E2-4490-8848-8BEE904F1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53403"/>
            <a:ext cx="1593953" cy="796977"/>
          </a:xfrm>
          <a:prstGeom prst="rect">
            <a:avLst/>
          </a:prstGeom>
        </p:spPr>
      </p:pic>
      <p:sp>
        <p:nvSpPr>
          <p:cNvPr id="11" name="Title 1">
            <a:extLst>
              <a:ext uri="{FF2B5EF4-FFF2-40B4-BE49-F238E27FC236}">
                <a16:creationId xmlns:a16="http://schemas.microsoft.com/office/drawing/2014/main" id="{5135CA40-00F1-45BA-B299-A3797DA42355}"/>
              </a:ext>
            </a:extLst>
          </p:cNvPr>
          <p:cNvSpPr>
            <a:spLocks noGrp="1"/>
          </p:cNvSpPr>
          <p:nvPr>
            <p:ph type="title"/>
          </p:nvPr>
        </p:nvSpPr>
        <p:spPr>
          <a:xfrm>
            <a:off x="252919" y="1123837"/>
            <a:ext cx="2947482" cy="4601183"/>
          </a:xfrm>
        </p:spPr>
        <p:txBody>
          <a:bodyPr>
            <a:normAutofit/>
          </a:bodyPr>
          <a:lstStyle/>
          <a:p>
            <a:r>
              <a:rPr lang="en-US" sz="4400" b="1" dirty="0"/>
              <a:t>Prevalence</a:t>
            </a:r>
          </a:p>
        </p:txBody>
      </p:sp>
    </p:spTree>
    <p:extLst>
      <p:ext uri="{BB962C8B-B14F-4D97-AF65-F5344CB8AC3E}">
        <p14:creationId xmlns:p14="http://schemas.microsoft.com/office/powerpoint/2010/main" val="3189029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3C429-E1DF-43B6-9407-D7544DDC8267}"/>
              </a:ext>
            </a:extLst>
          </p:cNvPr>
          <p:cNvSpPr>
            <a:spLocks noGrp="1"/>
          </p:cNvSpPr>
          <p:nvPr>
            <p:ph type="title"/>
          </p:nvPr>
        </p:nvSpPr>
        <p:spPr/>
        <p:txBody>
          <a:bodyPr>
            <a:normAutofit/>
          </a:bodyPr>
          <a:lstStyle/>
          <a:p>
            <a:r>
              <a:rPr lang="en-US" sz="4400" b="1" dirty="0"/>
              <a:t>Prevalence</a:t>
            </a:r>
          </a:p>
        </p:txBody>
      </p:sp>
      <p:pic>
        <p:nvPicPr>
          <p:cNvPr id="12" name="Picture 11">
            <a:extLst>
              <a:ext uri="{FF2B5EF4-FFF2-40B4-BE49-F238E27FC236}">
                <a16:creationId xmlns:a16="http://schemas.microsoft.com/office/drawing/2014/main" id="{5AC2074C-1E7E-4989-8E48-94F8BE2F3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8" y="6054744"/>
            <a:ext cx="1915427" cy="957714"/>
          </a:xfrm>
          <a:prstGeom prst="rect">
            <a:avLst/>
          </a:prstGeom>
        </p:spPr>
      </p:pic>
      <p:sp>
        <p:nvSpPr>
          <p:cNvPr id="8" name="TextBox 7">
            <a:extLst>
              <a:ext uri="{FF2B5EF4-FFF2-40B4-BE49-F238E27FC236}">
                <a16:creationId xmlns:a16="http://schemas.microsoft.com/office/drawing/2014/main" id="{02F49518-5B38-4350-B520-4AB46C99C5E0}"/>
              </a:ext>
            </a:extLst>
          </p:cNvPr>
          <p:cNvSpPr txBox="1"/>
          <p:nvPr/>
        </p:nvSpPr>
        <p:spPr>
          <a:xfrm>
            <a:off x="8209052" y="6210435"/>
            <a:ext cx="4387065" cy="646331"/>
          </a:xfrm>
          <a:prstGeom prst="rect">
            <a:avLst/>
          </a:prstGeom>
          <a:noFill/>
        </p:spPr>
        <p:txBody>
          <a:bodyPr wrap="square" rtlCol="0">
            <a:spAutoFit/>
          </a:bodyPr>
          <a:lstStyle/>
          <a:p>
            <a:r>
              <a:rPr lang="en-US" sz="1200" cap="small" dirty="0"/>
              <a:t>National Human Trafficking Hotline </a:t>
            </a:r>
          </a:p>
          <a:p>
            <a:r>
              <a:rPr lang="en-US" sz="1200" i="1" cap="small" dirty="0"/>
              <a:t>https://humantraffickinghotline.org/state/north-carolina</a:t>
            </a:r>
          </a:p>
          <a:p>
            <a:endParaRPr lang="en-US" sz="1200" dirty="0"/>
          </a:p>
        </p:txBody>
      </p:sp>
      <p:pic>
        <p:nvPicPr>
          <p:cNvPr id="4" name="Picture 3">
            <a:extLst>
              <a:ext uri="{FF2B5EF4-FFF2-40B4-BE49-F238E27FC236}">
                <a16:creationId xmlns:a16="http://schemas.microsoft.com/office/drawing/2014/main" id="{F94D8376-6E7D-6266-897E-1DC9B0FD77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5564" y="1409701"/>
            <a:ext cx="7576465" cy="3576637"/>
          </a:xfrm>
          <a:prstGeom prst="rect">
            <a:avLst/>
          </a:prstGeom>
        </p:spPr>
      </p:pic>
    </p:spTree>
    <p:extLst>
      <p:ext uri="{BB962C8B-B14F-4D97-AF65-F5344CB8AC3E}">
        <p14:creationId xmlns:p14="http://schemas.microsoft.com/office/powerpoint/2010/main" val="2785803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3C429-E1DF-43B6-9407-D7544DDC8267}"/>
              </a:ext>
            </a:extLst>
          </p:cNvPr>
          <p:cNvSpPr>
            <a:spLocks noGrp="1"/>
          </p:cNvSpPr>
          <p:nvPr>
            <p:ph type="title"/>
          </p:nvPr>
        </p:nvSpPr>
        <p:spPr/>
        <p:txBody>
          <a:bodyPr>
            <a:normAutofit/>
          </a:bodyPr>
          <a:lstStyle/>
          <a:p>
            <a:r>
              <a:rPr lang="en-US" sz="4400" b="1" dirty="0"/>
              <a:t>Prevalence</a:t>
            </a:r>
          </a:p>
        </p:txBody>
      </p:sp>
      <p:pic>
        <p:nvPicPr>
          <p:cNvPr id="12" name="Picture 11">
            <a:extLst>
              <a:ext uri="{FF2B5EF4-FFF2-40B4-BE49-F238E27FC236}">
                <a16:creationId xmlns:a16="http://schemas.microsoft.com/office/drawing/2014/main" id="{5AC2074C-1E7E-4989-8E48-94F8BE2F3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8" y="6054744"/>
            <a:ext cx="1915427" cy="957714"/>
          </a:xfrm>
          <a:prstGeom prst="rect">
            <a:avLst/>
          </a:prstGeom>
        </p:spPr>
      </p:pic>
      <p:sp>
        <p:nvSpPr>
          <p:cNvPr id="8" name="TextBox 7">
            <a:extLst>
              <a:ext uri="{FF2B5EF4-FFF2-40B4-BE49-F238E27FC236}">
                <a16:creationId xmlns:a16="http://schemas.microsoft.com/office/drawing/2014/main" id="{8B836FC3-0383-47FD-828E-0BAA56A73F11}"/>
              </a:ext>
            </a:extLst>
          </p:cNvPr>
          <p:cNvSpPr txBox="1"/>
          <p:nvPr/>
        </p:nvSpPr>
        <p:spPr>
          <a:xfrm>
            <a:off x="8209052" y="6210435"/>
            <a:ext cx="4387065" cy="646331"/>
          </a:xfrm>
          <a:prstGeom prst="rect">
            <a:avLst/>
          </a:prstGeom>
          <a:noFill/>
        </p:spPr>
        <p:txBody>
          <a:bodyPr wrap="square" rtlCol="0">
            <a:spAutoFit/>
          </a:bodyPr>
          <a:lstStyle/>
          <a:p>
            <a:r>
              <a:rPr lang="en-US" sz="1200" cap="small" dirty="0"/>
              <a:t>National Human Trafficking Hotline </a:t>
            </a:r>
          </a:p>
          <a:p>
            <a:r>
              <a:rPr lang="en-US" sz="1200" i="1" cap="small" dirty="0"/>
              <a:t>https://humantraffickinghotline.org/state/north-carolina</a:t>
            </a:r>
          </a:p>
          <a:p>
            <a:endParaRPr lang="en-US" sz="1200" dirty="0"/>
          </a:p>
        </p:txBody>
      </p:sp>
      <p:pic>
        <p:nvPicPr>
          <p:cNvPr id="4" name="Picture 3">
            <a:extLst>
              <a:ext uri="{FF2B5EF4-FFF2-40B4-BE49-F238E27FC236}">
                <a16:creationId xmlns:a16="http://schemas.microsoft.com/office/drawing/2014/main" id="{D2FE7020-EE12-F1EA-CB08-28AE26127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594" y="257062"/>
            <a:ext cx="6810643" cy="5758090"/>
          </a:xfrm>
          <a:prstGeom prst="rect">
            <a:avLst/>
          </a:prstGeom>
        </p:spPr>
      </p:pic>
    </p:spTree>
    <p:extLst>
      <p:ext uri="{BB962C8B-B14F-4D97-AF65-F5344CB8AC3E}">
        <p14:creationId xmlns:p14="http://schemas.microsoft.com/office/powerpoint/2010/main" val="4100228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D5BB41-24D5-402A-811A-09CBE21CE07D}"/>
              </a:ext>
            </a:extLst>
          </p:cNvPr>
          <p:cNvSpPr/>
          <p:nvPr/>
        </p:nvSpPr>
        <p:spPr>
          <a:xfrm>
            <a:off x="3429962" y="2333937"/>
            <a:ext cx="8479857" cy="219012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4712F8-BE6D-4A58-86D5-AF111117B12B}"/>
              </a:ext>
            </a:extLst>
          </p:cNvPr>
          <p:cNvSpPr>
            <a:spLocks noGrp="1"/>
          </p:cNvSpPr>
          <p:nvPr>
            <p:ph type="title"/>
          </p:nvPr>
        </p:nvSpPr>
        <p:spPr>
          <a:xfrm>
            <a:off x="4236591" y="2609636"/>
            <a:ext cx="5955372" cy="1231590"/>
          </a:xfrm>
        </p:spPr>
        <p:txBody>
          <a:bodyPr>
            <a:normAutofit fontScale="90000"/>
          </a:bodyPr>
          <a:lstStyle/>
          <a:p>
            <a:r>
              <a:rPr lang="en-US" sz="4400" dirty="0">
                <a:solidFill>
                  <a:schemeClr val="tx1"/>
                </a:solidFill>
              </a:rPr>
              <a:t>Health Care Professional’s Role in Identification</a:t>
            </a:r>
          </a:p>
        </p:txBody>
      </p:sp>
      <p:pic>
        <p:nvPicPr>
          <p:cNvPr id="4" name="Picture 3">
            <a:extLst>
              <a:ext uri="{FF2B5EF4-FFF2-40B4-BE49-F238E27FC236}">
                <a16:creationId xmlns:a16="http://schemas.microsoft.com/office/drawing/2014/main" id="{74AEE7FC-DC1D-4BF2-858E-D1DB7CBEFF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8" y="6054744"/>
            <a:ext cx="1915427" cy="957714"/>
          </a:xfrm>
          <a:prstGeom prst="rect">
            <a:avLst/>
          </a:prstGeom>
        </p:spPr>
      </p:pic>
      <p:sp>
        <p:nvSpPr>
          <p:cNvPr id="8" name="Text Placeholder 2">
            <a:extLst>
              <a:ext uri="{FF2B5EF4-FFF2-40B4-BE49-F238E27FC236}">
                <a16:creationId xmlns:a16="http://schemas.microsoft.com/office/drawing/2014/main" id="{24CD25C7-009D-475E-9640-D7682B3C344A}"/>
              </a:ext>
            </a:extLst>
          </p:cNvPr>
          <p:cNvSpPr>
            <a:spLocks noGrp="1"/>
          </p:cNvSpPr>
          <p:nvPr>
            <p:ph type="body" idx="1"/>
          </p:nvPr>
        </p:nvSpPr>
        <p:spPr>
          <a:xfrm>
            <a:off x="4236591" y="3885362"/>
            <a:ext cx="7315200" cy="914400"/>
          </a:xfrm>
        </p:spPr>
        <p:txBody>
          <a:bodyPr/>
          <a:lstStyle/>
          <a:p>
            <a:r>
              <a:rPr lang="en-US" dirty="0">
                <a:solidFill>
                  <a:schemeClr val="tx1"/>
                </a:solidFill>
              </a:rPr>
              <a:t>Indicators of trafficking in health care setting</a:t>
            </a:r>
          </a:p>
        </p:txBody>
      </p:sp>
    </p:spTree>
    <p:extLst>
      <p:ext uri="{BB962C8B-B14F-4D97-AF65-F5344CB8AC3E}">
        <p14:creationId xmlns:p14="http://schemas.microsoft.com/office/powerpoint/2010/main" val="4188050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49364" y="1016073"/>
            <a:ext cx="2512194" cy="4195481"/>
          </a:xfrm>
        </p:spPr>
        <p:txBody>
          <a:bodyPr>
            <a:normAutofit fontScale="55000" lnSpcReduction="20000"/>
          </a:bodyPr>
          <a:lstStyle/>
          <a:p>
            <a:r>
              <a:rPr lang="en-US" sz="4300" dirty="0">
                <a:solidFill>
                  <a:schemeClr val="tx1">
                    <a:lumMod val="75000"/>
                  </a:schemeClr>
                </a:solidFill>
              </a:rPr>
              <a:t>One study found that 28% of trafficked women saw a health care professional actively involved in the trafficking experience. This represents a serious missed opportunity for intervention.</a:t>
            </a:r>
          </a:p>
        </p:txBody>
      </p:sp>
      <p:sp>
        <p:nvSpPr>
          <p:cNvPr id="15" name="Octagon 14">
            <a:extLst>
              <a:ext uri="{FF2B5EF4-FFF2-40B4-BE49-F238E27FC236}">
                <a16:creationId xmlns:a16="http://schemas.microsoft.com/office/drawing/2014/main" id="{FF06F594-93C0-4764-B0FB-41383796F738}"/>
              </a:ext>
            </a:extLst>
          </p:cNvPr>
          <p:cNvSpPr/>
          <p:nvPr/>
        </p:nvSpPr>
        <p:spPr>
          <a:xfrm>
            <a:off x="3769663" y="608024"/>
            <a:ext cx="4571013" cy="4603530"/>
          </a:xfrm>
          <a:prstGeom prst="octagon">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DD9E2615-DA0F-411E-BB6E-57D23D5C867F}"/>
              </a:ext>
            </a:extLst>
          </p:cNvPr>
          <p:cNvSpPr txBox="1"/>
          <p:nvPr/>
        </p:nvSpPr>
        <p:spPr>
          <a:xfrm>
            <a:off x="4044302" y="903778"/>
            <a:ext cx="3685704" cy="3293209"/>
          </a:xfrm>
          <a:prstGeom prst="rect">
            <a:avLst/>
          </a:prstGeom>
          <a:noFill/>
        </p:spPr>
        <p:txBody>
          <a:bodyPr wrap="square" rtlCol="0">
            <a:spAutoFit/>
          </a:bodyPr>
          <a:lstStyle/>
          <a:p>
            <a:pPr algn="ctr"/>
            <a:r>
              <a:rPr lang="en-US" sz="4800" b="1" dirty="0">
                <a:solidFill>
                  <a:schemeClr val="bg1"/>
                </a:solidFill>
              </a:rPr>
              <a:t>28% </a:t>
            </a:r>
          </a:p>
          <a:p>
            <a:pPr algn="ctr"/>
            <a:r>
              <a:rPr lang="en-US" sz="3200" b="1" dirty="0">
                <a:solidFill>
                  <a:schemeClr val="bg1"/>
                </a:solidFill>
              </a:rPr>
              <a:t>of trafficked women saw a health care professional while under the control of a trafficker.</a:t>
            </a:r>
          </a:p>
        </p:txBody>
      </p:sp>
      <p:sp>
        <p:nvSpPr>
          <p:cNvPr id="17" name="TextBox 16">
            <a:extLst>
              <a:ext uri="{FF2B5EF4-FFF2-40B4-BE49-F238E27FC236}">
                <a16:creationId xmlns:a16="http://schemas.microsoft.com/office/drawing/2014/main" id="{03EFC46F-2460-43C4-99B0-89E19661D8B7}"/>
              </a:ext>
            </a:extLst>
          </p:cNvPr>
          <p:cNvSpPr txBox="1"/>
          <p:nvPr/>
        </p:nvSpPr>
        <p:spPr>
          <a:xfrm>
            <a:off x="4737068" y="5949894"/>
            <a:ext cx="6795208" cy="600164"/>
          </a:xfrm>
          <a:prstGeom prst="rect">
            <a:avLst/>
          </a:prstGeom>
          <a:noFill/>
        </p:spPr>
        <p:txBody>
          <a:bodyPr wrap="square" rtlCol="0">
            <a:spAutoFit/>
          </a:bodyPr>
          <a:lstStyle/>
          <a:p>
            <a:pPr algn="r"/>
            <a:r>
              <a:rPr lang="en-US" sz="1100" dirty="0"/>
              <a:t>Family Violence Prevention Fund. San Francisco, CA: Family Violence Prevention Fund; [January 3, 2010]. Turning pain into power: Trafficking survivors’ perspectives on early intervention strategies. Available from, </a:t>
            </a:r>
            <a:r>
              <a:rPr lang="en-US" sz="1100" dirty="0">
                <a:hlinkClick r:id="rId2"/>
              </a:rPr>
              <a:t>www.childhood-usa.org/upl/files/4109.pdf</a:t>
            </a:r>
            <a:r>
              <a:rPr lang="en-US" sz="1100" dirty="0"/>
              <a:t>; 2005.</a:t>
            </a:r>
          </a:p>
        </p:txBody>
      </p:sp>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r>
              <a:rPr lang="en-US" sz="4400" b="1" dirty="0"/>
              <a:t>Health Care Providers Role</a:t>
            </a:r>
          </a:p>
        </p:txBody>
      </p:sp>
    </p:spTree>
    <p:extLst>
      <p:ext uri="{BB962C8B-B14F-4D97-AF65-F5344CB8AC3E}">
        <p14:creationId xmlns:p14="http://schemas.microsoft.com/office/powerpoint/2010/main" val="26035121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0606" y="1016073"/>
            <a:ext cx="3291840" cy="4195481"/>
          </a:xfrm>
        </p:spPr>
        <p:txBody>
          <a:bodyPr>
            <a:normAutofit/>
          </a:bodyPr>
          <a:lstStyle/>
          <a:p>
            <a:pPr marL="0" indent="0">
              <a:buNone/>
            </a:pPr>
            <a:r>
              <a:rPr lang="en-US" dirty="0">
                <a:solidFill>
                  <a:schemeClr val="tx1">
                    <a:lumMod val="75000"/>
                  </a:schemeClr>
                </a:solidFill>
              </a:rPr>
              <a:t>“Healthcare providers are likely to encounter victims of Human Trafficking and may be in a position to offer assistance. According to Peters, 30% will seek medical treatment for illnesses or injuries while in captivity.</a:t>
            </a:r>
            <a:r>
              <a:rPr lang="en-US" baseline="30000" dirty="0">
                <a:solidFill>
                  <a:schemeClr val="tx1">
                    <a:lumMod val="75000"/>
                  </a:schemeClr>
                </a:solidFill>
              </a:rPr>
              <a:t>3</a:t>
            </a:r>
            <a:r>
              <a:rPr lang="en-US" dirty="0">
                <a:solidFill>
                  <a:schemeClr val="tx1">
                    <a:lumMod val="75000"/>
                  </a:schemeClr>
                </a:solidFill>
              </a:rPr>
              <a:t> This makes it especially important for providers to be able to recognize victims and offer assistance.”</a:t>
            </a:r>
          </a:p>
        </p:txBody>
      </p:sp>
      <p:sp>
        <p:nvSpPr>
          <p:cNvPr id="15" name="Octagon 14">
            <a:extLst>
              <a:ext uri="{FF2B5EF4-FFF2-40B4-BE49-F238E27FC236}">
                <a16:creationId xmlns:a16="http://schemas.microsoft.com/office/drawing/2014/main" id="{FF06F594-93C0-4764-B0FB-41383796F738}"/>
              </a:ext>
            </a:extLst>
          </p:cNvPr>
          <p:cNvSpPr/>
          <p:nvPr/>
        </p:nvSpPr>
        <p:spPr>
          <a:xfrm>
            <a:off x="3769663" y="608024"/>
            <a:ext cx="4571013" cy="4603530"/>
          </a:xfrm>
          <a:prstGeom prst="octagon">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DD9E2615-DA0F-411E-BB6E-57D23D5C867F}"/>
              </a:ext>
            </a:extLst>
          </p:cNvPr>
          <p:cNvSpPr txBox="1"/>
          <p:nvPr/>
        </p:nvSpPr>
        <p:spPr>
          <a:xfrm>
            <a:off x="4044302" y="903778"/>
            <a:ext cx="3685704" cy="4278094"/>
          </a:xfrm>
          <a:prstGeom prst="rect">
            <a:avLst/>
          </a:prstGeom>
          <a:noFill/>
        </p:spPr>
        <p:txBody>
          <a:bodyPr wrap="square" rtlCol="0">
            <a:spAutoFit/>
          </a:bodyPr>
          <a:lstStyle/>
          <a:p>
            <a:pPr algn="ctr"/>
            <a:r>
              <a:rPr lang="en-US" sz="4800" b="1" dirty="0">
                <a:solidFill>
                  <a:schemeClr val="bg1"/>
                </a:solidFill>
              </a:rPr>
              <a:t>30% </a:t>
            </a:r>
          </a:p>
          <a:p>
            <a:pPr algn="ctr"/>
            <a:r>
              <a:rPr lang="en-US" sz="3200" b="1" dirty="0">
                <a:solidFill>
                  <a:schemeClr val="bg1"/>
                </a:solidFill>
              </a:rPr>
              <a:t>of human trafficking victims seek medical treatment while under the control of a trafficker.</a:t>
            </a:r>
          </a:p>
          <a:p>
            <a:pPr algn="ctr"/>
            <a:endParaRPr lang="en-US" sz="3200" b="1" dirty="0">
              <a:solidFill>
                <a:schemeClr val="bg1"/>
              </a:solidFill>
            </a:endParaRPr>
          </a:p>
        </p:txBody>
      </p:sp>
      <p:sp>
        <p:nvSpPr>
          <p:cNvPr id="17" name="TextBox 16">
            <a:extLst>
              <a:ext uri="{FF2B5EF4-FFF2-40B4-BE49-F238E27FC236}">
                <a16:creationId xmlns:a16="http://schemas.microsoft.com/office/drawing/2014/main" id="{03EFC46F-2460-43C4-99B0-89E19661D8B7}"/>
              </a:ext>
            </a:extLst>
          </p:cNvPr>
          <p:cNvSpPr txBox="1"/>
          <p:nvPr/>
        </p:nvSpPr>
        <p:spPr>
          <a:xfrm>
            <a:off x="4737068" y="5949894"/>
            <a:ext cx="6795208" cy="769441"/>
          </a:xfrm>
          <a:prstGeom prst="rect">
            <a:avLst/>
          </a:prstGeom>
          <a:noFill/>
        </p:spPr>
        <p:txBody>
          <a:bodyPr wrap="square" rtlCol="0">
            <a:spAutoFit/>
          </a:bodyPr>
          <a:lstStyle/>
          <a:p>
            <a:r>
              <a:rPr lang="en-US" sz="1100" dirty="0"/>
              <a:t>Source: </a:t>
            </a:r>
            <a:r>
              <a:rPr lang="en-US" sz="1100" dirty="0">
                <a:hlinkClick r:id="rId2"/>
              </a:rPr>
              <a:t>http://</a:t>
            </a:r>
            <a:r>
              <a:rPr lang="en-US" sz="1100" dirty="0"/>
              <a:t>K. The growing business of human trafficking and the power of emergency nurses to stop it.</a:t>
            </a:r>
            <a:r>
              <a:rPr lang="en-US" sz="1100" i="1" dirty="0"/>
              <a:t> J </a:t>
            </a:r>
            <a:r>
              <a:rPr lang="en-US" sz="1100" i="1" dirty="0" err="1"/>
              <a:t>Emerg</a:t>
            </a:r>
            <a:r>
              <a:rPr lang="en-US" sz="1100" i="1" dirty="0"/>
              <a:t> </a:t>
            </a:r>
            <a:r>
              <a:rPr lang="en-US" sz="1100" i="1" dirty="0" err="1"/>
              <a:t>Nurs</a:t>
            </a:r>
            <a:r>
              <a:rPr lang="en-US" sz="1100" i="1" dirty="0"/>
              <a:t>.</a:t>
            </a:r>
            <a:r>
              <a:rPr lang="en-US" sz="1100" dirty="0"/>
              <a:t> 2013;39(3):280-288.)</a:t>
            </a:r>
          </a:p>
          <a:p>
            <a:r>
              <a:rPr lang="en-US" sz="1100" dirty="0">
                <a:hlinkClick r:id="rId2"/>
              </a:rPr>
              <a:t>nurse-practitioners-and-physician-assistants.advanceweb.com/Features/Articles/Sex-Trafficking-of-Women-in-the-US.aspx</a:t>
            </a:r>
            <a:r>
              <a:rPr lang="en-US" sz="1100" dirty="0"/>
              <a:t>, Peters </a:t>
            </a:r>
          </a:p>
        </p:txBody>
      </p:sp>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r>
              <a:rPr lang="en-US" sz="4400" b="1" dirty="0"/>
              <a:t>Health Care Providers Role</a:t>
            </a:r>
          </a:p>
        </p:txBody>
      </p:sp>
    </p:spTree>
    <p:extLst>
      <p:ext uri="{BB962C8B-B14F-4D97-AF65-F5344CB8AC3E}">
        <p14:creationId xmlns:p14="http://schemas.microsoft.com/office/powerpoint/2010/main" val="1206088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r>
              <a:rPr lang="en-US" sz="4400" b="1" dirty="0"/>
              <a:t>Health Care Providers Role</a:t>
            </a:r>
          </a:p>
        </p:txBody>
      </p:sp>
      <p:pic>
        <p:nvPicPr>
          <p:cNvPr id="10" name="Content Placeholder 3">
            <a:extLst>
              <a:ext uri="{FF2B5EF4-FFF2-40B4-BE49-F238E27FC236}">
                <a16:creationId xmlns:a16="http://schemas.microsoft.com/office/drawing/2014/main" id="{350FA0AB-46CE-4DA8-9E55-F9FF03E697E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41630" y="835144"/>
            <a:ext cx="6549482" cy="4195762"/>
          </a:xfrm>
        </p:spPr>
      </p:pic>
      <p:sp>
        <p:nvSpPr>
          <p:cNvPr id="11" name="TextBox 10">
            <a:extLst>
              <a:ext uri="{FF2B5EF4-FFF2-40B4-BE49-F238E27FC236}">
                <a16:creationId xmlns:a16="http://schemas.microsoft.com/office/drawing/2014/main" id="{A4F7FA0C-A7DF-40FB-AA1C-6758B54A1F01}"/>
              </a:ext>
            </a:extLst>
          </p:cNvPr>
          <p:cNvSpPr txBox="1"/>
          <p:nvPr/>
        </p:nvSpPr>
        <p:spPr>
          <a:xfrm>
            <a:off x="4101956" y="5295987"/>
            <a:ext cx="6312877" cy="646331"/>
          </a:xfrm>
          <a:prstGeom prst="rect">
            <a:avLst/>
          </a:prstGeom>
          <a:noFill/>
        </p:spPr>
        <p:txBody>
          <a:bodyPr wrap="square" rtlCol="0">
            <a:spAutoFit/>
          </a:bodyPr>
          <a:lstStyle/>
          <a:p>
            <a:r>
              <a:rPr lang="en-US" sz="1200" dirty="0"/>
              <a:t>“The Health Consequences of Sex Trafficking and Their Implication for Identifying Victims in Healthcare Facilities”  </a:t>
            </a:r>
            <a:r>
              <a:rPr lang="en-US" sz="1200" dirty="0" err="1"/>
              <a:t>Lederer</a:t>
            </a:r>
            <a:r>
              <a:rPr lang="en-US" sz="1200" dirty="0"/>
              <a:t>, Wetzel, Published in Annals of Health Law, Vol 23, Issue 1 (Winter 2014)</a:t>
            </a:r>
          </a:p>
        </p:txBody>
      </p:sp>
    </p:spTree>
    <p:extLst>
      <p:ext uri="{BB962C8B-B14F-4D97-AF65-F5344CB8AC3E}">
        <p14:creationId xmlns:p14="http://schemas.microsoft.com/office/powerpoint/2010/main" val="40792732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r>
              <a:rPr lang="en-US" b="1" dirty="0"/>
              <a:t>Physical Presentations of Human Trafficking</a:t>
            </a:r>
          </a:p>
        </p:txBody>
      </p:sp>
      <p:pic>
        <p:nvPicPr>
          <p:cNvPr id="6" name="Content Placeholder 3">
            <a:extLst>
              <a:ext uri="{FF2B5EF4-FFF2-40B4-BE49-F238E27FC236}">
                <a16:creationId xmlns:a16="http://schemas.microsoft.com/office/drawing/2014/main" id="{22E48084-2BE2-48BD-A0A4-0227D85AD8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15417" y="159511"/>
            <a:ext cx="8282338" cy="4874501"/>
          </a:xfrm>
        </p:spPr>
      </p:pic>
      <p:sp>
        <p:nvSpPr>
          <p:cNvPr id="7" name="TextBox 6">
            <a:extLst>
              <a:ext uri="{FF2B5EF4-FFF2-40B4-BE49-F238E27FC236}">
                <a16:creationId xmlns:a16="http://schemas.microsoft.com/office/drawing/2014/main" id="{E81E5D3E-8AE2-4DEF-A856-1297A08834E0}"/>
              </a:ext>
            </a:extLst>
          </p:cNvPr>
          <p:cNvSpPr txBox="1"/>
          <p:nvPr/>
        </p:nvSpPr>
        <p:spPr>
          <a:xfrm>
            <a:off x="3946358" y="5078689"/>
            <a:ext cx="5775704" cy="646331"/>
          </a:xfrm>
          <a:prstGeom prst="rect">
            <a:avLst/>
          </a:prstGeom>
          <a:noFill/>
        </p:spPr>
        <p:txBody>
          <a:bodyPr wrap="square" rtlCol="0">
            <a:spAutoFit/>
          </a:bodyPr>
          <a:lstStyle/>
          <a:p>
            <a:r>
              <a:rPr lang="en-US" sz="1200" dirty="0"/>
              <a:t>“The Health Consequences of Sex Trafficking and Their Implication for Identifying Victims in Healthcare Facilities”  </a:t>
            </a:r>
            <a:r>
              <a:rPr lang="en-US" sz="1200" dirty="0" err="1"/>
              <a:t>Lederer</a:t>
            </a:r>
            <a:r>
              <a:rPr lang="en-US" sz="1200" dirty="0"/>
              <a:t>, Wetzel, Published in Annals of Health Law, Vol 23, Issue 1 (Winter 2014)</a:t>
            </a:r>
          </a:p>
        </p:txBody>
      </p:sp>
    </p:spTree>
    <p:extLst>
      <p:ext uri="{BB962C8B-B14F-4D97-AF65-F5344CB8AC3E}">
        <p14:creationId xmlns:p14="http://schemas.microsoft.com/office/powerpoint/2010/main" val="1432472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D7DC1-1213-4810-A299-F085A65205D0}"/>
              </a:ext>
            </a:extLst>
          </p:cNvPr>
          <p:cNvSpPr>
            <a:spLocks noGrp="1"/>
          </p:cNvSpPr>
          <p:nvPr>
            <p:ph type="title"/>
          </p:nvPr>
        </p:nvSpPr>
        <p:spPr/>
        <p:txBody>
          <a:bodyPr/>
          <a:lstStyle/>
          <a:p>
            <a:pPr algn="ctr"/>
            <a:r>
              <a:rPr lang="en-US" b="1" dirty="0"/>
              <a:t>WHAT WE DO</a:t>
            </a:r>
            <a:endParaRPr lang="en-US" sz="2800" dirty="0"/>
          </a:p>
        </p:txBody>
      </p:sp>
      <p:sp>
        <p:nvSpPr>
          <p:cNvPr id="3" name="Content Placeholder 2">
            <a:extLst>
              <a:ext uri="{FF2B5EF4-FFF2-40B4-BE49-F238E27FC236}">
                <a16:creationId xmlns:a16="http://schemas.microsoft.com/office/drawing/2014/main" id="{C30CB442-C80B-4AEB-9697-E8A49ACF5B91}"/>
              </a:ext>
            </a:extLst>
          </p:cNvPr>
          <p:cNvSpPr>
            <a:spLocks noGrp="1"/>
          </p:cNvSpPr>
          <p:nvPr>
            <p:ph sz="half" idx="1"/>
          </p:nvPr>
        </p:nvSpPr>
        <p:spPr/>
        <p:txBody>
          <a:bodyPr>
            <a:normAutofit lnSpcReduction="10000"/>
          </a:bodyPr>
          <a:lstStyle/>
          <a:p>
            <a:pPr marL="0" indent="0">
              <a:buNone/>
            </a:pPr>
            <a:r>
              <a:rPr lang="en-US" sz="2800" b="1" dirty="0">
                <a:solidFill>
                  <a:schemeClr val="tx1"/>
                </a:solidFill>
              </a:rPr>
              <a:t>EDUCATION</a:t>
            </a:r>
            <a:r>
              <a:rPr lang="en-US" sz="3600" b="1" dirty="0">
                <a:solidFill>
                  <a:schemeClr val="tx1"/>
                </a:solidFill>
              </a:rPr>
              <a:t>: </a:t>
            </a:r>
          </a:p>
          <a:p>
            <a:pPr marL="0" indent="0">
              <a:buNone/>
            </a:pPr>
            <a:r>
              <a:rPr lang="en-US" sz="1800" dirty="0">
                <a:solidFill>
                  <a:schemeClr val="tx1"/>
                </a:solidFill>
              </a:rPr>
              <a:t>Education and training is paramount in victim identification. NC Stop Human Trafficking trains professionals in health care, education, law enforcement, hospitality and social services about indicators of potential victimization and appropriate response.</a:t>
            </a:r>
            <a:endParaRPr lang="en-US" sz="3200" dirty="0">
              <a:solidFill>
                <a:schemeClr val="tx1"/>
              </a:solidFill>
            </a:endParaRPr>
          </a:p>
          <a:p>
            <a:pPr marL="0" indent="0">
              <a:buNone/>
            </a:pPr>
            <a:r>
              <a:rPr lang="en-US" sz="2800" b="1" dirty="0">
                <a:solidFill>
                  <a:schemeClr val="tx1"/>
                </a:solidFill>
              </a:rPr>
              <a:t>COLLABORATION:</a:t>
            </a:r>
          </a:p>
          <a:p>
            <a:pPr marL="0" indent="0">
              <a:buNone/>
            </a:pPr>
            <a:r>
              <a:rPr lang="en-US" sz="1900" dirty="0">
                <a:solidFill>
                  <a:schemeClr val="tx1"/>
                </a:solidFill>
              </a:rPr>
              <a:t>Human trafficking is a multi-faceted issue that requires every service provider, professional and community leader to come together to improve victim response, bolster services and raise collective awareness</a:t>
            </a:r>
          </a:p>
        </p:txBody>
      </p:sp>
      <p:sp>
        <p:nvSpPr>
          <p:cNvPr id="4" name="Content Placeholder 3">
            <a:extLst>
              <a:ext uri="{FF2B5EF4-FFF2-40B4-BE49-F238E27FC236}">
                <a16:creationId xmlns:a16="http://schemas.microsoft.com/office/drawing/2014/main" id="{9EB6A952-F847-4F7F-8459-FAB525CA6641}"/>
              </a:ext>
            </a:extLst>
          </p:cNvPr>
          <p:cNvSpPr>
            <a:spLocks noGrp="1"/>
          </p:cNvSpPr>
          <p:nvPr>
            <p:ph sz="half" idx="2"/>
          </p:nvPr>
        </p:nvSpPr>
        <p:spPr>
          <a:xfrm>
            <a:off x="7818120" y="868680"/>
            <a:ext cx="3474720" cy="2086276"/>
          </a:xfrm>
        </p:spPr>
        <p:txBody>
          <a:bodyPr>
            <a:normAutofit lnSpcReduction="10000"/>
          </a:bodyPr>
          <a:lstStyle/>
          <a:p>
            <a:pPr marL="0" indent="0">
              <a:buNone/>
            </a:pPr>
            <a:r>
              <a:rPr lang="en-US" sz="2800" b="1" dirty="0">
                <a:solidFill>
                  <a:schemeClr val="tx1"/>
                </a:solidFill>
              </a:rPr>
              <a:t>LEGISLATION:</a:t>
            </a:r>
          </a:p>
          <a:p>
            <a:pPr marL="0" indent="0">
              <a:buNone/>
            </a:pPr>
            <a:r>
              <a:rPr lang="en-US" sz="1800" dirty="0">
                <a:solidFill>
                  <a:schemeClr val="tx1"/>
                </a:solidFill>
              </a:rPr>
              <a:t>Change begins with sound policy decisions. NC Stop Human Trafficking advocates for stronger anti-human trafficking legislation on a state and federal level.</a:t>
            </a:r>
          </a:p>
        </p:txBody>
      </p:sp>
      <p:cxnSp>
        <p:nvCxnSpPr>
          <p:cNvPr id="6" name="Straight Connector 5">
            <a:extLst>
              <a:ext uri="{FF2B5EF4-FFF2-40B4-BE49-F238E27FC236}">
                <a16:creationId xmlns:a16="http://schemas.microsoft.com/office/drawing/2014/main" id="{E1837E9D-947C-41A5-8A0C-F48E223C1626}"/>
              </a:ext>
            </a:extLst>
          </p:cNvPr>
          <p:cNvCxnSpPr/>
          <p:nvPr/>
        </p:nvCxnSpPr>
        <p:spPr>
          <a:xfrm>
            <a:off x="3715352" y="3638348"/>
            <a:ext cx="8017844" cy="0"/>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D15E937C-EB1D-4A43-9600-0425586C3653}"/>
              </a:ext>
            </a:extLst>
          </p:cNvPr>
          <p:cNvCxnSpPr/>
          <p:nvPr/>
        </p:nvCxnSpPr>
        <p:spPr>
          <a:xfrm>
            <a:off x="7448510" y="862664"/>
            <a:ext cx="0" cy="5474368"/>
          </a:xfrm>
          <a:prstGeom prst="line">
            <a:avLst/>
          </a:prstGeom>
          <a:ln w="9525">
            <a:solidFill>
              <a:schemeClr val="tx1"/>
            </a:solidFill>
          </a:ln>
        </p:spPr>
        <p:style>
          <a:lnRef idx="1">
            <a:schemeClr val="accent2"/>
          </a:lnRef>
          <a:fillRef idx="0">
            <a:schemeClr val="accent2"/>
          </a:fillRef>
          <a:effectRef idx="0">
            <a:schemeClr val="accent2"/>
          </a:effectRef>
          <a:fontRef idx="minor">
            <a:schemeClr val="tx1"/>
          </a:fontRef>
        </p:style>
      </p:cxnSp>
      <p:sp>
        <p:nvSpPr>
          <p:cNvPr id="10" name="Content Placeholder 3">
            <a:extLst>
              <a:ext uri="{FF2B5EF4-FFF2-40B4-BE49-F238E27FC236}">
                <a16:creationId xmlns:a16="http://schemas.microsoft.com/office/drawing/2014/main" id="{6019AB4A-8971-4441-9DEA-4D63E1C6AC0E}"/>
              </a:ext>
            </a:extLst>
          </p:cNvPr>
          <p:cNvSpPr txBox="1">
            <a:spLocks/>
          </p:cNvSpPr>
          <p:nvPr/>
        </p:nvSpPr>
        <p:spPr>
          <a:xfrm>
            <a:off x="7713975" y="3638744"/>
            <a:ext cx="3474720" cy="2086276"/>
          </a:xfrm>
          <a:prstGeom prst="rect">
            <a:avLst/>
          </a:prstGeom>
        </p:spPr>
        <p:txBody>
          <a:bodyPr vert="horz" lIns="91440" tIns="45720" rIns="91440" bIns="45720" rtlCol="0" anchor="ctr">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US" sz="2800" b="1" dirty="0">
                <a:solidFill>
                  <a:schemeClr val="tx1"/>
                </a:solidFill>
              </a:rPr>
              <a:t>FAIR TRADING:</a:t>
            </a:r>
          </a:p>
          <a:p>
            <a:pPr marL="0" indent="0">
              <a:buFont typeface="Wingdings 2" pitchFamily="18" charset="2"/>
              <a:buNone/>
            </a:pPr>
            <a:r>
              <a:rPr lang="en-US" sz="1800" dirty="0">
                <a:solidFill>
                  <a:schemeClr val="tx1"/>
                </a:solidFill>
              </a:rPr>
              <a:t>Increasing demand for fair trade products will reduce human trafficking globally. NC Stop Human Trafficking introduces fair trade products into the local markets</a:t>
            </a:r>
          </a:p>
        </p:txBody>
      </p:sp>
      <p:pic>
        <p:nvPicPr>
          <p:cNvPr id="11" name="Picture 10">
            <a:extLst>
              <a:ext uri="{FF2B5EF4-FFF2-40B4-BE49-F238E27FC236}">
                <a16:creationId xmlns:a16="http://schemas.microsoft.com/office/drawing/2014/main" id="{4C1BCB91-03F9-43FC-92A4-A4929FB605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8" y="6054744"/>
            <a:ext cx="1915427" cy="957714"/>
          </a:xfrm>
          <a:prstGeom prst="rect">
            <a:avLst/>
          </a:prstGeom>
        </p:spPr>
      </p:pic>
    </p:spTree>
    <p:extLst>
      <p:ext uri="{BB962C8B-B14F-4D97-AF65-F5344CB8AC3E}">
        <p14:creationId xmlns:p14="http://schemas.microsoft.com/office/powerpoint/2010/main" val="22801887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r>
              <a:rPr lang="en-US" b="1" dirty="0"/>
              <a:t>Physical Presentations of Human Trafficking</a:t>
            </a:r>
          </a:p>
        </p:txBody>
      </p:sp>
      <p:sp>
        <p:nvSpPr>
          <p:cNvPr id="7" name="TextBox 6">
            <a:extLst>
              <a:ext uri="{FF2B5EF4-FFF2-40B4-BE49-F238E27FC236}">
                <a16:creationId xmlns:a16="http://schemas.microsoft.com/office/drawing/2014/main" id="{E81E5D3E-8AE2-4DEF-A856-1297A08834E0}"/>
              </a:ext>
            </a:extLst>
          </p:cNvPr>
          <p:cNvSpPr txBox="1"/>
          <p:nvPr/>
        </p:nvSpPr>
        <p:spPr>
          <a:xfrm>
            <a:off x="4013735" y="5401854"/>
            <a:ext cx="5775704" cy="646331"/>
          </a:xfrm>
          <a:prstGeom prst="rect">
            <a:avLst/>
          </a:prstGeom>
          <a:noFill/>
        </p:spPr>
        <p:txBody>
          <a:bodyPr wrap="square" rtlCol="0">
            <a:spAutoFit/>
          </a:bodyPr>
          <a:lstStyle/>
          <a:p>
            <a:r>
              <a:rPr lang="en-US" sz="1200" dirty="0"/>
              <a:t>“The Health Consequences of Sex Trafficking and Their Implication for Identifying Victims in Healthcare Facilities”  </a:t>
            </a:r>
            <a:r>
              <a:rPr lang="en-US" sz="1200" dirty="0" err="1"/>
              <a:t>Lederer</a:t>
            </a:r>
            <a:r>
              <a:rPr lang="en-US" sz="1200" dirty="0"/>
              <a:t>, Wetzel, Published in Annals of Health Law, Vol 23, Issue 1 (Winter 2014)</a:t>
            </a:r>
          </a:p>
        </p:txBody>
      </p:sp>
      <p:pic>
        <p:nvPicPr>
          <p:cNvPr id="8" name="Content Placeholder 3">
            <a:extLst>
              <a:ext uri="{FF2B5EF4-FFF2-40B4-BE49-F238E27FC236}">
                <a16:creationId xmlns:a16="http://schemas.microsoft.com/office/drawing/2014/main" id="{C495E65E-4198-4615-8846-90FCEC4BD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3444" y="701910"/>
            <a:ext cx="7365983" cy="4616528"/>
          </a:xfrm>
          <a:prstGeom prst="rect">
            <a:avLst/>
          </a:prstGeom>
        </p:spPr>
      </p:pic>
    </p:spTree>
    <p:extLst>
      <p:ext uri="{BB962C8B-B14F-4D97-AF65-F5344CB8AC3E}">
        <p14:creationId xmlns:p14="http://schemas.microsoft.com/office/powerpoint/2010/main" val="12817547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r>
              <a:rPr lang="en-US" b="1" dirty="0"/>
              <a:t>Physical Presentations of Human Trafficking</a:t>
            </a:r>
          </a:p>
        </p:txBody>
      </p:sp>
      <p:sp>
        <p:nvSpPr>
          <p:cNvPr id="4" name="TextBox 3">
            <a:extLst>
              <a:ext uri="{FF2B5EF4-FFF2-40B4-BE49-F238E27FC236}">
                <a16:creationId xmlns:a16="http://schemas.microsoft.com/office/drawing/2014/main" id="{21B64227-61FA-4313-B49C-845C6243B1F5}"/>
              </a:ext>
            </a:extLst>
          </p:cNvPr>
          <p:cNvSpPr txBox="1"/>
          <p:nvPr/>
        </p:nvSpPr>
        <p:spPr>
          <a:xfrm>
            <a:off x="3657599" y="1531623"/>
            <a:ext cx="7671335" cy="5262979"/>
          </a:xfrm>
          <a:prstGeom prst="rect">
            <a:avLst/>
          </a:prstGeom>
          <a:noFill/>
        </p:spPr>
        <p:txBody>
          <a:bodyPr wrap="square" rtlCol="0">
            <a:spAutoFit/>
          </a:bodyPr>
          <a:lstStyle/>
          <a:p>
            <a:pPr algn="ctr"/>
            <a:r>
              <a:rPr lang="en-US" sz="2800" dirty="0">
                <a:latin typeface="Garamond" panose="02020404030301010803" pitchFamily="18" charset="0"/>
              </a:rPr>
              <a:t>Dehydration</a:t>
            </a:r>
          </a:p>
          <a:p>
            <a:pPr algn="ctr"/>
            <a:r>
              <a:rPr lang="en-US" sz="2800" dirty="0">
                <a:latin typeface="Garamond" panose="02020404030301010803" pitchFamily="18" charset="0"/>
              </a:rPr>
              <a:t>Heat stress/stroke</a:t>
            </a:r>
          </a:p>
          <a:p>
            <a:pPr algn="ctr"/>
            <a:r>
              <a:rPr lang="en-US" sz="2800" dirty="0">
                <a:latin typeface="Garamond" panose="02020404030301010803" pitchFamily="18" charset="0"/>
              </a:rPr>
              <a:t>Musculoskeletal and repetitive use injuries</a:t>
            </a:r>
          </a:p>
          <a:p>
            <a:pPr algn="ctr"/>
            <a:r>
              <a:rPr lang="en-US" sz="2800" dirty="0">
                <a:latin typeface="Garamond" panose="02020404030301010803" pitchFamily="18" charset="0"/>
              </a:rPr>
              <a:t>Pesticide or chemical exposure</a:t>
            </a:r>
          </a:p>
          <a:p>
            <a:pPr algn="ctr"/>
            <a:r>
              <a:rPr lang="en-US" sz="2800" dirty="0">
                <a:latin typeface="Garamond" panose="02020404030301010803" pitchFamily="18" charset="0"/>
              </a:rPr>
              <a:t>Water and sanitation related illnesses</a:t>
            </a:r>
          </a:p>
          <a:p>
            <a:pPr algn="ctr"/>
            <a:r>
              <a:rPr lang="en-US" sz="2800" dirty="0">
                <a:latin typeface="Garamond" panose="02020404030301010803" pitchFamily="18" charset="0"/>
              </a:rPr>
              <a:t>Air quality and respiratory problems </a:t>
            </a:r>
          </a:p>
          <a:p>
            <a:pPr algn="ctr"/>
            <a:r>
              <a:rPr lang="en-US" sz="2800" dirty="0">
                <a:latin typeface="Garamond" panose="02020404030301010803" pitchFamily="18" charset="0"/>
              </a:rPr>
              <a:t>Untreated skin irritations and infections </a:t>
            </a:r>
          </a:p>
          <a:p>
            <a:pPr algn="ctr"/>
            <a:r>
              <a:rPr lang="en-US" sz="2800" dirty="0">
                <a:latin typeface="Garamond" panose="02020404030301010803" pitchFamily="18" charset="0"/>
              </a:rPr>
              <a:t>Sleep deprivation </a:t>
            </a:r>
          </a:p>
          <a:p>
            <a:pPr algn="ctr"/>
            <a:r>
              <a:rPr lang="en-US" sz="2800" dirty="0">
                <a:latin typeface="Garamond" panose="02020404030301010803" pitchFamily="18" charset="0"/>
              </a:rPr>
              <a:t>Malnutrition</a:t>
            </a:r>
          </a:p>
          <a:p>
            <a:pPr algn="ctr"/>
            <a:r>
              <a:rPr lang="en-US" sz="2800" dirty="0">
                <a:latin typeface="Garamond" panose="02020404030301010803" pitchFamily="18" charset="0"/>
              </a:rPr>
              <a:t>Work-related injuries (broken bones, eye injuries, lacerations)</a:t>
            </a:r>
          </a:p>
          <a:p>
            <a:endParaRPr lang="en-US" sz="2800" dirty="0"/>
          </a:p>
        </p:txBody>
      </p:sp>
      <p:sp>
        <p:nvSpPr>
          <p:cNvPr id="5" name="TextBox 4">
            <a:extLst>
              <a:ext uri="{FF2B5EF4-FFF2-40B4-BE49-F238E27FC236}">
                <a16:creationId xmlns:a16="http://schemas.microsoft.com/office/drawing/2014/main" id="{A6BA03E5-5071-4616-A1B1-18A1D2D362C5}"/>
              </a:ext>
            </a:extLst>
          </p:cNvPr>
          <p:cNvSpPr txBox="1"/>
          <p:nvPr/>
        </p:nvSpPr>
        <p:spPr>
          <a:xfrm>
            <a:off x="3657599" y="596766"/>
            <a:ext cx="7295950" cy="954107"/>
          </a:xfrm>
          <a:prstGeom prst="rect">
            <a:avLst/>
          </a:prstGeom>
          <a:noFill/>
        </p:spPr>
        <p:txBody>
          <a:bodyPr wrap="square" rtlCol="0">
            <a:spAutoFit/>
          </a:bodyPr>
          <a:lstStyle/>
          <a:p>
            <a:r>
              <a:rPr lang="en-US" sz="2800" b="1" dirty="0"/>
              <a:t>Common diagnoses for people involved in a labor trafficking experience:</a:t>
            </a:r>
          </a:p>
        </p:txBody>
      </p:sp>
    </p:spTree>
    <p:extLst>
      <p:ext uri="{BB962C8B-B14F-4D97-AF65-F5344CB8AC3E}">
        <p14:creationId xmlns:p14="http://schemas.microsoft.com/office/powerpoint/2010/main" val="41576645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r>
              <a:rPr lang="en-US" b="1" dirty="0"/>
              <a:t>Physical Presentations of Human Trafficking</a:t>
            </a:r>
          </a:p>
        </p:txBody>
      </p:sp>
      <p:sp>
        <p:nvSpPr>
          <p:cNvPr id="4" name="TextBox 3">
            <a:extLst>
              <a:ext uri="{FF2B5EF4-FFF2-40B4-BE49-F238E27FC236}">
                <a16:creationId xmlns:a16="http://schemas.microsoft.com/office/drawing/2014/main" id="{21B64227-61FA-4313-B49C-845C6243B1F5}"/>
              </a:ext>
            </a:extLst>
          </p:cNvPr>
          <p:cNvSpPr txBox="1"/>
          <p:nvPr/>
        </p:nvSpPr>
        <p:spPr>
          <a:xfrm>
            <a:off x="4807817" y="1550873"/>
            <a:ext cx="4995513" cy="5663089"/>
          </a:xfrm>
          <a:prstGeom prst="rect">
            <a:avLst/>
          </a:prstGeom>
          <a:noFill/>
        </p:spPr>
        <p:txBody>
          <a:bodyPr wrap="square" rtlCol="0">
            <a:spAutoFit/>
          </a:bodyPr>
          <a:lstStyle/>
          <a:p>
            <a:r>
              <a:rPr lang="en-US" sz="2400" dirty="0">
                <a:latin typeface="Garamond" panose="02020404030301010803" pitchFamily="18" charset="0"/>
              </a:rPr>
              <a:t>Genital trauma </a:t>
            </a:r>
          </a:p>
          <a:p>
            <a:r>
              <a:rPr lang="en-US" sz="2400" dirty="0">
                <a:latin typeface="Garamond" panose="02020404030301010803" pitchFamily="18" charset="0"/>
              </a:rPr>
              <a:t>Rape - vaginally or anally with foreign objects</a:t>
            </a:r>
          </a:p>
          <a:p>
            <a:r>
              <a:rPr lang="en-US" sz="2400" dirty="0">
                <a:latin typeface="Garamond" panose="02020404030301010803" pitchFamily="18" charset="0"/>
              </a:rPr>
              <a:t>Jaw and neck pain</a:t>
            </a:r>
          </a:p>
          <a:p>
            <a:r>
              <a:rPr lang="en-US" sz="2400" dirty="0">
                <a:latin typeface="Garamond" panose="02020404030301010803" pitchFamily="18" charset="0"/>
              </a:rPr>
              <a:t>STIs </a:t>
            </a:r>
          </a:p>
          <a:p>
            <a:r>
              <a:rPr lang="en-US" sz="2400" dirty="0">
                <a:latin typeface="Garamond" panose="02020404030301010803" pitchFamily="18" charset="0"/>
              </a:rPr>
              <a:t>Multiple pregnancies</a:t>
            </a:r>
          </a:p>
          <a:p>
            <a:r>
              <a:rPr lang="en-US" sz="2400" dirty="0">
                <a:latin typeface="Garamond" panose="02020404030301010803" pitchFamily="18" charset="0"/>
              </a:rPr>
              <a:t>Evidence of multiple abortions</a:t>
            </a:r>
          </a:p>
          <a:p>
            <a:r>
              <a:rPr lang="en-US" sz="2400" dirty="0">
                <a:latin typeface="Garamond" panose="02020404030301010803" pitchFamily="18" charset="0"/>
              </a:rPr>
              <a:t>Cigarette or other burns</a:t>
            </a:r>
          </a:p>
          <a:p>
            <a:r>
              <a:rPr lang="en-US" sz="2400" dirty="0">
                <a:latin typeface="Garamond" panose="02020404030301010803" pitchFamily="18" charset="0"/>
              </a:rPr>
              <a:t>Old injuries such as healed fractures, dislocations</a:t>
            </a:r>
          </a:p>
          <a:p>
            <a:r>
              <a:rPr lang="en-US" sz="2400" dirty="0">
                <a:latin typeface="Garamond" panose="02020404030301010803" pitchFamily="18" charset="0"/>
              </a:rPr>
              <a:t>Bruising, scars, cuts, especially those in non-apparent place</a:t>
            </a:r>
            <a:endParaRPr lang="en-US" sz="2400" dirty="0"/>
          </a:p>
          <a:p>
            <a:endParaRPr lang="en-US" dirty="0"/>
          </a:p>
          <a:p>
            <a:r>
              <a:rPr lang="en-US" sz="2800" dirty="0">
                <a:latin typeface="Garamond" panose="02020404030301010803" pitchFamily="18" charset="0"/>
              </a:rPr>
              <a:t> </a:t>
            </a:r>
          </a:p>
          <a:p>
            <a:endParaRPr lang="en-US" sz="2800" dirty="0"/>
          </a:p>
        </p:txBody>
      </p:sp>
      <p:sp>
        <p:nvSpPr>
          <p:cNvPr id="5" name="TextBox 4">
            <a:extLst>
              <a:ext uri="{FF2B5EF4-FFF2-40B4-BE49-F238E27FC236}">
                <a16:creationId xmlns:a16="http://schemas.microsoft.com/office/drawing/2014/main" id="{A6BA03E5-5071-4616-A1B1-18A1D2D362C5}"/>
              </a:ext>
            </a:extLst>
          </p:cNvPr>
          <p:cNvSpPr txBox="1"/>
          <p:nvPr/>
        </p:nvSpPr>
        <p:spPr>
          <a:xfrm>
            <a:off x="3657599" y="596766"/>
            <a:ext cx="7295950" cy="954107"/>
          </a:xfrm>
          <a:prstGeom prst="rect">
            <a:avLst/>
          </a:prstGeom>
          <a:noFill/>
        </p:spPr>
        <p:txBody>
          <a:bodyPr wrap="square" rtlCol="0">
            <a:spAutoFit/>
          </a:bodyPr>
          <a:lstStyle/>
          <a:p>
            <a:r>
              <a:rPr lang="en-US" sz="2800" b="1" dirty="0"/>
              <a:t>Common diagnoses for people involved in a sex trafficking experience:</a:t>
            </a:r>
          </a:p>
        </p:txBody>
      </p:sp>
    </p:spTree>
    <p:extLst>
      <p:ext uri="{BB962C8B-B14F-4D97-AF65-F5344CB8AC3E}">
        <p14:creationId xmlns:p14="http://schemas.microsoft.com/office/powerpoint/2010/main" val="3398399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r>
              <a:rPr lang="en-US" b="1" dirty="0"/>
              <a:t>Physical Presentations of Human Trafficking</a:t>
            </a:r>
          </a:p>
        </p:txBody>
      </p:sp>
      <p:sp>
        <p:nvSpPr>
          <p:cNvPr id="4" name="TextBox 3">
            <a:extLst>
              <a:ext uri="{FF2B5EF4-FFF2-40B4-BE49-F238E27FC236}">
                <a16:creationId xmlns:a16="http://schemas.microsoft.com/office/drawing/2014/main" id="{21B64227-61FA-4313-B49C-845C6243B1F5}"/>
              </a:ext>
            </a:extLst>
          </p:cNvPr>
          <p:cNvSpPr txBox="1"/>
          <p:nvPr/>
        </p:nvSpPr>
        <p:spPr>
          <a:xfrm>
            <a:off x="5419023" y="1550873"/>
            <a:ext cx="5909911" cy="4524315"/>
          </a:xfrm>
          <a:prstGeom prst="rect">
            <a:avLst/>
          </a:prstGeom>
          <a:noFill/>
        </p:spPr>
        <p:txBody>
          <a:bodyPr wrap="square" rtlCol="0">
            <a:spAutoFit/>
          </a:bodyPr>
          <a:lstStyle/>
          <a:p>
            <a:r>
              <a:rPr lang="en-US" sz="2400" dirty="0">
                <a:latin typeface="Garamond" panose="02020404030301010803" pitchFamily="18" charset="0"/>
              </a:rPr>
              <a:t>Self-mutilation</a:t>
            </a:r>
          </a:p>
          <a:p>
            <a:r>
              <a:rPr lang="en-US" sz="2400" dirty="0">
                <a:latin typeface="Garamond" panose="02020404030301010803" pitchFamily="18" charset="0"/>
              </a:rPr>
              <a:t>Cuts with knife or razor</a:t>
            </a:r>
          </a:p>
          <a:p>
            <a:r>
              <a:rPr lang="en-US" sz="2400" dirty="0">
                <a:latin typeface="Garamond" panose="02020404030301010803" pitchFamily="18" charset="0"/>
              </a:rPr>
              <a:t>Gun shot wounds</a:t>
            </a:r>
          </a:p>
          <a:p>
            <a:r>
              <a:rPr lang="en-US" sz="2400" dirty="0">
                <a:latin typeface="Garamond" panose="02020404030301010803" pitchFamily="18" charset="0"/>
              </a:rPr>
              <a:t>Cotton, make up sponges in vagina</a:t>
            </a:r>
          </a:p>
          <a:p>
            <a:r>
              <a:rPr lang="en-US" sz="2400" dirty="0">
                <a:latin typeface="Garamond" panose="02020404030301010803" pitchFamily="18" charset="0"/>
              </a:rPr>
              <a:t>Dragged by hair, clumps of hair missing</a:t>
            </a:r>
          </a:p>
          <a:p>
            <a:r>
              <a:rPr lang="en-US" sz="2400" dirty="0">
                <a:latin typeface="Garamond" panose="02020404030301010803" pitchFamily="18" charset="0"/>
              </a:rPr>
              <a:t>Poor nutrition, dehydration</a:t>
            </a:r>
          </a:p>
          <a:p>
            <a:r>
              <a:rPr lang="en-US" sz="2400" dirty="0">
                <a:latin typeface="Garamond" panose="02020404030301010803" pitchFamily="18" charset="0"/>
              </a:rPr>
              <a:t>Poor hygiene</a:t>
            </a:r>
          </a:p>
          <a:p>
            <a:r>
              <a:rPr lang="en-US" sz="2400" dirty="0">
                <a:latin typeface="Garamond" panose="02020404030301010803" pitchFamily="18" charset="0"/>
              </a:rPr>
              <a:t>Exhaustion </a:t>
            </a:r>
          </a:p>
          <a:p>
            <a:r>
              <a:rPr lang="en-US" sz="2400" dirty="0">
                <a:latin typeface="Garamond" panose="02020404030301010803" pitchFamily="18" charset="0"/>
              </a:rPr>
              <a:t>Evidence of drug use </a:t>
            </a:r>
          </a:p>
          <a:p>
            <a:r>
              <a:rPr lang="en-US" sz="2400" dirty="0">
                <a:latin typeface="Garamond" panose="02020404030301010803" pitchFamily="18" charset="0"/>
              </a:rPr>
              <a:t>Tattoos of names </a:t>
            </a:r>
          </a:p>
          <a:p>
            <a:r>
              <a:rPr lang="en-US" sz="2400" dirty="0">
                <a:latin typeface="Garamond" panose="02020404030301010803" pitchFamily="18" charset="0"/>
              </a:rPr>
              <a:t>Missing teeth from trauma or poor dental health</a:t>
            </a:r>
          </a:p>
          <a:p>
            <a:r>
              <a:rPr lang="en-US" sz="2400" dirty="0">
                <a:latin typeface="Garamond" panose="02020404030301010803" pitchFamily="18" charset="0"/>
              </a:rPr>
              <a:t>Rashes, itching, skin sores </a:t>
            </a:r>
          </a:p>
        </p:txBody>
      </p:sp>
      <p:sp>
        <p:nvSpPr>
          <p:cNvPr id="5" name="TextBox 4">
            <a:extLst>
              <a:ext uri="{FF2B5EF4-FFF2-40B4-BE49-F238E27FC236}">
                <a16:creationId xmlns:a16="http://schemas.microsoft.com/office/drawing/2014/main" id="{A6BA03E5-5071-4616-A1B1-18A1D2D362C5}"/>
              </a:ext>
            </a:extLst>
          </p:cNvPr>
          <p:cNvSpPr txBox="1"/>
          <p:nvPr/>
        </p:nvSpPr>
        <p:spPr>
          <a:xfrm>
            <a:off x="3657599" y="596766"/>
            <a:ext cx="7295950" cy="954107"/>
          </a:xfrm>
          <a:prstGeom prst="rect">
            <a:avLst/>
          </a:prstGeom>
          <a:noFill/>
        </p:spPr>
        <p:txBody>
          <a:bodyPr wrap="square" rtlCol="0">
            <a:spAutoFit/>
          </a:bodyPr>
          <a:lstStyle/>
          <a:p>
            <a:r>
              <a:rPr lang="en-US" sz="2800" b="1" dirty="0"/>
              <a:t>Common diagnoses for people involved in a sex trafficking experience:</a:t>
            </a:r>
          </a:p>
        </p:txBody>
      </p:sp>
    </p:spTree>
    <p:extLst>
      <p:ext uri="{BB962C8B-B14F-4D97-AF65-F5344CB8AC3E}">
        <p14:creationId xmlns:p14="http://schemas.microsoft.com/office/powerpoint/2010/main" val="4524894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r>
              <a:rPr lang="en-US" b="1" dirty="0"/>
              <a:t>Physical Presentations of Human Trafficking</a:t>
            </a:r>
          </a:p>
        </p:txBody>
      </p:sp>
      <p:sp>
        <p:nvSpPr>
          <p:cNvPr id="4" name="TextBox 3">
            <a:extLst>
              <a:ext uri="{FF2B5EF4-FFF2-40B4-BE49-F238E27FC236}">
                <a16:creationId xmlns:a16="http://schemas.microsoft.com/office/drawing/2014/main" id="{21B64227-61FA-4313-B49C-845C6243B1F5}"/>
              </a:ext>
            </a:extLst>
          </p:cNvPr>
          <p:cNvSpPr txBox="1"/>
          <p:nvPr/>
        </p:nvSpPr>
        <p:spPr>
          <a:xfrm>
            <a:off x="4976261" y="1655934"/>
            <a:ext cx="5909911" cy="4154984"/>
          </a:xfrm>
          <a:prstGeom prst="rect">
            <a:avLst/>
          </a:prstGeom>
          <a:noFill/>
        </p:spPr>
        <p:txBody>
          <a:bodyPr wrap="square" rtlCol="0">
            <a:spAutoFit/>
          </a:bodyPr>
          <a:lstStyle/>
          <a:p>
            <a:r>
              <a:rPr lang="en-US" sz="2400" dirty="0">
                <a:latin typeface="Garamond" panose="02020404030301010803" pitchFamily="18" charset="0"/>
              </a:rPr>
              <a:t>Sexually Transmitted Infections</a:t>
            </a:r>
          </a:p>
          <a:p>
            <a:r>
              <a:rPr lang="en-US" sz="2400" dirty="0">
                <a:latin typeface="Garamond" panose="02020404030301010803" pitchFamily="18" charset="0"/>
              </a:rPr>
              <a:t>Pelvic Inflammatory Disease</a:t>
            </a:r>
          </a:p>
          <a:p>
            <a:r>
              <a:rPr lang="en-US" sz="2400" dirty="0">
                <a:latin typeface="Garamond" panose="02020404030301010803" pitchFamily="18" charset="0"/>
              </a:rPr>
              <a:t>Infertility </a:t>
            </a:r>
          </a:p>
          <a:p>
            <a:r>
              <a:rPr lang="en-US" sz="2400" dirty="0">
                <a:latin typeface="Garamond" panose="02020404030301010803" pitchFamily="18" charset="0"/>
              </a:rPr>
              <a:t>Urinary Tract Infections</a:t>
            </a:r>
          </a:p>
          <a:p>
            <a:r>
              <a:rPr lang="en-US" sz="2400" dirty="0">
                <a:latin typeface="Garamond" panose="02020404030301010803" pitchFamily="18" charset="0"/>
              </a:rPr>
              <a:t>HIV or AIDS</a:t>
            </a:r>
          </a:p>
          <a:p>
            <a:r>
              <a:rPr lang="en-US" sz="2400" dirty="0">
                <a:latin typeface="Garamond" panose="02020404030301010803" pitchFamily="18" charset="0"/>
              </a:rPr>
              <a:t>Tuberculosis</a:t>
            </a:r>
          </a:p>
          <a:p>
            <a:r>
              <a:rPr lang="en-US" sz="2400" dirty="0">
                <a:latin typeface="Garamond" panose="02020404030301010803" pitchFamily="18" charset="0"/>
              </a:rPr>
              <a:t>Frequent colds or sore throats</a:t>
            </a:r>
          </a:p>
          <a:p>
            <a:r>
              <a:rPr lang="en-US" sz="2400" dirty="0">
                <a:latin typeface="Garamond" panose="02020404030301010803" pitchFamily="18" charset="0"/>
              </a:rPr>
              <a:t>Untreated chronic diseases (asthma, GI)</a:t>
            </a:r>
          </a:p>
          <a:p>
            <a:r>
              <a:rPr lang="en-US" sz="2400" dirty="0">
                <a:latin typeface="Garamond" panose="02020404030301010803" pitchFamily="18" charset="0"/>
              </a:rPr>
              <a:t>Substance use-medical issues</a:t>
            </a:r>
          </a:p>
          <a:p>
            <a:r>
              <a:rPr lang="en-US" sz="2400" dirty="0">
                <a:latin typeface="Garamond" panose="02020404030301010803" pitchFamily="18" charset="0"/>
              </a:rPr>
              <a:t>Gastrointestinal disorders such as abdominal pain, diarrhea, vomiting</a:t>
            </a:r>
          </a:p>
        </p:txBody>
      </p:sp>
      <p:sp>
        <p:nvSpPr>
          <p:cNvPr id="5" name="TextBox 4">
            <a:extLst>
              <a:ext uri="{FF2B5EF4-FFF2-40B4-BE49-F238E27FC236}">
                <a16:creationId xmlns:a16="http://schemas.microsoft.com/office/drawing/2014/main" id="{A6BA03E5-5071-4616-A1B1-18A1D2D362C5}"/>
              </a:ext>
            </a:extLst>
          </p:cNvPr>
          <p:cNvSpPr txBox="1"/>
          <p:nvPr/>
        </p:nvSpPr>
        <p:spPr>
          <a:xfrm>
            <a:off x="3657599" y="596766"/>
            <a:ext cx="7295950" cy="954107"/>
          </a:xfrm>
          <a:prstGeom prst="rect">
            <a:avLst/>
          </a:prstGeom>
          <a:noFill/>
        </p:spPr>
        <p:txBody>
          <a:bodyPr wrap="square" rtlCol="0">
            <a:spAutoFit/>
          </a:bodyPr>
          <a:lstStyle/>
          <a:p>
            <a:r>
              <a:rPr lang="en-US" sz="2800" b="1" dirty="0"/>
              <a:t>Common diagnoses for people involved in a sex trafficking experience:</a:t>
            </a:r>
          </a:p>
        </p:txBody>
      </p:sp>
    </p:spTree>
    <p:extLst>
      <p:ext uri="{BB962C8B-B14F-4D97-AF65-F5344CB8AC3E}">
        <p14:creationId xmlns:p14="http://schemas.microsoft.com/office/powerpoint/2010/main" val="1480930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r>
              <a:rPr lang="en-US" b="1" dirty="0"/>
              <a:t>Psychological Presentations of Human Trafficking</a:t>
            </a:r>
          </a:p>
        </p:txBody>
      </p:sp>
      <p:sp>
        <p:nvSpPr>
          <p:cNvPr id="4" name="TextBox 3">
            <a:extLst>
              <a:ext uri="{FF2B5EF4-FFF2-40B4-BE49-F238E27FC236}">
                <a16:creationId xmlns:a16="http://schemas.microsoft.com/office/drawing/2014/main" id="{21B64227-61FA-4313-B49C-845C6243B1F5}"/>
              </a:ext>
            </a:extLst>
          </p:cNvPr>
          <p:cNvSpPr txBox="1"/>
          <p:nvPr/>
        </p:nvSpPr>
        <p:spPr>
          <a:xfrm>
            <a:off x="3627119" y="1007616"/>
            <a:ext cx="4629752" cy="6494278"/>
          </a:xfrm>
          <a:prstGeom prst="rect">
            <a:avLst/>
          </a:prstGeom>
          <a:noFill/>
        </p:spPr>
        <p:txBody>
          <a:bodyPr wrap="square" rtlCol="0">
            <a:spAutoFit/>
          </a:bodyPr>
          <a:lstStyle/>
          <a:p>
            <a:pPr marL="342900" lvl="0" indent="-342900">
              <a:lnSpc>
                <a:spcPct val="80000"/>
              </a:lnSpc>
              <a:buClr>
                <a:schemeClr val="accent1"/>
              </a:buClr>
              <a:buSzPts val="2220"/>
              <a:buFont typeface="Arial" panose="020B0604020202020204" pitchFamily="34" charset="0"/>
              <a:buChar char="•"/>
            </a:pPr>
            <a:r>
              <a:rPr lang="en-US" sz="2400" dirty="0">
                <a:solidFill>
                  <a:schemeClr val="dk1"/>
                </a:solidFill>
                <a:ea typeface="Arial"/>
                <a:cs typeface="Arial"/>
                <a:sym typeface="Arial"/>
              </a:rPr>
              <a:t>PTSD</a:t>
            </a:r>
          </a:p>
          <a:p>
            <a:pPr marL="342900" lvl="0" indent="-342900">
              <a:lnSpc>
                <a:spcPct val="80000"/>
              </a:lnSpc>
              <a:buClr>
                <a:schemeClr val="accent1"/>
              </a:buClr>
              <a:buSzPts val="2220"/>
              <a:buFont typeface="Arial" panose="020B0604020202020204" pitchFamily="34" charset="0"/>
              <a:buChar char="•"/>
            </a:pPr>
            <a:r>
              <a:rPr lang="en-US" sz="2400" dirty="0">
                <a:solidFill>
                  <a:schemeClr val="dk1"/>
                </a:solidFill>
                <a:ea typeface="Arial"/>
                <a:cs typeface="Arial"/>
                <a:sym typeface="Arial"/>
              </a:rPr>
              <a:t>Depression</a:t>
            </a:r>
          </a:p>
          <a:p>
            <a:pPr marL="342900" lvl="0" indent="-342900">
              <a:lnSpc>
                <a:spcPct val="80000"/>
              </a:lnSpc>
              <a:spcBef>
                <a:spcPts val="1044"/>
              </a:spcBef>
              <a:buClr>
                <a:schemeClr val="accent1"/>
              </a:buClr>
              <a:buSzPts val="2220"/>
              <a:buFont typeface="Arial" panose="020B0604020202020204" pitchFamily="34" charset="0"/>
              <a:buChar char="•"/>
            </a:pPr>
            <a:r>
              <a:rPr lang="en-US" sz="2400" dirty="0">
                <a:solidFill>
                  <a:schemeClr val="dk1"/>
                </a:solidFill>
                <a:ea typeface="Arial"/>
                <a:cs typeface="Arial"/>
                <a:sym typeface="Arial"/>
              </a:rPr>
              <a:t>Anxiety</a:t>
            </a:r>
          </a:p>
          <a:p>
            <a:pPr marL="342900" lvl="0" indent="-342900">
              <a:lnSpc>
                <a:spcPct val="80000"/>
              </a:lnSpc>
              <a:spcBef>
                <a:spcPts val="1044"/>
              </a:spcBef>
              <a:buClr>
                <a:schemeClr val="accent1"/>
              </a:buClr>
              <a:buSzPts val="2220"/>
              <a:buFont typeface="Arial" panose="020B0604020202020204" pitchFamily="34" charset="0"/>
              <a:buChar char="•"/>
            </a:pPr>
            <a:r>
              <a:rPr lang="en-US" sz="2400" dirty="0">
                <a:solidFill>
                  <a:schemeClr val="dk1"/>
                </a:solidFill>
                <a:ea typeface="Arial"/>
                <a:cs typeface="Arial"/>
                <a:sym typeface="Arial"/>
              </a:rPr>
              <a:t>Panic attacks</a:t>
            </a:r>
          </a:p>
          <a:p>
            <a:pPr marL="342900" lvl="0" indent="-342900">
              <a:lnSpc>
                <a:spcPct val="80000"/>
              </a:lnSpc>
              <a:spcBef>
                <a:spcPts val="1044"/>
              </a:spcBef>
              <a:buClr>
                <a:schemeClr val="accent1"/>
              </a:buClr>
              <a:buSzPts val="2220"/>
              <a:buFont typeface="Arial" panose="020B0604020202020204" pitchFamily="34" charset="0"/>
              <a:buChar char="•"/>
            </a:pPr>
            <a:r>
              <a:rPr lang="en-US" sz="2400" dirty="0">
                <a:solidFill>
                  <a:schemeClr val="dk1"/>
                </a:solidFill>
                <a:ea typeface="Arial"/>
                <a:cs typeface="Arial"/>
                <a:sym typeface="Arial"/>
              </a:rPr>
              <a:t>Agoraphobia</a:t>
            </a:r>
          </a:p>
          <a:p>
            <a:pPr marL="342900" lvl="0" indent="-342900">
              <a:lnSpc>
                <a:spcPct val="80000"/>
              </a:lnSpc>
              <a:spcBef>
                <a:spcPts val="1044"/>
              </a:spcBef>
              <a:buClr>
                <a:schemeClr val="accent1"/>
              </a:buClr>
              <a:buSzPts val="2220"/>
              <a:buFont typeface="Arial" panose="020B0604020202020204" pitchFamily="34" charset="0"/>
              <a:buChar char="•"/>
            </a:pPr>
            <a:r>
              <a:rPr lang="en-US" sz="2400" dirty="0">
                <a:solidFill>
                  <a:schemeClr val="dk1"/>
                </a:solidFill>
                <a:ea typeface="Arial"/>
                <a:cs typeface="Arial"/>
                <a:sym typeface="Arial"/>
              </a:rPr>
              <a:t>Shame and guilt</a:t>
            </a:r>
          </a:p>
          <a:p>
            <a:pPr marL="342900" lvl="0" indent="-342900">
              <a:lnSpc>
                <a:spcPct val="80000"/>
              </a:lnSpc>
              <a:spcBef>
                <a:spcPts val="1044"/>
              </a:spcBef>
              <a:buClr>
                <a:schemeClr val="accent1"/>
              </a:buClr>
              <a:buSzPts val="2220"/>
              <a:buFont typeface="Arial" panose="020B0604020202020204" pitchFamily="34" charset="0"/>
              <a:buChar char="•"/>
            </a:pPr>
            <a:r>
              <a:rPr lang="en-US" sz="2400" dirty="0">
                <a:solidFill>
                  <a:schemeClr val="dk1"/>
                </a:solidFill>
                <a:ea typeface="Arial"/>
                <a:cs typeface="Arial"/>
                <a:sym typeface="Arial"/>
              </a:rPr>
              <a:t>Eating disorders</a:t>
            </a:r>
          </a:p>
          <a:p>
            <a:pPr marL="342900" lvl="0" indent="-342900">
              <a:lnSpc>
                <a:spcPct val="80000"/>
              </a:lnSpc>
              <a:spcBef>
                <a:spcPts val="1044"/>
              </a:spcBef>
              <a:buClr>
                <a:schemeClr val="accent1"/>
              </a:buClr>
              <a:buSzPts val="2220"/>
              <a:buFont typeface="Arial" panose="020B0604020202020204" pitchFamily="34" charset="0"/>
              <a:buChar char="•"/>
            </a:pPr>
            <a:r>
              <a:rPr lang="en-US" sz="2400" dirty="0">
                <a:solidFill>
                  <a:schemeClr val="dk1"/>
                </a:solidFill>
                <a:ea typeface="Arial"/>
                <a:cs typeface="Arial"/>
                <a:sym typeface="Arial"/>
              </a:rPr>
              <a:t>Fear for family members</a:t>
            </a:r>
          </a:p>
          <a:p>
            <a:pPr marL="342900" lvl="0" indent="-342900">
              <a:lnSpc>
                <a:spcPct val="80000"/>
              </a:lnSpc>
              <a:spcBef>
                <a:spcPts val="1044"/>
              </a:spcBef>
              <a:buClr>
                <a:schemeClr val="accent1"/>
              </a:buClr>
              <a:buSzPts val="2220"/>
              <a:buFont typeface="Arial" panose="020B0604020202020204" pitchFamily="34" charset="0"/>
              <a:buChar char="•"/>
            </a:pPr>
            <a:r>
              <a:rPr lang="en-US" sz="2400" dirty="0">
                <a:solidFill>
                  <a:schemeClr val="dk1"/>
                </a:solidFill>
                <a:ea typeface="Arial"/>
                <a:cs typeface="Arial"/>
                <a:sym typeface="Arial"/>
              </a:rPr>
              <a:t>Substance abuse</a:t>
            </a:r>
          </a:p>
          <a:p>
            <a:pPr marL="342900" indent="-342900">
              <a:lnSpc>
                <a:spcPct val="80000"/>
              </a:lnSpc>
              <a:spcBef>
                <a:spcPts val="1044"/>
              </a:spcBef>
              <a:buClr>
                <a:schemeClr val="accent1"/>
              </a:buClr>
              <a:buSzPts val="2220"/>
              <a:buFont typeface="Arial" panose="020B0604020202020204" pitchFamily="34" charset="0"/>
              <a:buChar char="•"/>
            </a:pPr>
            <a:r>
              <a:rPr lang="en-US" sz="2400" dirty="0">
                <a:solidFill>
                  <a:schemeClr val="dk1"/>
                </a:solidFill>
                <a:ea typeface="Arial"/>
                <a:cs typeface="Arial"/>
                <a:sym typeface="Arial"/>
              </a:rPr>
              <a:t>Suicide attempts or ideations</a:t>
            </a:r>
          </a:p>
          <a:p>
            <a:pPr marL="342900" indent="-342900">
              <a:lnSpc>
                <a:spcPct val="80000"/>
              </a:lnSpc>
              <a:spcBef>
                <a:spcPts val="1044"/>
              </a:spcBef>
              <a:buClr>
                <a:schemeClr val="accent1"/>
              </a:buClr>
              <a:buSzPts val="2220"/>
              <a:buFont typeface="Arial" panose="020B0604020202020204" pitchFamily="34" charset="0"/>
              <a:buChar char="•"/>
            </a:pPr>
            <a:r>
              <a:rPr lang="en-US" sz="2400" dirty="0">
                <a:solidFill>
                  <a:schemeClr val="dk1"/>
                </a:solidFill>
                <a:ea typeface="Arial"/>
                <a:cs typeface="Arial"/>
                <a:sym typeface="Arial"/>
              </a:rPr>
              <a:t>Dissociative reaction</a:t>
            </a:r>
          </a:p>
          <a:p>
            <a:pPr marL="342900" indent="-342900">
              <a:lnSpc>
                <a:spcPct val="80000"/>
              </a:lnSpc>
              <a:spcBef>
                <a:spcPts val="1044"/>
              </a:spcBef>
              <a:buClr>
                <a:schemeClr val="accent1"/>
              </a:buClr>
              <a:buSzPts val="2220"/>
              <a:buFont typeface="Arial" panose="020B0604020202020204" pitchFamily="34" charset="0"/>
              <a:buChar char="•"/>
            </a:pPr>
            <a:r>
              <a:rPr lang="en-US" sz="2400" dirty="0">
                <a:solidFill>
                  <a:schemeClr val="dk1"/>
                </a:solidFill>
                <a:ea typeface="Arial"/>
                <a:cs typeface="Arial"/>
                <a:sym typeface="Arial"/>
              </a:rPr>
              <a:t>Poor self-esteem, feelings of worthlessness</a:t>
            </a:r>
          </a:p>
          <a:p>
            <a:pPr marL="342900" indent="-342900">
              <a:lnSpc>
                <a:spcPct val="80000"/>
              </a:lnSpc>
              <a:spcBef>
                <a:spcPts val="1044"/>
              </a:spcBef>
              <a:buClr>
                <a:schemeClr val="accent1"/>
              </a:buClr>
              <a:buSzPts val="2220"/>
              <a:buFont typeface="Arial" panose="020B0604020202020204" pitchFamily="34" charset="0"/>
              <a:buChar char="•"/>
            </a:pPr>
            <a:endParaRPr lang="en-US" sz="2400" dirty="0">
              <a:solidFill>
                <a:schemeClr val="dk1"/>
              </a:solidFill>
              <a:ea typeface="Arial"/>
              <a:cs typeface="Arial"/>
              <a:sym typeface="Arial"/>
            </a:endParaRPr>
          </a:p>
          <a:p>
            <a:pPr marL="342900" indent="-342900">
              <a:lnSpc>
                <a:spcPct val="80000"/>
              </a:lnSpc>
              <a:spcBef>
                <a:spcPts val="1044"/>
              </a:spcBef>
              <a:buClr>
                <a:schemeClr val="accent1"/>
              </a:buClr>
              <a:buSzPts val="2220"/>
              <a:buFont typeface="Arial" panose="020B0604020202020204" pitchFamily="34" charset="0"/>
              <a:buChar char="•"/>
            </a:pPr>
            <a:endParaRPr lang="en-US" sz="2400" dirty="0">
              <a:solidFill>
                <a:schemeClr val="dk1"/>
              </a:solidFill>
              <a:ea typeface="Arial"/>
              <a:cs typeface="Arial"/>
              <a:sym typeface="Arial"/>
            </a:endParaRPr>
          </a:p>
          <a:p>
            <a:pPr marL="342900" lvl="0" indent="-342900">
              <a:lnSpc>
                <a:spcPct val="80000"/>
              </a:lnSpc>
              <a:spcBef>
                <a:spcPts val="1044"/>
              </a:spcBef>
              <a:buClr>
                <a:schemeClr val="accent1"/>
              </a:buClr>
              <a:buSzPts val="2220"/>
              <a:buFont typeface="Arial" panose="020B0604020202020204" pitchFamily="34" charset="0"/>
              <a:buChar char="•"/>
            </a:pPr>
            <a:endParaRPr lang="en-US" sz="2400" dirty="0">
              <a:solidFill>
                <a:schemeClr val="dk1"/>
              </a:solidFill>
              <a:ea typeface="Arial"/>
              <a:cs typeface="Arial"/>
              <a:sym typeface="Arial"/>
            </a:endParaRPr>
          </a:p>
        </p:txBody>
      </p:sp>
      <p:pic>
        <p:nvPicPr>
          <p:cNvPr id="6" name="Shape 632">
            <a:extLst>
              <a:ext uri="{FF2B5EF4-FFF2-40B4-BE49-F238E27FC236}">
                <a16:creationId xmlns:a16="http://schemas.microsoft.com/office/drawing/2014/main" id="{87929432-266D-4711-B43D-0163B4D41848}"/>
              </a:ext>
            </a:extLst>
          </p:cNvPr>
          <p:cNvPicPr preferRelativeResize="0"/>
          <p:nvPr/>
        </p:nvPicPr>
        <p:blipFill rotWithShape="1">
          <a:blip r:embed="rId3">
            <a:alphaModFix/>
          </a:blip>
          <a:srcRect/>
          <a:stretch/>
        </p:blipFill>
        <p:spPr>
          <a:xfrm>
            <a:off x="6728059" y="85264"/>
            <a:ext cx="5016698" cy="3735966"/>
          </a:xfrm>
          <a:prstGeom prst="rect">
            <a:avLst/>
          </a:prstGeom>
          <a:noFill/>
          <a:ln>
            <a:noFill/>
          </a:ln>
        </p:spPr>
      </p:pic>
    </p:spTree>
    <p:extLst>
      <p:ext uri="{BB962C8B-B14F-4D97-AF65-F5344CB8AC3E}">
        <p14:creationId xmlns:p14="http://schemas.microsoft.com/office/powerpoint/2010/main" val="2561925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r>
              <a:rPr lang="en-US" b="1" dirty="0"/>
              <a:t>Psychological Presentations of Human Trafficking</a:t>
            </a:r>
          </a:p>
        </p:txBody>
      </p:sp>
      <p:pic>
        <p:nvPicPr>
          <p:cNvPr id="8" name="Content Placeholder 3">
            <a:extLst>
              <a:ext uri="{FF2B5EF4-FFF2-40B4-BE49-F238E27FC236}">
                <a16:creationId xmlns:a16="http://schemas.microsoft.com/office/drawing/2014/main" id="{749C9AF5-44A0-458E-A9D2-566BFB3E1BE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87486" y="105877"/>
            <a:ext cx="6925431" cy="5482634"/>
          </a:xfrm>
        </p:spPr>
      </p:pic>
      <p:sp>
        <p:nvSpPr>
          <p:cNvPr id="9" name="TextBox 8">
            <a:extLst>
              <a:ext uri="{FF2B5EF4-FFF2-40B4-BE49-F238E27FC236}">
                <a16:creationId xmlns:a16="http://schemas.microsoft.com/office/drawing/2014/main" id="{603D0818-E9A8-469E-8F4B-AB7507D6DE43}"/>
              </a:ext>
            </a:extLst>
          </p:cNvPr>
          <p:cNvSpPr txBox="1"/>
          <p:nvPr/>
        </p:nvSpPr>
        <p:spPr>
          <a:xfrm>
            <a:off x="3705237" y="5472363"/>
            <a:ext cx="7277188" cy="1015663"/>
          </a:xfrm>
          <a:prstGeom prst="rect">
            <a:avLst/>
          </a:prstGeom>
          <a:noFill/>
        </p:spPr>
        <p:txBody>
          <a:bodyPr wrap="square" rtlCol="0">
            <a:spAutoFit/>
          </a:bodyPr>
          <a:lstStyle/>
          <a:p>
            <a:pPr algn="r"/>
            <a:r>
              <a:rPr lang="en-US" sz="1400" dirty="0"/>
              <a:t>“The Health Consequences of Sex Trafficking and Their Implication for Identifying Victims in Healthcare Facilities”  </a:t>
            </a:r>
            <a:r>
              <a:rPr lang="en-US" sz="1400" dirty="0" err="1"/>
              <a:t>Lederer</a:t>
            </a:r>
            <a:r>
              <a:rPr lang="en-US" sz="1400" dirty="0"/>
              <a:t>, Wetzel, Published in Annals of Health Law, Vol 23, Issue 1 (Winter 2014)</a:t>
            </a:r>
          </a:p>
          <a:p>
            <a:endParaRPr lang="en-US" dirty="0"/>
          </a:p>
        </p:txBody>
      </p:sp>
    </p:spTree>
    <p:extLst>
      <p:ext uri="{BB962C8B-B14F-4D97-AF65-F5344CB8AC3E}">
        <p14:creationId xmlns:p14="http://schemas.microsoft.com/office/powerpoint/2010/main" val="8834187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r>
              <a:rPr lang="en-US" b="1" dirty="0"/>
              <a:t>Other indicators</a:t>
            </a:r>
          </a:p>
        </p:txBody>
      </p:sp>
      <p:grpSp>
        <p:nvGrpSpPr>
          <p:cNvPr id="11" name="Group 10">
            <a:extLst>
              <a:ext uri="{FF2B5EF4-FFF2-40B4-BE49-F238E27FC236}">
                <a16:creationId xmlns:a16="http://schemas.microsoft.com/office/drawing/2014/main" id="{19AA7564-6A60-4CB2-A3B9-0303F7394270}"/>
              </a:ext>
            </a:extLst>
          </p:cNvPr>
          <p:cNvGrpSpPr/>
          <p:nvPr/>
        </p:nvGrpSpPr>
        <p:grpSpPr>
          <a:xfrm>
            <a:off x="3707812" y="651961"/>
            <a:ext cx="2702881" cy="2702881"/>
            <a:chOff x="4059261" y="655137"/>
            <a:chExt cx="2702881" cy="2702881"/>
          </a:xfrm>
          <a:solidFill>
            <a:schemeClr val="tx1">
              <a:lumMod val="75000"/>
            </a:schemeClr>
          </a:solidFill>
        </p:grpSpPr>
        <p:sp>
          <p:nvSpPr>
            <p:cNvPr id="19" name="Rectangle: Rounded Corners 18">
              <a:extLst>
                <a:ext uri="{FF2B5EF4-FFF2-40B4-BE49-F238E27FC236}">
                  <a16:creationId xmlns:a16="http://schemas.microsoft.com/office/drawing/2014/main" id="{FE9AA4C3-3624-4091-B734-7FC0F74940F3}"/>
                </a:ext>
              </a:extLst>
            </p:cNvPr>
            <p:cNvSpPr/>
            <p:nvPr/>
          </p:nvSpPr>
          <p:spPr>
            <a:xfrm>
              <a:off x="4059261" y="655137"/>
              <a:ext cx="2702881" cy="2702881"/>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ectangle: Rounded Corners 6">
              <a:extLst>
                <a:ext uri="{FF2B5EF4-FFF2-40B4-BE49-F238E27FC236}">
                  <a16:creationId xmlns:a16="http://schemas.microsoft.com/office/drawing/2014/main" id="{B9CB93D9-D92C-424A-94A1-87DD3613E00E}"/>
                </a:ext>
              </a:extLst>
            </p:cNvPr>
            <p:cNvSpPr txBox="1"/>
            <p:nvPr/>
          </p:nvSpPr>
          <p:spPr>
            <a:xfrm>
              <a:off x="4191204" y="787080"/>
              <a:ext cx="2438993" cy="243899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000" kern="1200" dirty="0"/>
                <a:t>Patient has repeatedly required reproductive health services, mental health services or ED services.</a:t>
              </a:r>
            </a:p>
          </p:txBody>
        </p:sp>
      </p:grpSp>
      <p:grpSp>
        <p:nvGrpSpPr>
          <p:cNvPr id="23" name="Group 22">
            <a:extLst>
              <a:ext uri="{FF2B5EF4-FFF2-40B4-BE49-F238E27FC236}">
                <a16:creationId xmlns:a16="http://schemas.microsoft.com/office/drawing/2014/main" id="{80D3D055-66C1-478B-A174-8A2955B74918}"/>
              </a:ext>
            </a:extLst>
          </p:cNvPr>
          <p:cNvGrpSpPr/>
          <p:nvPr/>
        </p:nvGrpSpPr>
        <p:grpSpPr>
          <a:xfrm>
            <a:off x="6756240" y="651961"/>
            <a:ext cx="2702881" cy="2702881"/>
            <a:chOff x="6762142" y="3651673"/>
            <a:chExt cx="2702881" cy="2702881"/>
          </a:xfrm>
          <a:solidFill>
            <a:schemeClr val="tx1">
              <a:lumMod val="75000"/>
            </a:schemeClr>
          </a:solidFill>
        </p:grpSpPr>
        <p:sp>
          <p:nvSpPr>
            <p:cNvPr id="24" name="Rectangle: Rounded Corners 23">
              <a:extLst>
                <a:ext uri="{FF2B5EF4-FFF2-40B4-BE49-F238E27FC236}">
                  <a16:creationId xmlns:a16="http://schemas.microsoft.com/office/drawing/2014/main" id="{57DCCC8F-0EC0-4C86-A6E8-98B8DAAC29FC}"/>
                </a:ext>
              </a:extLst>
            </p:cNvPr>
            <p:cNvSpPr/>
            <p:nvPr/>
          </p:nvSpPr>
          <p:spPr>
            <a:xfrm>
              <a:off x="6762142" y="3651673"/>
              <a:ext cx="2702881" cy="2702881"/>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ectangle: Rounded Corners 4">
              <a:extLst>
                <a:ext uri="{FF2B5EF4-FFF2-40B4-BE49-F238E27FC236}">
                  <a16:creationId xmlns:a16="http://schemas.microsoft.com/office/drawing/2014/main" id="{A40F6994-B7B3-4379-939F-42ADB4191FE8}"/>
                </a:ext>
              </a:extLst>
            </p:cNvPr>
            <p:cNvSpPr txBox="1"/>
            <p:nvPr/>
          </p:nvSpPr>
          <p:spPr>
            <a:xfrm>
              <a:off x="6894086" y="3783617"/>
              <a:ext cx="2438993" cy="243899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Patient defers to another person to speak for </a:t>
              </a:r>
              <a:r>
                <a:rPr lang="en-US" sz="2200" dirty="0"/>
                <a:t>them.</a:t>
              </a:r>
              <a:endParaRPr lang="en-US" sz="2200" kern="1200" dirty="0"/>
            </a:p>
          </p:txBody>
        </p:sp>
      </p:grpSp>
      <p:grpSp>
        <p:nvGrpSpPr>
          <p:cNvPr id="29" name="Group 28">
            <a:extLst>
              <a:ext uri="{FF2B5EF4-FFF2-40B4-BE49-F238E27FC236}">
                <a16:creationId xmlns:a16="http://schemas.microsoft.com/office/drawing/2014/main" id="{36FCB9E1-E54E-447B-8AC2-FADE276AD8AF}"/>
              </a:ext>
            </a:extLst>
          </p:cNvPr>
          <p:cNvGrpSpPr/>
          <p:nvPr/>
        </p:nvGrpSpPr>
        <p:grpSpPr>
          <a:xfrm>
            <a:off x="3839755" y="3599411"/>
            <a:ext cx="2702881" cy="2702881"/>
            <a:chOff x="3513278" y="3569189"/>
            <a:chExt cx="2702881" cy="2702881"/>
          </a:xfrm>
          <a:solidFill>
            <a:schemeClr val="tx1">
              <a:lumMod val="75000"/>
            </a:schemeClr>
          </a:solidFill>
        </p:grpSpPr>
        <p:sp>
          <p:nvSpPr>
            <p:cNvPr id="30" name="Rectangle: Rounded Corners 29">
              <a:extLst>
                <a:ext uri="{FF2B5EF4-FFF2-40B4-BE49-F238E27FC236}">
                  <a16:creationId xmlns:a16="http://schemas.microsoft.com/office/drawing/2014/main" id="{AB787ECE-7474-450B-B83A-2D9B7DA7D6C7}"/>
                </a:ext>
              </a:extLst>
            </p:cNvPr>
            <p:cNvSpPr/>
            <p:nvPr/>
          </p:nvSpPr>
          <p:spPr>
            <a:xfrm>
              <a:off x="3513278" y="3569189"/>
              <a:ext cx="2702881" cy="2702881"/>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Rectangle: Rounded Corners 4">
              <a:extLst>
                <a:ext uri="{FF2B5EF4-FFF2-40B4-BE49-F238E27FC236}">
                  <a16:creationId xmlns:a16="http://schemas.microsoft.com/office/drawing/2014/main" id="{D88C9A34-43AE-46F8-B421-033D48D13627}"/>
                </a:ext>
              </a:extLst>
            </p:cNvPr>
            <p:cNvSpPr txBox="1"/>
            <p:nvPr/>
          </p:nvSpPr>
          <p:spPr>
            <a:xfrm>
              <a:off x="3645222" y="3701133"/>
              <a:ext cx="2438993" cy="243899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Patient uses language associated with prostitution ( “ho” “the life” “daddy” “the game”)</a:t>
              </a:r>
            </a:p>
          </p:txBody>
        </p:sp>
      </p:grpSp>
      <p:sp>
        <p:nvSpPr>
          <p:cNvPr id="32" name="Rectangle: Rounded Corners 31">
            <a:extLst>
              <a:ext uri="{FF2B5EF4-FFF2-40B4-BE49-F238E27FC236}">
                <a16:creationId xmlns:a16="http://schemas.microsoft.com/office/drawing/2014/main" id="{CB8C5D02-F0B2-4337-B773-97CB27C467FF}"/>
              </a:ext>
            </a:extLst>
          </p:cNvPr>
          <p:cNvSpPr/>
          <p:nvPr/>
        </p:nvSpPr>
        <p:spPr>
          <a:xfrm>
            <a:off x="6888184" y="3503159"/>
            <a:ext cx="2702881" cy="2702881"/>
          </a:xfrm>
          <a:prstGeom prst="roundRect">
            <a:avLst/>
          </a:prstGeom>
          <a:solidFill>
            <a:schemeClr val="tx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Rectangle: Rounded Corners 4">
            <a:extLst>
              <a:ext uri="{FF2B5EF4-FFF2-40B4-BE49-F238E27FC236}">
                <a16:creationId xmlns:a16="http://schemas.microsoft.com/office/drawing/2014/main" id="{C072878B-CFED-4DF3-A8D9-4FA2E11C7CAC}"/>
              </a:ext>
            </a:extLst>
          </p:cNvPr>
          <p:cNvSpPr txBox="1"/>
          <p:nvPr/>
        </p:nvSpPr>
        <p:spPr>
          <a:xfrm>
            <a:off x="7020127" y="3635102"/>
            <a:ext cx="2438993" cy="2438993"/>
          </a:xfrm>
          <a:prstGeom prst="rect">
            <a:avLst/>
          </a:prstGeom>
          <a:solidFill>
            <a:schemeClr val="tx1">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Patient acts anxious, submissive, tense, nervous or combative.</a:t>
            </a:r>
          </a:p>
        </p:txBody>
      </p:sp>
    </p:spTree>
    <p:extLst>
      <p:ext uri="{BB962C8B-B14F-4D97-AF65-F5344CB8AC3E}">
        <p14:creationId xmlns:p14="http://schemas.microsoft.com/office/powerpoint/2010/main" val="18984747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r>
              <a:rPr lang="en-US" b="1" dirty="0"/>
              <a:t>How to think about identification</a:t>
            </a:r>
          </a:p>
        </p:txBody>
      </p:sp>
      <p:graphicFrame>
        <p:nvGraphicFramePr>
          <p:cNvPr id="2" name="Diagram 1">
            <a:extLst>
              <a:ext uri="{FF2B5EF4-FFF2-40B4-BE49-F238E27FC236}">
                <a16:creationId xmlns:a16="http://schemas.microsoft.com/office/drawing/2014/main" id="{342CFEEF-94A1-4335-A438-8D8B8B0AD135}"/>
              </a:ext>
            </a:extLst>
          </p:cNvPr>
          <p:cNvGraphicFramePr/>
          <p:nvPr>
            <p:extLst>
              <p:ext uri="{D42A27DB-BD31-4B8C-83A1-F6EECF244321}">
                <p14:modId xmlns:p14="http://schemas.microsoft.com/office/powerpoint/2010/main" val="3214521049"/>
              </p:ext>
            </p:extLst>
          </p:nvPr>
        </p:nvGraphicFramePr>
        <p:xfrm>
          <a:off x="3696100" y="719666"/>
          <a:ext cx="6463899" cy="5469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72671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r>
              <a:rPr lang="en-US" b="1" dirty="0"/>
              <a:t>NOT  Your Role as a Health Care Provider</a:t>
            </a:r>
          </a:p>
        </p:txBody>
      </p:sp>
      <p:pic>
        <p:nvPicPr>
          <p:cNvPr id="4" name="Picture 3">
            <a:extLst>
              <a:ext uri="{FF2B5EF4-FFF2-40B4-BE49-F238E27FC236}">
                <a16:creationId xmlns:a16="http://schemas.microsoft.com/office/drawing/2014/main" id="{9AB457CB-B75D-445A-957D-5FCE0D2D28DD}"/>
              </a:ext>
            </a:extLst>
          </p:cNvPr>
          <p:cNvPicPr>
            <a:picLocks noChangeAspect="1"/>
          </p:cNvPicPr>
          <p:nvPr/>
        </p:nvPicPr>
        <p:blipFill rotWithShape="1">
          <a:blip r:embed="rId3">
            <a:extLst>
              <a:ext uri="{28A0092B-C50C-407E-A947-70E740481C1C}">
                <a14:useLocalDpi xmlns:a14="http://schemas.microsoft.com/office/drawing/2010/main" val="0"/>
              </a:ext>
            </a:extLst>
          </a:blip>
          <a:srcRect l="9553" t="7068" r="13264"/>
          <a:stretch/>
        </p:blipFill>
        <p:spPr>
          <a:xfrm>
            <a:off x="4052236" y="1309036"/>
            <a:ext cx="7113070" cy="4818166"/>
          </a:xfrm>
          <a:prstGeom prst="rect">
            <a:avLst/>
          </a:prstGeom>
        </p:spPr>
      </p:pic>
      <p:sp>
        <p:nvSpPr>
          <p:cNvPr id="7" name="Oval 6">
            <a:extLst>
              <a:ext uri="{FF2B5EF4-FFF2-40B4-BE49-F238E27FC236}">
                <a16:creationId xmlns:a16="http://schemas.microsoft.com/office/drawing/2014/main" id="{09A8B98F-44DE-474C-87FD-0D53EB2ED1E2}"/>
              </a:ext>
            </a:extLst>
          </p:cNvPr>
          <p:cNvSpPr/>
          <p:nvPr/>
        </p:nvSpPr>
        <p:spPr>
          <a:xfrm>
            <a:off x="3753853" y="519764"/>
            <a:ext cx="7786838" cy="6073541"/>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870F59B7-C05D-45C6-978A-F273F6265BA0}"/>
              </a:ext>
            </a:extLst>
          </p:cNvPr>
          <p:cNvCxnSpPr/>
          <p:nvPr/>
        </p:nvCxnSpPr>
        <p:spPr>
          <a:xfrm flipV="1">
            <a:off x="3753853" y="625642"/>
            <a:ext cx="7565456" cy="5712594"/>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498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77FCFEA-DF98-4408-B55B-9A0ED46DD100}"/>
              </a:ext>
            </a:extLst>
          </p:cNvPr>
          <p:cNvSpPr/>
          <p:nvPr/>
        </p:nvSpPr>
        <p:spPr>
          <a:xfrm>
            <a:off x="3429961" y="5762965"/>
            <a:ext cx="8479857" cy="109503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76C4839-FF5C-4430-A308-4877BBAEA21D}"/>
              </a:ext>
            </a:extLst>
          </p:cNvPr>
          <p:cNvSpPr/>
          <p:nvPr/>
        </p:nvSpPr>
        <p:spPr>
          <a:xfrm>
            <a:off x="3429961" y="4322223"/>
            <a:ext cx="8479857" cy="109503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C4911AF-C929-4B7C-8BF9-923552169ACA}"/>
              </a:ext>
            </a:extLst>
          </p:cNvPr>
          <p:cNvSpPr/>
          <p:nvPr/>
        </p:nvSpPr>
        <p:spPr>
          <a:xfrm>
            <a:off x="3429961" y="2881482"/>
            <a:ext cx="8479857" cy="109503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DD81DF9-DF04-4A4B-9F52-4AE06EB1132C}"/>
              </a:ext>
            </a:extLst>
          </p:cNvPr>
          <p:cNvSpPr/>
          <p:nvPr/>
        </p:nvSpPr>
        <p:spPr>
          <a:xfrm>
            <a:off x="3429961" y="1363617"/>
            <a:ext cx="8479857" cy="109503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4D5BB41-24D5-402A-811A-09CBE21CE07D}"/>
              </a:ext>
            </a:extLst>
          </p:cNvPr>
          <p:cNvSpPr/>
          <p:nvPr/>
        </p:nvSpPr>
        <p:spPr>
          <a:xfrm>
            <a:off x="3429961" y="63607"/>
            <a:ext cx="8479857" cy="109503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4712F8-BE6D-4A58-86D5-AF111117B12B}"/>
              </a:ext>
            </a:extLst>
          </p:cNvPr>
          <p:cNvSpPr>
            <a:spLocks noGrp="1"/>
          </p:cNvSpPr>
          <p:nvPr>
            <p:ph type="title"/>
          </p:nvPr>
        </p:nvSpPr>
        <p:spPr>
          <a:xfrm>
            <a:off x="3540651" y="-697991"/>
            <a:ext cx="7315200" cy="1685384"/>
          </a:xfrm>
        </p:spPr>
        <p:txBody>
          <a:bodyPr>
            <a:noAutofit/>
          </a:bodyPr>
          <a:lstStyle/>
          <a:p>
            <a:r>
              <a:rPr lang="en-US" sz="2400" dirty="0">
                <a:solidFill>
                  <a:schemeClr val="tx1"/>
                </a:solidFill>
              </a:rPr>
              <a:t>Full understanding of what human trafficking is, including definitions, terminology and prevalence</a:t>
            </a:r>
          </a:p>
        </p:txBody>
      </p:sp>
      <p:pic>
        <p:nvPicPr>
          <p:cNvPr id="4" name="Picture 3">
            <a:extLst>
              <a:ext uri="{FF2B5EF4-FFF2-40B4-BE49-F238E27FC236}">
                <a16:creationId xmlns:a16="http://schemas.microsoft.com/office/drawing/2014/main" id="{74AEE7FC-DC1D-4BF2-858E-D1DB7CBEFF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8" y="6054744"/>
            <a:ext cx="1915427" cy="957714"/>
          </a:xfrm>
          <a:prstGeom prst="rect">
            <a:avLst/>
          </a:prstGeom>
        </p:spPr>
      </p:pic>
      <p:sp>
        <p:nvSpPr>
          <p:cNvPr id="11" name="Title 1">
            <a:extLst>
              <a:ext uri="{FF2B5EF4-FFF2-40B4-BE49-F238E27FC236}">
                <a16:creationId xmlns:a16="http://schemas.microsoft.com/office/drawing/2014/main" id="{419C4FB5-93DC-4F58-9F9E-F28C2B56D86E}"/>
              </a:ext>
            </a:extLst>
          </p:cNvPr>
          <p:cNvSpPr txBox="1">
            <a:spLocks/>
          </p:cNvSpPr>
          <p:nvPr/>
        </p:nvSpPr>
        <p:spPr>
          <a:xfrm>
            <a:off x="3540652" y="1658792"/>
            <a:ext cx="7315200" cy="61810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900" b="0" kern="1200" spc="-100" baseline="0">
                <a:solidFill>
                  <a:schemeClr val="tx1">
                    <a:lumMod val="65000"/>
                    <a:lumOff val="35000"/>
                  </a:schemeClr>
                </a:solidFill>
                <a:latin typeface="+mj-lt"/>
                <a:ea typeface="+mj-ea"/>
                <a:cs typeface="+mj-cs"/>
              </a:defRPr>
            </a:lvl1pPr>
          </a:lstStyle>
          <a:p>
            <a:r>
              <a:rPr lang="en-US" sz="2400" dirty="0">
                <a:solidFill>
                  <a:schemeClr val="tx1"/>
                </a:solidFill>
              </a:rPr>
              <a:t>Full understanding of indicators of human trafficking in a health care setting</a:t>
            </a:r>
          </a:p>
        </p:txBody>
      </p:sp>
      <p:sp>
        <p:nvSpPr>
          <p:cNvPr id="13" name="Title 1">
            <a:extLst>
              <a:ext uri="{FF2B5EF4-FFF2-40B4-BE49-F238E27FC236}">
                <a16:creationId xmlns:a16="http://schemas.microsoft.com/office/drawing/2014/main" id="{067510C7-D560-49EA-8B80-A5A3542A4557}"/>
              </a:ext>
            </a:extLst>
          </p:cNvPr>
          <p:cNvSpPr txBox="1">
            <a:spLocks/>
          </p:cNvSpPr>
          <p:nvPr/>
        </p:nvSpPr>
        <p:spPr>
          <a:xfrm>
            <a:off x="3540651" y="3176657"/>
            <a:ext cx="7624653" cy="61810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900" b="0" kern="1200" spc="-100" baseline="0">
                <a:solidFill>
                  <a:schemeClr val="tx1">
                    <a:lumMod val="65000"/>
                    <a:lumOff val="35000"/>
                  </a:schemeClr>
                </a:solidFill>
                <a:latin typeface="+mj-lt"/>
                <a:ea typeface="+mj-ea"/>
                <a:cs typeface="+mj-cs"/>
              </a:defRPr>
            </a:lvl1pPr>
          </a:lstStyle>
          <a:p>
            <a:r>
              <a:rPr lang="en-US" sz="2400" dirty="0">
                <a:solidFill>
                  <a:schemeClr val="tx1"/>
                </a:solidFill>
              </a:rPr>
              <a:t>Full understanding of vulnerable populations and the intersections between human trafficking and other health issues</a:t>
            </a:r>
          </a:p>
        </p:txBody>
      </p:sp>
      <p:sp>
        <p:nvSpPr>
          <p:cNvPr id="15" name="Title 1">
            <a:extLst>
              <a:ext uri="{FF2B5EF4-FFF2-40B4-BE49-F238E27FC236}">
                <a16:creationId xmlns:a16="http://schemas.microsoft.com/office/drawing/2014/main" id="{A6941F7A-3B13-4D20-9BA3-1667C935AEDA}"/>
              </a:ext>
            </a:extLst>
          </p:cNvPr>
          <p:cNvSpPr txBox="1">
            <a:spLocks/>
          </p:cNvSpPr>
          <p:nvPr/>
        </p:nvSpPr>
        <p:spPr>
          <a:xfrm>
            <a:off x="3540651" y="4580984"/>
            <a:ext cx="7624653" cy="61810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900" b="0" kern="1200" spc="-100" baseline="0">
                <a:solidFill>
                  <a:schemeClr val="tx1">
                    <a:lumMod val="65000"/>
                    <a:lumOff val="35000"/>
                  </a:schemeClr>
                </a:solidFill>
                <a:latin typeface="+mj-lt"/>
                <a:ea typeface="+mj-ea"/>
                <a:cs typeface="+mj-cs"/>
              </a:defRPr>
            </a:lvl1pPr>
          </a:lstStyle>
          <a:p>
            <a:r>
              <a:rPr lang="en-US" sz="2400" dirty="0">
                <a:solidFill>
                  <a:schemeClr val="tx1"/>
                </a:solidFill>
              </a:rPr>
              <a:t>Understanding of how trauma effects communication and patient response</a:t>
            </a:r>
          </a:p>
        </p:txBody>
      </p:sp>
      <p:sp>
        <p:nvSpPr>
          <p:cNvPr id="17" name="Title 1">
            <a:extLst>
              <a:ext uri="{FF2B5EF4-FFF2-40B4-BE49-F238E27FC236}">
                <a16:creationId xmlns:a16="http://schemas.microsoft.com/office/drawing/2014/main" id="{E3FCECA0-DC06-4F02-BDE8-3D185BE65DC2}"/>
              </a:ext>
            </a:extLst>
          </p:cNvPr>
          <p:cNvSpPr txBox="1">
            <a:spLocks/>
          </p:cNvSpPr>
          <p:nvPr/>
        </p:nvSpPr>
        <p:spPr>
          <a:xfrm>
            <a:off x="3540651" y="6058140"/>
            <a:ext cx="7624653" cy="61810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900" b="0" kern="1200" spc="-100" baseline="0">
                <a:solidFill>
                  <a:schemeClr val="tx1">
                    <a:lumMod val="65000"/>
                    <a:lumOff val="35000"/>
                  </a:schemeClr>
                </a:solidFill>
                <a:latin typeface="+mj-lt"/>
                <a:ea typeface="+mj-ea"/>
                <a:cs typeface="+mj-cs"/>
              </a:defRPr>
            </a:lvl1pPr>
          </a:lstStyle>
          <a:p>
            <a:endParaRPr lang="en-US" sz="2400" dirty="0">
              <a:solidFill>
                <a:schemeClr val="tx1"/>
              </a:solidFill>
            </a:endParaRPr>
          </a:p>
        </p:txBody>
      </p:sp>
      <p:sp>
        <p:nvSpPr>
          <p:cNvPr id="18" name="Title 1">
            <a:extLst>
              <a:ext uri="{FF2B5EF4-FFF2-40B4-BE49-F238E27FC236}">
                <a16:creationId xmlns:a16="http://schemas.microsoft.com/office/drawing/2014/main" id="{0FB6D186-DFEE-4554-8258-52B02408E0F1}"/>
              </a:ext>
            </a:extLst>
          </p:cNvPr>
          <p:cNvSpPr txBox="1">
            <a:spLocks/>
          </p:cNvSpPr>
          <p:nvPr/>
        </p:nvSpPr>
        <p:spPr>
          <a:xfrm>
            <a:off x="3651341" y="6058140"/>
            <a:ext cx="7624653" cy="61810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900" b="0" kern="1200" spc="-100" baseline="0">
                <a:solidFill>
                  <a:schemeClr val="tx1">
                    <a:lumMod val="65000"/>
                    <a:lumOff val="35000"/>
                  </a:schemeClr>
                </a:solidFill>
                <a:latin typeface="+mj-lt"/>
                <a:ea typeface="+mj-ea"/>
                <a:cs typeface="+mj-cs"/>
              </a:defRPr>
            </a:lvl1pPr>
          </a:lstStyle>
          <a:p>
            <a:r>
              <a:rPr lang="en-US" sz="2400" dirty="0">
                <a:solidFill>
                  <a:schemeClr val="tx1"/>
                </a:solidFill>
              </a:rPr>
              <a:t>Full understanding of how to use the PEARR Tool in health care practice to assist in intervention</a:t>
            </a:r>
          </a:p>
        </p:txBody>
      </p:sp>
      <p:sp>
        <p:nvSpPr>
          <p:cNvPr id="20" name="TextBox 19">
            <a:extLst>
              <a:ext uri="{FF2B5EF4-FFF2-40B4-BE49-F238E27FC236}">
                <a16:creationId xmlns:a16="http://schemas.microsoft.com/office/drawing/2014/main" id="{96869C39-ECD7-4542-8F29-729E3BCC1CB8}"/>
              </a:ext>
            </a:extLst>
          </p:cNvPr>
          <p:cNvSpPr txBox="1"/>
          <p:nvPr/>
        </p:nvSpPr>
        <p:spPr>
          <a:xfrm>
            <a:off x="282182" y="2458652"/>
            <a:ext cx="2865279" cy="1569660"/>
          </a:xfrm>
          <a:prstGeom prst="rect">
            <a:avLst/>
          </a:prstGeom>
          <a:noFill/>
        </p:spPr>
        <p:txBody>
          <a:bodyPr wrap="square" rtlCol="0">
            <a:spAutoFit/>
          </a:bodyPr>
          <a:lstStyle/>
          <a:p>
            <a:r>
              <a:rPr lang="en-US" sz="4800" b="1" dirty="0">
                <a:solidFill>
                  <a:schemeClr val="bg1"/>
                </a:solidFill>
              </a:rPr>
              <a:t>Learning objectives</a:t>
            </a:r>
            <a:endParaRPr lang="en-US" sz="4800" dirty="0">
              <a:solidFill>
                <a:schemeClr val="bg1"/>
              </a:solidFill>
            </a:endParaRPr>
          </a:p>
        </p:txBody>
      </p:sp>
    </p:spTree>
    <p:extLst>
      <p:ext uri="{BB962C8B-B14F-4D97-AF65-F5344CB8AC3E}">
        <p14:creationId xmlns:p14="http://schemas.microsoft.com/office/powerpoint/2010/main" val="24803276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4B84AD-A263-4A8D-BFA8-FFF1281B69FF}"/>
              </a:ext>
            </a:extLst>
          </p:cNvPr>
          <p:cNvSpPr txBox="1"/>
          <p:nvPr/>
        </p:nvSpPr>
        <p:spPr>
          <a:xfrm>
            <a:off x="1456624" y="4168293"/>
            <a:ext cx="8855242" cy="369332"/>
          </a:xfrm>
          <a:prstGeom prst="rect">
            <a:avLst/>
          </a:prstGeom>
          <a:noFill/>
        </p:spPr>
        <p:txBody>
          <a:bodyPr wrap="square" rtlCol="0">
            <a:spAutoFit/>
          </a:bodyPr>
          <a:lstStyle/>
          <a:p>
            <a:r>
              <a:rPr lang="en-US" b="1" dirty="0">
                <a:solidFill>
                  <a:schemeClr val="bg1"/>
                </a:solidFill>
              </a:rPr>
              <a:t>Health Care Professionals Training Program</a:t>
            </a:r>
          </a:p>
        </p:txBody>
      </p:sp>
      <p:sp>
        <p:nvSpPr>
          <p:cNvPr id="5" name="TextBox 4">
            <a:extLst>
              <a:ext uri="{FF2B5EF4-FFF2-40B4-BE49-F238E27FC236}">
                <a16:creationId xmlns:a16="http://schemas.microsoft.com/office/drawing/2014/main" id="{EF379847-6E67-4607-A65C-5413ECA5F608}"/>
              </a:ext>
            </a:extLst>
          </p:cNvPr>
          <p:cNvSpPr txBox="1"/>
          <p:nvPr/>
        </p:nvSpPr>
        <p:spPr>
          <a:xfrm>
            <a:off x="462011" y="2413967"/>
            <a:ext cx="8268101" cy="1754326"/>
          </a:xfrm>
          <a:prstGeom prst="rect">
            <a:avLst/>
          </a:prstGeom>
          <a:noFill/>
        </p:spPr>
        <p:txBody>
          <a:bodyPr wrap="square" rtlCol="0">
            <a:spAutoFit/>
          </a:bodyPr>
          <a:lstStyle/>
          <a:p>
            <a:r>
              <a:rPr lang="en-US" sz="5400" b="1" dirty="0">
                <a:solidFill>
                  <a:schemeClr val="bg1"/>
                </a:solidFill>
              </a:rPr>
              <a:t>Module 2: Addressing Vulnerable Populations</a:t>
            </a:r>
          </a:p>
        </p:txBody>
      </p:sp>
      <p:pic>
        <p:nvPicPr>
          <p:cNvPr id="7" name="Picture 6">
            <a:extLst>
              <a:ext uri="{FF2B5EF4-FFF2-40B4-BE49-F238E27FC236}">
                <a16:creationId xmlns:a16="http://schemas.microsoft.com/office/drawing/2014/main" id="{860DB636-BC98-44E6-B010-D9CD21098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8" y="6054744"/>
            <a:ext cx="1915427" cy="957714"/>
          </a:xfrm>
          <a:prstGeom prst="rect">
            <a:avLst/>
          </a:prstGeom>
        </p:spPr>
      </p:pic>
    </p:spTree>
    <p:extLst>
      <p:ext uri="{BB962C8B-B14F-4D97-AF65-F5344CB8AC3E}">
        <p14:creationId xmlns:p14="http://schemas.microsoft.com/office/powerpoint/2010/main" val="30743174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r>
              <a:rPr lang="en-US" b="1" dirty="0"/>
              <a:t>Vulnerabilities</a:t>
            </a:r>
          </a:p>
        </p:txBody>
      </p:sp>
      <p:graphicFrame>
        <p:nvGraphicFramePr>
          <p:cNvPr id="3" name="Diagram 2">
            <a:extLst>
              <a:ext uri="{FF2B5EF4-FFF2-40B4-BE49-F238E27FC236}">
                <a16:creationId xmlns:a16="http://schemas.microsoft.com/office/drawing/2014/main" id="{688AB898-4A3B-483C-9504-75C9092D10C5}"/>
              </a:ext>
            </a:extLst>
          </p:cNvPr>
          <p:cNvGraphicFramePr/>
          <p:nvPr>
            <p:extLst>
              <p:ext uri="{D42A27DB-BD31-4B8C-83A1-F6EECF244321}">
                <p14:modId xmlns:p14="http://schemas.microsoft.com/office/powerpoint/2010/main" val="817988034"/>
              </p:ext>
            </p:extLst>
          </p:nvPr>
        </p:nvGraphicFramePr>
        <p:xfrm>
          <a:off x="3572041" y="347293"/>
          <a:ext cx="7833895" cy="6154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95687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r>
              <a:rPr lang="en-US" b="1" dirty="0"/>
              <a:t>Vulnerabilities</a:t>
            </a:r>
          </a:p>
        </p:txBody>
      </p:sp>
      <p:graphicFrame>
        <p:nvGraphicFramePr>
          <p:cNvPr id="3" name="Diagram 2">
            <a:extLst>
              <a:ext uri="{FF2B5EF4-FFF2-40B4-BE49-F238E27FC236}">
                <a16:creationId xmlns:a16="http://schemas.microsoft.com/office/drawing/2014/main" id="{688AB898-4A3B-483C-9504-75C9092D10C5}"/>
              </a:ext>
            </a:extLst>
          </p:cNvPr>
          <p:cNvGraphicFramePr/>
          <p:nvPr>
            <p:extLst>
              <p:ext uri="{D42A27DB-BD31-4B8C-83A1-F6EECF244321}">
                <p14:modId xmlns:p14="http://schemas.microsoft.com/office/powerpoint/2010/main" val="3193379053"/>
              </p:ext>
            </p:extLst>
          </p:nvPr>
        </p:nvGraphicFramePr>
        <p:xfrm>
          <a:off x="3562416" y="265781"/>
          <a:ext cx="7833895" cy="6154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10265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r>
              <a:rPr lang="en-US" b="1" dirty="0"/>
              <a:t>Vulnerable populations</a:t>
            </a:r>
          </a:p>
        </p:txBody>
      </p:sp>
      <p:graphicFrame>
        <p:nvGraphicFramePr>
          <p:cNvPr id="3" name="Diagram 2">
            <a:extLst>
              <a:ext uri="{FF2B5EF4-FFF2-40B4-BE49-F238E27FC236}">
                <a16:creationId xmlns:a16="http://schemas.microsoft.com/office/drawing/2014/main" id="{688AB898-4A3B-483C-9504-75C9092D10C5}"/>
              </a:ext>
            </a:extLst>
          </p:cNvPr>
          <p:cNvGraphicFramePr/>
          <p:nvPr>
            <p:extLst>
              <p:ext uri="{D42A27DB-BD31-4B8C-83A1-F6EECF244321}">
                <p14:modId xmlns:p14="http://schemas.microsoft.com/office/powerpoint/2010/main" val="2415178919"/>
              </p:ext>
            </p:extLst>
          </p:nvPr>
        </p:nvGraphicFramePr>
        <p:xfrm>
          <a:off x="3562416" y="265781"/>
          <a:ext cx="7833895" cy="6154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97249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r>
              <a:rPr lang="en-US" b="1" dirty="0"/>
              <a:t>Vulnerable populations</a:t>
            </a:r>
          </a:p>
        </p:txBody>
      </p:sp>
      <p:graphicFrame>
        <p:nvGraphicFramePr>
          <p:cNvPr id="3" name="Diagram 2">
            <a:extLst>
              <a:ext uri="{FF2B5EF4-FFF2-40B4-BE49-F238E27FC236}">
                <a16:creationId xmlns:a16="http://schemas.microsoft.com/office/drawing/2014/main" id="{688AB898-4A3B-483C-9504-75C9092D10C5}"/>
              </a:ext>
            </a:extLst>
          </p:cNvPr>
          <p:cNvGraphicFramePr/>
          <p:nvPr>
            <p:extLst>
              <p:ext uri="{D42A27DB-BD31-4B8C-83A1-F6EECF244321}">
                <p14:modId xmlns:p14="http://schemas.microsoft.com/office/powerpoint/2010/main" val="3352747266"/>
              </p:ext>
            </p:extLst>
          </p:nvPr>
        </p:nvGraphicFramePr>
        <p:xfrm>
          <a:off x="3562416" y="-96254"/>
          <a:ext cx="8276658" cy="7276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34556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r>
              <a:rPr lang="en-US" b="1" dirty="0"/>
              <a:t>Substance Use Disorders</a:t>
            </a:r>
          </a:p>
        </p:txBody>
      </p:sp>
      <p:sp>
        <p:nvSpPr>
          <p:cNvPr id="11" name="Title 3">
            <a:extLst>
              <a:ext uri="{FF2B5EF4-FFF2-40B4-BE49-F238E27FC236}">
                <a16:creationId xmlns:a16="http://schemas.microsoft.com/office/drawing/2014/main" id="{2429D3F1-52CC-4CFD-A98F-C11161BC0A18}"/>
              </a:ext>
            </a:extLst>
          </p:cNvPr>
          <p:cNvSpPr txBox="1">
            <a:spLocks/>
          </p:cNvSpPr>
          <p:nvPr/>
        </p:nvSpPr>
        <p:spPr>
          <a:xfrm>
            <a:off x="3200401" y="1100473"/>
            <a:ext cx="8755780" cy="9523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5400" b="1" dirty="0">
                <a:solidFill>
                  <a:schemeClr val="tx1">
                    <a:lumMod val="75000"/>
                  </a:schemeClr>
                </a:solidFill>
                <a:latin typeface="+mn-lt"/>
              </a:rPr>
              <a:t>Cumberland County</a:t>
            </a:r>
          </a:p>
        </p:txBody>
      </p:sp>
      <p:sp>
        <p:nvSpPr>
          <p:cNvPr id="12" name="Content Placeholder 2">
            <a:extLst>
              <a:ext uri="{FF2B5EF4-FFF2-40B4-BE49-F238E27FC236}">
                <a16:creationId xmlns:a16="http://schemas.microsoft.com/office/drawing/2014/main" id="{EF51ED0E-6D13-4B55-AF8C-898F38F5BE05}"/>
              </a:ext>
            </a:extLst>
          </p:cNvPr>
          <p:cNvSpPr txBox="1">
            <a:spLocks/>
          </p:cNvSpPr>
          <p:nvPr/>
        </p:nvSpPr>
        <p:spPr>
          <a:xfrm>
            <a:off x="3882494" y="1931559"/>
            <a:ext cx="7627412" cy="3869544"/>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None/>
            </a:pPr>
            <a:r>
              <a:rPr lang="en-US" sz="3600" dirty="0"/>
              <a:t>Robin Applewhite was sentenced to 230 years in prison and ordered to pay $608,000 in restitution to his victims after coercing them to sell commercial sex acts to support their heroin and prescription pill addictions. </a:t>
            </a:r>
          </a:p>
        </p:txBody>
      </p:sp>
      <p:sp>
        <p:nvSpPr>
          <p:cNvPr id="13" name="TextBox 12">
            <a:extLst>
              <a:ext uri="{FF2B5EF4-FFF2-40B4-BE49-F238E27FC236}">
                <a16:creationId xmlns:a16="http://schemas.microsoft.com/office/drawing/2014/main" id="{5F1FC8BB-B767-489A-8F94-1E916AA5B024}"/>
              </a:ext>
            </a:extLst>
          </p:cNvPr>
          <p:cNvSpPr txBox="1"/>
          <p:nvPr/>
        </p:nvSpPr>
        <p:spPr>
          <a:xfrm>
            <a:off x="6696174" y="6323093"/>
            <a:ext cx="5156462" cy="369332"/>
          </a:xfrm>
          <a:prstGeom prst="rect">
            <a:avLst/>
          </a:prstGeom>
          <a:noFill/>
        </p:spPr>
        <p:txBody>
          <a:bodyPr wrap="square" rtlCol="0">
            <a:spAutoFit/>
          </a:bodyPr>
          <a:lstStyle/>
          <a:p>
            <a:r>
              <a:rPr lang="en-US" dirty="0">
                <a:solidFill>
                  <a:schemeClr val="tx1">
                    <a:lumMod val="75000"/>
                  </a:schemeClr>
                </a:solidFill>
              </a:rPr>
              <a:t>Story from Fayetteville Observer, March 5, 2019</a:t>
            </a:r>
          </a:p>
        </p:txBody>
      </p:sp>
    </p:spTree>
    <p:extLst>
      <p:ext uri="{BB962C8B-B14F-4D97-AF65-F5344CB8AC3E}">
        <p14:creationId xmlns:p14="http://schemas.microsoft.com/office/powerpoint/2010/main" val="21401052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r>
              <a:rPr lang="en-US" b="1" dirty="0"/>
              <a:t>Gang Involvement</a:t>
            </a:r>
          </a:p>
        </p:txBody>
      </p:sp>
      <p:sp>
        <p:nvSpPr>
          <p:cNvPr id="8" name="TextBox 7">
            <a:extLst>
              <a:ext uri="{FF2B5EF4-FFF2-40B4-BE49-F238E27FC236}">
                <a16:creationId xmlns:a16="http://schemas.microsoft.com/office/drawing/2014/main" id="{32CE4B65-2C27-41F1-8C6A-05DC6204B32B}"/>
              </a:ext>
            </a:extLst>
          </p:cNvPr>
          <p:cNvSpPr txBox="1"/>
          <p:nvPr/>
        </p:nvSpPr>
        <p:spPr>
          <a:xfrm>
            <a:off x="4247988" y="3491930"/>
            <a:ext cx="7273452" cy="2677656"/>
          </a:xfrm>
          <a:prstGeom prst="rect">
            <a:avLst/>
          </a:prstGeom>
          <a:noFill/>
        </p:spPr>
        <p:txBody>
          <a:bodyPr wrap="square" rtlCol="0">
            <a:spAutoFit/>
          </a:bodyPr>
          <a:lstStyle/>
          <a:p>
            <a:r>
              <a:rPr lang="en-US" sz="2400" dirty="0"/>
              <a:t>In Eastern North Carolina, there is a prevalence of gang activity, largely due to locations on the I-95 corridor and in larger eastern cities.</a:t>
            </a:r>
          </a:p>
          <a:p>
            <a:pPr marL="457200" indent="-457200">
              <a:buFont typeface="Arial" panose="020B0604020202020204" pitchFamily="34" charset="0"/>
              <a:buChar char="•"/>
            </a:pPr>
            <a:r>
              <a:rPr lang="en-US" sz="2400" dirty="0"/>
              <a:t>Gangs often make money by trafficking girls and women for sex</a:t>
            </a:r>
          </a:p>
          <a:p>
            <a:pPr marL="457200" indent="-457200">
              <a:buFont typeface="Arial" panose="020B0604020202020204" pitchFamily="34" charset="0"/>
              <a:buChar char="•"/>
            </a:pPr>
            <a:r>
              <a:rPr lang="en-US" sz="2400" dirty="0"/>
              <a:t>Gangs also use of form of labor trafficking to facilitate illegal activity.</a:t>
            </a:r>
          </a:p>
        </p:txBody>
      </p:sp>
      <p:pic>
        <p:nvPicPr>
          <p:cNvPr id="15" name="Picture 14" descr="A picture containing sign&#10;&#10;Description generated with high confidence">
            <a:extLst>
              <a:ext uri="{FF2B5EF4-FFF2-40B4-BE49-F238E27FC236}">
                <a16:creationId xmlns:a16="http://schemas.microsoft.com/office/drawing/2014/main" id="{9A4C0140-3C1A-43E8-9113-B3B109416C5B}"/>
              </a:ext>
            </a:extLst>
          </p:cNvPr>
          <p:cNvPicPr>
            <a:picLocks noChangeAspect="1"/>
          </p:cNvPicPr>
          <p:nvPr/>
        </p:nvPicPr>
        <p:blipFill>
          <a:blip r:embed="rId3"/>
          <a:stretch>
            <a:fillRect/>
          </a:stretch>
        </p:blipFill>
        <p:spPr>
          <a:xfrm>
            <a:off x="4546372" y="134636"/>
            <a:ext cx="5300273" cy="3180164"/>
          </a:xfrm>
          <a:prstGeom prst="rect">
            <a:avLst/>
          </a:prstGeom>
        </p:spPr>
      </p:pic>
      <p:sp>
        <p:nvSpPr>
          <p:cNvPr id="3" name="TextBox 2">
            <a:extLst>
              <a:ext uri="{FF2B5EF4-FFF2-40B4-BE49-F238E27FC236}">
                <a16:creationId xmlns:a16="http://schemas.microsoft.com/office/drawing/2014/main" id="{745162A3-6859-4498-AEF6-4F5B15A87F6C}"/>
              </a:ext>
            </a:extLst>
          </p:cNvPr>
          <p:cNvSpPr txBox="1"/>
          <p:nvPr/>
        </p:nvSpPr>
        <p:spPr>
          <a:xfrm>
            <a:off x="10186774" y="6121511"/>
            <a:ext cx="4764506" cy="276999"/>
          </a:xfrm>
          <a:prstGeom prst="rect">
            <a:avLst/>
          </a:prstGeom>
          <a:noFill/>
        </p:spPr>
        <p:txBody>
          <a:bodyPr wrap="square" rtlCol="0">
            <a:spAutoFit/>
          </a:bodyPr>
          <a:lstStyle/>
          <a:p>
            <a:r>
              <a:rPr lang="en-US" sz="1200" dirty="0"/>
              <a:t>- NC </a:t>
            </a:r>
            <a:r>
              <a:rPr lang="en-US" sz="1200" dirty="0" err="1"/>
              <a:t>Gangnet</a:t>
            </a:r>
            <a:endParaRPr lang="en-US" sz="1200" dirty="0"/>
          </a:p>
        </p:txBody>
      </p:sp>
      <p:sp>
        <p:nvSpPr>
          <p:cNvPr id="19" name="TextBox 18">
            <a:extLst>
              <a:ext uri="{FF2B5EF4-FFF2-40B4-BE49-F238E27FC236}">
                <a16:creationId xmlns:a16="http://schemas.microsoft.com/office/drawing/2014/main" id="{A8FE916C-C87C-46B0-BEAE-7F319A1484BF}"/>
              </a:ext>
            </a:extLst>
          </p:cNvPr>
          <p:cNvSpPr txBox="1"/>
          <p:nvPr/>
        </p:nvSpPr>
        <p:spPr>
          <a:xfrm>
            <a:off x="9934908" y="2560747"/>
            <a:ext cx="1788663" cy="754053"/>
          </a:xfrm>
          <a:prstGeom prst="rect">
            <a:avLst/>
          </a:prstGeom>
          <a:noFill/>
        </p:spPr>
        <p:txBody>
          <a:bodyPr wrap="square" rtlCol="0">
            <a:spAutoFit/>
          </a:bodyPr>
          <a:lstStyle/>
          <a:p>
            <a:r>
              <a:rPr lang="en-US" sz="1100" dirty="0"/>
              <a:t>Goldsboro, N.C. </a:t>
            </a:r>
          </a:p>
          <a:p>
            <a:r>
              <a:rPr lang="en-US" sz="1100" dirty="0"/>
              <a:t>Gang tags</a:t>
            </a:r>
          </a:p>
          <a:p>
            <a:r>
              <a:rPr lang="en-US" sz="1000" dirty="0"/>
              <a:t>Courtesy </a:t>
            </a:r>
          </a:p>
          <a:p>
            <a:r>
              <a:rPr lang="en-US" sz="1000" dirty="0"/>
              <a:t>Goldsboro News-Argus</a:t>
            </a:r>
          </a:p>
        </p:txBody>
      </p:sp>
    </p:spTree>
    <p:extLst>
      <p:ext uri="{BB962C8B-B14F-4D97-AF65-F5344CB8AC3E}">
        <p14:creationId xmlns:p14="http://schemas.microsoft.com/office/powerpoint/2010/main" val="32982691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4B84AD-A263-4A8D-BFA8-FFF1281B69FF}"/>
              </a:ext>
            </a:extLst>
          </p:cNvPr>
          <p:cNvSpPr txBox="1"/>
          <p:nvPr/>
        </p:nvSpPr>
        <p:spPr>
          <a:xfrm>
            <a:off x="1456624" y="4168293"/>
            <a:ext cx="8855242" cy="369332"/>
          </a:xfrm>
          <a:prstGeom prst="rect">
            <a:avLst/>
          </a:prstGeom>
          <a:noFill/>
        </p:spPr>
        <p:txBody>
          <a:bodyPr wrap="square" rtlCol="0">
            <a:spAutoFit/>
          </a:bodyPr>
          <a:lstStyle/>
          <a:p>
            <a:r>
              <a:rPr lang="en-US" b="1" dirty="0">
                <a:solidFill>
                  <a:schemeClr val="bg1"/>
                </a:solidFill>
              </a:rPr>
              <a:t>Health Care Professionals Training Program</a:t>
            </a:r>
          </a:p>
        </p:txBody>
      </p:sp>
      <p:sp>
        <p:nvSpPr>
          <p:cNvPr id="5" name="TextBox 4">
            <a:extLst>
              <a:ext uri="{FF2B5EF4-FFF2-40B4-BE49-F238E27FC236}">
                <a16:creationId xmlns:a16="http://schemas.microsoft.com/office/drawing/2014/main" id="{EF379847-6E67-4607-A65C-5413ECA5F608}"/>
              </a:ext>
            </a:extLst>
          </p:cNvPr>
          <p:cNvSpPr txBox="1"/>
          <p:nvPr/>
        </p:nvSpPr>
        <p:spPr>
          <a:xfrm>
            <a:off x="462011" y="2413967"/>
            <a:ext cx="8268101" cy="1754326"/>
          </a:xfrm>
          <a:prstGeom prst="rect">
            <a:avLst/>
          </a:prstGeom>
          <a:noFill/>
        </p:spPr>
        <p:txBody>
          <a:bodyPr wrap="square" rtlCol="0">
            <a:spAutoFit/>
          </a:bodyPr>
          <a:lstStyle/>
          <a:p>
            <a:r>
              <a:rPr lang="en-US" sz="5400" b="1" dirty="0">
                <a:solidFill>
                  <a:schemeClr val="bg1"/>
                </a:solidFill>
              </a:rPr>
              <a:t>Module 3: Trauma and How it Impacts Communication</a:t>
            </a:r>
          </a:p>
        </p:txBody>
      </p:sp>
      <p:pic>
        <p:nvPicPr>
          <p:cNvPr id="7" name="Picture 6">
            <a:extLst>
              <a:ext uri="{FF2B5EF4-FFF2-40B4-BE49-F238E27FC236}">
                <a16:creationId xmlns:a16="http://schemas.microsoft.com/office/drawing/2014/main" id="{860DB636-BC98-44E6-B010-D9CD21098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8" y="6054744"/>
            <a:ext cx="1915427" cy="957714"/>
          </a:xfrm>
          <a:prstGeom prst="rect">
            <a:avLst/>
          </a:prstGeom>
        </p:spPr>
      </p:pic>
    </p:spTree>
    <p:extLst>
      <p:ext uri="{BB962C8B-B14F-4D97-AF65-F5344CB8AC3E}">
        <p14:creationId xmlns:p14="http://schemas.microsoft.com/office/powerpoint/2010/main" val="24520192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r>
              <a:rPr lang="en-US" sz="4800" b="1" dirty="0"/>
              <a:t>What is </a:t>
            </a:r>
            <a:br>
              <a:rPr lang="en-US" sz="4800" b="1" dirty="0"/>
            </a:br>
            <a:r>
              <a:rPr lang="en-US" sz="4800" b="1" dirty="0"/>
              <a:t>Trauma?</a:t>
            </a:r>
          </a:p>
        </p:txBody>
      </p:sp>
      <p:graphicFrame>
        <p:nvGraphicFramePr>
          <p:cNvPr id="5" name="Diagram 4">
            <a:extLst>
              <a:ext uri="{FF2B5EF4-FFF2-40B4-BE49-F238E27FC236}">
                <a16:creationId xmlns:a16="http://schemas.microsoft.com/office/drawing/2014/main" id="{196F654A-1444-4979-82D0-00ED45BC6B13}"/>
              </a:ext>
            </a:extLst>
          </p:cNvPr>
          <p:cNvGraphicFramePr/>
          <p:nvPr>
            <p:extLst>
              <p:ext uri="{D42A27DB-BD31-4B8C-83A1-F6EECF244321}">
                <p14:modId xmlns:p14="http://schemas.microsoft.com/office/powerpoint/2010/main" val="161706636"/>
              </p:ext>
            </p:extLst>
          </p:nvPr>
        </p:nvGraphicFramePr>
        <p:xfrm>
          <a:off x="2951240" y="777084"/>
          <a:ext cx="8766995" cy="5467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C6A68E7-EAF7-4AB0-8ED4-C5F94D09CDD4}"/>
              </a:ext>
            </a:extLst>
          </p:cNvPr>
          <p:cNvSpPr txBox="1"/>
          <p:nvPr/>
        </p:nvSpPr>
        <p:spPr>
          <a:xfrm>
            <a:off x="4824643" y="5841695"/>
            <a:ext cx="5657269" cy="646331"/>
          </a:xfrm>
          <a:prstGeom prst="rect">
            <a:avLst/>
          </a:prstGeom>
          <a:noFill/>
        </p:spPr>
        <p:txBody>
          <a:bodyPr wrap="square" rtlCol="0">
            <a:spAutoFit/>
          </a:bodyPr>
          <a:lstStyle/>
          <a:p>
            <a:r>
              <a:rPr lang="en-US" sz="900" dirty="0"/>
              <a:t>Spinazzola, Joseph &amp; Cook, Alexandra &amp; Ford, Julian &amp; </a:t>
            </a:r>
            <a:r>
              <a:rPr lang="en-US" sz="900" dirty="0" err="1"/>
              <a:t>Lanktree</a:t>
            </a:r>
            <a:r>
              <a:rPr lang="en-US" sz="900" dirty="0"/>
              <a:t>, Cheryl &amp; </a:t>
            </a:r>
            <a:r>
              <a:rPr lang="en-US" sz="900" dirty="0" err="1"/>
              <a:t>Blaustein</a:t>
            </a:r>
            <a:r>
              <a:rPr lang="en-US" sz="900" dirty="0"/>
              <a:t>, Margaret &amp; </a:t>
            </a:r>
            <a:r>
              <a:rPr lang="en-US" sz="900" dirty="0" err="1"/>
              <a:t>Cloitre</a:t>
            </a:r>
            <a:r>
              <a:rPr lang="en-US" sz="900" dirty="0"/>
              <a:t>, </a:t>
            </a:r>
            <a:r>
              <a:rPr lang="en-US" sz="900" dirty="0" err="1"/>
              <a:t>Marylene</a:t>
            </a:r>
            <a:r>
              <a:rPr lang="en-US" sz="900" dirty="0"/>
              <a:t> &amp; DeRosa, Ruth &amp; Hubbard, Rebecca &amp; Kagan, Richard &amp; Liautaud, Joan &amp; </a:t>
            </a:r>
            <a:r>
              <a:rPr lang="en-US" sz="900" dirty="0" err="1"/>
              <a:t>Mallah</a:t>
            </a:r>
            <a:r>
              <a:rPr lang="en-US" sz="900" dirty="0"/>
              <a:t>, Karen &amp; </a:t>
            </a:r>
            <a:r>
              <a:rPr lang="en-US" sz="900" dirty="0" err="1"/>
              <a:t>Olafson</a:t>
            </a:r>
            <a:r>
              <a:rPr lang="en-US" sz="900" dirty="0"/>
              <a:t>, Erna &amp; van der Kolk, Bessel. (2005). Complex Trauma in Children and Adolescents. Psychiatric Annals. 35. 390-398. 10.3928/00485713-20050501-05. </a:t>
            </a:r>
          </a:p>
        </p:txBody>
      </p:sp>
    </p:spTree>
    <p:extLst>
      <p:ext uri="{BB962C8B-B14F-4D97-AF65-F5344CB8AC3E}">
        <p14:creationId xmlns:p14="http://schemas.microsoft.com/office/powerpoint/2010/main" val="14739015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r>
              <a:rPr lang="en-US" sz="4800" b="1" dirty="0"/>
              <a:t>What is </a:t>
            </a:r>
            <a:br>
              <a:rPr lang="en-US" sz="4800" b="1" dirty="0"/>
            </a:br>
            <a:r>
              <a:rPr lang="en-US" sz="4800" b="1" dirty="0"/>
              <a:t>Complex Trauma?</a:t>
            </a:r>
          </a:p>
        </p:txBody>
      </p:sp>
      <p:sp>
        <p:nvSpPr>
          <p:cNvPr id="6" name="TextBox 5">
            <a:extLst>
              <a:ext uri="{FF2B5EF4-FFF2-40B4-BE49-F238E27FC236}">
                <a16:creationId xmlns:a16="http://schemas.microsoft.com/office/drawing/2014/main" id="{1C6A68E7-EAF7-4AB0-8ED4-C5F94D09CDD4}"/>
              </a:ext>
            </a:extLst>
          </p:cNvPr>
          <p:cNvSpPr txBox="1"/>
          <p:nvPr/>
        </p:nvSpPr>
        <p:spPr>
          <a:xfrm>
            <a:off x="4824643" y="5841695"/>
            <a:ext cx="5657269" cy="646331"/>
          </a:xfrm>
          <a:prstGeom prst="rect">
            <a:avLst/>
          </a:prstGeom>
          <a:noFill/>
        </p:spPr>
        <p:txBody>
          <a:bodyPr wrap="square" rtlCol="0">
            <a:spAutoFit/>
          </a:bodyPr>
          <a:lstStyle/>
          <a:p>
            <a:r>
              <a:rPr lang="en-US" sz="900" dirty="0"/>
              <a:t>Spinazzola, Joseph &amp; Cook, Alexandra &amp; Ford, Julian &amp; </a:t>
            </a:r>
            <a:r>
              <a:rPr lang="en-US" sz="900" dirty="0" err="1"/>
              <a:t>Lanktree</a:t>
            </a:r>
            <a:r>
              <a:rPr lang="en-US" sz="900" dirty="0"/>
              <a:t>, Cheryl &amp; </a:t>
            </a:r>
            <a:r>
              <a:rPr lang="en-US" sz="900" dirty="0" err="1"/>
              <a:t>Blaustein</a:t>
            </a:r>
            <a:r>
              <a:rPr lang="en-US" sz="900" dirty="0"/>
              <a:t>, Margaret &amp; </a:t>
            </a:r>
            <a:r>
              <a:rPr lang="en-US" sz="900" dirty="0" err="1"/>
              <a:t>Cloitre</a:t>
            </a:r>
            <a:r>
              <a:rPr lang="en-US" sz="900" dirty="0"/>
              <a:t>, </a:t>
            </a:r>
            <a:r>
              <a:rPr lang="en-US" sz="900" dirty="0" err="1"/>
              <a:t>Marylene</a:t>
            </a:r>
            <a:r>
              <a:rPr lang="en-US" sz="900" dirty="0"/>
              <a:t> &amp; DeRosa, Ruth &amp; Hubbard, Rebecca &amp; Kagan, Richard &amp; Liautaud, Joan &amp; </a:t>
            </a:r>
            <a:r>
              <a:rPr lang="en-US" sz="900" dirty="0" err="1"/>
              <a:t>Mallah</a:t>
            </a:r>
            <a:r>
              <a:rPr lang="en-US" sz="900" dirty="0"/>
              <a:t>, Karen &amp; </a:t>
            </a:r>
            <a:r>
              <a:rPr lang="en-US" sz="900" dirty="0" err="1"/>
              <a:t>Olafson</a:t>
            </a:r>
            <a:r>
              <a:rPr lang="en-US" sz="900" dirty="0"/>
              <a:t>, Erna &amp; van der Kolk, Bessel. (2005). Complex Trauma in Children and Adolescents. Psychiatric Annals. 35. 390-398. 10.3928/00485713-20050501-05. </a:t>
            </a:r>
          </a:p>
        </p:txBody>
      </p:sp>
      <p:graphicFrame>
        <p:nvGraphicFramePr>
          <p:cNvPr id="7" name="Diagram 6">
            <a:extLst>
              <a:ext uri="{FF2B5EF4-FFF2-40B4-BE49-F238E27FC236}">
                <a16:creationId xmlns:a16="http://schemas.microsoft.com/office/drawing/2014/main" id="{4736383F-76F4-43F3-BE51-394529DF83EC}"/>
              </a:ext>
            </a:extLst>
          </p:cNvPr>
          <p:cNvGraphicFramePr/>
          <p:nvPr>
            <p:extLst>
              <p:ext uri="{D42A27DB-BD31-4B8C-83A1-F6EECF244321}">
                <p14:modId xmlns:p14="http://schemas.microsoft.com/office/powerpoint/2010/main" val="535245811"/>
              </p:ext>
            </p:extLst>
          </p:nvPr>
        </p:nvGraphicFramePr>
        <p:xfrm>
          <a:off x="2829812" y="972885"/>
          <a:ext cx="8866451" cy="5089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8161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D5BB41-24D5-402A-811A-09CBE21CE07D}"/>
              </a:ext>
            </a:extLst>
          </p:cNvPr>
          <p:cNvSpPr/>
          <p:nvPr/>
        </p:nvSpPr>
        <p:spPr>
          <a:xfrm>
            <a:off x="3436219" y="2464067"/>
            <a:ext cx="8479857" cy="14437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4712F8-BE6D-4A58-86D5-AF111117B12B}"/>
              </a:ext>
            </a:extLst>
          </p:cNvPr>
          <p:cNvSpPr>
            <a:spLocks noGrp="1"/>
          </p:cNvSpPr>
          <p:nvPr>
            <p:ph type="title"/>
          </p:nvPr>
        </p:nvSpPr>
        <p:spPr>
          <a:xfrm>
            <a:off x="3733158" y="1743616"/>
            <a:ext cx="7315200" cy="1685384"/>
          </a:xfrm>
        </p:spPr>
        <p:txBody>
          <a:bodyPr>
            <a:normAutofit fontScale="90000"/>
          </a:bodyPr>
          <a:lstStyle/>
          <a:p>
            <a:r>
              <a:rPr lang="en-US" dirty="0">
                <a:solidFill>
                  <a:schemeClr val="tx1"/>
                </a:solidFill>
              </a:rPr>
              <a:t>What is human trafficking?</a:t>
            </a:r>
          </a:p>
        </p:txBody>
      </p:sp>
      <p:sp>
        <p:nvSpPr>
          <p:cNvPr id="3" name="Text Placeholder 2">
            <a:extLst>
              <a:ext uri="{FF2B5EF4-FFF2-40B4-BE49-F238E27FC236}">
                <a16:creationId xmlns:a16="http://schemas.microsoft.com/office/drawing/2014/main" id="{DE07B6AF-D80F-498C-9ED0-5A0212F84408}"/>
              </a:ext>
            </a:extLst>
          </p:cNvPr>
          <p:cNvSpPr>
            <a:spLocks noGrp="1"/>
          </p:cNvSpPr>
          <p:nvPr>
            <p:ph type="body" idx="1"/>
          </p:nvPr>
        </p:nvSpPr>
        <p:spPr>
          <a:xfrm>
            <a:off x="4012291" y="3277883"/>
            <a:ext cx="7315200" cy="914400"/>
          </a:xfrm>
        </p:spPr>
        <p:txBody>
          <a:bodyPr/>
          <a:lstStyle/>
          <a:p>
            <a:r>
              <a:rPr lang="en-US" dirty="0">
                <a:solidFill>
                  <a:schemeClr val="tx1"/>
                </a:solidFill>
              </a:rPr>
              <a:t>Definitions, terminology and prevalence</a:t>
            </a:r>
          </a:p>
        </p:txBody>
      </p:sp>
      <p:pic>
        <p:nvPicPr>
          <p:cNvPr id="4" name="Picture 3">
            <a:extLst>
              <a:ext uri="{FF2B5EF4-FFF2-40B4-BE49-F238E27FC236}">
                <a16:creationId xmlns:a16="http://schemas.microsoft.com/office/drawing/2014/main" id="{74AEE7FC-DC1D-4BF2-858E-D1DB7CBEFF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8" y="6054744"/>
            <a:ext cx="1915427" cy="957714"/>
          </a:xfrm>
          <a:prstGeom prst="rect">
            <a:avLst/>
          </a:prstGeom>
        </p:spPr>
      </p:pic>
    </p:spTree>
    <p:extLst>
      <p:ext uri="{BB962C8B-B14F-4D97-AF65-F5344CB8AC3E}">
        <p14:creationId xmlns:p14="http://schemas.microsoft.com/office/powerpoint/2010/main" val="8472727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r>
              <a:rPr lang="en-US" sz="4800" b="1" dirty="0"/>
              <a:t>Effects of Trauma</a:t>
            </a:r>
          </a:p>
        </p:txBody>
      </p:sp>
      <p:sp>
        <p:nvSpPr>
          <p:cNvPr id="8" name="TextBox 7">
            <a:extLst>
              <a:ext uri="{FF2B5EF4-FFF2-40B4-BE49-F238E27FC236}">
                <a16:creationId xmlns:a16="http://schemas.microsoft.com/office/drawing/2014/main" id="{43BA6E4D-9ED8-4A28-9AD1-F7BF373A244B}"/>
              </a:ext>
            </a:extLst>
          </p:cNvPr>
          <p:cNvSpPr txBox="1"/>
          <p:nvPr/>
        </p:nvSpPr>
        <p:spPr>
          <a:xfrm>
            <a:off x="4096752" y="1676636"/>
            <a:ext cx="7174431" cy="3785652"/>
          </a:xfrm>
          <a:prstGeom prst="rect">
            <a:avLst/>
          </a:prstGeom>
          <a:noFill/>
        </p:spPr>
        <p:txBody>
          <a:bodyPr wrap="square" rtlCol="0">
            <a:spAutoFit/>
          </a:bodyPr>
          <a:lstStyle/>
          <a:p>
            <a:r>
              <a:rPr lang="en-US" sz="2400" b="1" dirty="0"/>
              <a:t>Depends on:</a:t>
            </a:r>
          </a:p>
          <a:p>
            <a:pPr marL="285750" indent="-285750">
              <a:buFont typeface="Arial" panose="020B0604020202020204" pitchFamily="34" charset="0"/>
              <a:buChar char="•"/>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Characteristics of the individual </a:t>
            </a:r>
          </a:p>
          <a:p>
            <a:pPr marL="285750" indent="-285750">
              <a:buFont typeface="Arial" panose="020B0604020202020204" pitchFamily="34" charset="0"/>
              <a:buChar char="•"/>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Their previous experiences</a:t>
            </a:r>
          </a:p>
          <a:p>
            <a:pPr marL="285750" indent="-285750">
              <a:buFont typeface="Arial" panose="020B0604020202020204" pitchFamily="34" charset="0"/>
              <a:buChar char="•"/>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Their coping and life skills and those of immediate family</a:t>
            </a:r>
          </a:p>
          <a:p>
            <a:pPr marL="285750" indent="-285750">
              <a:buFont typeface="Arial" panose="020B0604020202020204" pitchFamily="34" charset="0"/>
              <a:buChar char="•"/>
            </a:pP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 type and characteristics of the event(s)</a:t>
            </a:r>
          </a:p>
          <a:p>
            <a:pPr marL="285750" indent="-285750">
              <a:buFont typeface="Arial" panose="020B0604020202020204" pitchFamily="34" charset="0"/>
              <a:buChar char="•"/>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Developmental processes</a:t>
            </a:r>
          </a:p>
          <a:p>
            <a:pPr marL="285750" indent="-285750">
              <a:buFont typeface="Arial" panose="020B0604020202020204" pitchFamily="34" charset="0"/>
              <a:buChar char="•"/>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meaning of the trauma </a:t>
            </a:r>
          </a:p>
          <a:p>
            <a:pPr marL="285750" indent="-285750">
              <a:buFont typeface="Arial" panose="020B0604020202020204" pitchFamily="34" charset="0"/>
              <a:buChar char="•"/>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Sociocultural factors (the responses of the larger community in which they live</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US" sz="1600" u="sng"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4BC1908-FAE2-4A6C-B100-83944C4EED42}"/>
              </a:ext>
            </a:extLst>
          </p:cNvPr>
          <p:cNvSpPr txBox="1"/>
          <p:nvPr/>
        </p:nvSpPr>
        <p:spPr>
          <a:xfrm>
            <a:off x="3081884" y="1088387"/>
            <a:ext cx="8547207" cy="646331"/>
          </a:xfrm>
          <a:prstGeom prst="rect">
            <a:avLst/>
          </a:prstGeom>
          <a:noFill/>
        </p:spPr>
        <p:txBody>
          <a:bodyPr wrap="square" rtlCol="0">
            <a:spAutoFit/>
          </a:bodyPr>
          <a:lstStyle/>
          <a:p>
            <a:pPr algn="ctr"/>
            <a:r>
              <a:rPr lang="en-US" sz="3600" b="1" dirty="0"/>
              <a:t>Trauma affects people differently</a:t>
            </a:r>
          </a:p>
        </p:txBody>
      </p:sp>
      <p:sp>
        <p:nvSpPr>
          <p:cNvPr id="10" name="TextBox 9">
            <a:extLst>
              <a:ext uri="{FF2B5EF4-FFF2-40B4-BE49-F238E27FC236}">
                <a16:creationId xmlns:a16="http://schemas.microsoft.com/office/drawing/2014/main" id="{A4C2F4AB-EA98-46E4-94CC-9A7DD85F6D4F}"/>
              </a:ext>
            </a:extLst>
          </p:cNvPr>
          <p:cNvSpPr txBox="1"/>
          <p:nvPr/>
        </p:nvSpPr>
        <p:spPr>
          <a:xfrm>
            <a:off x="4096752" y="5992456"/>
            <a:ext cx="5942398" cy="400110"/>
          </a:xfrm>
          <a:prstGeom prst="rect">
            <a:avLst/>
          </a:prstGeom>
          <a:noFill/>
        </p:spPr>
        <p:txBody>
          <a:bodyPr wrap="square" rtlCol="0">
            <a:spAutoFit/>
          </a:bodyPr>
          <a:lstStyle/>
          <a:p>
            <a:pPr marL="0" marR="0">
              <a:spcBef>
                <a:spcPts val="830"/>
              </a:spcBef>
              <a:spcAft>
                <a:spcPts val="830"/>
              </a:spcAft>
            </a:pPr>
            <a:r>
              <a:rPr lang="en-US" sz="1000" dirty="0">
                <a:solidFill>
                  <a:srgbClr val="000000"/>
                </a:solidFill>
                <a:effectLst/>
                <a:ea typeface="Calibri" panose="020F0502020204030204" pitchFamily="34" charset="0"/>
              </a:rPr>
              <a:t>Trauma-Informed Care in Behavioral Health Services. Chapter 3 Understanding the Impact of Trauma</a:t>
            </a:r>
            <a:r>
              <a:rPr lang="en-US" sz="1000" dirty="0">
                <a:solidFill>
                  <a:srgbClr val="000000"/>
                </a:solidFill>
                <a:ea typeface="Calibri" panose="020F0502020204030204" pitchFamily="34" charset="0"/>
                <a:cs typeface="Times New Roman" panose="02020603050405020304" pitchFamily="18" charset="0"/>
              </a:rPr>
              <a:t>, </a:t>
            </a:r>
            <a:r>
              <a:rPr lang="en-US" sz="1000" u="sng" dirty="0">
                <a:solidFill>
                  <a:srgbClr val="0000FF"/>
                </a:solidFill>
                <a:effectLst/>
                <a:ea typeface="Calibri" panose="020F0502020204030204" pitchFamily="34" charset="0"/>
                <a:cs typeface="Times New Roman" panose="02020603050405020304" pitchFamily="18" charset="0"/>
                <a:hlinkClick r:id="rId3"/>
              </a:rPr>
              <a:t>https://www.ncbi.nlm.nih.gov/books/NBK207191</a:t>
            </a:r>
            <a:endParaRPr lang="en-US" sz="1000" dirty="0"/>
          </a:p>
        </p:txBody>
      </p:sp>
    </p:spTree>
    <p:extLst>
      <p:ext uri="{BB962C8B-B14F-4D97-AF65-F5344CB8AC3E}">
        <p14:creationId xmlns:p14="http://schemas.microsoft.com/office/powerpoint/2010/main" val="27376176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r>
              <a:rPr lang="en-US" sz="4800" b="1" dirty="0"/>
              <a:t>Traumatic Response</a:t>
            </a:r>
          </a:p>
        </p:txBody>
      </p:sp>
      <p:graphicFrame>
        <p:nvGraphicFramePr>
          <p:cNvPr id="4" name="Content Placeholder 3">
            <a:extLst>
              <a:ext uri="{FF2B5EF4-FFF2-40B4-BE49-F238E27FC236}">
                <a16:creationId xmlns:a16="http://schemas.microsoft.com/office/drawing/2014/main" id="{BC189251-AF8B-40E9-BA2F-7AC5217E68D0}"/>
              </a:ext>
            </a:extLst>
          </p:cNvPr>
          <p:cNvGraphicFramePr>
            <a:graphicFrameLocks noGrp="1"/>
          </p:cNvGraphicFramePr>
          <p:nvPr>
            <p:ph idx="1"/>
            <p:extLst>
              <p:ext uri="{D42A27DB-BD31-4B8C-83A1-F6EECF244321}">
                <p14:modId xmlns:p14="http://schemas.microsoft.com/office/powerpoint/2010/main" val="536070214"/>
              </p:ext>
            </p:extLst>
          </p:nvPr>
        </p:nvGraphicFramePr>
        <p:xfrm>
          <a:off x="3431629" y="651645"/>
          <a:ext cx="7983537" cy="5764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484169AB-4FDE-45E1-965E-EEAE307ACA39}"/>
              </a:ext>
            </a:extLst>
          </p:cNvPr>
          <p:cNvSpPr txBox="1"/>
          <p:nvPr/>
        </p:nvSpPr>
        <p:spPr>
          <a:xfrm>
            <a:off x="7360334" y="6318749"/>
            <a:ext cx="4831666" cy="338554"/>
          </a:xfrm>
          <a:prstGeom prst="rect">
            <a:avLst/>
          </a:prstGeom>
          <a:noFill/>
        </p:spPr>
        <p:txBody>
          <a:bodyPr wrap="square" rtlCol="0">
            <a:spAutoFit/>
          </a:bodyPr>
          <a:lstStyle/>
          <a:p>
            <a:r>
              <a:rPr lang="en-US" sz="1600" dirty="0"/>
              <a:t>- National Human Trafficking Resource Center</a:t>
            </a:r>
          </a:p>
        </p:txBody>
      </p:sp>
    </p:spTree>
    <p:extLst>
      <p:ext uri="{BB962C8B-B14F-4D97-AF65-F5344CB8AC3E}">
        <p14:creationId xmlns:p14="http://schemas.microsoft.com/office/powerpoint/2010/main" val="354850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r>
              <a:rPr lang="en-US" sz="4800" b="1" dirty="0"/>
              <a:t>Trauma-informed care</a:t>
            </a:r>
          </a:p>
        </p:txBody>
      </p:sp>
      <p:sp>
        <p:nvSpPr>
          <p:cNvPr id="7" name="Content Placeholder 2">
            <a:extLst>
              <a:ext uri="{FF2B5EF4-FFF2-40B4-BE49-F238E27FC236}">
                <a16:creationId xmlns:a16="http://schemas.microsoft.com/office/drawing/2014/main" id="{CE04B854-D914-4CE6-BF0D-3DC792945D77}"/>
              </a:ext>
            </a:extLst>
          </p:cNvPr>
          <p:cNvSpPr>
            <a:spLocks noGrp="1"/>
          </p:cNvSpPr>
          <p:nvPr>
            <p:ph idx="1"/>
          </p:nvPr>
        </p:nvSpPr>
        <p:spPr>
          <a:xfrm>
            <a:off x="3965607" y="2002054"/>
            <a:ext cx="7054801" cy="3594969"/>
          </a:xfrm>
        </p:spPr>
        <p:txBody>
          <a:bodyPr>
            <a:noAutofit/>
          </a:bodyPr>
          <a:lstStyle/>
          <a:p>
            <a:pPr marL="0" indent="0">
              <a:buNone/>
            </a:pPr>
            <a:r>
              <a:rPr lang="en-US" sz="3200" dirty="0">
                <a:solidFill>
                  <a:schemeClr val="tx1">
                    <a:lumMod val="75000"/>
                  </a:schemeClr>
                </a:solidFill>
                <a:latin typeface="Arial Black" panose="020B0A04020102020204" pitchFamily="34" charset="0"/>
              </a:rPr>
              <a:t>Focus-Do no harm</a:t>
            </a:r>
          </a:p>
          <a:p>
            <a:endParaRPr lang="en-US" sz="200" dirty="0">
              <a:solidFill>
                <a:schemeClr val="tx1">
                  <a:lumMod val="75000"/>
                </a:schemeClr>
              </a:solidFill>
            </a:endParaRPr>
          </a:p>
          <a:p>
            <a:r>
              <a:rPr lang="en-US" dirty="0">
                <a:solidFill>
                  <a:schemeClr val="tx1">
                    <a:lumMod val="75000"/>
                  </a:schemeClr>
                </a:solidFill>
              </a:rPr>
              <a:t>Delivered with an understanding of the vulnerabilities and experiences of trauma survivors, including the prevalence and physical, social, and emotional impact of trauma</a:t>
            </a:r>
          </a:p>
          <a:p>
            <a:r>
              <a:rPr lang="en-US" dirty="0">
                <a:solidFill>
                  <a:schemeClr val="tx1">
                    <a:lumMod val="75000"/>
                  </a:schemeClr>
                </a:solidFill>
              </a:rPr>
              <a:t>Recognizes signs of trauma in staff, clients, and others</a:t>
            </a:r>
          </a:p>
          <a:p>
            <a:endParaRPr lang="en-US" sz="700" dirty="0">
              <a:solidFill>
                <a:schemeClr val="tx1">
                  <a:lumMod val="75000"/>
                </a:schemeClr>
              </a:solidFill>
            </a:endParaRPr>
          </a:p>
          <a:p>
            <a:r>
              <a:rPr lang="en-US" dirty="0">
                <a:solidFill>
                  <a:schemeClr val="tx1">
                    <a:lumMod val="75000"/>
                  </a:schemeClr>
                </a:solidFill>
              </a:rPr>
              <a:t>Respond by integrating knowledge about trauma into policies, procedures, practices, and settings. </a:t>
            </a:r>
          </a:p>
          <a:p>
            <a:endParaRPr lang="en-US" sz="700" dirty="0">
              <a:solidFill>
                <a:schemeClr val="tx1">
                  <a:lumMod val="75000"/>
                </a:schemeClr>
              </a:solidFill>
            </a:endParaRPr>
          </a:p>
          <a:p>
            <a:r>
              <a:rPr lang="en-US" dirty="0">
                <a:solidFill>
                  <a:schemeClr val="tx1">
                    <a:lumMod val="75000"/>
                  </a:schemeClr>
                </a:solidFill>
              </a:rPr>
              <a:t>Place priority on restoring the survivor’s feelings of safety</a:t>
            </a:r>
          </a:p>
          <a:p>
            <a:endParaRPr lang="en-US" sz="200" dirty="0">
              <a:solidFill>
                <a:schemeClr val="tx1">
                  <a:lumMod val="75000"/>
                </a:schemeClr>
              </a:solidFill>
            </a:endParaRPr>
          </a:p>
          <a:p>
            <a:endParaRPr lang="en-US" sz="200" dirty="0">
              <a:solidFill>
                <a:schemeClr val="tx1">
                  <a:lumMod val="75000"/>
                </a:schemeClr>
              </a:solidFill>
            </a:endParaRPr>
          </a:p>
          <a:p>
            <a:endParaRPr lang="en-US" sz="200" dirty="0">
              <a:solidFill>
                <a:schemeClr val="tx1">
                  <a:lumMod val="75000"/>
                </a:schemeClr>
              </a:solidFill>
            </a:endParaRPr>
          </a:p>
          <a:p>
            <a:pPr marL="0" indent="0" algn="r">
              <a:buNone/>
            </a:pPr>
            <a:r>
              <a:rPr lang="en-US" sz="800" dirty="0">
                <a:solidFill>
                  <a:schemeClr val="tx1">
                    <a:lumMod val="75000"/>
                  </a:schemeClr>
                </a:solidFill>
                <a:hlinkClick r:id="rId3">
                  <a:extLst>
                    <a:ext uri="{A12FA001-AC4F-418D-AE19-62706E023703}">
                      <ahyp:hlinkClr xmlns:ahyp="http://schemas.microsoft.com/office/drawing/2018/hyperlinkcolor" val="tx"/>
                    </a:ext>
                  </a:extLst>
                </a:hlinkClick>
              </a:rPr>
              <a:t>https://cclou.org/wp-content/uploads/2019/10/Guiding-Principles-for-Agencies-with-Self-Assessment.pdf</a:t>
            </a:r>
            <a:endParaRPr lang="en-US" sz="800" dirty="0">
              <a:solidFill>
                <a:schemeClr val="tx1">
                  <a:lumMod val="75000"/>
                </a:schemeClr>
              </a:solidFill>
            </a:endParaRPr>
          </a:p>
          <a:p>
            <a:pPr marL="0" indent="0" algn="r">
              <a:buNone/>
            </a:pPr>
            <a:r>
              <a:rPr lang="en-US" sz="1000" dirty="0">
                <a:solidFill>
                  <a:schemeClr val="tx1">
                    <a:lumMod val="75000"/>
                  </a:schemeClr>
                </a:solidFill>
              </a:rPr>
              <a:t>GUIDING PRINCIPLES For Agencies Serving Survivors of Human Trafficking The Southeast Regional Human Trafficking Advisory Group An Initiative of the Administration for Children and Families Region 4 Office</a:t>
            </a:r>
          </a:p>
        </p:txBody>
      </p:sp>
    </p:spTree>
    <p:extLst>
      <p:ext uri="{BB962C8B-B14F-4D97-AF65-F5344CB8AC3E}">
        <p14:creationId xmlns:p14="http://schemas.microsoft.com/office/powerpoint/2010/main" val="38042932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r>
              <a:rPr lang="en-US" sz="3200" b="1" dirty="0"/>
              <a:t>Communicating with possible victims</a:t>
            </a:r>
          </a:p>
        </p:txBody>
      </p:sp>
      <p:sp>
        <p:nvSpPr>
          <p:cNvPr id="8" name="TextBox 7">
            <a:extLst>
              <a:ext uri="{FF2B5EF4-FFF2-40B4-BE49-F238E27FC236}">
                <a16:creationId xmlns:a16="http://schemas.microsoft.com/office/drawing/2014/main" id="{B4829886-945C-4A57-BF29-BD75F3B4772A}"/>
              </a:ext>
            </a:extLst>
          </p:cNvPr>
          <p:cNvSpPr txBox="1"/>
          <p:nvPr/>
        </p:nvSpPr>
        <p:spPr>
          <a:xfrm>
            <a:off x="3724977" y="373827"/>
            <a:ext cx="7426217" cy="1384995"/>
          </a:xfrm>
          <a:prstGeom prst="rect">
            <a:avLst/>
          </a:prstGeom>
          <a:noFill/>
        </p:spPr>
        <p:txBody>
          <a:bodyPr wrap="square" rtlCol="0">
            <a:spAutoFit/>
          </a:bodyPr>
          <a:lstStyle/>
          <a:p>
            <a:pPr algn="ctr"/>
            <a:r>
              <a:rPr lang="en-US" sz="2800" b="1" cap="small" dirty="0"/>
              <a:t>Because trauma affects the victim so profoundly, communication may be complicated and must be handled delicately</a:t>
            </a:r>
          </a:p>
        </p:txBody>
      </p:sp>
      <p:sp>
        <p:nvSpPr>
          <p:cNvPr id="9" name="TextBox 8">
            <a:extLst>
              <a:ext uri="{FF2B5EF4-FFF2-40B4-BE49-F238E27FC236}">
                <a16:creationId xmlns:a16="http://schemas.microsoft.com/office/drawing/2014/main" id="{F2D40E11-8910-41DD-ABFF-4F9DD3F79A4F}"/>
              </a:ext>
            </a:extLst>
          </p:cNvPr>
          <p:cNvSpPr txBox="1"/>
          <p:nvPr/>
        </p:nvSpPr>
        <p:spPr>
          <a:xfrm>
            <a:off x="3609474" y="1758822"/>
            <a:ext cx="8071111" cy="4770537"/>
          </a:xfrm>
          <a:prstGeom prst="rect">
            <a:avLst/>
          </a:prstGeom>
          <a:noFill/>
        </p:spPr>
        <p:txBody>
          <a:bodyPr wrap="square" numCol="1" rtlCol="0">
            <a:spAutoFit/>
          </a:bodyPr>
          <a:lstStyle/>
          <a:p>
            <a:pPr marL="342900" lvl="0" indent="-342900">
              <a:spcBef>
                <a:spcPts val="1160"/>
              </a:spcBef>
              <a:buClr>
                <a:schemeClr val="accent1"/>
              </a:buClr>
              <a:buSzPts val="2800"/>
              <a:buFont typeface="Arial" panose="020B0604020202020204" pitchFamily="34" charset="0"/>
              <a:buChar char="•"/>
            </a:pPr>
            <a:r>
              <a:rPr lang="en-US" sz="2000" b="1" dirty="0">
                <a:solidFill>
                  <a:schemeClr val="dk1"/>
                </a:solidFill>
                <a:ea typeface="Corbel"/>
                <a:cs typeface="Corbel"/>
                <a:sym typeface="Corbel"/>
              </a:rPr>
              <a:t>Difficulty with memories: T</a:t>
            </a:r>
            <a:r>
              <a:rPr lang="en-US" sz="2000" dirty="0">
                <a:solidFill>
                  <a:schemeClr val="dk1"/>
                </a:solidFill>
                <a:ea typeface="Corbel"/>
                <a:cs typeface="Corbel"/>
                <a:sym typeface="Corbel"/>
              </a:rPr>
              <a:t>rauma affects how and what victims may remember. Understanding that is imperative to communicating and understanding the shifting story the victim may tell</a:t>
            </a:r>
          </a:p>
          <a:p>
            <a:pPr marL="342900" lvl="0" indent="-342900">
              <a:spcBef>
                <a:spcPts val="1160"/>
              </a:spcBef>
              <a:buClr>
                <a:schemeClr val="accent1"/>
              </a:buClr>
              <a:buSzPts val="2800"/>
              <a:buFont typeface="Arial" panose="020B0604020202020204" pitchFamily="34" charset="0"/>
              <a:buChar char="•"/>
            </a:pPr>
            <a:r>
              <a:rPr lang="en-US" sz="2000" b="1" dirty="0">
                <a:solidFill>
                  <a:schemeClr val="dk1"/>
                </a:solidFill>
                <a:ea typeface="Corbel"/>
                <a:cs typeface="Corbel"/>
                <a:sym typeface="Corbel"/>
              </a:rPr>
              <a:t>Don’t try to get details: </a:t>
            </a:r>
            <a:r>
              <a:rPr lang="en-US" sz="2000" dirty="0">
                <a:solidFill>
                  <a:schemeClr val="dk1"/>
                </a:solidFill>
                <a:ea typeface="Corbel"/>
                <a:cs typeface="Corbel"/>
                <a:sym typeface="Corbel"/>
              </a:rPr>
              <a:t>Victims trying to remember details may cause a trigger response to trauma. Keep that in mind when you are talking with a possible victim</a:t>
            </a:r>
          </a:p>
          <a:p>
            <a:pPr marL="342900" lvl="0" indent="-342900">
              <a:spcBef>
                <a:spcPts val="1160"/>
              </a:spcBef>
              <a:buClr>
                <a:schemeClr val="accent1"/>
              </a:buClr>
              <a:buSzPts val="2800"/>
              <a:buFont typeface="Arial" panose="020B0604020202020204" pitchFamily="34" charset="0"/>
              <a:buChar char="•"/>
            </a:pPr>
            <a:r>
              <a:rPr lang="en-US" sz="2000" b="1" dirty="0">
                <a:solidFill>
                  <a:schemeClr val="dk1"/>
                </a:solidFill>
                <a:ea typeface="Corbel"/>
                <a:cs typeface="Corbel"/>
                <a:sym typeface="Corbel"/>
              </a:rPr>
              <a:t>Understand power dynamics: </a:t>
            </a:r>
            <a:r>
              <a:rPr lang="en-US" sz="2000" dirty="0">
                <a:solidFill>
                  <a:schemeClr val="dk1"/>
                </a:solidFill>
                <a:ea typeface="Corbel"/>
                <a:cs typeface="Corbel"/>
                <a:sym typeface="Corbel"/>
              </a:rPr>
              <a:t>If the victim sees you as a person in power, then that could trigger the trauma response</a:t>
            </a:r>
          </a:p>
          <a:p>
            <a:pPr marL="342900" lvl="0" indent="-342900">
              <a:spcBef>
                <a:spcPts val="1160"/>
              </a:spcBef>
              <a:buClr>
                <a:schemeClr val="accent1"/>
              </a:buClr>
              <a:buSzPts val="2800"/>
              <a:buFont typeface="Arial" panose="020B0604020202020204" pitchFamily="34" charset="0"/>
              <a:buChar char="•"/>
            </a:pPr>
            <a:r>
              <a:rPr lang="en-US" sz="2000" b="1" dirty="0">
                <a:solidFill>
                  <a:schemeClr val="dk1"/>
                </a:solidFill>
                <a:ea typeface="Corbel"/>
                <a:cs typeface="Corbel"/>
                <a:sym typeface="Corbel"/>
              </a:rPr>
              <a:t>Overcompliance: </a:t>
            </a:r>
            <a:r>
              <a:rPr lang="en-US" sz="2000" dirty="0">
                <a:solidFill>
                  <a:schemeClr val="dk1"/>
                </a:solidFill>
                <a:ea typeface="Corbel"/>
                <a:cs typeface="Corbel"/>
                <a:sym typeface="Corbel"/>
              </a:rPr>
              <a:t>If a victim is over-compliant, be cautious of how you communicate with them. Their compliance may lead to you inadvertently retraumatizing them when you are asking for details about their stories or in seeking services for the possible victim.</a:t>
            </a:r>
          </a:p>
          <a:p>
            <a:pPr lvl="0">
              <a:spcBef>
                <a:spcPts val="1160"/>
              </a:spcBef>
              <a:buClr>
                <a:schemeClr val="accent1"/>
              </a:buClr>
              <a:buSzPts val="2800"/>
            </a:pPr>
            <a:endParaRPr lang="en-US" sz="2400" dirty="0">
              <a:solidFill>
                <a:schemeClr val="dk1"/>
              </a:solidFill>
              <a:ea typeface="Corbel"/>
              <a:cs typeface="Corbel"/>
              <a:sym typeface="Corbel"/>
            </a:endParaRPr>
          </a:p>
        </p:txBody>
      </p:sp>
    </p:spTree>
    <p:extLst>
      <p:ext uri="{BB962C8B-B14F-4D97-AF65-F5344CB8AC3E}">
        <p14:creationId xmlns:p14="http://schemas.microsoft.com/office/powerpoint/2010/main" val="21111493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pPr algn="ctr"/>
            <a:r>
              <a:rPr lang="en-US" sz="5400" b="1" dirty="0"/>
              <a:t>PEARR Tool</a:t>
            </a:r>
          </a:p>
        </p:txBody>
      </p:sp>
      <p:sp>
        <p:nvSpPr>
          <p:cNvPr id="4" name="TextBox 3">
            <a:extLst>
              <a:ext uri="{FF2B5EF4-FFF2-40B4-BE49-F238E27FC236}">
                <a16:creationId xmlns:a16="http://schemas.microsoft.com/office/drawing/2014/main" id="{1AD7C033-18E6-4886-9DFC-2831A867EC3A}"/>
              </a:ext>
            </a:extLst>
          </p:cNvPr>
          <p:cNvSpPr txBox="1"/>
          <p:nvPr/>
        </p:nvSpPr>
        <p:spPr>
          <a:xfrm>
            <a:off x="3753854" y="866273"/>
            <a:ext cx="837398" cy="1862048"/>
          </a:xfrm>
          <a:prstGeom prst="rect">
            <a:avLst/>
          </a:prstGeom>
          <a:noFill/>
        </p:spPr>
        <p:txBody>
          <a:bodyPr wrap="square" rtlCol="0">
            <a:spAutoFit/>
          </a:bodyPr>
          <a:lstStyle/>
          <a:p>
            <a:r>
              <a:rPr lang="en-US" sz="11500" b="1" dirty="0"/>
              <a:t>P</a:t>
            </a:r>
          </a:p>
        </p:txBody>
      </p:sp>
      <p:sp>
        <p:nvSpPr>
          <p:cNvPr id="5" name="TextBox 4">
            <a:extLst>
              <a:ext uri="{FF2B5EF4-FFF2-40B4-BE49-F238E27FC236}">
                <a16:creationId xmlns:a16="http://schemas.microsoft.com/office/drawing/2014/main" id="{6D0A484E-63CE-40C3-BE79-04FA26CEBB67}"/>
              </a:ext>
            </a:extLst>
          </p:cNvPr>
          <p:cNvSpPr txBox="1"/>
          <p:nvPr/>
        </p:nvSpPr>
        <p:spPr>
          <a:xfrm>
            <a:off x="4172553" y="1629707"/>
            <a:ext cx="6025414" cy="830997"/>
          </a:xfrm>
          <a:prstGeom prst="rect">
            <a:avLst/>
          </a:prstGeom>
          <a:noFill/>
        </p:spPr>
        <p:txBody>
          <a:bodyPr wrap="square" rtlCol="0">
            <a:spAutoFit/>
          </a:bodyPr>
          <a:lstStyle/>
          <a:p>
            <a:r>
              <a:rPr lang="en-US" sz="4800" b="1" dirty="0" err="1"/>
              <a:t>rovide</a:t>
            </a:r>
            <a:r>
              <a:rPr lang="en-US" sz="4800" b="1" dirty="0"/>
              <a:t> Privacy</a:t>
            </a:r>
          </a:p>
        </p:txBody>
      </p:sp>
      <p:sp>
        <p:nvSpPr>
          <p:cNvPr id="7" name="TextBox 6">
            <a:extLst>
              <a:ext uri="{FF2B5EF4-FFF2-40B4-BE49-F238E27FC236}">
                <a16:creationId xmlns:a16="http://schemas.microsoft.com/office/drawing/2014/main" id="{4A6DF76C-CA2F-4824-A92E-6844AFD4724F}"/>
              </a:ext>
            </a:extLst>
          </p:cNvPr>
          <p:cNvSpPr txBox="1"/>
          <p:nvPr/>
        </p:nvSpPr>
        <p:spPr>
          <a:xfrm>
            <a:off x="4085925" y="2433510"/>
            <a:ext cx="3099335" cy="3046988"/>
          </a:xfrm>
          <a:prstGeom prst="rect">
            <a:avLst/>
          </a:prstGeom>
          <a:noFill/>
        </p:spPr>
        <p:txBody>
          <a:bodyPr wrap="square" rtlCol="0">
            <a:spAutoFit/>
          </a:bodyPr>
          <a:lstStyle/>
          <a:p>
            <a:pPr marL="457200" indent="-457200">
              <a:buFont typeface="Wingdings" panose="05000000000000000000" pitchFamily="2" charset="2"/>
              <a:buChar char="q"/>
            </a:pPr>
            <a:r>
              <a:rPr lang="en-US" sz="2400" dirty="0"/>
              <a:t>Discuss sensitive topics alone and in safe private setting</a:t>
            </a:r>
          </a:p>
          <a:p>
            <a:pPr marL="457200" indent="-457200">
              <a:buFont typeface="Wingdings" panose="05000000000000000000" pitchFamily="2" charset="2"/>
              <a:buChar char="q"/>
            </a:pPr>
            <a:r>
              <a:rPr lang="en-US" sz="2400" dirty="0"/>
              <a:t>If person with patient is reluctant to leave, it could indicate abuse, neglect or violence</a:t>
            </a:r>
          </a:p>
        </p:txBody>
      </p:sp>
      <p:sp>
        <p:nvSpPr>
          <p:cNvPr id="10" name="TextBox 9">
            <a:extLst>
              <a:ext uri="{FF2B5EF4-FFF2-40B4-BE49-F238E27FC236}">
                <a16:creationId xmlns:a16="http://schemas.microsoft.com/office/drawing/2014/main" id="{A36ED8E0-D9F3-4858-8C99-01D7CD2BF070}"/>
              </a:ext>
            </a:extLst>
          </p:cNvPr>
          <p:cNvSpPr txBox="1"/>
          <p:nvPr/>
        </p:nvSpPr>
        <p:spPr>
          <a:xfrm>
            <a:off x="7271888" y="2433510"/>
            <a:ext cx="4336179" cy="3046988"/>
          </a:xfrm>
          <a:prstGeom prst="rect">
            <a:avLst/>
          </a:prstGeom>
          <a:noFill/>
        </p:spPr>
        <p:txBody>
          <a:bodyPr wrap="square" rtlCol="0">
            <a:spAutoFit/>
          </a:bodyPr>
          <a:lstStyle/>
          <a:p>
            <a:pPr marL="457200" indent="-457200">
              <a:buFont typeface="Wingdings" panose="05000000000000000000" pitchFamily="2" charset="2"/>
              <a:buChar char="q"/>
            </a:pPr>
            <a:r>
              <a:rPr lang="en-US" sz="2400" dirty="0"/>
              <a:t>Enlist a trusted interpreter. The person accompanying them is not appropriate. If patient approves, see your facility’s policy</a:t>
            </a:r>
          </a:p>
          <a:p>
            <a:pPr marL="457200" indent="-457200">
              <a:buFont typeface="Wingdings" panose="05000000000000000000" pitchFamily="2" charset="2"/>
              <a:buChar char="q"/>
            </a:pPr>
            <a:r>
              <a:rPr lang="en-US" sz="2400" dirty="0"/>
              <a:t>Explain limits of confidentiality (mandated reporting requirements)</a:t>
            </a:r>
          </a:p>
        </p:txBody>
      </p:sp>
      <p:sp>
        <p:nvSpPr>
          <p:cNvPr id="2" name="TextBox 1">
            <a:extLst>
              <a:ext uri="{FF2B5EF4-FFF2-40B4-BE49-F238E27FC236}">
                <a16:creationId xmlns:a16="http://schemas.microsoft.com/office/drawing/2014/main" id="{554CB58B-BAD2-4410-8C06-A76CC63A970C}"/>
              </a:ext>
            </a:extLst>
          </p:cNvPr>
          <p:cNvSpPr txBox="1"/>
          <p:nvPr/>
        </p:nvSpPr>
        <p:spPr>
          <a:xfrm>
            <a:off x="7271888" y="5992456"/>
            <a:ext cx="4134049" cy="461665"/>
          </a:xfrm>
          <a:prstGeom prst="rect">
            <a:avLst/>
          </a:prstGeom>
          <a:noFill/>
        </p:spPr>
        <p:txBody>
          <a:bodyPr wrap="square" rtlCol="0">
            <a:spAutoFit/>
          </a:bodyPr>
          <a:lstStyle/>
          <a:p>
            <a:r>
              <a:rPr lang="en-US" sz="1200" dirty="0"/>
              <a:t>-- PEARR Tool, developed by Dignity Health, in partnership with </a:t>
            </a:r>
            <a:r>
              <a:rPr lang="en-US" sz="1200" dirty="0">
                <a:hlinkClick r:id="rId3"/>
              </a:rPr>
              <a:t>HEAL Trafficking</a:t>
            </a:r>
            <a:r>
              <a:rPr lang="en-US" sz="1200" dirty="0"/>
              <a:t> and </a:t>
            </a:r>
            <a:r>
              <a:rPr lang="en-US" sz="1200" dirty="0">
                <a:hlinkClick r:id="rId4"/>
              </a:rPr>
              <a:t>Pacific Survivor Center</a:t>
            </a:r>
            <a:endParaRPr lang="en-US" sz="1200" dirty="0"/>
          </a:p>
        </p:txBody>
      </p:sp>
    </p:spTree>
    <p:extLst>
      <p:ext uri="{BB962C8B-B14F-4D97-AF65-F5344CB8AC3E}">
        <p14:creationId xmlns:p14="http://schemas.microsoft.com/office/powerpoint/2010/main" val="23868189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pPr algn="ctr"/>
            <a:r>
              <a:rPr lang="en-US" sz="5400" b="1" dirty="0"/>
              <a:t>PEARR Tool</a:t>
            </a:r>
          </a:p>
        </p:txBody>
      </p:sp>
      <p:sp>
        <p:nvSpPr>
          <p:cNvPr id="4" name="TextBox 3">
            <a:extLst>
              <a:ext uri="{FF2B5EF4-FFF2-40B4-BE49-F238E27FC236}">
                <a16:creationId xmlns:a16="http://schemas.microsoft.com/office/drawing/2014/main" id="{1AD7C033-18E6-4886-9DFC-2831A867EC3A}"/>
              </a:ext>
            </a:extLst>
          </p:cNvPr>
          <p:cNvSpPr txBox="1"/>
          <p:nvPr/>
        </p:nvSpPr>
        <p:spPr>
          <a:xfrm>
            <a:off x="3753854" y="866273"/>
            <a:ext cx="837398" cy="1862048"/>
          </a:xfrm>
          <a:prstGeom prst="rect">
            <a:avLst/>
          </a:prstGeom>
          <a:noFill/>
        </p:spPr>
        <p:txBody>
          <a:bodyPr wrap="square" rtlCol="0">
            <a:spAutoFit/>
          </a:bodyPr>
          <a:lstStyle/>
          <a:p>
            <a:r>
              <a:rPr lang="en-US" sz="11500" b="1" dirty="0"/>
              <a:t>P</a:t>
            </a:r>
          </a:p>
        </p:txBody>
      </p:sp>
      <p:sp>
        <p:nvSpPr>
          <p:cNvPr id="5" name="TextBox 4">
            <a:extLst>
              <a:ext uri="{FF2B5EF4-FFF2-40B4-BE49-F238E27FC236}">
                <a16:creationId xmlns:a16="http://schemas.microsoft.com/office/drawing/2014/main" id="{6D0A484E-63CE-40C3-BE79-04FA26CEBB67}"/>
              </a:ext>
            </a:extLst>
          </p:cNvPr>
          <p:cNvSpPr txBox="1"/>
          <p:nvPr/>
        </p:nvSpPr>
        <p:spPr>
          <a:xfrm>
            <a:off x="4172553" y="1629707"/>
            <a:ext cx="6025414" cy="830997"/>
          </a:xfrm>
          <a:prstGeom prst="rect">
            <a:avLst/>
          </a:prstGeom>
          <a:noFill/>
        </p:spPr>
        <p:txBody>
          <a:bodyPr wrap="square" rtlCol="0">
            <a:spAutoFit/>
          </a:bodyPr>
          <a:lstStyle/>
          <a:p>
            <a:r>
              <a:rPr lang="en-US" sz="4800" b="1" dirty="0" err="1"/>
              <a:t>rovide</a:t>
            </a:r>
            <a:r>
              <a:rPr lang="en-US" sz="4800" b="1" dirty="0"/>
              <a:t> Privacy </a:t>
            </a:r>
            <a:r>
              <a:rPr lang="en-US" sz="2000" b="1" dirty="0"/>
              <a:t>(troubleshooting)</a:t>
            </a:r>
          </a:p>
        </p:txBody>
      </p:sp>
      <p:sp>
        <p:nvSpPr>
          <p:cNvPr id="2" name="TextBox 1">
            <a:extLst>
              <a:ext uri="{FF2B5EF4-FFF2-40B4-BE49-F238E27FC236}">
                <a16:creationId xmlns:a16="http://schemas.microsoft.com/office/drawing/2014/main" id="{1585B181-22C0-4BA8-96B8-6548CBA9FD75}"/>
              </a:ext>
            </a:extLst>
          </p:cNvPr>
          <p:cNvSpPr txBox="1"/>
          <p:nvPr/>
        </p:nvSpPr>
        <p:spPr>
          <a:xfrm>
            <a:off x="4451686" y="2470321"/>
            <a:ext cx="7060129" cy="954107"/>
          </a:xfrm>
          <a:prstGeom prst="rect">
            <a:avLst/>
          </a:prstGeom>
          <a:noFill/>
        </p:spPr>
        <p:txBody>
          <a:bodyPr wrap="square" rtlCol="0">
            <a:spAutoFit/>
          </a:bodyPr>
          <a:lstStyle/>
          <a:p>
            <a:pPr marL="285750" indent="-285750" algn="ctr">
              <a:buFont typeface="Wingdings" panose="05000000000000000000" pitchFamily="2" charset="2"/>
              <a:buChar char="q"/>
            </a:pPr>
            <a:r>
              <a:rPr lang="en-US" sz="2800" b="1" dirty="0"/>
              <a:t>How to gain privacy if suspected trafficker does not want to leave patient alone</a:t>
            </a:r>
          </a:p>
        </p:txBody>
      </p:sp>
      <p:sp>
        <p:nvSpPr>
          <p:cNvPr id="3" name="TextBox 2">
            <a:extLst>
              <a:ext uri="{FF2B5EF4-FFF2-40B4-BE49-F238E27FC236}">
                <a16:creationId xmlns:a16="http://schemas.microsoft.com/office/drawing/2014/main" id="{A8C1806D-ECDA-41BD-B8DB-9D3378E851F8}"/>
              </a:ext>
            </a:extLst>
          </p:cNvPr>
          <p:cNvSpPr txBox="1"/>
          <p:nvPr/>
        </p:nvSpPr>
        <p:spPr>
          <a:xfrm>
            <a:off x="5009951" y="3349392"/>
            <a:ext cx="6222731" cy="646331"/>
          </a:xfrm>
          <a:prstGeom prst="rect">
            <a:avLst/>
          </a:prstGeom>
          <a:noFill/>
        </p:spPr>
        <p:txBody>
          <a:bodyPr wrap="square" rtlCol="0">
            <a:spAutoFit/>
          </a:bodyPr>
          <a:lstStyle/>
          <a:p>
            <a:pPr marL="285750" indent="-285750">
              <a:buFont typeface="Courier New" panose="02070309020205020404" pitchFamily="49" charset="0"/>
              <a:buChar char="o"/>
            </a:pPr>
            <a:r>
              <a:rPr lang="en-US" dirty="0"/>
              <a:t>Explain there is a requirement for a private exam or need for patient to be alone for other tests (i.e. radiology, urine test)</a:t>
            </a:r>
          </a:p>
        </p:txBody>
      </p:sp>
      <p:sp>
        <p:nvSpPr>
          <p:cNvPr id="11" name="TextBox 10">
            <a:extLst>
              <a:ext uri="{FF2B5EF4-FFF2-40B4-BE49-F238E27FC236}">
                <a16:creationId xmlns:a16="http://schemas.microsoft.com/office/drawing/2014/main" id="{1D27EA51-C58C-4F06-BB77-6D9191B9FCAD}"/>
              </a:ext>
            </a:extLst>
          </p:cNvPr>
          <p:cNvSpPr txBox="1"/>
          <p:nvPr/>
        </p:nvSpPr>
        <p:spPr>
          <a:xfrm>
            <a:off x="4235119" y="4022524"/>
            <a:ext cx="7060129" cy="1384995"/>
          </a:xfrm>
          <a:prstGeom prst="rect">
            <a:avLst/>
          </a:prstGeom>
          <a:noFill/>
        </p:spPr>
        <p:txBody>
          <a:bodyPr wrap="square" rtlCol="0">
            <a:spAutoFit/>
          </a:bodyPr>
          <a:lstStyle/>
          <a:p>
            <a:pPr marL="285750" indent="-285750" algn="ctr">
              <a:buFont typeface="Wingdings" panose="05000000000000000000" pitchFamily="2" charset="2"/>
              <a:buChar char="q"/>
            </a:pPr>
            <a:r>
              <a:rPr lang="en-US" sz="2800" b="1" dirty="0"/>
              <a:t>Mandatory reporting laws for children exist in North Carolina and health care providers are NOT exempt from them</a:t>
            </a:r>
          </a:p>
        </p:txBody>
      </p:sp>
      <p:sp>
        <p:nvSpPr>
          <p:cNvPr id="12" name="TextBox 11">
            <a:extLst>
              <a:ext uri="{FF2B5EF4-FFF2-40B4-BE49-F238E27FC236}">
                <a16:creationId xmlns:a16="http://schemas.microsoft.com/office/drawing/2014/main" id="{E1FABD03-EC64-4564-9DF2-802E8B63E055}"/>
              </a:ext>
            </a:extLst>
          </p:cNvPr>
          <p:cNvSpPr txBox="1"/>
          <p:nvPr/>
        </p:nvSpPr>
        <p:spPr>
          <a:xfrm>
            <a:off x="5072517" y="5407519"/>
            <a:ext cx="6222731" cy="646331"/>
          </a:xfrm>
          <a:prstGeom prst="rect">
            <a:avLst/>
          </a:prstGeom>
          <a:noFill/>
        </p:spPr>
        <p:txBody>
          <a:bodyPr wrap="square" rtlCol="0">
            <a:spAutoFit/>
          </a:bodyPr>
          <a:lstStyle/>
          <a:p>
            <a:pPr marL="285750" indent="-285750">
              <a:buFont typeface="Courier New" panose="02070309020205020404" pitchFamily="49" charset="0"/>
              <a:buChar char="o"/>
            </a:pPr>
            <a:r>
              <a:rPr lang="en-US" dirty="0"/>
              <a:t>Do not discourage disclosure, patient should feel in control of those disclosures</a:t>
            </a:r>
          </a:p>
        </p:txBody>
      </p:sp>
      <p:sp>
        <p:nvSpPr>
          <p:cNvPr id="10" name="TextBox 9">
            <a:extLst>
              <a:ext uri="{FF2B5EF4-FFF2-40B4-BE49-F238E27FC236}">
                <a16:creationId xmlns:a16="http://schemas.microsoft.com/office/drawing/2014/main" id="{E0E0AEB7-B330-48AA-B80B-E66AA5644B8D}"/>
              </a:ext>
            </a:extLst>
          </p:cNvPr>
          <p:cNvSpPr txBox="1"/>
          <p:nvPr/>
        </p:nvSpPr>
        <p:spPr>
          <a:xfrm>
            <a:off x="7377766" y="6240057"/>
            <a:ext cx="4134049" cy="461665"/>
          </a:xfrm>
          <a:prstGeom prst="rect">
            <a:avLst/>
          </a:prstGeom>
          <a:noFill/>
        </p:spPr>
        <p:txBody>
          <a:bodyPr wrap="square" rtlCol="0">
            <a:spAutoFit/>
          </a:bodyPr>
          <a:lstStyle/>
          <a:p>
            <a:r>
              <a:rPr lang="en-US" sz="1200" dirty="0"/>
              <a:t>-- PEARR Tool, developed by Dignity Health, in partnership with </a:t>
            </a:r>
            <a:r>
              <a:rPr lang="en-US" sz="1200" dirty="0">
                <a:hlinkClick r:id="rId3"/>
              </a:rPr>
              <a:t>HEAL Trafficking</a:t>
            </a:r>
            <a:r>
              <a:rPr lang="en-US" sz="1200" dirty="0"/>
              <a:t> and </a:t>
            </a:r>
            <a:r>
              <a:rPr lang="en-US" sz="1200" dirty="0">
                <a:hlinkClick r:id="rId4"/>
              </a:rPr>
              <a:t>Pacific Survivor Center</a:t>
            </a:r>
            <a:endParaRPr lang="en-US" sz="1200" dirty="0"/>
          </a:p>
        </p:txBody>
      </p:sp>
    </p:spTree>
    <p:extLst>
      <p:ext uri="{BB962C8B-B14F-4D97-AF65-F5344CB8AC3E}">
        <p14:creationId xmlns:p14="http://schemas.microsoft.com/office/powerpoint/2010/main" val="9125341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pPr algn="ctr"/>
            <a:r>
              <a:rPr lang="en-US" sz="5400" b="1" dirty="0"/>
              <a:t>PEARR Tool</a:t>
            </a:r>
          </a:p>
        </p:txBody>
      </p:sp>
      <p:sp>
        <p:nvSpPr>
          <p:cNvPr id="4" name="TextBox 3">
            <a:extLst>
              <a:ext uri="{FF2B5EF4-FFF2-40B4-BE49-F238E27FC236}">
                <a16:creationId xmlns:a16="http://schemas.microsoft.com/office/drawing/2014/main" id="{1AD7C033-18E6-4886-9DFC-2831A867EC3A}"/>
              </a:ext>
            </a:extLst>
          </p:cNvPr>
          <p:cNvSpPr txBox="1"/>
          <p:nvPr/>
        </p:nvSpPr>
        <p:spPr>
          <a:xfrm>
            <a:off x="3753854" y="866273"/>
            <a:ext cx="837398" cy="1862048"/>
          </a:xfrm>
          <a:prstGeom prst="rect">
            <a:avLst/>
          </a:prstGeom>
          <a:noFill/>
        </p:spPr>
        <p:txBody>
          <a:bodyPr wrap="square" rtlCol="0">
            <a:spAutoFit/>
          </a:bodyPr>
          <a:lstStyle/>
          <a:p>
            <a:r>
              <a:rPr lang="en-US" sz="11500" b="1" dirty="0"/>
              <a:t>E</a:t>
            </a:r>
          </a:p>
        </p:txBody>
      </p:sp>
      <p:sp>
        <p:nvSpPr>
          <p:cNvPr id="5" name="TextBox 4">
            <a:extLst>
              <a:ext uri="{FF2B5EF4-FFF2-40B4-BE49-F238E27FC236}">
                <a16:creationId xmlns:a16="http://schemas.microsoft.com/office/drawing/2014/main" id="{6D0A484E-63CE-40C3-BE79-04FA26CEBB67}"/>
              </a:ext>
            </a:extLst>
          </p:cNvPr>
          <p:cNvSpPr txBox="1"/>
          <p:nvPr/>
        </p:nvSpPr>
        <p:spPr>
          <a:xfrm>
            <a:off x="4588043" y="1643221"/>
            <a:ext cx="6025414" cy="830997"/>
          </a:xfrm>
          <a:prstGeom prst="rect">
            <a:avLst/>
          </a:prstGeom>
          <a:noFill/>
        </p:spPr>
        <p:txBody>
          <a:bodyPr wrap="square" rtlCol="0">
            <a:spAutoFit/>
          </a:bodyPr>
          <a:lstStyle/>
          <a:p>
            <a:r>
              <a:rPr lang="en-US" sz="4800" b="1" dirty="0" err="1"/>
              <a:t>ducate</a:t>
            </a:r>
            <a:endParaRPr lang="en-US" sz="4800" b="1" dirty="0"/>
          </a:p>
        </p:txBody>
      </p:sp>
      <p:sp>
        <p:nvSpPr>
          <p:cNvPr id="2" name="TextBox 1">
            <a:extLst>
              <a:ext uri="{FF2B5EF4-FFF2-40B4-BE49-F238E27FC236}">
                <a16:creationId xmlns:a16="http://schemas.microsoft.com/office/drawing/2014/main" id="{1585B181-22C0-4BA8-96B8-6548CBA9FD75}"/>
              </a:ext>
            </a:extLst>
          </p:cNvPr>
          <p:cNvSpPr txBox="1"/>
          <p:nvPr/>
        </p:nvSpPr>
        <p:spPr>
          <a:xfrm>
            <a:off x="4172553" y="2395285"/>
            <a:ext cx="7060129" cy="954107"/>
          </a:xfrm>
          <a:prstGeom prst="rect">
            <a:avLst/>
          </a:prstGeom>
          <a:noFill/>
        </p:spPr>
        <p:txBody>
          <a:bodyPr wrap="square" rtlCol="0">
            <a:spAutoFit/>
          </a:bodyPr>
          <a:lstStyle/>
          <a:p>
            <a:pPr marL="285750" indent="-285750">
              <a:buFont typeface="Wingdings" panose="05000000000000000000" pitchFamily="2" charset="2"/>
              <a:buChar char="q"/>
            </a:pPr>
            <a:r>
              <a:rPr lang="en-US" sz="2800" b="1" dirty="0"/>
              <a:t> Educate patient in a nonjudgmental way/normalize conversation</a:t>
            </a:r>
          </a:p>
        </p:txBody>
      </p:sp>
      <p:sp>
        <p:nvSpPr>
          <p:cNvPr id="11" name="TextBox 10">
            <a:extLst>
              <a:ext uri="{FF2B5EF4-FFF2-40B4-BE49-F238E27FC236}">
                <a16:creationId xmlns:a16="http://schemas.microsoft.com/office/drawing/2014/main" id="{1D27EA51-C58C-4F06-BB77-6D9191B9FCAD}"/>
              </a:ext>
            </a:extLst>
          </p:cNvPr>
          <p:cNvSpPr txBox="1"/>
          <p:nvPr/>
        </p:nvSpPr>
        <p:spPr>
          <a:xfrm>
            <a:off x="4172553" y="3424428"/>
            <a:ext cx="6713623" cy="954107"/>
          </a:xfrm>
          <a:prstGeom prst="rect">
            <a:avLst/>
          </a:prstGeom>
          <a:noFill/>
        </p:spPr>
        <p:txBody>
          <a:bodyPr wrap="square" rtlCol="0">
            <a:spAutoFit/>
          </a:bodyPr>
          <a:lstStyle/>
          <a:p>
            <a:pPr marL="285750" indent="-285750">
              <a:buFont typeface="Wingdings" panose="05000000000000000000" pitchFamily="2" charset="2"/>
              <a:buChar char="q"/>
            </a:pPr>
            <a:r>
              <a:rPr lang="en-US" sz="2800" b="1" dirty="0"/>
              <a:t>Offer brochures/resource/cards to patient</a:t>
            </a:r>
          </a:p>
        </p:txBody>
      </p:sp>
      <p:sp>
        <p:nvSpPr>
          <p:cNvPr id="8" name="TextBox 7">
            <a:extLst>
              <a:ext uri="{FF2B5EF4-FFF2-40B4-BE49-F238E27FC236}">
                <a16:creationId xmlns:a16="http://schemas.microsoft.com/office/drawing/2014/main" id="{7B318E09-3074-46B7-A833-FADC5C8339E9}"/>
              </a:ext>
            </a:extLst>
          </p:cNvPr>
          <p:cNvSpPr txBox="1"/>
          <p:nvPr/>
        </p:nvSpPr>
        <p:spPr>
          <a:xfrm>
            <a:off x="7271888" y="5992456"/>
            <a:ext cx="4134049" cy="461665"/>
          </a:xfrm>
          <a:prstGeom prst="rect">
            <a:avLst/>
          </a:prstGeom>
          <a:noFill/>
        </p:spPr>
        <p:txBody>
          <a:bodyPr wrap="square" rtlCol="0">
            <a:spAutoFit/>
          </a:bodyPr>
          <a:lstStyle/>
          <a:p>
            <a:r>
              <a:rPr lang="en-US" sz="1200" dirty="0"/>
              <a:t>-- PEARR Tool, developed by Dignity Health, in partnership with </a:t>
            </a:r>
            <a:r>
              <a:rPr lang="en-US" sz="1200" dirty="0">
                <a:hlinkClick r:id="rId3"/>
              </a:rPr>
              <a:t>HEAL Trafficking</a:t>
            </a:r>
            <a:r>
              <a:rPr lang="en-US" sz="1200" dirty="0"/>
              <a:t> and </a:t>
            </a:r>
            <a:r>
              <a:rPr lang="en-US" sz="1200" dirty="0">
                <a:hlinkClick r:id="rId4"/>
              </a:rPr>
              <a:t>Pacific Survivor Center</a:t>
            </a:r>
            <a:endParaRPr lang="en-US" sz="1200" dirty="0"/>
          </a:p>
        </p:txBody>
      </p:sp>
    </p:spTree>
    <p:extLst>
      <p:ext uri="{BB962C8B-B14F-4D97-AF65-F5344CB8AC3E}">
        <p14:creationId xmlns:p14="http://schemas.microsoft.com/office/powerpoint/2010/main" val="15855969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pPr algn="ctr"/>
            <a:r>
              <a:rPr lang="en-US" sz="5400" b="1" dirty="0"/>
              <a:t>PEARR Tool</a:t>
            </a:r>
          </a:p>
        </p:txBody>
      </p:sp>
      <p:sp>
        <p:nvSpPr>
          <p:cNvPr id="4" name="TextBox 3">
            <a:extLst>
              <a:ext uri="{FF2B5EF4-FFF2-40B4-BE49-F238E27FC236}">
                <a16:creationId xmlns:a16="http://schemas.microsoft.com/office/drawing/2014/main" id="{1AD7C033-18E6-4886-9DFC-2831A867EC3A}"/>
              </a:ext>
            </a:extLst>
          </p:cNvPr>
          <p:cNvSpPr txBox="1"/>
          <p:nvPr/>
        </p:nvSpPr>
        <p:spPr>
          <a:xfrm>
            <a:off x="3734603" y="346889"/>
            <a:ext cx="837398" cy="1862048"/>
          </a:xfrm>
          <a:prstGeom prst="rect">
            <a:avLst/>
          </a:prstGeom>
          <a:noFill/>
        </p:spPr>
        <p:txBody>
          <a:bodyPr wrap="square" rtlCol="0">
            <a:spAutoFit/>
          </a:bodyPr>
          <a:lstStyle/>
          <a:p>
            <a:r>
              <a:rPr lang="en-US" sz="11500" b="1" dirty="0"/>
              <a:t>E</a:t>
            </a:r>
          </a:p>
        </p:txBody>
      </p:sp>
      <p:sp>
        <p:nvSpPr>
          <p:cNvPr id="5" name="TextBox 4">
            <a:extLst>
              <a:ext uri="{FF2B5EF4-FFF2-40B4-BE49-F238E27FC236}">
                <a16:creationId xmlns:a16="http://schemas.microsoft.com/office/drawing/2014/main" id="{6D0A484E-63CE-40C3-BE79-04FA26CEBB67}"/>
              </a:ext>
            </a:extLst>
          </p:cNvPr>
          <p:cNvSpPr txBox="1"/>
          <p:nvPr/>
        </p:nvSpPr>
        <p:spPr>
          <a:xfrm>
            <a:off x="4568792" y="1123837"/>
            <a:ext cx="6025414" cy="830997"/>
          </a:xfrm>
          <a:prstGeom prst="rect">
            <a:avLst/>
          </a:prstGeom>
          <a:noFill/>
        </p:spPr>
        <p:txBody>
          <a:bodyPr wrap="square" rtlCol="0">
            <a:spAutoFit/>
          </a:bodyPr>
          <a:lstStyle/>
          <a:p>
            <a:r>
              <a:rPr lang="en-US" sz="4800" b="1" dirty="0" err="1"/>
              <a:t>ducate</a:t>
            </a:r>
            <a:endParaRPr lang="en-US" sz="4800" b="1" dirty="0"/>
          </a:p>
        </p:txBody>
      </p:sp>
      <p:sp>
        <p:nvSpPr>
          <p:cNvPr id="2" name="TextBox 1">
            <a:extLst>
              <a:ext uri="{FF2B5EF4-FFF2-40B4-BE49-F238E27FC236}">
                <a16:creationId xmlns:a16="http://schemas.microsoft.com/office/drawing/2014/main" id="{1585B181-22C0-4BA8-96B8-6548CBA9FD75}"/>
              </a:ext>
            </a:extLst>
          </p:cNvPr>
          <p:cNvSpPr txBox="1"/>
          <p:nvPr/>
        </p:nvSpPr>
        <p:spPr>
          <a:xfrm>
            <a:off x="4153302" y="1875901"/>
            <a:ext cx="7060129" cy="954107"/>
          </a:xfrm>
          <a:prstGeom prst="rect">
            <a:avLst/>
          </a:prstGeom>
          <a:noFill/>
        </p:spPr>
        <p:txBody>
          <a:bodyPr wrap="square" rtlCol="0">
            <a:spAutoFit/>
          </a:bodyPr>
          <a:lstStyle/>
          <a:p>
            <a:pPr marL="285750" indent="-285750">
              <a:buFont typeface="Wingdings" panose="05000000000000000000" pitchFamily="2" charset="2"/>
              <a:buChar char="q"/>
            </a:pPr>
            <a:r>
              <a:rPr lang="en-US" sz="2800" b="1" dirty="0"/>
              <a:t>To ensure the patient feels comfortable use phrasing such as:</a:t>
            </a:r>
          </a:p>
        </p:txBody>
      </p:sp>
      <p:sp>
        <p:nvSpPr>
          <p:cNvPr id="3" name="TextBox 2">
            <a:extLst>
              <a:ext uri="{FF2B5EF4-FFF2-40B4-BE49-F238E27FC236}">
                <a16:creationId xmlns:a16="http://schemas.microsoft.com/office/drawing/2014/main" id="{9AC2C162-AC3A-4A44-ACC7-1F7D668D1FF6}"/>
              </a:ext>
            </a:extLst>
          </p:cNvPr>
          <p:cNvSpPr txBox="1"/>
          <p:nvPr/>
        </p:nvSpPr>
        <p:spPr>
          <a:xfrm>
            <a:off x="6468176" y="1425480"/>
            <a:ext cx="3089710" cy="375385"/>
          </a:xfrm>
          <a:prstGeom prst="rect">
            <a:avLst/>
          </a:prstGeom>
          <a:noFill/>
        </p:spPr>
        <p:txBody>
          <a:bodyPr wrap="square" rtlCol="0">
            <a:spAutoFit/>
          </a:bodyPr>
          <a:lstStyle/>
          <a:p>
            <a:r>
              <a:rPr lang="en-US" sz="1800" b="1" dirty="0"/>
              <a:t>(troubleshooting)</a:t>
            </a:r>
            <a:endParaRPr lang="en-US" dirty="0"/>
          </a:p>
        </p:txBody>
      </p:sp>
      <p:sp>
        <p:nvSpPr>
          <p:cNvPr id="9" name="TextBox 8">
            <a:extLst>
              <a:ext uri="{FF2B5EF4-FFF2-40B4-BE49-F238E27FC236}">
                <a16:creationId xmlns:a16="http://schemas.microsoft.com/office/drawing/2014/main" id="{C54081A9-8C65-4A9F-AF35-07F1A74C78EF}"/>
              </a:ext>
            </a:extLst>
          </p:cNvPr>
          <p:cNvSpPr txBox="1"/>
          <p:nvPr/>
        </p:nvSpPr>
        <p:spPr>
          <a:xfrm>
            <a:off x="4990700" y="2830008"/>
            <a:ext cx="6222731" cy="923330"/>
          </a:xfrm>
          <a:prstGeom prst="rect">
            <a:avLst/>
          </a:prstGeom>
          <a:noFill/>
        </p:spPr>
        <p:txBody>
          <a:bodyPr wrap="square" rtlCol="0">
            <a:spAutoFit/>
          </a:bodyPr>
          <a:lstStyle/>
          <a:p>
            <a:pPr marL="285750" indent="-285750">
              <a:buFont typeface="Courier New" panose="02070309020205020404" pitchFamily="49" charset="0"/>
              <a:buChar char="o"/>
            </a:pPr>
            <a:r>
              <a:rPr lang="en-US" dirty="0"/>
              <a:t>“I educate all of my patients about [fill in the blank] because violence is so common in our society/community and it has a big impact on our health and safety”</a:t>
            </a:r>
          </a:p>
        </p:txBody>
      </p:sp>
      <p:sp>
        <p:nvSpPr>
          <p:cNvPr id="10" name="TextBox 9">
            <a:extLst>
              <a:ext uri="{FF2B5EF4-FFF2-40B4-BE49-F238E27FC236}">
                <a16:creationId xmlns:a16="http://schemas.microsoft.com/office/drawing/2014/main" id="{CA2A9A41-D167-4A1B-8F16-C609C132772C}"/>
              </a:ext>
            </a:extLst>
          </p:cNvPr>
          <p:cNvSpPr txBox="1"/>
          <p:nvPr/>
        </p:nvSpPr>
        <p:spPr>
          <a:xfrm>
            <a:off x="4186992" y="3729446"/>
            <a:ext cx="7060129" cy="1384995"/>
          </a:xfrm>
          <a:prstGeom prst="rect">
            <a:avLst/>
          </a:prstGeom>
          <a:noFill/>
        </p:spPr>
        <p:txBody>
          <a:bodyPr wrap="square" rtlCol="0">
            <a:spAutoFit/>
          </a:bodyPr>
          <a:lstStyle/>
          <a:p>
            <a:pPr marL="285750" indent="-285750">
              <a:buFont typeface="Wingdings" panose="05000000000000000000" pitchFamily="2" charset="2"/>
              <a:buChar char="q"/>
            </a:pPr>
            <a:r>
              <a:rPr lang="en-US" sz="2800" b="1" dirty="0"/>
              <a:t>When reviewing the resource card/list/brochure make sure there is more than one local service provider listed</a:t>
            </a:r>
          </a:p>
        </p:txBody>
      </p:sp>
      <p:sp>
        <p:nvSpPr>
          <p:cNvPr id="12" name="TextBox 11">
            <a:extLst>
              <a:ext uri="{FF2B5EF4-FFF2-40B4-BE49-F238E27FC236}">
                <a16:creationId xmlns:a16="http://schemas.microsoft.com/office/drawing/2014/main" id="{C91E9FE6-5704-45A8-B611-3909C662847E}"/>
              </a:ext>
            </a:extLst>
          </p:cNvPr>
          <p:cNvSpPr txBox="1"/>
          <p:nvPr/>
        </p:nvSpPr>
        <p:spPr>
          <a:xfrm>
            <a:off x="5024390" y="5045312"/>
            <a:ext cx="6222731" cy="646331"/>
          </a:xfrm>
          <a:prstGeom prst="rect">
            <a:avLst/>
          </a:prstGeom>
          <a:noFill/>
        </p:spPr>
        <p:txBody>
          <a:bodyPr wrap="square" rtlCol="0">
            <a:spAutoFit/>
          </a:bodyPr>
          <a:lstStyle/>
          <a:p>
            <a:pPr marL="285750" indent="-285750">
              <a:buFont typeface="Courier New" panose="02070309020205020404" pitchFamily="49" charset="0"/>
              <a:buChar char="o"/>
            </a:pPr>
            <a:r>
              <a:rPr lang="en-US" dirty="0"/>
              <a:t>“Here are some brochures to take with you in case this is ever an issue for you or someone you know”</a:t>
            </a:r>
          </a:p>
        </p:txBody>
      </p:sp>
      <p:sp>
        <p:nvSpPr>
          <p:cNvPr id="13" name="TextBox 12">
            <a:extLst>
              <a:ext uri="{FF2B5EF4-FFF2-40B4-BE49-F238E27FC236}">
                <a16:creationId xmlns:a16="http://schemas.microsoft.com/office/drawing/2014/main" id="{770B0B96-0A74-404A-B164-62794AF2D7F0}"/>
              </a:ext>
            </a:extLst>
          </p:cNvPr>
          <p:cNvSpPr txBox="1"/>
          <p:nvPr/>
        </p:nvSpPr>
        <p:spPr>
          <a:xfrm>
            <a:off x="5024390" y="5645476"/>
            <a:ext cx="6222731" cy="646331"/>
          </a:xfrm>
          <a:prstGeom prst="rect">
            <a:avLst/>
          </a:prstGeom>
          <a:noFill/>
        </p:spPr>
        <p:txBody>
          <a:bodyPr wrap="square" rtlCol="0">
            <a:spAutoFit/>
          </a:bodyPr>
          <a:lstStyle/>
          <a:p>
            <a:pPr marL="285750" indent="-285750">
              <a:buFont typeface="Courier New" panose="02070309020205020404" pitchFamily="49" charset="0"/>
              <a:buChar char="o"/>
            </a:pPr>
            <a:r>
              <a:rPr lang="en-US" dirty="0"/>
              <a:t>If patient declines materials, accept and respect their decision.</a:t>
            </a:r>
          </a:p>
        </p:txBody>
      </p:sp>
      <p:sp>
        <p:nvSpPr>
          <p:cNvPr id="15" name="TextBox 14">
            <a:extLst>
              <a:ext uri="{FF2B5EF4-FFF2-40B4-BE49-F238E27FC236}">
                <a16:creationId xmlns:a16="http://schemas.microsoft.com/office/drawing/2014/main" id="{28B8DDF6-857B-49D2-A190-D29D9E4984D9}"/>
              </a:ext>
            </a:extLst>
          </p:cNvPr>
          <p:cNvSpPr txBox="1"/>
          <p:nvPr/>
        </p:nvSpPr>
        <p:spPr>
          <a:xfrm>
            <a:off x="7348891" y="6175582"/>
            <a:ext cx="4134049" cy="461665"/>
          </a:xfrm>
          <a:prstGeom prst="rect">
            <a:avLst/>
          </a:prstGeom>
          <a:noFill/>
        </p:spPr>
        <p:txBody>
          <a:bodyPr wrap="square" rtlCol="0">
            <a:spAutoFit/>
          </a:bodyPr>
          <a:lstStyle/>
          <a:p>
            <a:r>
              <a:rPr lang="en-US" sz="1200" dirty="0"/>
              <a:t>-- PEARR Tool, developed by Dignity Health, in partnership with </a:t>
            </a:r>
            <a:r>
              <a:rPr lang="en-US" sz="1200" dirty="0">
                <a:hlinkClick r:id="rId3"/>
              </a:rPr>
              <a:t>HEAL Trafficking</a:t>
            </a:r>
            <a:r>
              <a:rPr lang="en-US" sz="1200" dirty="0"/>
              <a:t> and </a:t>
            </a:r>
            <a:r>
              <a:rPr lang="en-US" sz="1200" dirty="0">
                <a:hlinkClick r:id="rId4"/>
              </a:rPr>
              <a:t>Pacific Survivor Center</a:t>
            </a:r>
            <a:endParaRPr lang="en-US" sz="1200" dirty="0"/>
          </a:p>
        </p:txBody>
      </p:sp>
    </p:spTree>
    <p:extLst>
      <p:ext uri="{BB962C8B-B14F-4D97-AF65-F5344CB8AC3E}">
        <p14:creationId xmlns:p14="http://schemas.microsoft.com/office/powerpoint/2010/main" val="27723308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pPr algn="ctr"/>
            <a:r>
              <a:rPr lang="en-US" sz="5400" b="1" dirty="0"/>
              <a:t>PEARR Tool</a:t>
            </a:r>
          </a:p>
        </p:txBody>
      </p:sp>
      <p:sp>
        <p:nvSpPr>
          <p:cNvPr id="4" name="TextBox 3">
            <a:extLst>
              <a:ext uri="{FF2B5EF4-FFF2-40B4-BE49-F238E27FC236}">
                <a16:creationId xmlns:a16="http://schemas.microsoft.com/office/drawing/2014/main" id="{1AD7C033-18E6-4886-9DFC-2831A867EC3A}"/>
              </a:ext>
            </a:extLst>
          </p:cNvPr>
          <p:cNvSpPr txBox="1"/>
          <p:nvPr/>
        </p:nvSpPr>
        <p:spPr>
          <a:xfrm>
            <a:off x="3696102" y="1317202"/>
            <a:ext cx="837398" cy="1862048"/>
          </a:xfrm>
          <a:prstGeom prst="rect">
            <a:avLst/>
          </a:prstGeom>
          <a:noFill/>
        </p:spPr>
        <p:txBody>
          <a:bodyPr wrap="square" rtlCol="0">
            <a:spAutoFit/>
          </a:bodyPr>
          <a:lstStyle/>
          <a:p>
            <a:r>
              <a:rPr lang="en-US" sz="11500" b="1" dirty="0"/>
              <a:t>A</a:t>
            </a:r>
          </a:p>
        </p:txBody>
      </p:sp>
      <p:sp>
        <p:nvSpPr>
          <p:cNvPr id="5" name="TextBox 4">
            <a:extLst>
              <a:ext uri="{FF2B5EF4-FFF2-40B4-BE49-F238E27FC236}">
                <a16:creationId xmlns:a16="http://schemas.microsoft.com/office/drawing/2014/main" id="{6D0A484E-63CE-40C3-BE79-04FA26CEBB67}"/>
              </a:ext>
            </a:extLst>
          </p:cNvPr>
          <p:cNvSpPr txBox="1"/>
          <p:nvPr/>
        </p:nvSpPr>
        <p:spPr>
          <a:xfrm>
            <a:off x="4649002" y="2094150"/>
            <a:ext cx="5906703" cy="830997"/>
          </a:xfrm>
          <a:prstGeom prst="rect">
            <a:avLst/>
          </a:prstGeom>
          <a:noFill/>
        </p:spPr>
        <p:txBody>
          <a:bodyPr wrap="square" rtlCol="0">
            <a:spAutoFit/>
          </a:bodyPr>
          <a:lstStyle/>
          <a:p>
            <a:r>
              <a:rPr lang="en-US" sz="4800" b="1" dirty="0" err="1"/>
              <a:t>sk</a:t>
            </a:r>
            <a:endParaRPr lang="en-US" sz="4800" b="1" dirty="0"/>
          </a:p>
        </p:txBody>
      </p:sp>
      <p:sp>
        <p:nvSpPr>
          <p:cNvPr id="2" name="TextBox 1">
            <a:extLst>
              <a:ext uri="{FF2B5EF4-FFF2-40B4-BE49-F238E27FC236}">
                <a16:creationId xmlns:a16="http://schemas.microsoft.com/office/drawing/2014/main" id="{1585B181-22C0-4BA8-96B8-6548CBA9FD75}"/>
              </a:ext>
            </a:extLst>
          </p:cNvPr>
          <p:cNvSpPr txBox="1"/>
          <p:nvPr/>
        </p:nvSpPr>
        <p:spPr>
          <a:xfrm>
            <a:off x="4114801" y="2846214"/>
            <a:ext cx="7060129" cy="523220"/>
          </a:xfrm>
          <a:prstGeom prst="rect">
            <a:avLst/>
          </a:prstGeom>
          <a:noFill/>
        </p:spPr>
        <p:txBody>
          <a:bodyPr wrap="square" rtlCol="0">
            <a:spAutoFit/>
          </a:bodyPr>
          <a:lstStyle/>
          <a:p>
            <a:pPr marL="285750" indent="-285750">
              <a:buFont typeface="Wingdings" panose="05000000000000000000" pitchFamily="2" charset="2"/>
              <a:buChar char="q"/>
            </a:pPr>
            <a:r>
              <a:rPr lang="en-US" sz="2800" b="1" dirty="0"/>
              <a:t>Allow time for discussion with patient</a:t>
            </a:r>
          </a:p>
        </p:txBody>
      </p:sp>
      <p:sp>
        <p:nvSpPr>
          <p:cNvPr id="10" name="TextBox 9">
            <a:extLst>
              <a:ext uri="{FF2B5EF4-FFF2-40B4-BE49-F238E27FC236}">
                <a16:creationId xmlns:a16="http://schemas.microsoft.com/office/drawing/2014/main" id="{CA2A9A41-D167-4A1B-8F16-C609C132772C}"/>
              </a:ext>
            </a:extLst>
          </p:cNvPr>
          <p:cNvSpPr txBox="1"/>
          <p:nvPr/>
        </p:nvSpPr>
        <p:spPr>
          <a:xfrm>
            <a:off x="4148491" y="3429000"/>
            <a:ext cx="7060129" cy="954107"/>
          </a:xfrm>
          <a:prstGeom prst="rect">
            <a:avLst/>
          </a:prstGeom>
          <a:noFill/>
        </p:spPr>
        <p:txBody>
          <a:bodyPr wrap="square" rtlCol="0">
            <a:spAutoFit/>
          </a:bodyPr>
          <a:lstStyle/>
          <a:p>
            <a:pPr marL="285750" indent="-285750">
              <a:buFont typeface="Wingdings" panose="05000000000000000000" pitchFamily="2" charset="2"/>
              <a:buChar char="q"/>
            </a:pPr>
            <a:r>
              <a:rPr lang="en-US" sz="2800" b="1" dirty="0"/>
              <a:t>If there are indicators of victimization, ask about your concerns</a:t>
            </a:r>
          </a:p>
        </p:txBody>
      </p:sp>
      <p:sp>
        <p:nvSpPr>
          <p:cNvPr id="12" name="TextBox 11">
            <a:extLst>
              <a:ext uri="{FF2B5EF4-FFF2-40B4-BE49-F238E27FC236}">
                <a16:creationId xmlns:a16="http://schemas.microsoft.com/office/drawing/2014/main" id="{C91E9FE6-5704-45A8-B611-3909C662847E}"/>
              </a:ext>
            </a:extLst>
          </p:cNvPr>
          <p:cNvSpPr txBox="1"/>
          <p:nvPr/>
        </p:nvSpPr>
        <p:spPr>
          <a:xfrm>
            <a:off x="4716380" y="4383107"/>
            <a:ext cx="6294922" cy="646331"/>
          </a:xfrm>
          <a:prstGeom prst="rect">
            <a:avLst/>
          </a:prstGeom>
          <a:noFill/>
        </p:spPr>
        <p:txBody>
          <a:bodyPr wrap="square" rtlCol="0">
            <a:spAutoFit/>
          </a:bodyPr>
          <a:lstStyle/>
          <a:p>
            <a:pPr marL="285750" indent="-285750">
              <a:buFont typeface="Courier New" panose="02070309020205020404" pitchFamily="49" charset="0"/>
              <a:buChar char="o"/>
            </a:pPr>
            <a:r>
              <a:rPr lang="en-US" dirty="0"/>
              <a:t>All women of reproductive age should be screened intermittently for IPV</a:t>
            </a:r>
          </a:p>
        </p:txBody>
      </p:sp>
      <p:sp>
        <p:nvSpPr>
          <p:cNvPr id="9" name="TextBox 8">
            <a:extLst>
              <a:ext uri="{FF2B5EF4-FFF2-40B4-BE49-F238E27FC236}">
                <a16:creationId xmlns:a16="http://schemas.microsoft.com/office/drawing/2014/main" id="{E2A01028-5B95-42DD-97C2-8F1537236267}"/>
              </a:ext>
            </a:extLst>
          </p:cNvPr>
          <p:cNvSpPr txBox="1"/>
          <p:nvPr/>
        </p:nvSpPr>
        <p:spPr>
          <a:xfrm>
            <a:off x="7271888" y="5992456"/>
            <a:ext cx="4134049" cy="461665"/>
          </a:xfrm>
          <a:prstGeom prst="rect">
            <a:avLst/>
          </a:prstGeom>
          <a:noFill/>
        </p:spPr>
        <p:txBody>
          <a:bodyPr wrap="square" rtlCol="0">
            <a:spAutoFit/>
          </a:bodyPr>
          <a:lstStyle/>
          <a:p>
            <a:r>
              <a:rPr lang="en-US" sz="1200" dirty="0"/>
              <a:t>-- PEARR Tool, developed by Dignity Health, in partnership with </a:t>
            </a:r>
            <a:r>
              <a:rPr lang="en-US" sz="1200" dirty="0">
                <a:hlinkClick r:id="rId3"/>
              </a:rPr>
              <a:t>HEAL Trafficking</a:t>
            </a:r>
            <a:r>
              <a:rPr lang="en-US" sz="1200" dirty="0"/>
              <a:t> and </a:t>
            </a:r>
            <a:r>
              <a:rPr lang="en-US" sz="1200" dirty="0">
                <a:hlinkClick r:id="rId4"/>
              </a:rPr>
              <a:t>Pacific Survivor Center</a:t>
            </a:r>
            <a:endParaRPr lang="en-US" sz="1200" dirty="0"/>
          </a:p>
        </p:txBody>
      </p:sp>
    </p:spTree>
    <p:extLst>
      <p:ext uri="{BB962C8B-B14F-4D97-AF65-F5344CB8AC3E}">
        <p14:creationId xmlns:p14="http://schemas.microsoft.com/office/powerpoint/2010/main" val="33689621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pPr algn="ctr"/>
            <a:r>
              <a:rPr lang="en-US" sz="5400" b="1" dirty="0"/>
              <a:t>PEARR Tool</a:t>
            </a:r>
          </a:p>
        </p:txBody>
      </p:sp>
      <p:sp>
        <p:nvSpPr>
          <p:cNvPr id="4" name="TextBox 3">
            <a:extLst>
              <a:ext uri="{FF2B5EF4-FFF2-40B4-BE49-F238E27FC236}">
                <a16:creationId xmlns:a16="http://schemas.microsoft.com/office/drawing/2014/main" id="{1AD7C033-18E6-4886-9DFC-2831A867EC3A}"/>
              </a:ext>
            </a:extLst>
          </p:cNvPr>
          <p:cNvSpPr txBox="1"/>
          <p:nvPr/>
        </p:nvSpPr>
        <p:spPr>
          <a:xfrm>
            <a:off x="3734603" y="346889"/>
            <a:ext cx="837398" cy="1862048"/>
          </a:xfrm>
          <a:prstGeom prst="rect">
            <a:avLst/>
          </a:prstGeom>
          <a:noFill/>
        </p:spPr>
        <p:txBody>
          <a:bodyPr wrap="square" rtlCol="0">
            <a:spAutoFit/>
          </a:bodyPr>
          <a:lstStyle/>
          <a:p>
            <a:r>
              <a:rPr lang="en-US" sz="11500" b="1" dirty="0"/>
              <a:t>A</a:t>
            </a:r>
          </a:p>
        </p:txBody>
      </p:sp>
      <p:sp>
        <p:nvSpPr>
          <p:cNvPr id="5" name="TextBox 4">
            <a:extLst>
              <a:ext uri="{FF2B5EF4-FFF2-40B4-BE49-F238E27FC236}">
                <a16:creationId xmlns:a16="http://schemas.microsoft.com/office/drawing/2014/main" id="{6D0A484E-63CE-40C3-BE79-04FA26CEBB67}"/>
              </a:ext>
            </a:extLst>
          </p:cNvPr>
          <p:cNvSpPr txBox="1"/>
          <p:nvPr/>
        </p:nvSpPr>
        <p:spPr>
          <a:xfrm>
            <a:off x="4687503" y="1123837"/>
            <a:ext cx="5906703" cy="830997"/>
          </a:xfrm>
          <a:prstGeom prst="rect">
            <a:avLst/>
          </a:prstGeom>
          <a:noFill/>
        </p:spPr>
        <p:txBody>
          <a:bodyPr wrap="square" rtlCol="0">
            <a:spAutoFit/>
          </a:bodyPr>
          <a:lstStyle/>
          <a:p>
            <a:r>
              <a:rPr lang="en-US" sz="4800" b="1" dirty="0" err="1"/>
              <a:t>sk</a:t>
            </a:r>
            <a:endParaRPr lang="en-US" sz="4800" b="1" dirty="0"/>
          </a:p>
        </p:txBody>
      </p:sp>
      <p:sp>
        <p:nvSpPr>
          <p:cNvPr id="2" name="TextBox 1">
            <a:extLst>
              <a:ext uri="{FF2B5EF4-FFF2-40B4-BE49-F238E27FC236}">
                <a16:creationId xmlns:a16="http://schemas.microsoft.com/office/drawing/2014/main" id="{1585B181-22C0-4BA8-96B8-6548CBA9FD75}"/>
              </a:ext>
            </a:extLst>
          </p:cNvPr>
          <p:cNvSpPr txBox="1"/>
          <p:nvPr/>
        </p:nvSpPr>
        <p:spPr>
          <a:xfrm>
            <a:off x="4153302" y="1875901"/>
            <a:ext cx="7060129" cy="523220"/>
          </a:xfrm>
          <a:prstGeom prst="rect">
            <a:avLst/>
          </a:prstGeom>
          <a:noFill/>
        </p:spPr>
        <p:txBody>
          <a:bodyPr wrap="square" rtlCol="0">
            <a:spAutoFit/>
          </a:bodyPr>
          <a:lstStyle/>
          <a:p>
            <a:pPr marL="285750" indent="-285750">
              <a:buFont typeface="Wingdings" panose="05000000000000000000" pitchFamily="2" charset="2"/>
              <a:buChar char="q"/>
            </a:pPr>
            <a:r>
              <a:rPr lang="en-US" sz="2800" b="1" dirty="0"/>
              <a:t>Questions to ask</a:t>
            </a:r>
          </a:p>
        </p:txBody>
      </p:sp>
      <p:sp>
        <p:nvSpPr>
          <p:cNvPr id="3" name="TextBox 2">
            <a:extLst>
              <a:ext uri="{FF2B5EF4-FFF2-40B4-BE49-F238E27FC236}">
                <a16:creationId xmlns:a16="http://schemas.microsoft.com/office/drawing/2014/main" id="{9AC2C162-AC3A-4A44-ACC7-1F7D668D1FF6}"/>
              </a:ext>
            </a:extLst>
          </p:cNvPr>
          <p:cNvSpPr txBox="1"/>
          <p:nvPr/>
        </p:nvSpPr>
        <p:spPr>
          <a:xfrm>
            <a:off x="5351645" y="1468905"/>
            <a:ext cx="3089710" cy="375385"/>
          </a:xfrm>
          <a:prstGeom prst="rect">
            <a:avLst/>
          </a:prstGeom>
          <a:noFill/>
        </p:spPr>
        <p:txBody>
          <a:bodyPr wrap="square" rtlCol="0">
            <a:spAutoFit/>
          </a:bodyPr>
          <a:lstStyle/>
          <a:p>
            <a:r>
              <a:rPr lang="en-US" sz="1800" b="1" dirty="0"/>
              <a:t>(troubleshooting)</a:t>
            </a:r>
            <a:endParaRPr lang="en-US" dirty="0"/>
          </a:p>
        </p:txBody>
      </p:sp>
      <p:sp>
        <p:nvSpPr>
          <p:cNvPr id="9" name="TextBox 8">
            <a:extLst>
              <a:ext uri="{FF2B5EF4-FFF2-40B4-BE49-F238E27FC236}">
                <a16:creationId xmlns:a16="http://schemas.microsoft.com/office/drawing/2014/main" id="{C54081A9-8C65-4A9F-AF35-07F1A74C78EF}"/>
              </a:ext>
            </a:extLst>
          </p:cNvPr>
          <p:cNvSpPr txBox="1"/>
          <p:nvPr/>
        </p:nvSpPr>
        <p:spPr>
          <a:xfrm>
            <a:off x="4788570" y="2430732"/>
            <a:ext cx="6222731" cy="646331"/>
          </a:xfrm>
          <a:prstGeom prst="rect">
            <a:avLst/>
          </a:prstGeom>
          <a:noFill/>
        </p:spPr>
        <p:txBody>
          <a:bodyPr wrap="square" rtlCol="0">
            <a:spAutoFit/>
          </a:bodyPr>
          <a:lstStyle/>
          <a:p>
            <a:pPr marL="285750" indent="-285750">
              <a:buFont typeface="Courier New" panose="02070309020205020404" pitchFamily="49" charset="0"/>
              <a:buChar char="o"/>
            </a:pPr>
            <a:r>
              <a:rPr lang="en-US" dirty="0"/>
              <a:t>“Is there anything you’d like to share with me? Do you feel like anyone is hurting your health, safety or well-being?</a:t>
            </a:r>
          </a:p>
        </p:txBody>
      </p:sp>
      <p:sp>
        <p:nvSpPr>
          <p:cNvPr id="10" name="TextBox 9">
            <a:extLst>
              <a:ext uri="{FF2B5EF4-FFF2-40B4-BE49-F238E27FC236}">
                <a16:creationId xmlns:a16="http://schemas.microsoft.com/office/drawing/2014/main" id="{CA2A9A41-D167-4A1B-8F16-C609C132772C}"/>
              </a:ext>
            </a:extLst>
          </p:cNvPr>
          <p:cNvSpPr txBox="1"/>
          <p:nvPr/>
        </p:nvSpPr>
        <p:spPr>
          <a:xfrm>
            <a:off x="4153301" y="3060153"/>
            <a:ext cx="7060129" cy="523220"/>
          </a:xfrm>
          <a:prstGeom prst="rect">
            <a:avLst/>
          </a:prstGeom>
          <a:noFill/>
        </p:spPr>
        <p:txBody>
          <a:bodyPr wrap="square" rtlCol="0">
            <a:spAutoFit/>
          </a:bodyPr>
          <a:lstStyle/>
          <a:p>
            <a:pPr marL="285750" indent="-285750">
              <a:buFont typeface="Wingdings" panose="05000000000000000000" pitchFamily="2" charset="2"/>
              <a:buChar char="q"/>
            </a:pPr>
            <a:r>
              <a:rPr lang="en-US" sz="2800" b="1" dirty="0"/>
              <a:t>If there is suspicion of abuse</a:t>
            </a:r>
          </a:p>
        </p:txBody>
      </p:sp>
      <p:sp>
        <p:nvSpPr>
          <p:cNvPr id="12" name="TextBox 11">
            <a:extLst>
              <a:ext uri="{FF2B5EF4-FFF2-40B4-BE49-F238E27FC236}">
                <a16:creationId xmlns:a16="http://schemas.microsoft.com/office/drawing/2014/main" id="{C91E9FE6-5704-45A8-B611-3909C662847E}"/>
              </a:ext>
            </a:extLst>
          </p:cNvPr>
          <p:cNvSpPr txBox="1"/>
          <p:nvPr/>
        </p:nvSpPr>
        <p:spPr>
          <a:xfrm>
            <a:off x="4788570" y="3566463"/>
            <a:ext cx="6222731" cy="1477328"/>
          </a:xfrm>
          <a:prstGeom prst="rect">
            <a:avLst/>
          </a:prstGeom>
          <a:noFill/>
        </p:spPr>
        <p:txBody>
          <a:bodyPr wrap="square" rtlCol="0">
            <a:spAutoFit/>
          </a:bodyPr>
          <a:lstStyle/>
          <a:p>
            <a:pPr marL="285750" indent="-285750">
              <a:buFont typeface="Courier New" panose="02070309020205020404" pitchFamily="49" charset="0"/>
              <a:buChar char="o"/>
            </a:pPr>
            <a:r>
              <a:rPr lang="en-US" dirty="0"/>
              <a:t>“I’ve noticed [indicator] and I’m concerned for your health, safety and well-being. You don’t have to share the details with me but I’d like to connect you with resources if you’re in need of assistance. Would you like to speak with [service provider/advocate]? If not, you can let me know anytime.”</a:t>
            </a:r>
          </a:p>
        </p:txBody>
      </p:sp>
      <p:sp>
        <p:nvSpPr>
          <p:cNvPr id="11" name="TextBox 10">
            <a:extLst>
              <a:ext uri="{FF2B5EF4-FFF2-40B4-BE49-F238E27FC236}">
                <a16:creationId xmlns:a16="http://schemas.microsoft.com/office/drawing/2014/main" id="{259D8C18-458D-4E69-8195-94620C219875}"/>
              </a:ext>
            </a:extLst>
          </p:cNvPr>
          <p:cNvSpPr txBox="1"/>
          <p:nvPr/>
        </p:nvSpPr>
        <p:spPr>
          <a:xfrm>
            <a:off x="7271888" y="5992456"/>
            <a:ext cx="4134049" cy="461665"/>
          </a:xfrm>
          <a:prstGeom prst="rect">
            <a:avLst/>
          </a:prstGeom>
          <a:noFill/>
        </p:spPr>
        <p:txBody>
          <a:bodyPr wrap="square" rtlCol="0">
            <a:spAutoFit/>
          </a:bodyPr>
          <a:lstStyle/>
          <a:p>
            <a:r>
              <a:rPr lang="en-US" sz="1200" dirty="0"/>
              <a:t>-- PEARR Tool, developed by Dignity Health, in partnership with </a:t>
            </a:r>
            <a:r>
              <a:rPr lang="en-US" sz="1200" dirty="0">
                <a:hlinkClick r:id="rId3"/>
              </a:rPr>
              <a:t>HEAL Trafficking</a:t>
            </a:r>
            <a:r>
              <a:rPr lang="en-US" sz="1200" dirty="0"/>
              <a:t> and </a:t>
            </a:r>
            <a:r>
              <a:rPr lang="en-US" sz="1200" dirty="0">
                <a:hlinkClick r:id="rId4"/>
              </a:rPr>
              <a:t>Pacific Survivor Center</a:t>
            </a:r>
            <a:endParaRPr lang="en-US" sz="1200" dirty="0"/>
          </a:p>
        </p:txBody>
      </p:sp>
    </p:spTree>
    <p:extLst>
      <p:ext uri="{BB962C8B-B14F-4D97-AF65-F5344CB8AC3E}">
        <p14:creationId xmlns:p14="http://schemas.microsoft.com/office/powerpoint/2010/main" val="19184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3C429-E1DF-43B6-9407-D7544DDC8267}"/>
              </a:ext>
            </a:extLst>
          </p:cNvPr>
          <p:cNvSpPr>
            <a:spLocks noGrp="1"/>
          </p:cNvSpPr>
          <p:nvPr>
            <p:ph type="title"/>
          </p:nvPr>
        </p:nvSpPr>
        <p:spPr/>
        <p:txBody>
          <a:bodyPr/>
          <a:lstStyle/>
          <a:p>
            <a:r>
              <a:rPr lang="en-US" dirty="0"/>
              <a:t>Legal Definition Under the Trafficking Victims Protection Act</a:t>
            </a:r>
          </a:p>
        </p:txBody>
      </p:sp>
      <p:sp>
        <p:nvSpPr>
          <p:cNvPr id="3" name="Content Placeholder 2">
            <a:extLst>
              <a:ext uri="{FF2B5EF4-FFF2-40B4-BE49-F238E27FC236}">
                <a16:creationId xmlns:a16="http://schemas.microsoft.com/office/drawing/2014/main" id="{7D5A05BF-2C03-4E94-A52B-759548AAF9F9}"/>
              </a:ext>
            </a:extLst>
          </p:cNvPr>
          <p:cNvSpPr>
            <a:spLocks noGrp="1"/>
          </p:cNvSpPr>
          <p:nvPr>
            <p:ph idx="1"/>
          </p:nvPr>
        </p:nvSpPr>
        <p:spPr>
          <a:xfrm>
            <a:off x="3811516" y="1123837"/>
            <a:ext cx="7315200" cy="5120640"/>
          </a:xfrm>
        </p:spPr>
        <p:txBody>
          <a:bodyPr>
            <a:normAutofit/>
          </a:bodyPr>
          <a:lstStyle/>
          <a:p>
            <a:pPr marL="0" indent="0" algn="ctr">
              <a:buNone/>
            </a:pPr>
            <a:r>
              <a:rPr lang="en-US" sz="3600" cap="none" dirty="0">
                <a:solidFill>
                  <a:schemeClr val="tx1"/>
                </a:solidFill>
              </a:rPr>
              <a:t>The recruitment, harboring, transportation, provision, obtaining, advertising, maintaining, patronizing, or soliciting of a person for labor or services through the use of </a:t>
            </a:r>
            <a:r>
              <a:rPr lang="en-US" sz="3600" b="1" cap="none" dirty="0">
                <a:solidFill>
                  <a:schemeClr val="tx1"/>
                </a:solidFill>
              </a:rPr>
              <a:t>FORCE, FRAUD, or COERCION</a:t>
            </a:r>
            <a:r>
              <a:rPr lang="en-US" sz="3600" cap="none" dirty="0">
                <a:solidFill>
                  <a:schemeClr val="tx1"/>
                </a:solidFill>
              </a:rPr>
              <a:t> for the purpose of subjection to involuntary servitude, debt bondage or slavery.</a:t>
            </a:r>
            <a:endParaRPr lang="en-US" sz="3600" cap="small" dirty="0">
              <a:solidFill>
                <a:schemeClr val="tx1"/>
              </a:solidFill>
            </a:endParaRPr>
          </a:p>
          <a:p>
            <a:pPr algn="ctr"/>
            <a:endParaRPr lang="en-US" sz="3600" dirty="0">
              <a:solidFill>
                <a:schemeClr val="tx1"/>
              </a:solidFill>
            </a:endParaRPr>
          </a:p>
        </p:txBody>
      </p:sp>
      <p:pic>
        <p:nvPicPr>
          <p:cNvPr id="4" name="Picture 3">
            <a:extLst>
              <a:ext uri="{FF2B5EF4-FFF2-40B4-BE49-F238E27FC236}">
                <a16:creationId xmlns:a16="http://schemas.microsoft.com/office/drawing/2014/main" id="{785053C0-145F-4DA9-BD0E-292BEE7919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8" y="6054744"/>
            <a:ext cx="1915427" cy="957714"/>
          </a:xfrm>
          <a:prstGeom prst="rect">
            <a:avLst/>
          </a:prstGeom>
        </p:spPr>
      </p:pic>
      <p:sp>
        <p:nvSpPr>
          <p:cNvPr id="6" name="TextBox 5">
            <a:extLst>
              <a:ext uri="{FF2B5EF4-FFF2-40B4-BE49-F238E27FC236}">
                <a16:creationId xmlns:a16="http://schemas.microsoft.com/office/drawing/2014/main" id="{A7B51C6D-C84D-499F-832E-6C231991B58B}"/>
              </a:ext>
            </a:extLst>
          </p:cNvPr>
          <p:cNvSpPr txBox="1"/>
          <p:nvPr/>
        </p:nvSpPr>
        <p:spPr>
          <a:xfrm>
            <a:off x="5869004" y="5887270"/>
            <a:ext cx="5363678" cy="646331"/>
          </a:xfrm>
          <a:prstGeom prst="rect">
            <a:avLst/>
          </a:prstGeom>
          <a:noFill/>
        </p:spPr>
        <p:txBody>
          <a:bodyPr wrap="square">
            <a:spAutoFit/>
          </a:bodyPr>
          <a:lstStyle/>
          <a:p>
            <a:pPr algn="r"/>
            <a:r>
              <a:rPr lang="en-US" dirty="0"/>
              <a:t>Trafficking Victims Protection Act of 2000 (TVPA), as amended (22 U.S.C. § 7102)</a:t>
            </a:r>
          </a:p>
        </p:txBody>
      </p:sp>
    </p:spTree>
    <p:extLst>
      <p:ext uri="{BB962C8B-B14F-4D97-AF65-F5344CB8AC3E}">
        <p14:creationId xmlns:p14="http://schemas.microsoft.com/office/powerpoint/2010/main" val="26300254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pPr algn="ctr"/>
            <a:r>
              <a:rPr lang="en-US" sz="5400" b="1" dirty="0"/>
              <a:t>PEARR Tool</a:t>
            </a:r>
          </a:p>
        </p:txBody>
      </p:sp>
      <p:sp>
        <p:nvSpPr>
          <p:cNvPr id="4" name="TextBox 3">
            <a:extLst>
              <a:ext uri="{FF2B5EF4-FFF2-40B4-BE49-F238E27FC236}">
                <a16:creationId xmlns:a16="http://schemas.microsoft.com/office/drawing/2014/main" id="{1AD7C033-18E6-4886-9DFC-2831A867EC3A}"/>
              </a:ext>
            </a:extLst>
          </p:cNvPr>
          <p:cNvSpPr txBox="1"/>
          <p:nvPr/>
        </p:nvSpPr>
        <p:spPr>
          <a:xfrm>
            <a:off x="3734603" y="346889"/>
            <a:ext cx="837398" cy="1862048"/>
          </a:xfrm>
          <a:prstGeom prst="rect">
            <a:avLst/>
          </a:prstGeom>
          <a:noFill/>
        </p:spPr>
        <p:txBody>
          <a:bodyPr wrap="square" rtlCol="0">
            <a:spAutoFit/>
          </a:bodyPr>
          <a:lstStyle/>
          <a:p>
            <a:r>
              <a:rPr lang="en-US" sz="11500" b="1" dirty="0"/>
              <a:t>R</a:t>
            </a:r>
          </a:p>
        </p:txBody>
      </p:sp>
      <p:sp>
        <p:nvSpPr>
          <p:cNvPr id="5" name="TextBox 4">
            <a:extLst>
              <a:ext uri="{FF2B5EF4-FFF2-40B4-BE49-F238E27FC236}">
                <a16:creationId xmlns:a16="http://schemas.microsoft.com/office/drawing/2014/main" id="{6D0A484E-63CE-40C3-BE79-04FA26CEBB67}"/>
              </a:ext>
            </a:extLst>
          </p:cNvPr>
          <p:cNvSpPr txBox="1"/>
          <p:nvPr/>
        </p:nvSpPr>
        <p:spPr>
          <a:xfrm>
            <a:off x="4572001" y="1123837"/>
            <a:ext cx="5906703" cy="830997"/>
          </a:xfrm>
          <a:prstGeom prst="rect">
            <a:avLst/>
          </a:prstGeom>
          <a:noFill/>
        </p:spPr>
        <p:txBody>
          <a:bodyPr wrap="square" rtlCol="0">
            <a:spAutoFit/>
          </a:bodyPr>
          <a:lstStyle/>
          <a:p>
            <a:r>
              <a:rPr lang="en-US" sz="4800" b="1" dirty="0" err="1"/>
              <a:t>espect</a:t>
            </a:r>
            <a:r>
              <a:rPr lang="en-US" sz="4800" b="1" dirty="0"/>
              <a:t> &amp;</a:t>
            </a:r>
          </a:p>
        </p:txBody>
      </p:sp>
      <p:sp>
        <p:nvSpPr>
          <p:cNvPr id="2" name="TextBox 1">
            <a:extLst>
              <a:ext uri="{FF2B5EF4-FFF2-40B4-BE49-F238E27FC236}">
                <a16:creationId xmlns:a16="http://schemas.microsoft.com/office/drawing/2014/main" id="{1585B181-22C0-4BA8-96B8-6548CBA9FD75}"/>
              </a:ext>
            </a:extLst>
          </p:cNvPr>
          <p:cNvSpPr txBox="1"/>
          <p:nvPr/>
        </p:nvSpPr>
        <p:spPr>
          <a:xfrm>
            <a:off x="4089936" y="1974263"/>
            <a:ext cx="7060129" cy="954107"/>
          </a:xfrm>
          <a:prstGeom prst="rect">
            <a:avLst/>
          </a:prstGeom>
          <a:noFill/>
        </p:spPr>
        <p:txBody>
          <a:bodyPr wrap="square" rtlCol="0">
            <a:spAutoFit/>
          </a:bodyPr>
          <a:lstStyle/>
          <a:p>
            <a:pPr marL="285750" indent="-285750">
              <a:buFont typeface="Wingdings" panose="05000000000000000000" pitchFamily="2" charset="2"/>
              <a:buChar char="q"/>
            </a:pPr>
            <a:r>
              <a:rPr lang="en-US" sz="2800" b="1" dirty="0"/>
              <a:t>If patient declines assistance, then respect that decision</a:t>
            </a:r>
          </a:p>
        </p:txBody>
      </p:sp>
      <p:sp>
        <p:nvSpPr>
          <p:cNvPr id="10" name="TextBox 9">
            <a:extLst>
              <a:ext uri="{FF2B5EF4-FFF2-40B4-BE49-F238E27FC236}">
                <a16:creationId xmlns:a16="http://schemas.microsoft.com/office/drawing/2014/main" id="{CA2A9A41-D167-4A1B-8F16-C609C132772C}"/>
              </a:ext>
            </a:extLst>
          </p:cNvPr>
          <p:cNvSpPr txBox="1"/>
          <p:nvPr/>
        </p:nvSpPr>
        <p:spPr>
          <a:xfrm>
            <a:off x="4153302" y="3455827"/>
            <a:ext cx="7060129" cy="3108543"/>
          </a:xfrm>
          <a:prstGeom prst="rect">
            <a:avLst/>
          </a:prstGeom>
          <a:noFill/>
        </p:spPr>
        <p:txBody>
          <a:bodyPr wrap="square" rtlCol="0">
            <a:spAutoFit/>
          </a:bodyPr>
          <a:lstStyle/>
          <a:p>
            <a:pPr marL="285750" indent="-285750">
              <a:buFont typeface="Wingdings" panose="05000000000000000000" pitchFamily="2" charset="2"/>
              <a:buChar char="q"/>
            </a:pPr>
            <a:r>
              <a:rPr lang="en-US" sz="2800" b="1" dirty="0"/>
              <a:t>If patient accepts assistance, provide personal introduction to local victim advocate/service provider or arrange private setting for victim to call the National Human Trafficking Hotline, National Sexual Assault Hotline, National Domestic Violence Hotline</a:t>
            </a:r>
          </a:p>
        </p:txBody>
      </p:sp>
      <p:sp>
        <p:nvSpPr>
          <p:cNvPr id="11" name="TextBox 10">
            <a:extLst>
              <a:ext uri="{FF2B5EF4-FFF2-40B4-BE49-F238E27FC236}">
                <a16:creationId xmlns:a16="http://schemas.microsoft.com/office/drawing/2014/main" id="{5F496340-E805-4DE8-82C4-04B90E2F59A1}"/>
              </a:ext>
            </a:extLst>
          </p:cNvPr>
          <p:cNvSpPr txBox="1"/>
          <p:nvPr/>
        </p:nvSpPr>
        <p:spPr>
          <a:xfrm>
            <a:off x="6845966" y="376017"/>
            <a:ext cx="837398" cy="1862048"/>
          </a:xfrm>
          <a:prstGeom prst="rect">
            <a:avLst/>
          </a:prstGeom>
          <a:noFill/>
        </p:spPr>
        <p:txBody>
          <a:bodyPr wrap="square" rtlCol="0">
            <a:spAutoFit/>
          </a:bodyPr>
          <a:lstStyle/>
          <a:p>
            <a:r>
              <a:rPr lang="en-US" sz="11500" b="1" dirty="0"/>
              <a:t>R</a:t>
            </a:r>
          </a:p>
        </p:txBody>
      </p:sp>
      <p:sp>
        <p:nvSpPr>
          <p:cNvPr id="13" name="TextBox 12">
            <a:extLst>
              <a:ext uri="{FF2B5EF4-FFF2-40B4-BE49-F238E27FC236}">
                <a16:creationId xmlns:a16="http://schemas.microsoft.com/office/drawing/2014/main" id="{9BECA7CF-B93E-4939-8AE0-C45795AD8DBC}"/>
              </a:ext>
            </a:extLst>
          </p:cNvPr>
          <p:cNvSpPr txBox="1"/>
          <p:nvPr/>
        </p:nvSpPr>
        <p:spPr>
          <a:xfrm>
            <a:off x="7683768" y="1164986"/>
            <a:ext cx="5906703" cy="830997"/>
          </a:xfrm>
          <a:prstGeom prst="rect">
            <a:avLst/>
          </a:prstGeom>
          <a:noFill/>
        </p:spPr>
        <p:txBody>
          <a:bodyPr wrap="square" rtlCol="0">
            <a:spAutoFit/>
          </a:bodyPr>
          <a:lstStyle/>
          <a:p>
            <a:r>
              <a:rPr lang="en-US" sz="4800" b="1" dirty="0" err="1"/>
              <a:t>espond</a:t>
            </a:r>
            <a:endParaRPr lang="en-US" sz="4800" b="1" dirty="0"/>
          </a:p>
        </p:txBody>
      </p:sp>
      <p:sp>
        <p:nvSpPr>
          <p:cNvPr id="15" name="TextBox 14">
            <a:extLst>
              <a:ext uri="{FF2B5EF4-FFF2-40B4-BE49-F238E27FC236}">
                <a16:creationId xmlns:a16="http://schemas.microsoft.com/office/drawing/2014/main" id="{6C8F2012-FA9D-4BEC-B6FB-89760A64369D}"/>
              </a:ext>
            </a:extLst>
          </p:cNvPr>
          <p:cNvSpPr txBox="1"/>
          <p:nvPr/>
        </p:nvSpPr>
        <p:spPr>
          <a:xfrm>
            <a:off x="4572001" y="2805260"/>
            <a:ext cx="6222731" cy="646331"/>
          </a:xfrm>
          <a:prstGeom prst="rect">
            <a:avLst/>
          </a:prstGeom>
          <a:noFill/>
        </p:spPr>
        <p:txBody>
          <a:bodyPr wrap="square" rtlCol="0">
            <a:spAutoFit/>
          </a:bodyPr>
          <a:lstStyle/>
          <a:p>
            <a:pPr marL="285750" indent="-285750">
              <a:buFont typeface="Courier New" panose="02070309020205020404" pitchFamily="49" charset="0"/>
              <a:buChar char="o"/>
            </a:pPr>
            <a:r>
              <a:rPr lang="en-US" dirty="0"/>
              <a:t>Offer hotline card or other information to assist in event of an emergency (i.e. crisis hotline/local shelter)</a:t>
            </a:r>
          </a:p>
        </p:txBody>
      </p:sp>
      <p:sp>
        <p:nvSpPr>
          <p:cNvPr id="12" name="TextBox 11">
            <a:extLst>
              <a:ext uri="{FF2B5EF4-FFF2-40B4-BE49-F238E27FC236}">
                <a16:creationId xmlns:a16="http://schemas.microsoft.com/office/drawing/2014/main" id="{AE6E826B-3330-42DB-BD4C-5D6AA6BD3F0E}"/>
              </a:ext>
            </a:extLst>
          </p:cNvPr>
          <p:cNvSpPr txBox="1"/>
          <p:nvPr/>
        </p:nvSpPr>
        <p:spPr>
          <a:xfrm>
            <a:off x="8292166" y="6333537"/>
            <a:ext cx="4134049" cy="461665"/>
          </a:xfrm>
          <a:prstGeom prst="rect">
            <a:avLst/>
          </a:prstGeom>
          <a:noFill/>
        </p:spPr>
        <p:txBody>
          <a:bodyPr wrap="square" rtlCol="0">
            <a:spAutoFit/>
          </a:bodyPr>
          <a:lstStyle/>
          <a:p>
            <a:r>
              <a:rPr lang="en-US" sz="1200" dirty="0"/>
              <a:t>-- PEARR Tool, developed by Dignity Health, in partnership with </a:t>
            </a:r>
            <a:r>
              <a:rPr lang="en-US" sz="1200" dirty="0">
                <a:hlinkClick r:id="rId3"/>
              </a:rPr>
              <a:t>HEAL Trafficking</a:t>
            </a:r>
            <a:r>
              <a:rPr lang="en-US" sz="1200" dirty="0"/>
              <a:t> and </a:t>
            </a:r>
            <a:r>
              <a:rPr lang="en-US" sz="1200" dirty="0">
                <a:hlinkClick r:id="rId4"/>
              </a:rPr>
              <a:t>Pacific Survivor Center</a:t>
            </a:r>
            <a:endParaRPr lang="en-US" sz="1200" dirty="0"/>
          </a:p>
        </p:txBody>
      </p:sp>
    </p:spTree>
    <p:extLst>
      <p:ext uri="{BB962C8B-B14F-4D97-AF65-F5344CB8AC3E}">
        <p14:creationId xmlns:p14="http://schemas.microsoft.com/office/powerpoint/2010/main" val="10002972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pPr algn="ctr"/>
            <a:r>
              <a:rPr lang="en-US" sz="5400" b="1" dirty="0"/>
              <a:t>PEARR Tool</a:t>
            </a:r>
          </a:p>
        </p:txBody>
      </p:sp>
      <p:sp>
        <p:nvSpPr>
          <p:cNvPr id="4" name="TextBox 3">
            <a:extLst>
              <a:ext uri="{FF2B5EF4-FFF2-40B4-BE49-F238E27FC236}">
                <a16:creationId xmlns:a16="http://schemas.microsoft.com/office/drawing/2014/main" id="{1AD7C033-18E6-4886-9DFC-2831A867EC3A}"/>
              </a:ext>
            </a:extLst>
          </p:cNvPr>
          <p:cNvSpPr txBox="1"/>
          <p:nvPr/>
        </p:nvSpPr>
        <p:spPr>
          <a:xfrm>
            <a:off x="3734603" y="346889"/>
            <a:ext cx="837398" cy="1862048"/>
          </a:xfrm>
          <a:prstGeom prst="rect">
            <a:avLst/>
          </a:prstGeom>
          <a:noFill/>
        </p:spPr>
        <p:txBody>
          <a:bodyPr wrap="square" rtlCol="0">
            <a:spAutoFit/>
          </a:bodyPr>
          <a:lstStyle/>
          <a:p>
            <a:r>
              <a:rPr lang="en-US" sz="11500" b="1" dirty="0"/>
              <a:t>R</a:t>
            </a:r>
          </a:p>
        </p:txBody>
      </p:sp>
      <p:sp>
        <p:nvSpPr>
          <p:cNvPr id="5" name="TextBox 4">
            <a:extLst>
              <a:ext uri="{FF2B5EF4-FFF2-40B4-BE49-F238E27FC236}">
                <a16:creationId xmlns:a16="http://schemas.microsoft.com/office/drawing/2014/main" id="{6D0A484E-63CE-40C3-BE79-04FA26CEBB67}"/>
              </a:ext>
            </a:extLst>
          </p:cNvPr>
          <p:cNvSpPr txBox="1"/>
          <p:nvPr/>
        </p:nvSpPr>
        <p:spPr>
          <a:xfrm>
            <a:off x="4572001" y="1123837"/>
            <a:ext cx="5906703" cy="830997"/>
          </a:xfrm>
          <a:prstGeom prst="rect">
            <a:avLst/>
          </a:prstGeom>
          <a:noFill/>
        </p:spPr>
        <p:txBody>
          <a:bodyPr wrap="square" rtlCol="0">
            <a:spAutoFit/>
          </a:bodyPr>
          <a:lstStyle/>
          <a:p>
            <a:r>
              <a:rPr lang="en-US" sz="4800" b="1" dirty="0" err="1"/>
              <a:t>espect</a:t>
            </a:r>
            <a:r>
              <a:rPr lang="en-US" sz="4800" b="1" dirty="0"/>
              <a:t> &amp;</a:t>
            </a:r>
          </a:p>
        </p:txBody>
      </p:sp>
      <p:sp>
        <p:nvSpPr>
          <p:cNvPr id="2" name="TextBox 1">
            <a:extLst>
              <a:ext uri="{FF2B5EF4-FFF2-40B4-BE49-F238E27FC236}">
                <a16:creationId xmlns:a16="http://schemas.microsoft.com/office/drawing/2014/main" id="{1585B181-22C0-4BA8-96B8-6548CBA9FD75}"/>
              </a:ext>
            </a:extLst>
          </p:cNvPr>
          <p:cNvSpPr txBox="1"/>
          <p:nvPr/>
        </p:nvSpPr>
        <p:spPr>
          <a:xfrm>
            <a:off x="4089936" y="1974263"/>
            <a:ext cx="7060129" cy="3970318"/>
          </a:xfrm>
          <a:prstGeom prst="rect">
            <a:avLst/>
          </a:prstGeom>
          <a:noFill/>
        </p:spPr>
        <p:txBody>
          <a:bodyPr wrap="square" rtlCol="0">
            <a:spAutoFit/>
          </a:bodyPr>
          <a:lstStyle/>
          <a:p>
            <a:pPr marL="285750" indent="-285750">
              <a:buFont typeface="Wingdings" panose="05000000000000000000" pitchFamily="2" charset="2"/>
              <a:buChar char="q"/>
            </a:pPr>
            <a:r>
              <a:rPr lang="en-US" sz="2800" b="1" dirty="0"/>
              <a:t>Report safety concerns to appropriate staff/departments (e.g. nurse supervisor, security)</a:t>
            </a:r>
          </a:p>
          <a:p>
            <a:pPr marL="285750" indent="-285750">
              <a:buFont typeface="Wingdings" panose="05000000000000000000" pitchFamily="2" charset="2"/>
              <a:buChar char="q"/>
            </a:pPr>
            <a:r>
              <a:rPr lang="en-US" sz="2800" b="1" dirty="0"/>
              <a:t>Report risk factors/indicators as required and permitted by law and continue trauma informed health services</a:t>
            </a:r>
          </a:p>
          <a:p>
            <a:pPr marL="285750" indent="-285750">
              <a:buFont typeface="Wingdings" panose="05000000000000000000" pitchFamily="2" charset="2"/>
              <a:buChar char="q"/>
            </a:pPr>
            <a:r>
              <a:rPr lang="en-US" sz="2800" b="1" dirty="0"/>
              <a:t>Schedule a follow-up appointment to continue building rapport and to monitor patient’s safety and well-being</a:t>
            </a:r>
          </a:p>
        </p:txBody>
      </p:sp>
      <p:sp>
        <p:nvSpPr>
          <p:cNvPr id="11" name="TextBox 10">
            <a:extLst>
              <a:ext uri="{FF2B5EF4-FFF2-40B4-BE49-F238E27FC236}">
                <a16:creationId xmlns:a16="http://schemas.microsoft.com/office/drawing/2014/main" id="{5F496340-E805-4DE8-82C4-04B90E2F59A1}"/>
              </a:ext>
            </a:extLst>
          </p:cNvPr>
          <p:cNvSpPr txBox="1"/>
          <p:nvPr/>
        </p:nvSpPr>
        <p:spPr>
          <a:xfrm>
            <a:off x="6845966" y="376017"/>
            <a:ext cx="837398" cy="1862048"/>
          </a:xfrm>
          <a:prstGeom prst="rect">
            <a:avLst/>
          </a:prstGeom>
          <a:noFill/>
        </p:spPr>
        <p:txBody>
          <a:bodyPr wrap="square" rtlCol="0">
            <a:spAutoFit/>
          </a:bodyPr>
          <a:lstStyle/>
          <a:p>
            <a:r>
              <a:rPr lang="en-US" sz="11500" b="1" dirty="0"/>
              <a:t>R</a:t>
            </a:r>
          </a:p>
        </p:txBody>
      </p:sp>
      <p:sp>
        <p:nvSpPr>
          <p:cNvPr id="13" name="TextBox 12">
            <a:extLst>
              <a:ext uri="{FF2B5EF4-FFF2-40B4-BE49-F238E27FC236}">
                <a16:creationId xmlns:a16="http://schemas.microsoft.com/office/drawing/2014/main" id="{9BECA7CF-B93E-4939-8AE0-C45795AD8DBC}"/>
              </a:ext>
            </a:extLst>
          </p:cNvPr>
          <p:cNvSpPr txBox="1"/>
          <p:nvPr/>
        </p:nvSpPr>
        <p:spPr>
          <a:xfrm>
            <a:off x="7683768" y="1164986"/>
            <a:ext cx="5906703" cy="830997"/>
          </a:xfrm>
          <a:prstGeom prst="rect">
            <a:avLst/>
          </a:prstGeom>
          <a:noFill/>
        </p:spPr>
        <p:txBody>
          <a:bodyPr wrap="square" rtlCol="0">
            <a:spAutoFit/>
          </a:bodyPr>
          <a:lstStyle/>
          <a:p>
            <a:r>
              <a:rPr lang="en-US" sz="4800" b="1" dirty="0" err="1"/>
              <a:t>espond</a:t>
            </a:r>
            <a:endParaRPr lang="en-US" sz="4800" b="1" dirty="0"/>
          </a:p>
        </p:txBody>
      </p:sp>
      <p:sp>
        <p:nvSpPr>
          <p:cNvPr id="12" name="TextBox 11">
            <a:extLst>
              <a:ext uri="{FF2B5EF4-FFF2-40B4-BE49-F238E27FC236}">
                <a16:creationId xmlns:a16="http://schemas.microsoft.com/office/drawing/2014/main" id="{D69618FD-3E59-42BD-B399-482E22FDB19D}"/>
              </a:ext>
            </a:extLst>
          </p:cNvPr>
          <p:cNvSpPr txBox="1"/>
          <p:nvPr/>
        </p:nvSpPr>
        <p:spPr>
          <a:xfrm>
            <a:off x="7683364" y="6146460"/>
            <a:ext cx="4134049" cy="461665"/>
          </a:xfrm>
          <a:prstGeom prst="rect">
            <a:avLst/>
          </a:prstGeom>
          <a:noFill/>
        </p:spPr>
        <p:txBody>
          <a:bodyPr wrap="square" rtlCol="0">
            <a:spAutoFit/>
          </a:bodyPr>
          <a:lstStyle/>
          <a:p>
            <a:r>
              <a:rPr lang="en-US" sz="1200" dirty="0"/>
              <a:t>-- PEARR Tool, developed by Dignity Health, in partnership with </a:t>
            </a:r>
            <a:r>
              <a:rPr lang="en-US" sz="1200" dirty="0">
                <a:hlinkClick r:id="rId3"/>
              </a:rPr>
              <a:t>HEAL Trafficking</a:t>
            </a:r>
            <a:r>
              <a:rPr lang="en-US" sz="1200" dirty="0"/>
              <a:t> and </a:t>
            </a:r>
            <a:r>
              <a:rPr lang="en-US" sz="1200" dirty="0">
                <a:hlinkClick r:id="rId4"/>
              </a:rPr>
              <a:t>Pacific Survivor Center</a:t>
            </a:r>
            <a:endParaRPr lang="en-US" sz="1200" dirty="0"/>
          </a:p>
        </p:txBody>
      </p:sp>
    </p:spTree>
    <p:extLst>
      <p:ext uri="{BB962C8B-B14F-4D97-AF65-F5344CB8AC3E}">
        <p14:creationId xmlns:p14="http://schemas.microsoft.com/office/powerpoint/2010/main" val="32940897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r>
              <a:rPr lang="en-US" sz="3200" b="1" dirty="0"/>
              <a:t>Communicating with possible victims</a:t>
            </a:r>
          </a:p>
        </p:txBody>
      </p:sp>
      <p:grpSp>
        <p:nvGrpSpPr>
          <p:cNvPr id="9" name="Group 8">
            <a:extLst>
              <a:ext uri="{FF2B5EF4-FFF2-40B4-BE49-F238E27FC236}">
                <a16:creationId xmlns:a16="http://schemas.microsoft.com/office/drawing/2014/main" id="{240004D5-5066-4059-8AFA-F40F57CB97E7}"/>
              </a:ext>
            </a:extLst>
          </p:cNvPr>
          <p:cNvGrpSpPr/>
          <p:nvPr/>
        </p:nvGrpSpPr>
        <p:grpSpPr>
          <a:xfrm>
            <a:off x="3636281" y="1123837"/>
            <a:ext cx="3735160" cy="2241096"/>
            <a:chOff x="0" y="850922"/>
            <a:chExt cx="3735160" cy="2241096"/>
          </a:xfrm>
          <a:solidFill>
            <a:schemeClr val="tx1">
              <a:lumMod val="75000"/>
            </a:schemeClr>
          </a:solidFill>
        </p:grpSpPr>
        <p:sp>
          <p:nvSpPr>
            <p:cNvPr id="12" name="Rectangle 11">
              <a:extLst>
                <a:ext uri="{FF2B5EF4-FFF2-40B4-BE49-F238E27FC236}">
                  <a16:creationId xmlns:a16="http://schemas.microsoft.com/office/drawing/2014/main" id="{CA7D11CE-9182-4C4D-9423-1B1E405940AA}"/>
                </a:ext>
              </a:extLst>
            </p:cNvPr>
            <p:cNvSpPr/>
            <p:nvPr/>
          </p:nvSpPr>
          <p:spPr>
            <a:xfrm>
              <a:off x="0" y="850922"/>
              <a:ext cx="3735160" cy="2241096"/>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TextBox 12">
              <a:extLst>
                <a:ext uri="{FF2B5EF4-FFF2-40B4-BE49-F238E27FC236}">
                  <a16:creationId xmlns:a16="http://schemas.microsoft.com/office/drawing/2014/main" id="{26888F8C-3FBD-4870-B9E7-324424181D11}"/>
                </a:ext>
              </a:extLst>
            </p:cNvPr>
            <p:cNvSpPr txBox="1"/>
            <p:nvPr/>
          </p:nvSpPr>
          <p:spPr>
            <a:xfrm>
              <a:off x="0" y="850922"/>
              <a:ext cx="3735160" cy="224109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It may take several interactions to learn the story</a:t>
              </a:r>
            </a:p>
          </p:txBody>
        </p:sp>
      </p:grpSp>
      <p:sp>
        <p:nvSpPr>
          <p:cNvPr id="17" name="TextBox 16">
            <a:extLst>
              <a:ext uri="{FF2B5EF4-FFF2-40B4-BE49-F238E27FC236}">
                <a16:creationId xmlns:a16="http://schemas.microsoft.com/office/drawing/2014/main" id="{AC9B9E13-6A63-4318-8ABF-93F27F0F8CD0}"/>
              </a:ext>
            </a:extLst>
          </p:cNvPr>
          <p:cNvSpPr txBox="1"/>
          <p:nvPr/>
        </p:nvSpPr>
        <p:spPr>
          <a:xfrm>
            <a:off x="5559034" y="3782444"/>
            <a:ext cx="3735160" cy="2241096"/>
          </a:xfrm>
          <a:prstGeom prst="rect">
            <a:avLst/>
          </a:prstGeom>
          <a:solidFill>
            <a:schemeClr val="tx1">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Keep in mind you may receive conflicting or misinformation</a:t>
            </a:r>
          </a:p>
        </p:txBody>
      </p:sp>
      <p:grpSp>
        <p:nvGrpSpPr>
          <p:cNvPr id="18" name="Group 17">
            <a:extLst>
              <a:ext uri="{FF2B5EF4-FFF2-40B4-BE49-F238E27FC236}">
                <a16:creationId xmlns:a16="http://schemas.microsoft.com/office/drawing/2014/main" id="{0CBA1725-61F7-4E25-BBD9-4BC4C71C2724}"/>
              </a:ext>
            </a:extLst>
          </p:cNvPr>
          <p:cNvGrpSpPr/>
          <p:nvPr/>
        </p:nvGrpSpPr>
        <p:grpSpPr>
          <a:xfrm>
            <a:off x="8058951" y="1232348"/>
            <a:ext cx="3814794" cy="2259632"/>
            <a:chOff x="6083380" y="3465535"/>
            <a:chExt cx="3814794" cy="2259632"/>
          </a:xfrm>
          <a:solidFill>
            <a:schemeClr val="tx1">
              <a:lumMod val="75000"/>
            </a:schemeClr>
          </a:solidFill>
        </p:grpSpPr>
        <p:sp>
          <p:nvSpPr>
            <p:cNvPr id="19" name="Rectangle 18">
              <a:extLst>
                <a:ext uri="{FF2B5EF4-FFF2-40B4-BE49-F238E27FC236}">
                  <a16:creationId xmlns:a16="http://schemas.microsoft.com/office/drawing/2014/main" id="{DBB85397-2E49-4811-81E3-8788BAFB808D}"/>
                </a:ext>
              </a:extLst>
            </p:cNvPr>
            <p:cNvSpPr/>
            <p:nvPr/>
          </p:nvSpPr>
          <p:spPr>
            <a:xfrm>
              <a:off x="6163014" y="3465535"/>
              <a:ext cx="3735160" cy="2241096"/>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TextBox 19">
              <a:extLst>
                <a:ext uri="{FF2B5EF4-FFF2-40B4-BE49-F238E27FC236}">
                  <a16:creationId xmlns:a16="http://schemas.microsoft.com/office/drawing/2014/main" id="{2FF2DC6D-C582-45C1-A594-CB1A3016E07C}"/>
                </a:ext>
              </a:extLst>
            </p:cNvPr>
            <p:cNvSpPr txBox="1"/>
            <p:nvPr/>
          </p:nvSpPr>
          <p:spPr>
            <a:xfrm>
              <a:off x="6083380" y="3484071"/>
              <a:ext cx="3735160" cy="224109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Victim may not want help or resist cooperating</a:t>
              </a:r>
            </a:p>
          </p:txBody>
        </p:sp>
      </p:grpSp>
    </p:spTree>
    <p:extLst>
      <p:ext uri="{BB962C8B-B14F-4D97-AF65-F5344CB8AC3E}">
        <p14:creationId xmlns:p14="http://schemas.microsoft.com/office/powerpoint/2010/main" val="22629392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r>
              <a:rPr lang="en-US" sz="3200" b="1" dirty="0"/>
              <a:t>Communicating with possible victims</a:t>
            </a:r>
          </a:p>
        </p:txBody>
      </p:sp>
      <p:graphicFrame>
        <p:nvGraphicFramePr>
          <p:cNvPr id="11" name="Diagram 10">
            <a:extLst>
              <a:ext uri="{FF2B5EF4-FFF2-40B4-BE49-F238E27FC236}">
                <a16:creationId xmlns:a16="http://schemas.microsoft.com/office/drawing/2014/main" id="{0C0E7F87-1D0A-4A46-8EC0-1DC58158E976}"/>
              </a:ext>
            </a:extLst>
          </p:cNvPr>
          <p:cNvGraphicFramePr/>
          <p:nvPr>
            <p:extLst>
              <p:ext uri="{D42A27DB-BD31-4B8C-83A1-F6EECF244321}">
                <p14:modId xmlns:p14="http://schemas.microsoft.com/office/powerpoint/2010/main" val="3543235734"/>
              </p:ext>
            </p:extLst>
          </p:nvPr>
        </p:nvGraphicFramePr>
        <p:xfrm>
          <a:off x="3542096" y="952900"/>
          <a:ext cx="8142973" cy="5039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57030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r>
              <a:rPr lang="en-US" sz="3200" b="1" dirty="0"/>
              <a:t>Communicating with possible victims</a:t>
            </a:r>
          </a:p>
        </p:txBody>
      </p:sp>
      <p:graphicFrame>
        <p:nvGraphicFramePr>
          <p:cNvPr id="5" name="Diagram 4">
            <a:extLst>
              <a:ext uri="{FF2B5EF4-FFF2-40B4-BE49-F238E27FC236}">
                <a16:creationId xmlns:a16="http://schemas.microsoft.com/office/drawing/2014/main" id="{0E30D771-A38F-4B35-92AA-8A669C478A6C}"/>
              </a:ext>
            </a:extLst>
          </p:cNvPr>
          <p:cNvGraphicFramePr/>
          <p:nvPr>
            <p:extLst>
              <p:ext uri="{D42A27DB-BD31-4B8C-83A1-F6EECF244321}">
                <p14:modId xmlns:p14="http://schemas.microsoft.com/office/powerpoint/2010/main" val="34760541"/>
              </p:ext>
            </p:extLst>
          </p:nvPr>
        </p:nvGraphicFramePr>
        <p:xfrm>
          <a:off x="3655168" y="513107"/>
          <a:ext cx="8283913" cy="5525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66626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r>
              <a:rPr lang="en-US" sz="3200" b="1" dirty="0"/>
              <a:t>Communicating with possible victims</a:t>
            </a:r>
          </a:p>
        </p:txBody>
      </p:sp>
      <p:graphicFrame>
        <p:nvGraphicFramePr>
          <p:cNvPr id="5" name="Diagram 4">
            <a:extLst>
              <a:ext uri="{FF2B5EF4-FFF2-40B4-BE49-F238E27FC236}">
                <a16:creationId xmlns:a16="http://schemas.microsoft.com/office/drawing/2014/main" id="{0E30D771-A38F-4B35-92AA-8A669C478A6C}"/>
              </a:ext>
            </a:extLst>
          </p:cNvPr>
          <p:cNvGraphicFramePr/>
          <p:nvPr>
            <p:extLst>
              <p:ext uri="{D42A27DB-BD31-4B8C-83A1-F6EECF244321}">
                <p14:modId xmlns:p14="http://schemas.microsoft.com/office/powerpoint/2010/main" val="1014647513"/>
              </p:ext>
            </p:extLst>
          </p:nvPr>
        </p:nvGraphicFramePr>
        <p:xfrm>
          <a:off x="3655168" y="513107"/>
          <a:ext cx="8283913" cy="5525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62949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F234D7-7AB2-4217-B6A2-BE77E3512F48}"/>
              </a:ext>
            </a:extLst>
          </p:cNvPr>
          <p:cNvSpPr/>
          <p:nvPr/>
        </p:nvSpPr>
        <p:spPr>
          <a:xfrm>
            <a:off x="3388093" y="2589177"/>
            <a:ext cx="8445110" cy="1145425"/>
          </a:xfrm>
          <a:prstGeom prst="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r>
              <a:rPr lang="en-US" sz="3200" b="1" dirty="0"/>
              <a:t>Communicating with possible victims</a:t>
            </a:r>
          </a:p>
        </p:txBody>
      </p:sp>
      <p:sp>
        <p:nvSpPr>
          <p:cNvPr id="6" name="TextBox 5">
            <a:extLst>
              <a:ext uri="{FF2B5EF4-FFF2-40B4-BE49-F238E27FC236}">
                <a16:creationId xmlns:a16="http://schemas.microsoft.com/office/drawing/2014/main" id="{00033AE3-B998-4AAC-9E2B-F374762E40F2}"/>
              </a:ext>
            </a:extLst>
          </p:cNvPr>
          <p:cNvSpPr txBox="1"/>
          <p:nvPr/>
        </p:nvSpPr>
        <p:spPr>
          <a:xfrm>
            <a:off x="1053651" y="2507352"/>
            <a:ext cx="12422696" cy="1309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DON’T: Make promises</a:t>
            </a:r>
          </a:p>
        </p:txBody>
      </p:sp>
    </p:spTree>
    <p:extLst>
      <p:ext uri="{BB962C8B-B14F-4D97-AF65-F5344CB8AC3E}">
        <p14:creationId xmlns:p14="http://schemas.microsoft.com/office/powerpoint/2010/main" val="30983314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r>
              <a:rPr lang="en-US" sz="4400" b="1" dirty="0"/>
              <a:t>National Human Trafficking Hotline</a:t>
            </a:r>
          </a:p>
        </p:txBody>
      </p:sp>
      <p:sp>
        <p:nvSpPr>
          <p:cNvPr id="7" name="TextBox 6">
            <a:extLst>
              <a:ext uri="{FF2B5EF4-FFF2-40B4-BE49-F238E27FC236}">
                <a16:creationId xmlns:a16="http://schemas.microsoft.com/office/drawing/2014/main" id="{4405DE45-D019-452F-A1CE-528E34620B16}"/>
              </a:ext>
            </a:extLst>
          </p:cNvPr>
          <p:cNvSpPr txBox="1"/>
          <p:nvPr/>
        </p:nvSpPr>
        <p:spPr>
          <a:xfrm>
            <a:off x="3021634" y="4272035"/>
            <a:ext cx="8917447" cy="2215991"/>
          </a:xfrm>
          <a:prstGeom prst="rect">
            <a:avLst/>
          </a:prstGeom>
          <a:noFill/>
        </p:spPr>
        <p:txBody>
          <a:bodyPr wrap="square" rtlCol="0">
            <a:spAutoFit/>
          </a:bodyPr>
          <a:lstStyle/>
          <a:p>
            <a:pPr lvl="0" algn="ctr">
              <a:buClr>
                <a:schemeClr val="accent1"/>
              </a:buClr>
              <a:buSzPts val="3200"/>
            </a:pPr>
            <a:r>
              <a:rPr lang="en-US" sz="4000" dirty="0">
                <a:solidFill>
                  <a:schemeClr val="tx1">
                    <a:lumMod val="75000"/>
                  </a:schemeClr>
                </a:solidFill>
                <a:latin typeface="Calibri body"/>
                <a:ea typeface="Century Gothic"/>
                <a:cs typeface="Century Gothic"/>
                <a:sym typeface="Century Gothic"/>
              </a:rPr>
              <a:t>National Trafficking Information and Referral Hotline: </a:t>
            </a:r>
            <a:endParaRPr lang="en-US" sz="3200" dirty="0">
              <a:solidFill>
                <a:schemeClr val="tx1">
                  <a:lumMod val="75000"/>
                </a:schemeClr>
              </a:solidFill>
              <a:latin typeface="Calibri body"/>
              <a:ea typeface="Corbel"/>
              <a:cs typeface="Corbel"/>
              <a:sym typeface="Corbel"/>
            </a:endParaRPr>
          </a:p>
          <a:p>
            <a:pPr lvl="0" algn="ctr">
              <a:spcBef>
                <a:spcPts val="1240"/>
              </a:spcBef>
              <a:buClr>
                <a:schemeClr val="accent1"/>
              </a:buClr>
              <a:buSzPts val="3200"/>
            </a:pPr>
            <a:r>
              <a:rPr lang="en-US" sz="4800" b="1" dirty="0">
                <a:solidFill>
                  <a:schemeClr val="tx1">
                    <a:lumMod val="75000"/>
                  </a:schemeClr>
                </a:solidFill>
                <a:latin typeface="Impact" panose="020B0806030902050204" pitchFamily="34" charset="0"/>
                <a:ea typeface="Century Gothic"/>
                <a:cs typeface="Century Gothic"/>
                <a:sym typeface="Century Gothic"/>
              </a:rPr>
              <a:t>1-888-3737-888</a:t>
            </a:r>
          </a:p>
        </p:txBody>
      </p:sp>
      <p:pic>
        <p:nvPicPr>
          <p:cNvPr id="8" name="Picture 7">
            <a:extLst>
              <a:ext uri="{FF2B5EF4-FFF2-40B4-BE49-F238E27FC236}">
                <a16:creationId xmlns:a16="http://schemas.microsoft.com/office/drawing/2014/main" id="{B82B8C24-7011-4953-9A80-23D06657D3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9378" y="635558"/>
            <a:ext cx="5221958" cy="3426910"/>
          </a:xfrm>
          <a:prstGeom prst="rect">
            <a:avLst/>
          </a:prstGeom>
        </p:spPr>
      </p:pic>
    </p:spTree>
    <p:extLst>
      <p:ext uri="{BB962C8B-B14F-4D97-AF65-F5344CB8AC3E}">
        <p14:creationId xmlns:p14="http://schemas.microsoft.com/office/powerpoint/2010/main" val="40040521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94D12-76A0-467F-A4CB-B421D829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 y="5992456"/>
            <a:ext cx="1982280" cy="991140"/>
          </a:xfrm>
          <a:prstGeom prst="rect">
            <a:avLst/>
          </a:prstGeom>
        </p:spPr>
      </p:pic>
      <p:sp>
        <p:nvSpPr>
          <p:cNvPr id="71" name="Title 1">
            <a:extLst>
              <a:ext uri="{FF2B5EF4-FFF2-40B4-BE49-F238E27FC236}">
                <a16:creationId xmlns:a16="http://schemas.microsoft.com/office/drawing/2014/main" id="{7AE440B6-C7E5-4A49-8BB6-D311BC1A9029}"/>
              </a:ext>
            </a:extLst>
          </p:cNvPr>
          <p:cNvSpPr>
            <a:spLocks noGrp="1"/>
          </p:cNvSpPr>
          <p:nvPr>
            <p:ph type="title"/>
          </p:nvPr>
        </p:nvSpPr>
        <p:spPr>
          <a:xfrm>
            <a:off x="252919" y="1123837"/>
            <a:ext cx="2947482" cy="4601183"/>
          </a:xfrm>
        </p:spPr>
        <p:txBody>
          <a:bodyPr>
            <a:normAutofit/>
          </a:bodyPr>
          <a:lstStyle/>
          <a:p>
            <a:r>
              <a:rPr lang="en-US" sz="3200" b="1" dirty="0"/>
              <a:t>Organizational Protocols</a:t>
            </a:r>
          </a:p>
        </p:txBody>
      </p:sp>
      <p:sp>
        <p:nvSpPr>
          <p:cNvPr id="7" name="TextBox 6">
            <a:extLst>
              <a:ext uri="{FF2B5EF4-FFF2-40B4-BE49-F238E27FC236}">
                <a16:creationId xmlns:a16="http://schemas.microsoft.com/office/drawing/2014/main" id="{4405DE45-D019-452F-A1CE-528E34620B16}"/>
              </a:ext>
            </a:extLst>
          </p:cNvPr>
          <p:cNvSpPr txBox="1"/>
          <p:nvPr/>
        </p:nvSpPr>
        <p:spPr>
          <a:xfrm>
            <a:off x="3705726" y="975698"/>
            <a:ext cx="7636589" cy="5016758"/>
          </a:xfrm>
          <a:prstGeom prst="rect">
            <a:avLst/>
          </a:prstGeom>
          <a:noFill/>
        </p:spPr>
        <p:txBody>
          <a:bodyPr wrap="square" rtlCol="0">
            <a:spAutoFit/>
          </a:bodyPr>
          <a:lstStyle/>
          <a:p>
            <a:pPr lvl="0" algn="ctr">
              <a:buClr>
                <a:schemeClr val="accent1"/>
              </a:buClr>
              <a:buSzPts val="3200"/>
            </a:pPr>
            <a:r>
              <a:rPr lang="en-US" sz="4000" b="1" dirty="0">
                <a:solidFill>
                  <a:schemeClr val="tx1">
                    <a:lumMod val="75000"/>
                  </a:schemeClr>
                </a:solidFill>
                <a:latin typeface="Calibri body"/>
                <a:ea typeface="Century Gothic"/>
                <a:cs typeface="Century Gothic"/>
                <a:sym typeface="Century Gothic"/>
              </a:rPr>
              <a:t>Organizational protocols are vital in screening and serving victims of violence. Learn your facility’s protocols around reporting and responding to violence. </a:t>
            </a:r>
          </a:p>
          <a:p>
            <a:pPr lvl="0" algn="ctr">
              <a:buClr>
                <a:schemeClr val="accent1"/>
              </a:buClr>
              <a:buSzPts val="3200"/>
            </a:pPr>
            <a:endParaRPr lang="en-US" sz="4000" b="1" dirty="0">
              <a:solidFill>
                <a:schemeClr val="tx1">
                  <a:lumMod val="75000"/>
                </a:schemeClr>
              </a:solidFill>
              <a:latin typeface="Calibri body"/>
              <a:ea typeface="Century Gothic"/>
              <a:cs typeface="Century Gothic"/>
              <a:sym typeface="Century Gothic"/>
            </a:endParaRPr>
          </a:p>
          <a:p>
            <a:pPr lvl="0" algn="ctr">
              <a:buClr>
                <a:schemeClr val="accent1"/>
              </a:buClr>
              <a:buSzPts val="3200"/>
            </a:pPr>
            <a:r>
              <a:rPr lang="en-US" sz="4000" b="1" dirty="0">
                <a:solidFill>
                  <a:schemeClr val="tx1">
                    <a:lumMod val="75000"/>
                  </a:schemeClr>
                </a:solidFill>
                <a:latin typeface="Calibri body"/>
                <a:ea typeface="Century Gothic"/>
                <a:cs typeface="Century Gothic"/>
                <a:sym typeface="Century Gothic"/>
              </a:rPr>
              <a:t>If there are none, encourage the creation of them.</a:t>
            </a:r>
            <a:endParaRPr lang="en-US" sz="4800" b="1" dirty="0">
              <a:solidFill>
                <a:schemeClr val="tx1">
                  <a:lumMod val="75000"/>
                </a:schemeClr>
              </a:solidFill>
              <a:latin typeface="Impact" panose="020B0806030902050204" pitchFamily="34" charset="0"/>
              <a:ea typeface="Century Gothic"/>
              <a:cs typeface="Century Gothic"/>
              <a:sym typeface="Century Gothic"/>
            </a:endParaRPr>
          </a:p>
        </p:txBody>
      </p:sp>
    </p:spTree>
    <p:extLst>
      <p:ext uri="{BB962C8B-B14F-4D97-AF65-F5344CB8AC3E}">
        <p14:creationId xmlns:p14="http://schemas.microsoft.com/office/powerpoint/2010/main" val="1604685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8F6DDAD-83AF-4816-969C-20985BB4E798}"/>
              </a:ext>
            </a:extLst>
          </p:cNvPr>
          <p:cNvSpPr txBox="1"/>
          <p:nvPr/>
        </p:nvSpPr>
        <p:spPr>
          <a:xfrm>
            <a:off x="423512" y="982762"/>
            <a:ext cx="3108960" cy="584775"/>
          </a:xfrm>
          <a:prstGeom prst="rect">
            <a:avLst/>
          </a:prstGeom>
          <a:noFill/>
        </p:spPr>
        <p:txBody>
          <a:bodyPr wrap="square" rtlCol="0">
            <a:spAutoFit/>
          </a:bodyPr>
          <a:lstStyle/>
          <a:p>
            <a:r>
              <a:rPr lang="en-US" sz="3200" b="1" dirty="0"/>
              <a:t>Action/Act</a:t>
            </a:r>
          </a:p>
        </p:txBody>
      </p:sp>
      <p:sp>
        <p:nvSpPr>
          <p:cNvPr id="11" name="TextBox 10">
            <a:extLst>
              <a:ext uri="{FF2B5EF4-FFF2-40B4-BE49-F238E27FC236}">
                <a16:creationId xmlns:a16="http://schemas.microsoft.com/office/drawing/2014/main" id="{1E52FF7C-C948-40F1-8AF6-96235698A2D8}"/>
              </a:ext>
            </a:extLst>
          </p:cNvPr>
          <p:cNvSpPr txBox="1"/>
          <p:nvPr/>
        </p:nvSpPr>
        <p:spPr>
          <a:xfrm>
            <a:off x="4233512" y="982762"/>
            <a:ext cx="3108960" cy="646331"/>
          </a:xfrm>
          <a:prstGeom prst="rect">
            <a:avLst/>
          </a:prstGeom>
          <a:noFill/>
        </p:spPr>
        <p:txBody>
          <a:bodyPr wrap="square" rtlCol="0">
            <a:spAutoFit/>
          </a:bodyPr>
          <a:lstStyle/>
          <a:p>
            <a:r>
              <a:rPr lang="en-US" sz="3600" b="1" dirty="0"/>
              <a:t>          Means</a:t>
            </a:r>
          </a:p>
        </p:txBody>
      </p:sp>
      <p:sp>
        <p:nvSpPr>
          <p:cNvPr id="12" name="TextBox 11">
            <a:extLst>
              <a:ext uri="{FF2B5EF4-FFF2-40B4-BE49-F238E27FC236}">
                <a16:creationId xmlns:a16="http://schemas.microsoft.com/office/drawing/2014/main" id="{74BDB8D6-0B1E-4A5B-A5AF-DDA7C864E89A}"/>
              </a:ext>
            </a:extLst>
          </p:cNvPr>
          <p:cNvSpPr txBox="1"/>
          <p:nvPr/>
        </p:nvSpPr>
        <p:spPr>
          <a:xfrm>
            <a:off x="8486274" y="982762"/>
            <a:ext cx="3108960" cy="1200329"/>
          </a:xfrm>
          <a:prstGeom prst="rect">
            <a:avLst/>
          </a:prstGeom>
          <a:noFill/>
        </p:spPr>
        <p:txBody>
          <a:bodyPr wrap="square" rtlCol="0">
            <a:spAutoFit/>
          </a:bodyPr>
          <a:lstStyle/>
          <a:p>
            <a:pPr algn="ctr"/>
            <a:r>
              <a:rPr lang="en-US" sz="3600" b="1" dirty="0"/>
              <a:t>Purpose of       exploitation</a:t>
            </a:r>
          </a:p>
        </p:txBody>
      </p:sp>
      <p:sp>
        <p:nvSpPr>
          <p:cNvPr id="13" name="Rectangle 12">
            <a:extLst>
              <a:ext uri="{FF2B5EF4-FFF2-40B4-BE49-F238E27FC236}">
                <a16:creationId xmlns:a16="http://schemas.microsoft.com/office/drawing/2014/main" id="{3A3D1714-1D0A-4ED6-BECB-DCBC4B56D62B}"/>
              </a:ext>
            </a:extLst>
          </p:cNvPr>
          <p:cNvSpPr/>
          <p:nvPr/>
        </p:nvSpPr>
        <p:spPr>
          <a:xfrm>
            <a:off x="0" y="0"/>
            <a:ext cx="12192000" cy="895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7634888-3B0A-4F69-B684-9B66AB4E80C6}"/>
              </a:ext>
            </a:extLst>
          </p:cNvPr>
          <p:cNvSpPr txBox="1"/>
          <p:nvPr/>
        </p:nvSpPr>
        <p:spPr>
          <a:xfrm>
            <a:off x="423512" y="49842"/>
            <a:ext cx="10116151" cy="769441"/>
          </a:xfrm>
          <a:prstGeom prst="rect">
            <a:avLst/>
          </a:prstGeom>
          <a:noFill/>
        </p:spPr>
        <p:txBody>
          <a:bodyPr wrap="square" rtlCol="0">
            <a:spAutoFit/>
          </a:bodyPr>
          <a:lstStyle/>
          <a:p>
            <a:r>
              <a:rPr lang="en-US" sz="4400" b="1" dirty="0">
                <a:solidFill>
                  <a:schemeClr val="bg1"/>
                </a:solidFill>
              </a:rPr>
              <a:t>Three elements of human trafficking</a:t>
            </a:r>
          </a:p>
        </p:txBody>
      </p:sp>
      <p:sp>
        <p:nvSpPr>
          <p:cNvPr id="16" name="TextBox 15">
            <a:extLst>
              <a:ext uri="{FF2B5EF4-FFF2-40B4-BE49-F238E27FC236}">
                <a16:creationId xmlns:a16="http://schemas.microsoft.com/office/drawing/2014/main" id="{1045FBC5-9741-43A4-ADD3-54631A89AA5F}"/>
              </a:ext>
            </a:extLst>
          </p:cNvPr>
          <p:cNvSpPr txBox="1"/>
          <p:nvPr/>
        </p:nvSpPr>
        <p:spPr>
          <a:xfrm>
            <a:off x="423512" y="1629093"/>
            <a:ext cx="2656573" cy="4462760"/>
          </a:xfrm>
          <a:prstGeom prst="rect">
            <a:avLst/>
          </a:prstGeom>
          <a:noFill/>
        </p:spPr>
        <p:txBody>
          <a:bodyPr wrap="square" rtlCol="0">
            <a:spAutoFit/>
          </a:bodyPr>
          <a:lstStyle/>
          <a:p>
            <a:r>
              <a:rPr lang="en-US" i="1" dirty="0"/>
              <a:t>Trafficker must:</a:t>
            </a:r>
          </a:p>
          <a:p>
            <a:pPr algn="ctr"/>
            <a:r>
              <a:rPr lang="en-US" sz="2800" dirty="0"/>
              <a:t>Recruit</a:t>
            </a:r>
          </a:p>
          <a:p>
            <a:pPr algn="ctr"/>
            <a:r>
              <a:rPr lang="en-US" sz="2800" dirty="0"/>
              <a:t>Transport</a:t>
            </a:r>
          </a:p>
          <a:p>
            <a:pPr algn="ctr"/>
            <a:r>
              <a:rPr lang="en-US" sz="2800" dirty="0"/>
              <a:t>Harbor</a:t>
            </a:r>
          </a:p>
          <a:p>
            <a:pPr algn="ctr"/>
            <a:r>
              <a:rPr lang="en-US" sz="2800" dirty="0"/>
              <a:t>Providing</a:t>
            </a:r>
          </a:p>
          <a:p>
            <a:pPr algn="ctr"/>
            <a:r>
              <a:rPr lang="en-US" sz="2800" dirty="0"/>
              <a:t>Obtaining </a:t>
            </a:r>
          </a:p>
          <a:p>
            <a:pPr algn="ctr"/>
            <a:r>
              <a:rPr lang="en-US" sz="2800" dirty="0"/>
              <a:t>Patronizing</a:t>
            </a:r>
          </a:p>
          <a:p>
            <a:pPr algn="ctr"/>
            <a:r>
              <a:rPr lang="en-US" sz="2800" dirty="0"/>
              <a:t>Soliciting</a:t>
            </a:r>
          </a:p>
          <a:p>
            <a:pPr algn="ctr"/>
            <a:r>
              <a:rPr lang="en-US" sz="2800" dirty="0"/>
              <a:t>Advertising </a:t>
            </a:r>
          </a:p>
          <a:p>
            <a:pPr algn="ctr"/>
            <a:r>
              <a:rPr lang="en-US" sz="1200" i="1" dirty="0"/>
              <a:t>(sex trafficking only for advertising action/act)</a:t>
            </a:r>
          </a:p>
          <a:p>
            <a:endParaRPr lang="en-US" dirty="0"/>
          </a:p>
        </p:txBody>
      </p:sp>
      <p:sp>
        <p:nvSpPr>
          <p:cNvPr id="17" name="TextBox 16">
            <a:extLst>
              <a:ext uri="{FF2B5EF4-FFF2-40B4-BE49-F238E27FC236}">
                <a16:creationId xmlns:a16="http://schemas.microsoft.com/office/drawing/2014/main" id="{0C6F982F-52A6-489B-94EF-1289EA7E1A35}"/>
              </a:ext>
            </a:extLst>
          </p:cNvPr>
          <p:cNvSpPr txBox="1"/>
          <p:nvPr/>
        </p:nvSpPr>
        <p:spPr>
          <a:xfrm>
            <a:off x="4186992" y="1582926"/>
            <a:ext cx="3697705" cy="4862870"/>
          </a:xfrm>
          <a:prstGeom prst="rect">
            <a:avLst/>
          </a:prstGeom>
          <a:noFill/>
        </p:spPr>
        <p:txBody>
          <a:bodyPr wrap="square" rtlCol="0">
            <a:spAutoFit/>
          </a:bodyPr>
          <a:lstStyle/>
          <a:p>
            <a:r>
              <a:rPr lang="en-US" i="1" dirty="0"/>
              <a:t>Trafficker must use:</a:t>
            </a:r>
          </a:p>
          <a:p>
            <a:pPr algn="ctr"/>
            <a:r>
              <a:rPr lang="en-US" sz="2800" dirty="0"/>
              <a:t>Force</a:t>
            </a:r>
          </a:p>
          <a:p>
            <a:pPr algn="ctr"/>
            <a:r>
              <a:rPr lang="en-US" sz="2000" dirty="0"/>
              <a:t>(physical abuse, sexual abuse, confinement)</a:t>
            </a:r>
          </a:p>
          <a:p>
            <a:pPr algn="ctr"/>
            <a:r>
              <a:rPr lang="en-US" sz="2800" dirty="0"/>
              <a:t>Fraud</a:t>
            </a:r>
          </a:p>
          <a:p>
            <a:pPr algn="ctr"/>
            <a:r>
              <a:rPr lang="en-US" sz="2000" dirty="0"/>
              <a:t>(false promises about work, false promises about relationship, withholding wages)</a:t>
            </a:r>
          </a:p>
          <a:p>
            <a:pPr algn="ctr"/>
            <a:r>
              <a:rPr lang="en-US" sz="2800" dirty="0"/>
              <a:t> &amp;</a:t>
            </a:r>
          </a:p>
          <a:p>
            <a:pPr algn="ctr"/>
            <a:r>
              <a:rPr lang="en-US" sz="2800" dirty="0"/>
              <a:t>Coercion</a:t>
            </a:r>
          </a:p>
          <a:p>
            <a:pPr algn="ctr"/>
            <a:r>
              <a:rPr lang="en-US" sz="2000" dirty="0"/>
              <a:t>(threats of harm or deportation, debt bondage, confiscation of documentation, psychological abuse)</a:t>
            </a:r>
          </a:p>
        </p:txBody>
      </p:sp>
      <p:sp>
        <p:nvSpPr>
          <p:cNvPr id="18" name="TextBox 17">
            <a:extLst>
              <a:ext uri="{FF2B5EF4-FFF2-40B4-BE49-F238E27FC236}">
                <a16:creationId xmlns:a16="http://schemas.microsoft.com/office/drawing/2014/main" id="{60C3DF5E-85B1-423B-8CB2-37DB266BE396}"/>
              </a:ext>
            </a:extLst>
          </p:cNvPr>
          <p:cNvSpPr txBox="1"/>
          <p:nvPr/>
        </p:nvSpPr>
        <p:spPr>
          <a:xfrm>
            <a:off x="8278527" y="2270704"/>
            <a:ext cx="3697705" cy="2554545"/>
          </a:xfrm>
          <a:prstGeom prst="rect">
            <a:avLst/>
          </a:prstGeom>
          <a:noFill/>
        </p:spPr>
        <p:txBody>
          <a:bodyPr wrap="square" rtlCol="0">
            <a:spAutoFit/>
          </a:bodyPr>
          <a:lstStyle/>
          <a:p>
            <a:pPr algn="ctr"/>
            <a:r>
              <a:rPr lang="en-US" sz="2800" dirty="0"/>
              <a:t>Commercial sexual exploitation </a:t>
            </a:r>
          </a:p>
          <a:p>
            <a:pPr algn="ctr"/>
            <a:endParaRPr lang="en-US" sz="2800" dirty="0"/>
          </a:p>
          <a:p>
            <a:pPr algn="ctr"/>
            <a:r>
              <a:rPr lang="en-US" dirty="0"/>
              <a:t>and/or </a:t>
            </a:r>
          </a:p>
          <a:p>
            <a:pPr algn="ctr"/>
            <a:endParaRPr lang="en-US" sz="2800" dirty="0"/>
          </a:p>
          <a:p>
            <a:pPr algn="ctr"/>
            <a:r>
              <a:rPr lang="en-US" sz="2800" dirty="0"/>
              <a:t>Forced labor</a:t>
            </a:r>
          </a:p>
        </p:txBody>
      </p:sp>
      <p:sp>
        <p:nvSpPr>
          <p:cNvPr id="19" name="TextBox 18">
            <a:extLst>
              <a:ext uri="{FF2B5EF4-FFF2-40B4-BE49-F238E27FC236}">
                <a16:creationId xmlns:a16="http://schemas.microsoft.com/office/drawing/2014/main" id="{DE05E24D-4EAC-4E15-AD62-FD1CBDD3AE6A}"/>
              </a:ext>
            </a:extLst>
          </p:cNvPr>
          <p:cNvSpPr txBox="1"/>
          <p:nvPr/>
        </p:nvSpPr>
        <p:spPr>
          <a:xfrm>
            <a:off x="3532472" y="6334780"/>
            <a:ext cx="5505652" cy="523220"/>
          </a:xfrm>
          <a:prstGeom prst="rect">
            <a:avLst/>
          </a:prstGeom>
          <a:noFill/>
        </p:spPr>
        <p:txBody>
          <a:bodyPr wrap="square" rtlCol="0">
            <a:spAutoFit/>
          </a:bodyPr>
          <a:lstStyle/>
          <a:p>
            <a:pPr algn="ctr"/>
            <a:r>
              <a:rPr lang="en-US" sz="1400" i="1" dirty="0"/>
              <a:t>*If a person is under the age of 18 and performing a commercial sex act, force fraud or coercion need not be proven*</a:t>
            </a:r>
          </a:p>
        </p:txBody>
      </p:sp>
      <p:pic>
        <p:nvPicPr>
          <p:cNvPr id="15" name="Picture 14">
            <a:extLst>
              <a:ext uri="{FF2B5EF4-FFF2-40B4-BE49-F238E27FC236}">
                <a16:creationId xmlns:a16="http://schemas.microsoft.com/office/drawing/2014/main" id="{9BB69B78-8E74-412E-954F-3D12F71D4C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8" y="6054744"/>
            <a:ext cx="1915427" cy="957714"/>
          </a:xfrm>
          <a:prstGeom prst="rect">
            <a:avLst/>
          </a:prstGeom>
        </p:spPr>
      </p:pic>
      <p:sp>
        <p:nvSpPr>
          <p:cNvPr id="20" name="TextBox 19">
            <a:extLst>
              <a:ext uri="{FF2B5EF4-FFF2-40B4-BE49-F238E27FC236}">
                <a16:creationId xmlns:a16="http://schemas.microsoft.com/office/drawing/2014/main" id="{5358F0D1-12CA-41E4-9A48-6D31860836DC}"/>
              </a:ext>
            </a:extLst>
          </p:cNvPr>
          <p:cNvSpPr txBox="1"/>
          <p:nvPr/>
        </p:nvSpPr>
        <p:spPr>
          <a:xfrm>
            <a:off x="9288379" y="6380946"/>
            <a:ext cx="2990248" cy="430887"/>
          </a:xfrm>
          <a:prstGeom prst="rect">
            <a:avLst/>
          </a:prstGeom>
          <a:noFill/>
        </p:spPr>
        <p:txBody>
          <a:bodyPr wrap="square">
            <a:spAutoFit/>
          </a:bodyPr>
          <a:lstStyle/>
          <a:p>
            <a:r>
              <a:rPr lang="en-US" sz="1100" dirty="0"/>
              <a:t>Trafficking Victims Protection Act of 2000 (TVPA), as amended (22 U.S.C. § 7102)</a:t>
            </a:r>
          </a:p>
        </p:txBody>
      </p:sp>
    </p:spTree>
    <p:extLst>
      <p:ext uri="{BB962C8B-B14F-4D97-AF65-F5344CB8AC3E}">
        <p14:creationId xmlns:p14="http://schemas.microsoft.com/office/powerpoint/2010/main" val="4100303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3C429-E1DF-43B6-9407-D7544DDC8267}"/>
              </a:ext>
            </a:extLst>
          </p:cNvPr>
          <p:cNvSpPr>
            <a:spLocks noGrp="1"/>
          </p:cNvSpPr>
          <p:nvPr>
            <p:ph type="title"/>
          </p:nvPr>
        </p:nvSpPr>
        <p:spPr/>
        <p:txBody>
          <a:bodyPr>
            <a:normAutofit/>
          </a:bodyPr>
          <a:lstStyle/>
          <a:p>
            <a:r>
              <a:rPr lang="en-US" sz="6000" b="1" dirty="0"/>
              <a:t>Force</a:t>
            </a:r>
          </a:p>
        </p:txBody>
      </p:sp>
      <p:sp>
        <p:nvSpPr>
          <p:cNvPr id="3" name="Content Placeholder 2">
            <a:extLst>
              <a:ext uri="{FF2B5EF4-FFF2-40B4-BE49-F238E27FC236}">
                <a16:creationId xmlns:a16="http://schemas.microsoft.com/office/drawing/2014/main" id="{7D5A05BF-2C03-4E94-A52B-759548AAF9F9}"/>
              </a:ext>
            </a:extLst>
          </p:cNvPr>
          <p:cNvSpPr>
            <a:spLocks noGrp="1"/>
          </p:cNvSpPr>
          <p:nvPr>
            <p:ph idx="1"/>
          </p:nvPr>
        </p:nvSpPr>
        <p:spPr>
          <a:xfrm>
            <a:off x="3811516" y="1123837"/>
            <a:ext cx="3225657" cy="5120640"/>
          </a:xfrm>
        </p:spPr>
        <p:txBody>
          <a:bodyPr>
            <a:normAutofit/>
          </a:bodyPr>
          <a:lstStyle/>
          <a:p>
            <a:pPr algn="ctr"/>
            <a:r>
              <a:rPr lang="en-US" sz="3600" dirty="0">
                <a:solidFill>
                  <a:schemeClr val="tx1"/>
                </a:solidFill>
              </a:rPr>
              <a:t>Sexual Assault</a:t>
            </a:r>
          </a:p>
          <a:p>
            <a:pPr algn="ctr"/>
            <a:r>
              <a:rPr lang="en-US" sz="3600" dirty="0">
                <a:solidFill>
                  <a:schemeClr val="tx1"/>
                </a:solidFill>
              </a:rPr>
              <a:t>Physical Assault</a:t>
            </a:r>
          </a:p>
          <a:p>
            <a:pPr algn="ctr"/>
            <a:r>
              <a:rPr lang="en-US" sz="3600" dirty="0">
                <a:solidFill>
                  <a:schemeClr val="tx1"/>
                </a:solidFill>
              </a:rPr>
              <a:t>Confinement</a:t>
            </a:r>
          </a:p>
        </p:txBody>
      </p:sp>
      <p:pic>
        <p:nvPicPr>
          <p:cNvPr id="4" name="Picture 3">
            <a:extLst>
              <a:ext uri="{FF2B5EF4-FFF2-40B4-BE49-F238E27FC236}">
                <a16:creationId xmlns:a16="http://schemas.microsoft.com/office/drawing/2014/main" id="{7A46AA01-5B54-4092-9E8D-A804BE8B66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7173" y="1366788"/>
            <a:ext cx="4714060" cy="4714060"/>
          </a:xfrm>
          <a:prstGeom prst="rect">
            <a:avLst/>
          </a:prstGeom>
        </p:spPr>
      </p:pic>
      <p:pic>
        <p:nvPicPr>
          <p:cNvPr id="5" name="Picture 4">
            <a:extLst>
              <a:ext uri="{FF2B5EF4-FFF2-40B4-BE49-F238E27FC236}">
                <a16:creationId xmlns:a16="http://schemas.microsoft.com/office/drawing/2014/main" id="{9451AEFA-CD2B-432B-9D64-70D83928F0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28" y="6054744"/>
            <a:ext cx="1915427" cy="957714"/>
          </a:xfrm>
          <a:prstGeom prst="rect">
            <a:avLst/>
          </a:prstGeom>
        </p:spPr>
      </p:pic>
    </p:spTree>
    <p:extLst>
      <p:ext uri="{BB962C8B-B14F-4D97-AF65-F5344CB8AC3E}">
        <p14:creationId xmlns:p14="http://schemas.microsoft.com/office/powerpoint/2010/main" val="854674136"/>
      </p:ext>
    </p:extLst>
  </p:cSld>
  <p:clrMapOvr>
    <a:masterClrMapping/>
  </p:clrMapOvr>
</p:sld>
</file>

<file path=ppt/theme/theme1.xml><?xml version="1.0" encoding="utf-8"?>
<a:theme xmlns:a="http://schemas.openxmlformats.org/drawingml/2006/main" name="Frame">
  <a:themeElements>
    <a:clrScheme name="Custom 3">
      <a:dk1>
        <a:srgbClr val="004B7B"/>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15085</TotalTime>
  <Words>4337</Words>
  <Application>Microsoft Office PowerPoint</Application>
  <PresentationFormat>Widescreen</PresentationFormat>
  <Paragraphs>491</Paragraphs>
  <Slides>78</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78</vt:i4>
      </vt:variant>
    </vt:vector>
  </HeadingPairs>
  <TitlesOfParts>
    <vt:vector size="91" baseType="lpstr">
      <vt:lpstr>Arial</vt:lpstr>
      <vt:lpstr>Arial Black</vt:lpstr>
      <vt:lpstr>Bahnschrift Condensed</vt:lpstr>
      <vt:lpstr>Calibri</vt:lpstr>
      <vt:lpstr>Calibri body</vt:lpstr>
      <vt:lpstr>Century Gothic</vt:lpstr>
      <vt:lpstr>Corbel</vt:lpstr>
      <vt:lpstr>Courier New</vt:lpstr>
      <vt:lpstr>Garamond</vt:lpstr>
      <vt:lpstr>Impact</vt:lpstr>
      <vt:lpstr>Wingdings</vt:lpstr>
      <vt:lpstr>Wingdings 2</vt:lpstr>
      <vt:lpstr>Frame</vt:lpstr>
      <vt:lpstr>Please note that all videos have been removed from this power point slide deck.  Presentation videos may be accessed by viewing the recorded session.</vt:lpstr>
      <vt:lpstr>PowerPoint Presentation</vt:lpstr>
      <vt:lpstr>NC Stop Human Trafficking</vt:lpstr>
      <vt:lpstr>WHAT WE DO</vt:lpstr>
      <vt:lpstr>Full understanding of what human trafficking is, including definitions, terminology and prevalence</vt:lpstr>
      <vt:lpstr>What is human trafficking?</vt:lpstr>
      <vt:lpstr>Legal Definition Under the Trafficking Victims Protection Act</vt:lpstr>
      <vt:lpstr>PowerPoint Presentation</vt:lpstr>
      <vt:lpstr>Force</vt:lpstr>
      <vt:lpstr>Fraud</vt:lpstr>
      <vt:lpstr>Coercion</vt:lpstr>
      <vt:lpstr>Human Trafficking is NOT Human Smuggling</vt:lpstr>
      <vt:lpstr>Labor trafficking</vt:lpstr>
      <vt:lpstr>PowerPoint Presentation</vt:lpstr>
      <vt:lpstr>PowerPoint Presentation</vt:lpstr>
      <vt:lpstr>PowerPoint Presentation</vt:lpstr>
      <vt:lpstr>Activity</vt:lpstr>
      <vt:lpstr>Activity</vt:lpstr>
      <vt:lpstr>Sex Trafficking</vt:lpstr>
      <vt:lpstr>Sex Trafficking</vt:lpstr>
      <vt:lpstr>Activity</vt:lpstr>
      <vt:lpstr>Activity</vt:lpstr>
      <vt:lpstr>Sex Trafficking: Where it Occurs</vt:lpstr>
      <vt:lpstr>Sex Trafficking</vt:lpstr>
      <vt:lpstr>Domestic Minor Sex Trafficking/CSEC</vt:lpstr>
      <vt:lpstr>Domestic Minor Sex Trafficking/CSEC</vt:lpstr>
      <vt:lpstr>Traffickers: Who They are to the Victim/Survivor</vt:lpstr>
      <vt:lpstr>Traffickers: Who They are to the Victim/Survivor</vt:lpstr>
      <vt:lpstr>Traffickers: Who They are to the Victim/Survivor</vt:lpstr>
      <vt:lpstr>Prevalence</vt:lpstr>
      <vt:lpstr>Prevalence</vt:lpstr>
      <vt:lpstr>Prevalence</vt:lpstr>
      <vt:lpstr>Prevalence</vt:lpstr>
      <vt:lpstr>Prevalence</vt:lpstr>
      <vt:lpstr>Health Care Professional’s Role in Identification</vt:lpstr>
      <vt:lpstr>Health Care Providers Role</vt:lpstr>
      <vt:lpstr>Health Care Providers Role</vt:lpstr>
      <vt:lpstr>Health Care Providers Role</vt:lpstr>
      <vt:lpstr>Physical Presentations of Human Trafficking</vt:lpstr>
      <vt:lpstr>Physical Presentations of Human Trafficking</vt:lpstr>
      <vt:lpstr>Physical Presentations of Human Trafficking</vt:lpstr>
      <vt:lpstr>Physical Presentations of Human Trafficking</vt:lpstr>
      <vt:lpstr>Physical Presentations of Human Trafficking</vt:lpstr>
      <vt:lpstr>Physical Presentations of Human Trafficking</vt:lpstr>
      <vt:lpstr>Psychological Presentations of Human Trafficking</vt:lpstr>
      <vt:lpstr>Psychological Presentations of Human Trafficking</vt:lpstr>
      <vt:lpstr>Other indicators</vt:lpstr>
      <vt:lpstr>How to think about identification</vt:lpstr>
      <vt:lpstr>NOT  Your Role as a Health Care Provider</vt:lpstr>
      <vt:lpstr>PowerPoint Presentation</vt:lpstr>
      <vt:lpstr>Vulnerabilities</vt:lpstr>
      <vt:lpstr>Vulnerabilities</vt:lpstr>
      <vt:lpstr>Vulnerable populations</vt:lpstr>
      <vt:lpstr>Vulnerable populations</vt:lpstr>
      <vt:lpstr>Substance Use Disorders</vt:lpstr>
      <vt:lpstr>Gang Involvement</vt:lpstr>
      <vt:lpstr>PowerPoint Presentation</vt:lpstr>
      <vt:lpstr>What is  Trauma?</vt:lpstr>
      <vt:lpstr>What is  Complex Trauma?</vt:lpstr>
      <vt:lpstr>Effects of Trauma</vt:lpstr>
      <vt:lpstr>Traumatic Response</vt:lpstr>
      <vt:lpstr>Trauma-informed care</vt:lpstr>
      <vt:lpstr>Communicating with possible victims</vt:lpstr>
      <vt:lpstr>PEARR Tool</vt:lpstr>
      <vt:lpstr>PEARR Tool</vt:lpstr>
      <vt:lpstr>PEARR Tool</vt:lpstr>
      <vt:lpstr>PEARR Tool</vt:lpstr>
      <vt:lpstr>PEARR Tool</vt:lpstr>
      <vt:lpstr>PEARR Tool</vt:lpstr>
      <vt:lpstr>PEARR Tool</vt:lpstr>
      <vt:lpstr>PEARR Tool</vt:lpstr>
      <vt:lpstr>Communicating with possible victims</vt:lpstr>
      <vt:lpstr>Communicating with possible victims</vt:lpstr>
      <vt:lpstr>Communicating with possible victims</vt:lpstr>
      <vt:lpstr>Communicating with possible victims</vt:lpstr>
      <vt:lpstr>Communicating with possible victims</vt:lpstr>
      <vt:lpstr>National Human Trafficking Hotline</vt:lpstr>
      <vt:lpstr>Organizational Protocols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Melinda Sampson</dc:creator>
  <cp:lastModifiedBy>Hartge, Michael J</cp:lastModifiedBy>
  <cp:revision>42</cp:revision>
  <cp:lastPrinted>2022-03-16T14:36:22Z</cp:lastPrinted>
  <dcterms:created xsi:type="dcterms:W3CDTF">2022-02-26T19:28:00Z</dcterms:created>
  <dcterms:modified xsi:type="dcterms:W3CDTF">2023-04-28T17:35:08Z</dcterms:modified>
</cp:coreProperties>
</file>