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8" r:id="rId3"/>
    <p:sldId id="259" r:id="rId4"/>
    <p:sldId id="260" r:id="rId5"/>
    <p:sldId id="267" r:id="rId6"/>
    <p:sldId id="261" r:id="rId7"/>
    <p:sldId id="262" r:id="rId8"/>
    <p:sldId id="263" r:id="rId9"/>
    <p:sldId id="268" r:id="rId10"/>
    <p:sldId id="269" r:id="rId11"/>
    <p:sldId id="270" r:id="rId12"/>
    <p:sldId id="272" r:id="rId13"/>
    <p:sldId id="271"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06" autoAdjust="0"/>
  </p:normalViewPr>
  <p:slideViewPr>
    <p:cSldViewPr>
      <p:cViewPr varScale="1">
        <p:scale>
          <a:sx n="43" d="100"/>
          <a:sy n="43" d="100"/>
        </p:scale>
        <p:origin x="216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454A9-C185-45B2-B546-0F23C3EA7E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3B4598-6097-45EF-BF40-E8FA79896654}">
      <dgm:prSet/>
      <dgm:spPr/>
      <dgm:t>
        <a:bodyPr/>
        <a:lstStyle/>
        <a:p>
          <a:r>
            <a:rPr lang="en-US" b="0" i="0"/>
            <a:t>Personal Connection</a:t>
          </a:r>
          <a:endParaRPr lang="en-US"/>
        </a:p>
      </dgm:t>
    </dgm:pt>
    <dgm:pt modelId="{04854084-5DF5-466F-BEFE-357E4428E73C}" type="parTrans" cxnId="{E9DFD1E7-CAE3-489F-91CE-D291DD4A4647}">
      <dgm:prSet/>
      <dgm:spPr/>
      <dgm:t>
        <a:bodyPr/>
        <a:lstStyle/>
        <a:p>
          <a:endParaRPr lang="en-US"/>
        </a:p>
      </dgm:t>
    </dgm:pt>
    <dgm:pt modelId="{5CCC419B-88A0-452C-A240-6492BDCDBE88}" type="sibTrans" cxnId="{E9DFD1E7-CAE3-489F-91CE-D291DD4A4647}">
      <dgm:prSet/>
      <dgm:spPr/>
      <dgm:t>
        <a:bodyPr/>
        <a:lstStyle/>
        <a:p>
          <a:endParaRPr lang="en-US"/>
        </a:p>
      </dgm:t>
    </dgm:pt>
    <dgm:pt modelId="{AE00B1B1-A40B-4B9E-B76C-CE6F21E2FB9B}">
      <dgm:prSet/>
      <dgm:spPr/>
      <dgm:t>
        <a:bodyPr/>
        <a:lstStyle/>
        <a:p>
          <a:r>
            <a:rPr lang="en-US" b="0" i="0"/>
            <a:t>Loss is Extremely Hard to Overcome</a:t>
          </a:r>
          <a:endParaRPr lang="en-US"/>
        </a:p>
      </dgm:t>
    </dgm:pt>
    <dgm:pt modelId="{4BFF2A70-BDB7-483E-92DD-B50FFDB2E1CC}" type="parTrans" cxnId="{51B17521-1404-40D0-8159-3CADFA8CE70C}">
      <dgm:prSet/>
      <dgm:spPr/>
      <dgm:t>
        <a:bodyPr/>
        <a:lstStyle/>
        <a:p>
          <a:endParaRPr lang="en-US"/>
        </a:p>
      </dgm:t>
    </dgm:pt>
    <dgm:pt modelId="{442E2F85-059B-4F23-8AB3-234FE1DD43E9}" type="sibTrans" cxnId="{51B17521-1404-40D0-8159-3CADFA8CE70C}">
      <dgm:prSet/>
      <dgm:spPr/>
      <dgm:t>
        <a:bodyPr/>
        <a:lstStyle/>
        <a:p>
          <a:endParaRPr lang="en-US"/>
        </a:p>
      </dgm:t>
    </dgm:pt>
    <dgm:pt modelId="{32DE2D18-9A1A-4201-9C24-7D62A1A19C61}">
      <dgm:prSet/>
      <dgm:spPr/>
      <dgm:t>
        <a:bodyPr/>
        <a:lstStyle/>
        <a:p>
          <a:r>
            <a:rPr lang="en-US" b="0" i="0"/>
            <a:t>A single loss can trigger other losses</a:t>
          </a:r>
          <a:endParaRPr lang="en-US"/>
        </a:p>
      </dgm:t>
    </dgm:pt>
    <dgm:pt modelId="{93416320-9CA4-4B1D-A915-E7C700CECA41}" type="parTrans" cxnId="{0BB903BA-5638-4E74-9901-B1ABA912E16F}">
      <dgm:prSet/>
      <dgm:spPr/>
      <dgm:t>
        <a:bodyPr/>
        <a:lstStyle/>
        <a:p>
          <a:endParaRPr lang="en-US"/>
        </a:p>
      </dgm:t>
    </dgm:pt>
    <dgm:pt modelId="{41D17D34-0E78-425A-AE6D-95A879D3B5D9}" type="sibTrans" cxnId="{0BB903BA-5638-4E74-9901-B1ABA912E16F}">
      <dgm:prSet/>
      <dgm:spPr/>
      <dgm:t>
        <a:bodyPr/>
        <a:lstStyle/>
        <a:p>
          <a:endParaRPr lang="en-US"/>
        </a:p>
      </dgm:t>
    </dgm:pt>
    <dgm:pt modelId="{8AAAF99D-DA9D-4CD1-B410-7E6C43349AB7}" type="pres">
      <dgm:prSet presAssocID="{9EB454A9-C185-45B2-B546-0F23C3EA7E2D}" presName="root" presStyleCnt="0">
        <dgm:presLayoutVars>
          <dgm:dir/>
          <dgm:resizeHandles val="exact"/>
        </dgm:presLayoutVars>
      </dgm:prSet>
      <dgm:spPr/>
    </dgm:pt>
    <dgm:pt modelId="{B53F2574-D693-4148-8E57-D2DD20F649E1}" type="pres">
      <dgm:prSet presAssocID="{A73B4598-6097-45EF-BF40-E8FA79896654}" presName="compNode" presStyleCnt="0"/>
      <dgm:spPr/>
    </dgm:pt>
    <dgm:pt modelId="{515C4972-1118-41F3-B5B6-4587D28B77D4}" type="pres">
      <dgm:prSet presAssocID="{A73B4598-6097-45EF-BF40-E8FA79896654}" presName="bgRect" presStyleLbl="bgShp" presStyleIdx="0" presStyleCnt="3"/>
      <dgm:spPr/>
    </dgm:pt>
    <dgm:pt modelId="{9F0D5D6C-8099-4D36-B60E-317B5EBB7CC8}" type="pres">
      <dgm:prSet presAssocID="{A73B4598-6097-45EF-BF40-E8FA798966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2ED7D36B-BC0E-40CD-8967-EFCEA832C2BE}" type="pres">
      <dgm:prSet presAssocID="{A73B4598-6097-45EF-BF40-E8FA79896654}" presName="spaceRect" presStyleCnt="0"/>
      <dgm:spPr/>
    </dgm:pt>
    <dgm:pt modelId="{1BED5CBC-B6B4-4E8E-A541-4AF4C43EEB3C}" type="pres">
      <dgm:prSet presAssocID="{A73B4598-6097-45EF-BF40-E8FA79896654}" presName="parTx" presStyleLbl="revTx" presStyleIdx="0" presStyleCnt="3">
        <dgm:presLayoutVars>
          <dgm:chMax val="0"/>
          <dgm:chPref val="0"/>
        </dgm:presLayoutVars>
      </dgm:prSet>
      <dgm:spPr/>
    </dgm:pt>
    <dgm:pt modelId="{36A977B0-5E80-45F5-BF00-0F377D71F2D9}" type="pres">
      <dgm:prSet presAssocID="{5CCC419B-88A0-452C-A240-6492BDCDBE88}" presName="sibTrans" presStyleCnt="0"/>
      <dgm:spPr/>
    </dgm:pt>
    <dgm:pt modelId="{6A415E80-D4B1-4A5E-91A0-10BF54AC8408}" type="pres">
      <dgm:prSet presAssocID="{AE00B1B1-A40B-4B9E-B76C-CE6F21E2FB9B}" presName="compNode" presStyleCnt="0"/>
      <dgm:spPr/>
    </dgm:pt>
    <dgm:pt modelId="{562348AA-4954-4861-AD86-EEFEC2207D70}" type="pres">
      <dgm:prSet presAssocID="{AE00B1B1-A40B-4B9E-B76C-CE6F21E2FB9B}" presName="bgRect" presStyleLbl="bgShp" presStyleIdx="1" presStyleCnt="3"/>
      <dgm:spPr/>
    </dgm:pt>
    <dgm:pt modelId="{422C8E0C-521B-4116-B26E-A3AEE7AE22C2}" type="pres">
      <dgm:prSet presAssocID="{AE00B1B1-A40B-4B9E-B76C-CE6F21E2FB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92DDFF38-6FB6-49F7-818F-D039C52CC60F}" type="pres">
      <dgm:prSet presAssocID="{AE00B1B1-A40B-4B9E-B76C-CE6F21E2FB9B}" presName="spaceRect" presStyleCnt="0"/>
      <dgm:spPr/>
    </dgm:pt>
    <dgm:pt modelId="{5AA1477D-FCE8-4D93-877D-F2208EBBE80A}" type="pres">
      <dgm:prSet presAssocID="{AE00B1B1-A40B-4B9E-B76C-CE6F21E2FB9B}" presName="parTx" presStyleLbl="revTx" presStyleIdx="1" presStyleCnt="3">
        <dgm:presLayoutVars>
          <dgm:chMax val="0"/>
          <dgm:chPref val="0"/>
        </dgm:presLayoutVars>
      </dgm:prSet>
      <dgm:spPr/>
    </dgm:pt>
    <dgm:pt modelId="{351FC519-2880-4453-AD84-B7E0B6E7A101}" type="pres">
      <dgm:prSet presAssocID="{442E2F85-059B-4F23-8AB3-234FE1DD43E9}" presName="sibTrans" presStyleCnt="0"/>
      <dgm:spPr/>
    </dgm:pt>
    <dgm:pt modelId="{A1EEA3D1-6D30-45A9-9B42-B2F36C241802}" type="pres">
      <dgm:prSet presAssocID="{32DE2D18-9A1A-4201-9C24-7D62A1A19C61}" presName="compNode" presStyleCnt="0"/>
      <dgm:spPr/>
    </dgm:pt>
    <dgm:pt modelId="{0273439F-8D17-40EF-A520-73F789143854}" type="pres">
      <dgm:prSet presAssocID="{32DE2D18-9A1A-4201-9C24-7D62A1A19C61}" presName="bgRect" presStyleLbl="bgShp" presStyleIdx="2" presStyleCnt="3"/>
      <dgm:spPr/>
    </dgm:pt>
    <dgm:pt modelId="{E0291C6A-451C-498E-AADD-BEC83B209A68}" type="pres">
      <dgm:prSet presAssocID="{32DE2D18-9A1A-4201-9C24-7D62A1A19C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88805ADC-22F6-459B-BF92-86605A2C9439}" type="pres">
      <dgm:prSet presAssocID="{32DE2D18-9A1A-4201-9C24-7D62A1A19C61}" presName="spaceRect" presStyleCnt="0"/>
      <dgm:spPr/>
    </dgm:pt>
    <dgm:pt modelId="{A06A2C1B-1A82-42F4-A68F-2C80578D1D94}" type="pres">
      <dgm:prSet presAssocID="{32DE2D18-9A1A-4201-9C24-7D62A1A19C61}" presName="parTx" presStyleLbl="revTx" presStyleIdx="2" presStyleCnt="3">
        <dgm:presLayoutVars>
          <dgm:chMax val="0"/>
          <dgm:chPref val="0"/>
        </dgm:presLayoutVars>
      </dgm:prSet>
      <dgm:spPr/>
    </dgm:pt>
  </dgm:ptLst>
  <dgm:cxnLst>
    <dgm:cxn modelId="{51B17521-1404-40D0-8159-3CADFA8CE70C}" srcId="{9EB454A9-C185-45B2-B546-0F23C3EA7E2D}" destId="{AE00B1B1-A40B-4B9E-B76C-CE6F21E2FB9B}" srcOrd="1" destOrd="0" parTransId="{4BFF2A70-BDB7-483E-92DD-B50FFDB2E1CC}" sibTransId="{442E2F85-059B-4F23-8AB3-234FE1DD43E9}"/>
    <dgm:cxn modelId="{90E71D2F-1521-41B4-8D5F-15951D6309CC}" type="presOf" srcId="{9EB454A9-C185-45B2-B546-0F23C3EA7E2D}" destId="{8AAAF99D-DA9D-4CD1-B410-7E6C43349AB7}" srcOrd="0" destOrd="0" presId="urn:microsoft.com/office/officeart/2018/2/layout/IconVerticalSolidList"/>
    <dgm:cxn modelId="{D8F0084A-3766-4B95-A96F-B0E9E10DC0DB}" type="presOf" srcId="{32DE2D18-9A1A-4201-9C24-7D62A1A19C61}" destId="{A06A2C1B-1A82-42F4-A68F-2C80578D1D94}" srcOrd="0" destOrd="0" presId="urn:microsoft.com/office/officeart/2018/2/layout/IconVerticalSolidList"/>
    <dgm:cxn modelId="{0BB903BA-5638-4E74-9901-B1ABA912E16F}" srcId="{9EB454A9-C185-45B2-B546-0F23C3EA7E2D}" destId="{32DE2D18-9A1A-4201-9C24-7D62A1A19C61}" srcOrd="2" destOrd="0" parTransId="{93416320-9CA4-4B1D-A915-E7C700CECA41}" sibTransId="{41D17D34-0E78-425A-AE6D-95A879D3B5D9}"/>
    <dgm:cxn modelId="{77B820C2-AB0A-41B9-B109-4BF9236ABEE6}" type="presOf" srcId="{A73B4598-6097-45EF-BF40-E8FA79896654}" destId="{1BED5CBC-B6B4-4E8E-A541-4AF4C43EEB3C}" srcOrd="0" destOrd="0" presId="urn:microsoft.com/office/officeart/2018/2/layout/IconVerticalSolidList"/>
    <dgm:cxn modelId="{E9DFD1E7-CAE3-489F-91CE-D291DD4A4647}" srcId="{9EB454A9-C185-45B2-B546-0F23C3EA7E2D}" destId="{A73B4598-6097-45EF-BF40-E8FA79896654}" srcOrd="0" destOrd="0" parTransId="{04854084-5DF5-466F-BEFE-357E4428E73C}" sibTransId="{5CCC419B-88A0-452C-A240-6492BDCDBE88}"/>
    <dgm:cxn modelId="{6359E6F8-10B8-447A-8227-27C98FF2A6E3}" type="presOf" srcId="{AE00B1B1-A40B-4B9E-B76C-CE6F21E2FB9B}" destId="{5AA1477D-FCE8-4D93-877D-F2208EBBE80A}" srcOrd="0" destOrd="0" presId="urn:microsoft.com/office/officeart/2018/2/layout/IconVerticalSolidList"/>
    <dgm:cxn modelId="{BAC4E1A0-7F2C-4F9C-81EF-D60D26BF0800}" type="presParOf" srcId="{8AAAF99D-DA9D-4CD1-B410-7E6C43349AB7}" destId="{B53F2574-D693-4148-8E57-D2DD20F649E1}" srcOrd="0" destOrd="0" presId="urn:microsoft.com/office/officeart/2018/2/layout/IconVerticalSolidList"/>
    <dgm:cxn modelId="{0D7ABDF0-3AD2-46D9-B2C3-AF96E282A636}" type="presParOf" srcId="{B53F2574-D693-4148-8E57-D2DD20F649E1}" destId="{515C4972-1118-41F3-B5B6-4587D28B77D4}" srcOrd="0" destOrd="0" presId="urn:microsoft.com/office/officeart/2018/2/layout/IconVerticalSolidList"/>
    <dgm:cxn modelId="{318C63DD-C3BC-4024-ABD8-4FBECDE0C47C}" type="presParOf" srcId="{B53F2574-D693-4148-8E57-D2DD20F649E1}" destId="{9F0D5D6C-8099-4D36-B60E-317B5EBB7CC8}" srcOrd="1" destOrd="0" presId="urn:microsoft.com/office/officeart/2018/2/layout/IconVerticalSolidList"/>
    <dgm:cxn modelId="{AAB5CFF9-33FF-4BB1-B661-8A245A8FFD4C}" type="presParOf" srcId="{B53F2574-D693-4148-8E57-D2DD20F649E1}" destId="{2ED7D36B-BC0E-40CD-8967-EFCEA832C2BE}" srcOrd="2" destOrd="0" presId="urn:microsoft.com/office/officeart/2018/2/layout/IconVerticalSolidList"/>
    <dgm:cxn modelId="{4C37DE3C-0D01-43D4-9532-7B0F6B3800FF}" type="presParOf" srcId="{B53F2574-D693-4148-8E57-D2DD20F649E1}" destId="{1BED5CBC-B6B4-4E8E-A541-4AF4C43EEB3C}" srcOrd="3" destOrd="0" presId="urn:microsoft.com/office/officeart/2018/2/layout/IconVerticalSolidList"/>
    <dgm:cxn modelId="{6AA7C2FA-C67D-4FBE-B720-C78570C7C2B5}" type="presParOf" srcId="{8AAAF99D-DA9D-4CD1-B410-7E6C43349AB7}" destId="{36A977B0-5E80-45F5-BF00-0F377D71F2D9}" srcOrd="1" destOrd="0" presId="urn:microsoft.com/office/officeart/2018/2/layout/IconVerticalSolidList"/>
    <dgm:cxn modelId="{84546935-F392-41F9-AF8D-A16FBE554208}" type="presParOf" srcId="{8AAAF99D-DA9D-4CD1-B410-7E6C43349AB7}" destId="{6A415E80-D4B1-4A5E-91A0-10BF54AC8408}" srcOrd="2" destOrd="0" presId="urn:microsoft.com/office/officeart/2018/2/layout/IconVerticalSolidList"/>
    <dgm:cxn modelId="{7C6015B2-1E59-49C0-9990-4FA570AF309C}" type="presParOf" srcId="{6A415E80-D4B1-4A5E-91A0-10BF54AC8408}" destId="{562348AA-4954-4861-AD86-EEFEC2207D70}" srcOrd="0" destOrd="0" presId="urn:microsoft.com/office/officeart/2018/2/layout/IconVerticalSolidList"/>
    <dgm:cxn modelId="{DEF006D9-771D-4218-B5FE-428A02A1F859}" type="presParOf" srcId="{6A415E80-D4B1-4A5E-91A0-10BF54AC8408}" destId="{422C8E0C-521B-4116-B26E-A3AEE7AE22C2}" srcOrd="1" destOrd="0" presId="urn:microsoft.com/office/officeart/2018/2/layout/IconVerticalSolidList"/>
    <dgm:cxn modelId="{D75B35D2-336E-4332-9AB7-58D543F45099}" type="presParOf" srcId="{6A415E80-D4B1-4A5E-91A0-10BF54AC8408}" destId="{92DDFF38-6FB6-49F7-818F-D039C52CC60F}" srcOrd="2" destOrd="0" presId="urn:microsoft.com/office/officeart/2018/2/layout/IconVerticalSolidList"/>
    <dgm:cxn modelId="{F8EF9CF4-6D67-472E-8DC3-8C816DE84038}" type="presParOf" srcId="{6A415E80-D4B1-4A5E-91A0-10BF54AC8408}" destId="{5AA1477D-FCE8-4D93-877D-F2208EBBE80A}" srcOrd="3" destOrd="0" presId="urn:microsoft.com/office/officeart/2018/2/layout/IconVerticalSolidList"/>
    <dgm:cxn modelId="{64A08778-7FA1-4B04-AACE-A0580AB7F113}" type="presParOf" srcId="{8AAAF99D-DA9D-4CD1-B410-7E6C43349AB7}" destId="{351FC519-2880-4453-AD84-B7E0B6E7A101}" srcOrd="3" destOrd="0" presId="urn:microsoft.com/office/officeart/2018/2/layout/IconVerticalSolidList"/>
    <dgm:cxn modelId="{F69115F2-9308-4304-99F0-F5ACA005978C}" type="presParOf" srcId="{8AAAF99D-DA9D-4CD1-B410-7E6C43349AB7}" destId="{A1EEA3D1-6D30-45A9-9B42-B2F36C241802}" srcOrd="4" destOrd="0" presId="urn:microsoft.com/office/officeart/2018/2/layout/IconVerticalSolidList"/>
    <dgm:cxn modelId="{5B0208C0-13BC-43DE-BEF6-33AC1060E9B7}" type="presParOf" srcId="{A1EEA3D1-6D30-45A9-9B42-B2F36C241802}" destId="{0273439F-8D17-40EF-A520-73F789143854}" srcOrd="0" destOrd="0" presId="urn:microsoft.com/office/officeart/2018/2/layout/IconVerticalSolidList"/>
    <dgm:cxn modelId="{D5A44AB4-5E13-49D1-A04E-281FC5FAA76F}" type="presParOf" srcId="{A1EEA3D1-6D30-45A9-9B42-B2F36C241802}" destId="{E0291C6A-451C-498E-AADD-BEC83B209A68}" srcOrd="1" destOrd="0" presId="urn:microsoft.com/office/officeart/2018/2/layout/IconVerticalSolidList"/>
    <dgm:cxn modelId="{D768FCDF-313D-4CAC-B3F5-C9CBC1ACBA7B}" type="presParOf" srcId="{A1EEA3D1-6D30-45A9-9B42-B2F36C241802}" destId="{88805ADC-22F6-459B-BF92-86605A2C9439}" srcOrd="2" destOrd="0" presId="urn:microsoft.com/office/officeart/2018/2/layout/IconVerticalSolidList"/>
    <dgm:cxn modelId="{49370186-70DD-4468-BEC9-46ED8CBFAD40}" type="presParOf" srcId="{A1EEA3D1-6D30-45A9-9B42-B2F36C241802}" destId="{A06A2C1B-1A82-42F4-A68F-2C80578D1D9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C4972-1118-41F3-B5B6-4587D28B77D4}">
      <dsp:nvSpPr>
        <dsp:cNvPr id="0" name=""/>
        <dsp:cNvSpPr/>
      </dsp:nvSpPr>
      <dsp:spPr>
        <a:xfrm>
          <a:off x="0" y="558"/>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D5D6C-8099-4D36-B60E-317B5EBB7CC8}">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ED5CBC-B6B4-4E8E-A541-4AF4C43EEB3C}">
      <dsp:nvSpPr>
        <dsp:cNvPr id="0" name=""/>
        <dsp:cNvSpPr/>
      </dsp:nvSpPr>
      <dsp:spPr>
        <a:xfrm>
          <a:off x="1508391" y="558"/>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b="0" i="0" kern="1200"/>
            <a:t>Personal Connection</a:t>
          </a:r>
          <a:endParaRPr lang="en-US" sz="2500" kern="1200"/>
        </a:p>
      </dsp:txBody>
      <dsp:txXfrm>
        <a:off x="1508391" y="558"/>
        <a:ext cx="3363646" cy="1305966"/>
      </dsp:txXfrm>
    </dsp:sp>
    <dsp:sp modelId="{562348AA-4954-4861-AD86-EEFEC2207D70}">
      <dsp:nvSpPr>
        <dsp:cNvPr id="0" name=""/>
        <dsp:cNvSpPr/>
      </dsp:nvSpPr>
      <dsp:spPr>
        <a:xfrm>
          <a:off x="0" y="1633016"/>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C8E0C-521B-4116-B26E-A3AEE7AE22C2}">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A1477D-FCE8-4D93-877D-F2208EBBE80A}">
      <dsp:nvSpPr>
        <dsp:cNvPr id="0" name=""/>
        <dsp:cNvSpPr/>
      </dsp:nvSpPr>
      <dsp:spPr>
        <a:xfrm>
          <a:off x="1508391" y="1633016"/>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b="0" i="0" kern="1200"/>
            <a:t>Loss is Extremely Hard to Overcome</a:t>
          </a:r>
          <a:endParaRPr lang="en-US" sz="2500" kern="1200"/>
        </a:p>
      </dsp:txBody>
      <dsp:txXfrm>
        <a:off x="1508391" y="1633016"/>
        <a:ext cx="3363646" cy="1305966"/>
      </dsp:txXfrm>
    </dsp:sp>
    <dsp:sp modelId="{0273439F-8D17-40EF-A520-73F789143854}">
      <dsp:nvSpPr>
        <dsp:cNvPr id="0" name=""/>
        <dsp:cNvSpPr/>
      </dsp:nvSpPr>
      <dsp:spPr>
        <a:xfrm>
          <a:off x="0" y="3265475"/>
          <a:ext cx="4872038"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91C6A-451C-498E-AADD-BEC83B209A68}">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6A2C1B-1A82-42F4-A68F-2C80578D1D94}">
      <dsp:nvSpPr>
        <dsp:cNvPr id="0" name=""/>
        <dsp:cNvSpPr/>
      </dsp:nvSpPr>
      <dsp:spPr>
        <a:xfrm>
          <a:off x="1508391" y="3265475"/>
          <a:ext cx="33636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b="0" i="0" kern="1200"/>
            <a:t>A single loss can trigger other losses</a:t>
          </a:r>
          <a:endParaRPr lang="en-US" sz="2500" kern="1200"/>
        </a:p>
      </dsp:txBody>
      <dsp:txXfrm>
        <a:off x="1508391" y="3265475"/>
        <a:ext cx="3363646" cy="13059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A83B3-BF5C-4A6C-938C-B2FB7D690DA3}" type="datetimeFigureOut">
              <a:rPr lang="en-US" smtClean="0"/>
              <a:pPr/>
              <a:t>2/8/2026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3143C-6C60-49A5-9C86-15F450F9D3F3}" type="slidenum">
              <a:rPr lang="en-US" smtClean="0"/>
              <a:pPr/>
              <a:t>‹#›</a:t>
            </a:fld>
            <a:endParaRPr lang="en-US" dirty="0"/>
          </a:p>
        </p:txBody>
      </p:sp>
    </p:spTree>
    <p:extLst>
      <p:ext uri="{BB962C8B-B14F-4D97-AF65-F5344CB8AC3E}">
        <p14:creationId xmlns:p14="http://schemas.microsoft.com/office/powerpoint/2010/main" val="753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of grief counseling group settings include acceptance of loss by helping the bereaved accept the loss by encouraging them to talk about it.  I will assist individuals in identifying and expressing feelings related to the loss (such as anger, guilt, anxiety, helplessness, and sadness). Adjustment to life without the deceased can be extremely difficult, so supporting bereaved individuals as they learn to live without the person who died and make decisions independently is vital. Group grief counseling provides additional comfort and support through shared experiences with others who have faced similar losses. It aims to reduce the mental and physical effects of grief, helping participants move forward.  Other goals would be to understand grief and loss, correct any irrational thoughts, normalize the emotions and feelings, and validating the uncomfortable feelings that come with this event.</a:t>
            </a:r>
          </a:p>
        </p:txBody>
      </p:sp>
      <p:sp>
        <p:nvSpPr>
          <p:cNvPr id="4" name="Slide Number Placeholder 3"/>
          <p:cNvSpPr>
            <a:spLocks noGrp="1"/>
          </p:cNvSpPr>
          <p:nvPr>
            <p:ph type="sldNum" sz="quarter" idx="5"/>
          </p:nvPr>
        </p:nvSpPr>
        <p:spPr/>
        <p:txBody>
          <a:bodyPr/>
          <a:lstStyle/>
          <a:p>
            <a:fld id="{2503143C-6C60-49A5-9C86-15F450F9D3F3}" type="slidenum">
              <a:rPr lang="en-US" smtClean="0"/>
              <a:pPr/>
              <a:t>10</a:t>
            </a:fld>
            <a:endParaRPr lang="en-US" dirty="0"/>
          </a:p>
        </p:txBody>
      </p:sp>
    </p:spTree>
    <p:extLst>
      <p:ext uri="{BB962C8B-B14F-4D97-AF65-F5344CB8AC3E}">
        <p14:creationId xmlns:p14="http://schemas.microsoft.com/office/powerpoint/2010/main" val="2814347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highlight>
                  <a:srgbClr val="F9F9F9"/>
                </a:highlight>
                <a:latin typeface="-apple-system"/>
              </a:rPr>
              <a:t>Grief is a complex and deeply personal experience, and different theories offer insights into how people cope with loss. Some notable theoretical approaches to grief are the Dual Process Model of Grief, Tonkin’s Model, the Meaning Reconstruction Theory, the Stage Theories of Greif, and the Disenfranchised Grief concept. Cognitive-behavioral therapy (CBT) targets thoughts, behaviors, and emotions. It helps individuals identify maladaptive thought patterns and develop coping strategies. The mentioned notable models are not directly related to CBT. However, they provide insights into the complex grief process and how individuals navigate it. Because not every approach will suit every group member, I will use a blended approach to help align with different experiences.  Grief can become complicated, especially with suicide, and a multitude of emotions and issues will need to be dissected. </a:t>
            </a:r>
          </a:p>
        </p:txBody>
      </p:sp>
      <p:sp>
        <p:nvSpPr>
          <p:cNvPr id="4" name="Slide Number Placeholder 3"/>
          <p:cNvSpPr>
            <a:spLocks noGrp="1"/>
          </p:cNvSpPr>
          <p:nvPr>
            <p:ph type="sldNum" sz="quarter" idx="5"/>
          </p:nvPr>
        </p:nvSpPr>
        <p:spPr/>
        <p:txBody>
          <a:bodyPr/>
          <a:lstStyle/>
          <a:p>
            <a:fld id="{2503143C-6C60-49A5-9C86-15F450F9D3F3}" type="slidenum">
              <a:rPr lang="en-US" smtClean="0"/>
              <a:pPr/>
              <a:t>11</a:t>
            </a:fld>
            <a:endParaRPr lang="en-US" dirty="0"/>
          </a:p>
        </p:txBody>
      </p:sp>
    </p:spTree>
    <p:extLst>
      <p:ext uri="{BB962C8B-B14F-4D97-AF65-F5344CB8AC3E}">
        <p14:creationId xmlns:p14="http://schemas.microsoft.com/office/powerpoint/2010/main" val="401603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Kübler-Ross’s Stages of Grief, although not specific to suicide grief, proposed a five-stage theory (denial, anger, bargaining, depression, acceptance) based on the experiences of terminally ill individuals. These five stages are not always linear but would guide the member to follow, understanding there is a road to acceptance of loss (Clarke, 2021).  The Dual Process approach suggests individuals can healthily process grief by toggling between two phases. The bereaved will focus on the loss and hold on to the grief, not forgetting, in the loss-oriented phase. On the other hand, the restoration-oriented phase is when the individual opens up to change, engages in new activities, and is distracted from the pain. Tonkin’s approach suggests allowing the grief to remain but growing around it, diminishing it over time in order to envision a hopeful future.  Lastly, CBT incorporates techniques to encourage acceptance of loss, modify maladaptive grief-related thoughts, and reduce avoidance behaviors that maintain pathological grief reactions.</a:t>
            </a:r>
          </a:p>
          <a:p>
            <a:endParaRPr lang="en-US" dirty="0"/>
          </a:p>
        </p:txBody>
      </p:sp>
      <p:sp>
        <p:nvSpPr>
          <p:cNvPr id="4" name="Slide Number Placeholder 3"/>
          <p:cNvSpPr>
            <a:spLocks noGrp="1"/>
          </p:cNvSpPr>
          <p:nvPr>
            <p:ph type="sldNum" sz="quarter" idx="5"/>
          </p:nvPr>
        </p:nvSpPr>
        <p:spPr/>
        <p:txBody>
          <a:bodyPr/>
          <a:lstStyle/>
          <a:p>
            <a:fld id="{2503143C-6C60-49A5-9C86-15F450F9D3F3}" type="slidenum">
              <a:rPr lang="en-US" smtClean="0"/>
              <a:pPr/>
              <a:t>12</a:t>
            </a:fld>
            <a:endParaRPr lang="en-US" dirty="0"/>
          </a:p>
        </p:txBody>
      </p:sp>
    </p:spTree>
    <p:extLst>
      <p:ext uri="{BB962C8B-B14F-4D97-AF65-F5344CB8AC3E}">
        <p14:creationId xmlns:p14="http://schemas.microsoft.com/office/powerpoint/2010/main" val="394696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group counseling provides a valuable and practical approach to addressing significant distress and impairment associated with grief. When designing the group and selecting and evaluating participants for these groups, it is essential to consider the cohesiveness, duration, techniques or approaches, and any multicultural considerations to ensure the utmost effectiveness. Most importantly, clients deserve a professional counselor experienced in grief counseling, and it is essential to tailor the approach to meet the diverse needs of the participants, create a safe and supportive environment for everyone involved, and ensure the inclusivity of the counseling process. </a:t>
            </a:r>
          </a:p>
        </p:txBody>
      </p:sp>
      <p:sp>
        <p:nvSpPr>
          <p:cNvPr id="4" name="Slide Number Placeholder 3"/>
          <p:cNvSpPr>
            <a:spLocks noGrp="1"/>
          </p:cNvSpPr>
          <p:nvPr>
            <p:ph type="sldNum" sz="quarter" idx="5"/>
          </p:nvPr>
        </p:nvSpPr>
        <p:spPr/>
        <p:txBody>
          <a:bodyPr/>
          <a:lstStyle/>
          <a:p>
            <a:fld id="{2503143C-6C60-49A5-9C86-15F450F9D3F3}" type="slidenum">
              <a:rPr lang="en-US" smtClean="0"/>
              <a:pPr/>
              <a:t>13</a:t>
            </a:fld>
            <a:endParaRPr lang="en-US" dirty="0"/>
          </a:p>
        </p:txBody>
      </p:sp>
    </p:spTree>
    <p:extLst>
      <p:ext uri="{BB962C8B-B14F-4D97-AF65-F5344CB8AC3E}">
        <p14:creationId xmlns:p14="http://schemas.microsoft.com/office/powerpoint/2010/main" val="2682313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111111"/>
                </a:solidFill>
                <a:effectLst/>
                <a:highlight>
                  <a:srgbClr val="F9F9F9"/>
                </a:highlight>
                <a:latin typeface="-apple-system"/>
              </a:rPr>
              <a:t>Grief is a normal phenomenon that everyone experiences in response to loss. It is a common human experience and an intrinsic part of life. Grief can be associated with illness, diagnosis, or the loss of a loved one. There is no universally accepted model of grief, but it involves active, healing, skillful, transformative, connective, and social processes. Today, I will review</a:t>
            </a:r>
            <a:r>
              <a:rPr lang="en-US" dirty="0"/>
              <a:t> </a:t>
            </a:r>
            <a:r>
              <a:rPr lang="en-US" b="0" i="0" dirty="0">
                <a:solidFill>
                  <a:srgbClr val="111111"/>
                </a:solidFill>
                <a:effectLst/>
                <a:highlight>
                  <a:srgbClr val="F9F9F9"/>
                </a:highlight>
                <a:latin typeface="-apple-system"/>
              </a:rPr>
              <a:t>my s</a:t>
            </a:r>
            <a:r>
              <a:rPr lang="en-US" dirty="0"/>
              <a:t>creening process, open versus closed group. I will review the population served and their cultural considerations, the number of sessions and participants, the goals of the group, and lastly, my theoretical approach. Group counseling for grief is a viable option for addressing severe distress and impairment related to complicated grief, and there are several theoretical approaches that could be very effective for members, which will be discussed. First, I will discuss why I chose grief. </a:t>
            </a:r>
          </a:p>
          <a:p>
            <a:pPr algn="l">
              <a:buFont typeface="Arial" panose="020B0604020202020204" pitchFamily="34" charset="0"/>
              <a:buNone/>
            </a:pPr>
            <a:endParaRPr lang="en-US" b="0" i="0" dirty="0">
              <a:solidFill>
                <a:srgbClr val="111111"/>
              </a:solidFill>
              <a:effectLst/>
              <a:highlight>
                <a:srgbClr val="F9F9F9"/>
              </a:highlight>
              <a:latin typeface="-apple-system"/>
            </a:endParaRPr>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I've decided to create a grief counseling group because I have personally experienced the impact of tragic loss and understand the immediate, devastating, life-changing effects it can have. The loss of a loved one can be extremely difficult to cope with and move on from. A single loss can trigger other losses, affecting various aspects of one’s life. Failing to handle grief properly can lead to a downward spiral effect or a life that never seems to get back on track. It can be an unwanted burden, or where an individual feels guilt for letting go of the sadness associated with the loss. In addition to the loss of a loved one, individuals could then lose other aspects of their life that were once enjoyable.  As a counselor in training, I am committed to ensuring humans feel happy and purposeful.  Life is a gift, and while we have the opportunity to experience it, it should be lived with comfort and peace.</a:t>
            </a:r>
          </a:p>
        </p:txBody>
      </p:sp>
      <p:sp>
        <p:nvSpPr>
          <p:cNvPr id="4" name="Slide Number Placeholder 3"/>
          <p:cNvSpPr>
            <a:spLocks noGrp="1"/>
          </p:cNvSpPr>
          <p:nvPr>
            <p:ph type="sldNum" sz="quarter" idx="10"/>
          </p:nvPr>
        </p:nvSpPr>
        <p:spPr/>
        <p:txBody>
          <a:bodyPr/>
          <a:lstStyle/>
          <a:p>
            <a:fld id="{2503143C-6C60-49A5-9C86-15F450F9D3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anose="020B0604020202020204" pitchFamily="34" charset="0"/>
              <a:buNone/>
            </a:pPr>
            <a:r>
              <a:rPr lang="en-US" b="0" i="0" dirty="0">
                <a:solidFill>
                  <a:srgbClr val="111111"/>
                </a:solidFill>
                <a:effectLst/>
                <a:highlight>
                  <a:srgbClr val="F9F9F9"/>
                </a:highlight>
                <a:latin typeface="-apple-system"/>
              </a:rPr>
              <a:t>Prospective group participants will first interview or discuss pertinent information with the leader. This conversation may occur in person or over the phone. During the screening, potential group members are informed about the group’s goals, format, structure, typical interventions, and the credentials of the group leader. Informed consent is essential, ensuring that participants understand what to expect and can make an informed decision about their participation. Demographic information will be collected, such as name, age, address, background, and presenting issue. </a:t>
            </a:r>
          </a:p>
        </p:txBody>
      </p:sp>
      <p:sp>
        <p:nvSpPr>
          <p:cNvPr id="4" name="Slide Number Placeholder 3"/>
          <p:cNvSpPr>
            <a:spLocks noGrp="1"/>
          </p:cNvSpPr>
          <p:nvPr>
            <p:ph type="sldNum" sz="quarter" idx="10"/>
          </p:nvPr>
        </p:nvSpPr>
        <p:spPr/>
        <p:txBody>
          <a:bodyPr/>
          <a:lstStyle/>
          <a:p>
            <a:fld id="{2503143C-6C60-49A5-9C86-15F450F9D3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buFont typeface="Arial" panose="020B0604020202020204" pitchFamily="34" charset="0"/>
              <a:buNone/>
            </a:pPr>
            <a:r>
              <a:rPr lang="en-US" b="0" i="0" dirty="0">
                <a:solidFill>
                  <a:srgbClr val="111111"/>
                </a:solidFill>
                <a:effectLst/>
                <a:highlight>
                  <a:srgbClr val="F9F9F9"/>
                </a:highlight>
                <a:latin typeface="-apple-system"/>
              </a:rPr>
              <a:t>When conducting screening interviews for grief group counseling, it’s essential to gather information to determine whether potential group members would benefit from participation. Here are some questions I would ask during the screening process:</a:t>
            </a:r>
          </a:p>
          <a:p>
            <a:pPr marL="742950" lvl="1" indent="-285750" algn="l">
              <a:buFont typeface="+mj-lt"/>
              <a:buAutoNum type="arabicPeriod"/>
            </a:pPr>
            <a:r>
              <a:rPr lang="en-US" b="0" i="0" dirty="0">
                <a:solidFill>
                  <a:srgbClr val="111111"/>
                </a:solidFill>
                <a:effectLst/>
                <a:highlight>
                  <a:srgbClr val="F9F9F9"/>
                </a:highlight>
                <a:latin typeface="-apple-system"/>
              </a:rPr>
              <a:t>What is your experience with grief?</a:t>
            </a:r>
          </a:p>
          <a:p>
            <a:pPr marL="742950" lvl="1" indent="-285750" algn="l">
              <a:buFont typeface="+mj-lt"/>
              <a:buAutoNum type="arabicPeriod"/>
            </a:pPr>
            <a:r>
              <a:rPr lang="en-US" b="0" i="0" dirty="0">
                <a:solidFill>
                  <a:srgbClr val="111111"/>
                </a:solidFill>
                <a:effectLst/>
                <a:highlight>
                  <a:srgbClr val="F9F9F9"/>
                </a:highlight>
                <a:latin typeface="-apple-system"/>
              </a:rPr>
              <a:t>Have you attended a support group before?</a:t>
            </a:r>
          </a:p>
          <a:p>
            <a:pPr marL="742950" lvl="1" indent="-285750" algn="l">
              <a:buFont typeface="+mj-lt"/>
              <a:buAutoNum type="arabicPeriod"/>
            </a:pPr>
            <a:r>
              <a:rPr lang="en-US" b="0" i="0" dirty="0">
                <a:solidFill>
                  <a:srgbClr val="111111"/>
                </a:solidFill>
                <a:effectLst/>
                <a:highlight>
                  <a:srgbClr val="F9F9F9"/>
                </a:highlight>
                <a:latin typeface="-apple-system"/>
              </a:rPr>
              <a:t>Are you currently receiving individual therapy?</a:t>
            </a:r>
          </a:p>
          <a:p>
            <a:pPr marL="742950" lvl="1" indent="-285750" algn="l">
              <a:buFont typeface="+mj-lt"/>
              <a:buAutoNum type="arabicPeriod"/>
            </a:pPr>
            <a:r>
              <a:rPr lang="en-US" b="0" i="0" dirty="0">
                <a:solidFill>
                  <a:srgbClr val="111111"/>
                </a:solidFill>
                <a:effectLst/>
                <a:highlight>
                  <a:srgbClr val="F9F9F9"/>
                </a:highlight>
                <a:latin typeface="-apple-system"/>
              </a:rPr>
              <a:t>How do you cope with stress?</a:t>
            </a:r>
          </a:p>
          <a:p>
            <a:pPr marL="742950" lvl="1" indent="-285750" algn="l">
              <a:buFont typeface="+mj-lt"/>
              <a:buAutoNum type="arabicPeriod"/>
            </a:pPr>
            <a:r>
              <a:rPr lang="en-US" b="0" i="0" dirty="0">
                <a:solidFill>
                  <a:srgbClr val="111111"/>
                </a:solidFill>
                <a:effectLst/>
                <a:highlight>
                  <a:srgbClr val="F9F9F9"/>
                </a:highlight>
                <a:latin typeface="-apple-system"/>
              </a:rPr>
              <a:t>What are your expectations from this group?</a:t>
            </a:r>
          </a:p>
          <a:p>
            <a:pPr marL="685800" lvl="1" indent="-228600" algn="l">
              <a:buFont typeface="+mj-lt"/>
              <a:buAutoNum type="arabicPeriod"/>
            </a:pPr>
            <a:r>
              <a:rPr lang="en-US" b="0" i="0" dirty="0">
                <a:solidFill>
                  <a:srgbClr val="111111"/>
                </a:solidFill>
                <a:effectLst/>
                <a:highlight>
                  <a:srgbClr val="F9F9F9"/>
                </a:highlight>
                <a:latin typeface="-apple-system"/>
              </a:rPr>
              <a:t>Can you share a significant loss you’ve experienced?</a:t>
            </a:r>
          </a:p>
          <a:p>
            <a:pPr marL="685800" lvl="1" indent="-228600" algn="l">
              <a:buFont typeface="+mj-lt"/>
              <a:buAutoNum type="arabicPeriod"/>
            </a:pPr>
            <a:r>
              <a:rPr lang="en-US" b="0" i="0" dirty="0">
                <a:solidFill>
                  <a:srgbClr val="111111"/>
                </a:solidFill>
                <a:effectLst/>
                <a:highlight>
                  <a:srgbClr val="F9F9F9"/>
                </a:highlight>
                <a:latin typeface="-apple-system"/>
              </a:rPr>
              <a:t>What has been the hardest part of your grieving process?</a:t>
            </a:r>
          </a:p>
          <a:p>
            <a:pPr marL="685800" lvl="1" indent="-228600" algn="l">
              <a:buFont typeface="+mj-lt"/>
              <a:buAutoNum type="arabicPeriod"/>
            </a:pPr>
            <a:r>
              <a:rPr lang="en-US" b="0" i="0" dirty="0">
                <a:solidFill>
                  <a:srgbClr val="111111"/>
                </a:solidFill>
                <a:effectLst/>
                <a:highlight>
                  <a:srgbClr val="F9F9F9"/>
                </a:highlight>
                <a:latin typeface="-apple-system"/>
              </a:rPr>
              <a:t>How do you honor the memory of someone you’ve lost?</a:t>
            </a:r>
          </a:p>
          <a:p>
            <a:pPr marL="685800" lvl="1" indent="-228600" algn="l">
              <a:buFont typeface="+mj-lt"/>
              <a:buAutoNum type="arabicPeriod"/>
            </a:pPr>
            <a:r>
              <a:rPr lang="en-US" b="0" i="0" dirty="0">
                <a:solidFill>
                  <a:srgbClr val="111111"/>
                </a:solidFill>
                <a:effectLst/>
                <a:highlight>
                  <a:srgbClr val="F9F9F9"/>
                </a:highlight>
                <a:latin typeface="-apple-system"/>
              </a:rPr>
              <a:t>What coping strategies have you found helpful in dealing with your grief?</a:t>
            </a:r>
          </a:p>
          <a:p>
            <a:pPr marL="685800" lvl="1" indent="-228600" algn="l">
              <a:buFont typeface="+mj-lt"/>
              <a:buAutoNum type="arabicPeriod"/>
            </a:pPr>
            <a:r>
              <a:rPr lang="en-US" b="0" i="0" dirty="0">
                <a:solidFill>
                  <a:srgbClr val="111111"/>
                </a:solidFill>
                <a:effectLst/>
                <a:highlight>
                  <a:srgbClr val="F9F9F9"/>
                </a:highlight>
                <a:latin typeface="-apple-system"/>
              </a:rPr>
              <a:t>How has your understanding of grief and loss changed through your experience?</a:t>
            </a:r>
          </a:p>
          <a:p>
            <a:pPr marL="457200" lvl="1" indent="0" algn="l">
              <a:buFont typeface="+mj-lt"/>
              <a:buNone/>
            </a:pPr>
            <a:endParaRPr lang="en-US" b="0" i="0" dirty="0">
              <a:solidFill>
                <a:srgbClr val="111111"/>
              </a:solidFill>
              <a:effectLst/>
              <a:highlight>
                <a:srgbClr val="F9F9F9"/>
              </a:highlight>
              <a:latin typeface="-apple-system"/>
            </a:endParaRPr>
          </a:p>
          <a:p>
            <a:pPr marL="457200" lvl="1" indent="0" algn="l">
              <a:buFont typeface="Arial" panose="020B0604020202020204" pitchFamily="34" charset="0"/>
              <a:buNone/>
            </a:pPr>
            <a:r>
              <a:rPr lang="en-US" b="0" i="0" dirty="0">
                <a:solidFill>
                  <a:srgbClr val="111111"/>
                </a:solidFill>
                <a:effectLst/>
                <a:highlight>
                  <a:srgbClr val="F9F9F9"/>
                </a:highlight>
                <a:latin typeface="-apple-system"/>
              </a:rPr>
              <a:t>Remember that each person’s grief journey is unique, so adapting these questions as needed will create a supportive and empathetic environment for group members (</a:t>
            </a:r>
            <a:r>
              <a:rPr lang="en-US" b="0" i="0" dirty="0" err="1">
                <a:solidFill>
                  <a:srgbClr val="111111"/>
                </a:solidFill>
                <a:effectLst/>
                <a:highlight>
                  <a:srgbClr val="F9F9F9"/>
                </a:highlight>
                <a:latin typeface="-apple-system"/>
              </a:rPr>
              <a:t>Delucia-Waack</a:t>
            </a:r>
            <a:r>
              <a:rPr lang="en-US" b="0" i="0" dirty="0">
                <a:solidFill>
                  <a:srgbClr val="111111"/>
                </a:solidFill>
                <a:effectLst/>
                <a:highlight>
                  <a:srgbClr val="F9F9F9"/>
                </a:highlight>
                <a:latin typeface="-apple-system"/>
              </a:rPr>
              <a:t>, 2006).</a:t>
            </a:r>
          </a:p>
        </p:txBody>
      </p:sp>
      <p:sp>
        <p:nvSpPr>
          <p:cNvPr id="4" name="Slide Number Placeholder 3"/>
          <p:cNvSpPr>
            <a:spLocks noGrp="1"/>
          </p:cNvSpPr>
          <p:nvPr>
            <p:ph type="sldNum" sz="quarter" idx="5"/>
          </p:nvPr>
        </p:nvSpPr>
        <p:spPr/>
        <p:txBody>
          <a:bodyPr/>
          <a:lstStyle/>
          <a:p>
            <a:fld id="{2503143C-6C60-49A5-9C86-15F450F9D3F3}" type="slidenum">
              <a:rPr lang="en-US" smtClean="0"/>
              <a:pPr/>
              <a:t>5</a:t>
            </a:fld>
            <a:endParaRPr lang="en-US" dirty="0"/>
          </a:p>
        </p:txBody>
      </p:sp>
    </p:spTree>
    <p:extLst>
      <p:ext uri="{BB962C8B-B14F-4D97-AF65-F5344CB8AC3E}">
        <p14:creationId xmlns:p14="http://schemas.microsoft.com/office/powerpoint/2010/main" val="359590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considering to make my grief group counseling an open or closed group, I must consider both their advantages and drawbacks. The benefits of an open group format are that members have a broader spectrum of people, fostering diverse perspectives and experiences. With no barriers to joining, those seeking grief support would have immediate access. With changing participants, members would build relationships with various individuals. Lastly, members can attend as needed based on their schedules. On the contrary, the advantages of a closed group would be a sense of continuity and safety, allowing for deeper bonds between those stable members. Closed groups also allow for stronger relationships, which can develop over time. The disadvantages of an open group would be unpredictable dynamics, lack of cohesiveness, and a possible lack of accountability. The disadvantages of a closed group might be limited flexibility and less exposure to diverse perspectives (</a:t>
            </a:r>
            <a:r>
              <a:rPr lang="en-US" dirty="0" err="1"/>
              <a:t>Meleen</a:t>
            </a:r>
            <a:r>
              <a:rPr lang="en-US" dirty="0"/>
              <a:t>, 2024). With that said, I would opt for an open format but stress commitment for best outcomes and relationship building for support outside of counseling.</a:t>
            </a:r>
          </a:p>
        </p:txBody>
      </p:sp>
      <p:sp>
        <p:nvSpPr>
          <p:cNvPr id="4" name="Slide Number Placeholder 3"/>
          <p:cNvSpPr>
            <a:spLocks noGrp="1"/>
          </p:cNvSpPr>
          <p:nvPr>
            <p:ph type="sldNum" sz="quarter" idx="10"/>
          </p:nvPr>
        </p:nvSpPr>
        <p:spPr/>
        <p:txBody>
          <a:bodyPr/>
          <a:lstStyle/>
          <a:p>
            <a:fld id="{2503143C-6C60-49A5-9C86-15F450F9D3F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 target population for the grief counseling group would include those impacted by suicide, the loss of a loved one, such as a child or spouse, or those experiencing complicated grief. This group will provide a safe space to share experiences and cope with the unique challenges of suicide bereavement (Stern 2024). The group can also focus on specific losses, such as child loss, spousal loss, or loss due to cancer. This will allow participants to connect with others who share similar experiences. Individuals experiencing prolonged or delayed reactions to loss may benefit from group counseling. This type of grief, known as complicated grief, requires therapeutic intervention. Group counseling can help address severe distress and impairment associated with complicated grief.</a:t>
            </a:r>
          </a:p>
          <a:p>
            <a:endParaRPr lang="en-US"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working with individuals from diverse cultural backgrounds who are dealing with loss, mental health professionals should consider cultural differences to help alleviate the suffering that comes with grief. It is important for counselors to become culturally competent and use coping mechanisms and strategies that are adapted to different cultures to assist grieving individuals. Furthermore, understanding the context, history, cultural practices, and personal identities of the people they are working with can help mental health professionals provide more culturally responsive services during grief (Tyler, 2023). A cultural resilience approach can also provide techniques to reduce feelings of helplessness, hopelessness, and self-blame in clients experiencing traumatic grief. When working with diverse cultural groups affected by bereavement, mental health professionals should practice cultural humility by understanding clients’ context, history, cultural practices, and personal identities. For example, when working with African American clients affected by grief, it is important to consider unique historical, social, and religious factors that may influence their grieving process</a:t>
            </a:r>
          </a:p>
        </p:txBody>
      </p:sp>
      <p:sp>
        <p:nvSpPr>
          <p:cNvPr id="4" name="Slide Number Placeholder 3"/>
          <p:cNvSpPr>
            <a:spLocks noGrp="1"/>
          </p:cNvSpPr>
          <p:nvPr>
            <p:ph type="sldNum" sz="quarter" idx="10"/>
          </p:nvPr>
        </p:nvSpPr>
        <p:spPr/>
        <p:txBody>
          <a:bodyPr/>
          <a:lstStyle/>
          <a:p>
            <a:fld id="{2503143C-6C60-49A5-9C86-15F450F9D3F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grief therapy group sessions can have anywhere from 3 to 12 participants, but I prefer to limit the group to 10 members for a more effective dynamic and intimate feel. The group will meet once a week for 90 minutes for a 15 week span (Corey et al, 2018). I encourage members to attend at least 6 consecutive weeks for the most benefit, although they have the flexibility to come and go as needed. A more intimate space benefits group counseling because participants feel more comfortable sharing personal experiences. It encourages open dialogue, can foster emotional connections among group members, and facilitates healing.</a:t>
            </a:r>
          </a:p>
        </p:txBody>
      </p:sp>
      <p:sp>
        <p:nvSpPr>
          <p:cNvPr id="4" name="Slide Number Placeholder 3"/>
          <p:cNvSpPr>
            <a:spLocks noGrp="1"/>
          </p:cNvSpPr>
          <p:nvPr>
            <p:ph type="sldNum" sz="quarter" idx="5"/>
          </p:nvPr>
        </p:nvSpPr>
        <p:spPr/>
        <p:txBody>
          <a:bodyPr/>
          <a:lstStyle/>
          <a:p>
            <a:fld id="{2503143C-6C60-49A5-9C86-15F450F9D3F3}" type="slidenum">
              <a:rPr lang="en-US" smtClean="0"/>
              <a:pPr/>
              <a:t>9</a:t>
            </a:fld>
            <a:endParaRPr lang="en-US" dirty="0"/>
          </a:p>
        </p:txBody>
      </p:sp>
    </p:spTree>
    <p:extLst>
      <p:ext uri="{BB962C8B-B14F-4D97-AF65-F5344CB8AC3E}">
        <p14:creationId xmlns:p14="http://schemas.microsoft.com/office/powerpoint/2010/main" val="99194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37633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13292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96901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8611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33164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676746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765401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26660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71334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79193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43986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3343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48738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16987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13122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54418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50396-183E-47E6-A9AB-8B4DFEB4B0B5}" type="datetimeFigureOut">
              <a:rPr lang="en-US" smtClean="0"/>
              <a:pPr/>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88209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750396-183E-47E6-A9AB-8B4DFEB4B0B5}" type="datetimeFigureOut">
              <a:rPr lang="en-US" smtClean="0"/>
              <a:pPr/>
              <a:t>2/8/2026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10574756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vetoknow.com/life/grief-loss/sample-grief-group-ses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psychologytoday.com/us/blog/navigating-grief-and-loss/202404/what-is-a-grief-support-grou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rendering of game pieces tied together with a rope">
            <a:extLst>
              <a:ext uri="{FF2B5EF4-FFF2-40B4-BE49-F238E27FC236}">
                <a16:creationId xmlns:a16="http://schemas.microsoft.com/office/drawing/2014/main" id="{24E4B46D-12F2-2D6B-9E5E-B690A1DF31DA}"/>
              </a:ext>
            </a:extLst>
          </p:cNvPr>
          <p:cNvPicPr>
            <a:picLocks noChangeAspect="1"/>
          </p:cNvPicPr>
          <p:nvPr/>
        </p:nvPicPr>
        <p:blipFill rotWithShape="1">
          <a:blip r:embed="rId3">
            <a:alphaModFix amt="40000"/>
          </a:blip>
          <a:srcRect/>
          <a:stretch/>
        </p:blipFill>
        <p:spPr>
          <a:xfrm>
            <a:off x="20" y="10"/>
            <a:ext cx="9143980" cy="6857990"/>
          </a:xfrm>
          <a:prstGeom prst="rect">
            <a:avLst/>
          </a:prstGeom>
        </p:spPr>
      </p:pic>
      <p:sp>
        <p:nvSpPr>
          <p:cNvPr id="2" name="Title 1"/>
          <p:cNvSpPr>
            <a:spLocks noGrp="1"/>
          </p:cNvSpPr>
          <p:nvPr>
            <p:ph type="ctrTitle"/>
          </p:nvPr>
        </p:nvSpPr>
        <p:spPr>
          <a:xfrm>
            <a:off x="866216" y="1447800"/>
            <a:ext cx="7972984" cy="3329581"/>
          </a:xfrm>
        </p:spPr>
        <p:txBody>
          <a:bodyPr>
            <a:normAutofit/>
          </a:bodyPr>
          <a:lstStyle/>
          <a:p>
            <a:pPr>
              <a:lnSpc>
                <a:spcPct val="90000"/>
              </a:lnSpc>
            </a:pPr>
            <a:r>
              <a:rPr lang="en-US" sz="5600" dirty="0">
                <a:solidFill>
                  <a:schemeClr val="tx1"/>
                </a:solidFill>
              </a:rPr>
              <a:t>Group Design</a:t>
            </a:r>
            <a:br>
              <a:rPr lang="en-US" sz="5600" dirty="0">
                <a:solidFill>
                  <a:schemeClr val="tx1"/>
                </a:solidFill>
              </a:rPr>
            </a:br>
            <a:r>
              <a:rPr lang="en-US" sz="5600" dirty="0">
                <a:solidFill>
                  <a:schemeClr val="tx1"/>
                </a:solidFill>
              </a:rPr>
              <a:t>Selection</a:t>
            </a:r>
            <a:br>
              <a:rPr lang="en-US" sz="5600" dirty="0">
                <a:solidFill>
                  <a:schemeClr val="tx1"/>
                </a:solidFill>
              </a:rPr>
            </a:br>
            <a:r>
              <a:rPr lang="en-US" sz="5600" dirty="0">
                <a:solidFill>
                  <a:schemeClr val="tx1"/>
                </a:solidFill>
              </a:rPr>
              <a:t>and</a:t>
            </a:r>
            <a:br>
              <a:rPr lang="en-US" sz="5600" dirty="0">
                <a:solidFill>
                  <a:schemeClr val="tx1"/>
                </a:solidFill>
              </a:rPr>
            </a:br>
            <a:r>
              <a:rPr lang="en-US" sz="5600" dirty="0">
                <a:solidFill>
                  <a:schemeClr val="tx1"/>
                </a:solidFill>
              </a:rPr>
              <a:t>Screening</a:t>
            </a:r>
          </a:p>
        </p:txBody>
      </p:sp>
      <p:sp>
        <p:nvSpPr>
          <p:cNvPr id="3" name="Subtitle 2"/>
          <p:cNvSpPr>
            <a:spLocks noGrp="1"/>
          </p:cNvSpPr>
          <p:nvPr>
            <p:ph type="subTitle" idx="1"/>
          </p:nvPr>
        </p:nvSpPr>
        <p:spPr>
          <a:xfrm>
            <a:off x="866216" y="4777380"/>
            <a:ext cx="6619243" cy="861420"/>
          </a:xfrm>
        </p:spPr>
        <p:txBody>
          <a:bodyPr>
            <a:normAutofit/>
          </a:bodyPr>
          <a:lstStyle/>
          <a:p>
            <a:r>
              <a:rPr lang="en-US">
                <a:solidFill>
                  <a:schemeClr val="tx1"/>
                </a:solidFill>
              </a:rPr>
              <a:t>Grand Canyon University</a:t>
            </a:r>
          </a:p>
          <a:p>
            <a:r>
              <a:rPr lang="en-US">
                <a:solidFill>
                  <a:schemeClr val="tx1"/>
                </a:solidFill>
              </a:rPr>
              <a:t>Carrie L Cattalo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DC04C260-BD6D-19DB-7927-482EA5AB19B5}"/>
              </a:ext>
            </a:extLst>
          </p:cNvPr>
          <p:cNvPicPr>
            <a:picLocks noChangeAspect="1"/>
          </p:cNvPicPr>
          <p:nvPr/>
        </p:nvPicPr>
        <p:blipFill rotWithShape="1">
          <a:blip r:embed="rId3">
            <a:alphaModFix amt="35000"/>
          </a:blip>
          <a:srcRect/>
          <a:stretch/>
        </p:blipFill>
        <p:spPr>
          <a:xfrm>
            <a:off x="20" y="-1"/>
            <a:ext cx="9143980" cy="6858000"/>
          </a:xfrm>
          <a:prstGeom prst="rect">
            <a:avLst/>
          </a:prstGeom>
        </p:spPr>
      </p:pic>
      <p:sp>
        <p:nvSpPr>
          <p:cNvPr id="2" name="Title 1">
            <a:extLst>
              <a:ext uri="{FF2B5EF4-FFF2-40B4-BE49-F238E27FC236}">
                <a16:creationId xmlns:a16="http://schemas.microsoft.com/office/drawing/2014/main" id="{404D44FB-3257-A282-A14E-068B0CE10756}"/>
              </a:ext>
            </a:extLst>
          </p:cNvPr>
          <p:cNvSpPr>
            <a:spLocks noGrp="1"/>
          </p:cNvSpPr>
          <p:nvPr>
            <p:ph type="title"/>
          </p:nvPr>
        </p:nvSpPr>
        <p:spPr>
          <a:xfrm>
            <a:off x="484582" y="452718"/>
            <a:ext cx="8430817" cy="1400530"/>
          </a:xfrm>
        </p:spPr>
        <p:txBody>
          <a:bodyPr>
            <a:normAutofit/>
          </a:bodyPr>
          <a:lstStyle/>
          <a:p>
            <a:r>
              <a:rPr lang="en-US" dirty="0"/>
              <a:t>Grief Group Counseling Goals</a:t>
            </a:r>
          </a:p>
        </p:txBody>
      </p:sp>
      <p:sp>
        <p:nvSpPr>
          <p:cNvPr id="3" name="Content Placeholder 2">
            <a:extLst>
              <a:ext uri="{FF2B5EF4-FFF2-40B4-BE49-F238E27FC236}">
                <a16:creationId xmlns:a16="http://schemas.microsoft.com/office/drawing/2014/main" id="{E2F59925-93B4-461A-0DD8-1BAA98098BDD}"/>
              </a:ext>
            </a:extLst>
          </p:cNvPr>
          <p:cNvSpPr>
            <a:spLocks noGrp="1"/>
          </p:cNvSpPr>
          <p:nvPr>
            <p:ph idx="1"/>
          </p:nvPr>
        </p:nvSpPr>
        <p:spPr>
          <a:xfrm>
            <a:off x="827484" y="2052918"/>
            <a:ext cx="7402116" cy="4195481"/>
          </a:xfrm>
        </p:spPr>
        <p:txBody>
          <a:bodyPr>
            <a:normAutofit/>
          </a:bodyPr>
          <a:lstStyle/>
          <a:p>
            <a:r>
              <a:rPr lang="en-US" sz="2800" dirty="0"/>
              <a:t>Acceptance of Loss death</a:t>
            </a:r>
          </a:p>
          <a:p>
            <a:r>
              <a:rPr lang="en-US" sz="2800" dirty="0"/>
              <a:t>Emotional Expression</a:t>
            </a:r>
          </a:p>
          <a:p>
            <a:r>
              <a:rPr lang="en-US" sz="2800" dirty="0"/>
              <a:t>Adjustment to Life</a:t>
            </a:r>
          </a:p>
          <a:p>
            <a:r>
              <a:rPr lang="en-US" sz="2800" dirty="0"/>
              <a:t>Understanding Greif and Loss</a:t>
            </a:r>
          </a:p>
          <a:p>
            <a:r>
              <a:rPr lang="en-US" sz="2800" dirty="0"/>
              <a:t>Correcting Irrational thinking</a:t>
            </a:r>
          </a:p>
          <a:p>
            <a:r>
              <a:rPr lang="en-US" sz="2800" dirty="0"/>
              <a:t>Dealing with Uncomfortable Feelings</a:t>
            </a:r>
          </a:p>
        </p:txBody>
      </p:sp>
    </p:spTree>
    <p:extLst>
      <p:ext uri="{BB962C8B-B14F-4D97-AF65-F5344CB8AC3E}">
        <p14:creationId xmlns:p14="http://schemas.microsoft.com/office/powerpoint/2010/main" val="131644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Plant growing in a concrete crack">
            <a:extLst>
              <a:ext uri="{FF2B5EF4-FFF2-40B4-BE49-F238E27FC236}">
                <a16:creationId xmlns:a16="http://schemas.microsoft.com/office/drawing/2014/main" id="{C14CDD7C-D0E9-1E40-E1ED-E985C92C1476}"/>
              </a:ext>
            </a:extLst>
          </p:cNvPr>
          <p:cNvPicPr>
            <a:picLocks noChangeAspect="1"/>
          </p:cNvPicPr>
          <p:nvPr/>
        </p:nvPicPr>
        <p:blipFill rotWithShape="1">
          <a:blip r:embed="rId3">
            <a:alphaModFix amt="35000"/>
          </a:blip>
          <a:srcRect r="10999" b="-2"/>
          <a:stretch/>
        </p:blipFill>
        <p:spPr>
          <a:xfrm>
            <a:off x="20" y="-1"/>
            <a:ext cx="9143980" cy="6858000"/>
          </a:xfrm>
          <a:prstGeom prst="rect">
            <a:avLst/>
          </a:prstGeom>
        </p:spPr>
      </p:pic>
      <p:sp>
        <p:nvSpPr>
          <p:cNvPr id="2" name="Title 1">
            <a:extLst>
              <a:ext uri="{FF2B5EF4-FFF2-40B4-BE49-F238E27FC236}">
                <a16:creationId xmlns:a16="http://schemas.microsoft.com/office/drawing/2014/main" id="{E8C316D5-AC55-99D4-3AF7-ED9B3D21F28D}"/>
              </a:ext>
            </a:extLst>
          </p:cNvPr>
          <p:cNvSpPr>
            <a:spLocks noGrp="1"/>
          </p:cNvSpPr>
          <p:nvPr>
            <p:ph type="title"/>
          </p:nvPr>
        </p:nvSpPr>
        <p:spPr>
          <a:xfrm>
            <a:off x="655665" y="1143000"/>
            <a:ext cx="7053542" cy="1400530"/>
          </a:xfrm>
        </p:spPr>
        <p:txBody>
          <a:bodyPr>
            <a:normAutofit/>
          </a:bodyPr>
          <a:lstStyle/>
          <a:p>
            <a:r>
              <a:rPr lang="en-US" dirty="0"/>
              <a:t>Theoretical Approach</a:t>
            </a:r>
            <a:br>
              <a:rPr lang="en-US" dirty="0"/>
            </a:br>
            <a:endParaRPr lang="en-US" dirty="0"/>
          </a:p>
        </p:txBody>
      </p:sp>
      <p:sp>
        <p:nvSpPr>
          <p:cNvPr id="19" name="Rectangle 1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1562EEB-E46A-CF9B-3B2C-19A0778D2973}"/>
              </a:ext>
            </a:extLst>
          </p:cNvPr>
          <p:cNvSpPr>
            <a:spLocks noGrp="1"/>
          </p:cNvSpPr>
          <p:nvPr>
            <p:ph idx="1"/>
          </p:nvPr>
        </p:nvSpPr>
        <p:spPr>
          <a:xfrm>
            <a:off x="827484" y="2052918"/>
            <a:ext cx="6709905" cy="4195481"/>
          </a:xfrm>
        </p:spPr>
        <p:txBody>
          <a:bodyPr>
            <a:normAutofit/>
          </a:bodyPr>
          <a:lstStyle/>
          <a:p>
            <a:r>
              <a:rPr lang="en-US" sz="3200" dirty="0"/>
              <a:t>Notable Approaches</a:t>
            </a:r>
          </a:p>
          <a:p>
            <a:r>
              <a:rPr lang="en-US" sz="3200" dirty="0"/>
              <a:t>Cognitive-Behavioral Therapy</a:t>
            </a:r>
          </a:p>
        </p:txBody>
      </p:sp>
    </p:spTree>
    <p:extLst>
      <p:ext uri="{BB962C8B-B14F-4D97-AF65-F5344CB8AC3E}">
        <p14:creationId xmlns:p14="http://schemas.microsoft.com/office/powerpoint/2010/main" val="139714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3" name="Rectangle 22">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clasping its hands">
            <a:extLst>
              <a:ext uri="{FF2B5EF4-FFF2-40B4-BE49-F238E27FC236}">
                <a16:creationId xmlns:a16="http://schemas.microsoft.com/office/drawing/2014/main" id="{9139194E-8F10-CA8A-8027-3409AB55E441}"/>
              </a:ext>
            </a:extLst>
          </p:cNvPr>
          <p:cNvPicPr>
            <a:picLocks noGrp="1" noChangeAspect="1"/>
          </p:cNvPicPr>
          <p:nvPr>
            <p:ph idx="1"/>
          </p:nvPr>
        </p:nvPicPr>
        <p:blipFill rotWithShape="1">
          <a:blip r:embed="rId7" cstate="print">
            <a:alphaModFix amt="35000"/>
            <a:extLst>
              <a:ext uri="{28A0092B-C50C-407E-A947-70E740481C1C}">
                <a14:useLocalDpi xmlns:a14="http://schemas.microsoft.com/office/drawing/2010/main" val="0"/>
              </a:ext>
            </a:extLst>
          </a:blip>
          <a:srcRect l="7887" r="3446"/>
          <a:stretch/>
        </p:blipFill>
        <p:spPr>
          <a:xfrm>
            <a:off x="20" y="-1"/>
            <a:ext cx="9143980" cy="6858000"/>
          </a:xfrm>
          <a:prstGeom prst="rect">
            <a:avLst/>
          </a:prstGeom>
        </p:spPr>
      </p:pic>
      <p:sp>
        <p:nvSpPr>
          <p:cNvPr id="2" name="Title 1">
            <a:extLst>
              <a:ext uri="{FF2B5EF4-FFF2-40B4-BE49-F238E27FC236}">
                <a16:creationId xmlns:a16="http://schemas.microsoft.com/office/drawing/2014/main" id="{17DED321-D99D-D40D-A30E-0AD0C7B83A5C}"/>
              </a:ext>
            </a:extLst>
          </p:cNvPr>
          <p:cNvSpPr>
            <a:spLocks noGrp="1"/>
          </p:cNvSpPr>
          <p:nvPr>
            <p:ph type="title"/>
          </p:nvPr>
        </p:nvSpPr>
        <p:spPr>
          <a:xfrm>
            <a:off x="1528918" y="1906626"/>
            <a:ext cx="7053542" cy="1400530"/>
          </a:xfrm>
        </p:spPr>
        <p:txBody>
          <a:bodyPr vert="horz" lIns="91440" tIns="45720" rIns="91440" bIns="45720" rtlCol="0" anchor="t">
            <a:normAutofit/>
          </a:bodyPr>
          <a:lstStyle/>
          <a:p>
            <a:pPr defTabSz="457200"/>
            <a:r>
              <a:rPr lang="en-US" sz="4200" dirty="0"/>
              <a:t>Blended Approach</a:t>
            </a:r>
          </a:p>
        </p:txBody>
      </p:sp>
      <p:sp>
        <p:nvSpPr>
          <p:cNvPr id="4" name="Text Placeholder 3">
            <a:extLst>
              <a:ext uri="{FF2B5EF4-FFF2-40B4-BE49-F238E27FC236}">
                <a16:creationId xmlns:a16="http://schemas.microsoft.com/office/drawing/2014/main" id="{C7126FA3-DF33-39A5-93F0-52EEE1D9D0C0}"/>
              </a:ext>
            </a:extLst>
          </p:cNvPr>
          <p:cNvSpPr>
            <a:spLocks noGrp="1"/>
          </p:cNvSpPr>
          <p:nvPr>
            <p:ph type="body" sz="half" idx="2"/>
          </p:nvPr>
        </p:nvSpPr>
        <p:spPr>
          <a:xfrm>
            <a:off x="2771775" y="3319386"/>
            <a:ext cx="5056584" cy="2951835"/>
          </a:xfrm>
        </p:spPr>
        <p:txBody>
          <a:bodyPr vert="horz" lIns="91440" tIns="45720" rIns="91440" bIns="45720" rtlCol="0">
            <a:normAutofit/>
          </a:bodyPr>
          <a:lstStyle/>
          <a:p>
            <a:pPr marL="342900" indent="-342900" defTabSz="457200">
              <a:buFont typeface="Wingdings 3" charset="2"/>
              <a:buChar char=""/>
            </a:pPr>
            <a:r>
              <a:rPr lang="en-US" sz="3200" dirty="0"/>
              <a:t>Stages of Grief</a:t>
            </a:r>
          </a:p>
          <a:p>
            <a:pPr marL="342900" indent="-342900" defTabSz="457200">
              <a:buFont typeface="Wingdings 3" charset="2"/>
              <a:buChar char=""/>
            </a:pPr>
            <a:r>
              <a:rPr lang="en-US" sz="3200" dirty="0"/>
              <a:t>Dual Process</a:t>
            </a:r>
          </a:p>
          <a:p>
            <a:pPr marL="342900" indent="-342900" defTabSz="457200">
              <a:buFont typeface="Wingdings 3" charset="2"/>
              <a:buChar char=""/>
            </a:pPr>
            <a:r>
              <a:rPr lang="en-US" sz="3200" dirty="0"/>
              <a:t>Tonkin’s Model</a:t>
            </a:r>
          </a:p>
          <a:p>
            <a:pPr marL="342900" indent="-342900" defTabSz="457200">
              <a:buFont typeface="Wingdings 3" charset="2"/>
              <a:buChar char=""/>
            </a:pPr>
            <a:r>
              <a:rPr lang="en-US" sz="3200" dirty="0"/>
              <a:t>CBT</a:t>
            </a:r>
          </a:p>
          <a:p>
            <a:pPr defTabSz="457200">
              <a:buFont typeface="Wingdings 3" charset="2"/>
              <a:buChar char=""/>
            </a:pPr>
            <a:endParaRPr lang="en-US" dirty="0"/>
          </a:p>
        </p:txBody>
      </p:sp>
    </p:spTree>
    <p:extLst>
      <p:ext uri="{BB962C8B-B14F-4D97-AF65-F5344CB8AC3E}">
        <p14:creationId xmlns:p14="http://schemas.microsoft.com/office/powerpoint/2010/main" val="210384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09F2-0E8F-6605-D28F-4801CDADE202}"/>
              </a:ext>
            </a:extLst>
          </p:cNvPr>
          <p:cNvSpPr>
            <a:spLocks noGrp="1"/>
          </p:cNvSpPr>
          <p:nvPr>
            <p:ph type="title"/>
          </p:nvPr>
        </p:nvSpPr>
        <p:spPr>
          <a:xfrm>
            <a:off x="1219200" y="643048"/>
            <a:ext cx="5611290" cy="918882"/>
          </a:xfrm>
        </p:spPr>
        <p:txBody>
          <a:bodyPr/>
          <a:lstStyle/>
          <a:p>
            <a:r>
              <a:rPr lang="en-US" dirty="0"/>
              <a:t>Conclusion</a:t>
            </a:r>
          </a:p>
        </p:txBody>
      </p:sp>
      <p:pic>
        <p:nvPicPr>
          <p:cNvPr id="5" name="Content Placeholder 4" descr="People sitting in group">
            <a:extLst>
              <a:ext uri="{FF2B5EF4-FFF2-40B4-BE49-F238E27FC236}">
                <a16:creationId xmlns:a16="http://schemas.microsoft.com/office/drawing/2014/main" id="{26350A99-610B-E85A-5137-2D3BF693814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6241" y="1605227"/>
            <a:ext cx="6964759" cy="4643173"/>
          </a:xfrm>
        </p:spPr>
      </p:pic>
    </p:spTree>
    <p:extLst>
      <p:ext uri="{BB962C8B-B14F-4D97-AF65-F5344CB8AC3E}">
        <p14:creationId xmlns:p14="http://schemas.microsoft.com/office/powerpoint/2010/main" val="373125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 y="80725"/>
            <a:ext cx="7055380" cy="1400530"/>
          </a:xfrm>
        </p:spPr>
        <p:txBody>
          <a:bodyPr>
            <a:normAutofit/>
          </a:bodyPr>
          <a:lstStyle/>
          <a:p>
            <a:r>
              <a:rPr lang="en-US" sz="6600" dirty="0"/>
              <a:t>References</a:t>
            </a:r>
          </a:p>
        </p:txBody>
      </p:sp>
      <p:sp>
        <p:nvSpPr>
          <p:cNvPr id="3" name="Content Placeholder 2"/>
          <p:cNvSpPr>
            <a:spLocks noGrp="1"/>
          </p:cNvSpPr>
          <p:nvPr>
            <p:ph idx="1"/>
          </p:nvPr>
        </p:nvSpPr>
        <p:spPr>
          <a:xfrm>
            <a:off x="27878" y="1447801"/>
            <a:ext cx="9088244" cy="5329474"/>
          </a:xfrm>
        </p:spPr>
        <p:txBody>
          <a:bodyPr>
            <a:normAutofit fontScale="92500" lnSpcReduction="20000"/>
          </a:bodyPr>
          <a:lstStyle/>
          <a:p>
            <a:r>
              <a:rPr lang="en-US" dirty="0"/>
              <a:t>Corey M. S., Corey G., &amp; Corey C. (2018). Groups: Process and practice (10th ed.). Cengage Learning. ISBN-13: 9781305865709</a:t>
            </a:r>
          </a:p>
          <a:p>
            <a:r>
              <a:rPr lang="en-US" dirty="0" err="1"/>
              <a:t>Delucia-Waack</a:t>
            </a:r>
            <a:r>
              <a:rPr lang="en-US" dirty="0"/>
              <a:t>, J. L. (2006). Leading psychoeducational groups for children and adolescents. Sage Publications.</a:t>
            </a:r>
          </a:p>
          <a:p>
            <a:r>
              <a:rPr lang="en-US" dirty="0"/>
              <a:t>Clarke, J. (2021, February 12). How the five stages of grief can help process a loss. </a:t>
            </a:r>
            <a:r>
              <a:rPr lang="en-US" dirty="0" err="1"/>
              <a:t>Verywell</a:t>
            </a:r>
            <a:r>
              <a:rPr lang="en-US" dirty="0"/>
              <a:t> Mind. https://www.verywellmind.com/five-stages-of-grief-4175361</a:t>
            </a:r>
          </a:p>
          <a:p>
            <a:r>
              <a:rPr lang="en-US" dirty="0" err="1"/>
              <a:t>Meleen</a:t>
            </a:r>
            <a:r>
              <a:rPr lang="en-US" dirty="0"/>
              <a:t>, M. (2024). Format for grief support group (open or closed sessions). </a:t>
            </a:r>
            <a:r>
              <a:rPr lang="en-US" dirty="0" err="1"/>
              <a:t>LoveToKnow</a:t>
            </a:r>
            <a:r>
              <a:rPr lang="en-US" dirty="0"/>
              <a:t>. </a:t>
            </a:r>
            <a:r>
              <a:rPr lang="en-US" dirty="0">
                <a:hlinkClick r:id="rId3"/>
              </a:rPr>
              <a:t>https://www.lovetoknow.com/life/grief-loss/sample-grief-group-session</a:t>
            </a:r>
            <a:endParaRPr lang="en-US" dirty="0"/>
          </a:p>
          <a:p>
            <a:r>
              <a:rPr lang="en-US" dirty="0"/>
              <a:t>Stern, D. (2024). What is a grief support group? Www.psychologytoday.com. </a:t>
            </a:r>
            <a:r>
              <a:rPr lang="en-US" dirty="0">
                <a:hlinkClick r:id="rId4"/>
              </a:rPr>
              <a:t>https://www.psychologytoday.com/us/blog/navigating-grief-and-loss/202404/what-is-a-grief-support-group</a:t>
            </a:r>
            <a:endParaRPr lang="en-US" dirty="0"/>
          </a:p>
          <a:p>
            <a:r>
              <a:rPr lang="en-US" dirty="0"/>
              <a:t>Tyler, J. (2023). The impact of cultural resiliency on traumatic loss. Www.counseling.org. https://www.counseling.org/publications/counseling-today-magazine/article-archive/article/legacy/the-impact-of-cultural-resiliency-on-traumatic-loss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anchor="ctr">
            <a:normAutofit/>
          </a:bodyPr>
          <a:lstStyle/>
          <a:p>
            <a:pPr algn="ctr"/>
            <a:r>
              <a:rPr lang="en-US" sz="3300" dirty="0"/>
              <a:t>Grief Group Counseling</a:t>
            </a:r>
          </a:p>
        </p:txBody>
      </p:sp>
      <p:sp>
        <p:nvSpPr>
          <p:cNvPr id="3" name="Content Placeholder 2"/>
          <p:cNvSpPr>
            <a:spLocks noGrp="1"/>
          </p:cNvSpPr>
          <p:nvPr>
            <p:ph idx="1"/>
          </p:nvPr>
        </p:nvSpPr>
        <p:spPr>
          <a:xfrm>
            <a:off x="3731895" y="804671"/>
            <a:ext cx="4799948" cy="5248657"/>
          </a:xfrm>
        </p:spPr>
        <p:txBody>
          <a:bodyPr anchor="ctr">
            <a:normAutofit/>
          </a:bodyPr>
          <a:lstStyle/>
          <a:p>
            <a:r>
              <a:rPr lang="en-US" dirty="0"/>
              <a:t>Why Grief Group Counseling?</a:t>
            </a:r>
          </a:p>
          <a:p>
            <a:r>
              <a:rPr lang="en-US" dirty="0"/>
              <a:t>Screening Process</a:t>
            </a:r>
          </a:p>
          <a:p>
            <a:r>
              <a:rPr lang="en-US" dirty="0"/>
              <a:t>Open versus Closed Group</a:t>
            </a:r>
          </a:p>
          <a:p>
            <a:r>
              <a:rPr lang="en-US" dirty="0"/>
              <a:t>Population Served</a:t>
            </a:r>
          </a:p>
          <a:p>
            <a:r>
              <a:rPr lang="en-US" dirty="0"/>
              <a:t>Cultural Considerations</a:t>
            </a:r>
          </a:p>
          <a:p>
            <a:r>
              <a:rPr lang="en-US" dirty="0"/>
              <a:t>Number of Sessions</a:t>
            </a:r>
          </a:p>
          <a:p>
            <a:r>
              <a:rPr lang="en-US" dirty="0"/>
              <a:t>Number of Participants</a:t>
            </a:r>
          </a:p>
          <a:p>
            <a:r>
              <a:rPr lang="en-US" dirty="0"/>
              <a:t>Goals of the Group</a:t>
            </a:r>
          </a:p>
          <a:p>
            <a:r>
              <a:rPr lang="en-US" dirty="0"/>
              <a:t>Theoretical Approach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US" sz="2800" dirty="0">
                <a:solidFill>
                  <a:srgbClr val="F2F2F2"/>
                </a:solidFill>
              </a:rPr>
              <a:t>Why Grief Counseling?</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43D6788-9CD8-C08A-D1D2-7F4ACD6CC5C5}"/>
              </a:ext>
            </a:extLst>
          </p:cNvPr>
          <p:cNvGraphicFramePr>
            <a:graphicFrameLocks noGrp="1"/>
          </p:cNvGraphicFramePr>
          <p:nvPr>
            <p:ph idx="1"/>
            <p:extLst>
              <p:ext uri="{D42A27DB-BD31-4B8C-83A1-F6EECF244321}">
                <p14:modId xmlns:p14="http://schemas.microsoft.com/office/powerpoint/2010/main" val="489462133"/>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8481" y="993058"/>
            <a:ext cx="5533103" cy="1622321"/>
          </a:xfrm>
        </p:spPr>
        <p:txBody>
          <a:bodyPr>
            <a:normAutofit/>
          </a:bodyPr>
          <a:lstStyle/>
          <a:p>
            <a:r>
              <a:rPr lang="en-US" dirty="0">
                <a:solidFill>
                  <a:srgbClr val="EBEBEB"/>
                </a:solidFill>
              </a:rPr>
              <a:t>Screening Process</a:t>
            </a:r>
          </a:p>
        </p:txBody>
      </p:sp>
      <p:sp>
        <p:nvSpPr>
          <p:cNvPr id="3" name="Content Placeholder 2"/>
          <p:cNvSpPr>
            <a:spLocks noGrp="1"/>
          </p:cNvSpPr>
          <p:nvPr>
            <p:ph idx="1"/>
          </p:nvPr>
        </p:nvSpPr>
        <p:spPr>
          <a:xfrm>
            <a:off x="486696" y="2438400"/>
            <a:ext cx="5194887" cy="3785419"/>
          </a:xfrm>
        </p:spPr>
        <p:txBody>
          <a:bodyPr>
            <a:normAutofit/>
          </a:bodyPr>
          <a:lstStyle/>
          <a:p>
            <a:r>
              <a:rPr lang="en-US" sz="3200" dirty="0">
                <a:solidFill>
                  <a:srgbClr val="FFFFFF"/>
                </a:solidFill>
              </a:rPr>
              <a:t>Informed Consent</a:t>
            </a:r>
          </a:p>
          <a:p>
            <a:r>
              <a:rPr lang="en-US" sz="3200" dirty="0">
                <a:solidFill>
                  <a:srgbClr val="FFFFFF"/>
                </a:solidFill>
              </a:rPr>
              <a:t>Group Information for Potential  Members</a:t>
            </a:r>
          </a:p>
          <a:p>
            <a:r>
              <a:rPr lang="en-US" sz="3200" dirty="0">
                <a:solidFill>
                  <a:srgbClr val="FFFFFF"/>
                </a:solidFill>
              </a:rPr>
              <a:t>Demographics</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People working on ideas">
            <a:extLst>
              <a:ext uri="{FF2B5EF4-FFF2-40B4-BE49-F238E27FC236}">
                <a16:creationId xmlns:a16="http://schemas.microsoft.com/office/drawing/2014/main" id="{E7394F74-5B49-9671-6E2D-BF8774856098}"/>
              </a:ext>
            </a:extLst>
          </p:cNvPr>
          <p:cNvPicPr>
            <a:picLocks noChangeAspect="1"/>
          </p:cNvPicPr>
          <p:nvPr/>
        </p:nvPicPr>
        <p:blipFill rotWithShape="1">
          <a:blip r:embed="rId4"/>
          <a:srcRect l="28238" r="36210" b="2"/>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A0D9-8802-334F-2CB2-9886017AEE4C}"/>
              </a:ext>
            </a:extLst>
          </p:cNvPr>
          <p:cNvSpPr>
            <a:spLocks noGrp="1"/>
          </p:cNvSpPr>
          <p:nvPr>
            <p:ph type="title"/>
          </p:nvPr>
        </p:nvSpPr>
        <p:spPr/>
        <p:txBody>
          <a:bodyPr/>
          <a:lstStyle/>
          <a:p>
            <a:r>
              <a:rPr lang="en-US" sz="4400" dirty="0">
                <a:solidFill>
                  <a:srgbClr val="FFFFFF"/>
                </a:solidFill>
              </a:rPr>
              <a:t>Screening Questions</a:t>
            </a:r>
            <a:br>
              <a:rPr lang="en-US" sz="4400" dirty="0">
                <a:solidFill>
                  <a:srgbClr val="FFFFFF"/>
                </a:solidFill>
              </a:rPr>
            </a:br>
            <a:endParaRPr lang="en-US" dirty="0"/>
          </a:p>
        </p:txBody>
      </p:sp>
      <p:sp>
        <p:nvSpPr>
          <p:cNvPr id="3" name="Content Placeholder 2">
            <a:extLst>
              <a:ext uri="{FF2B5EF4-FFF2-40B4-BE49-F238E27FC236}">
                <a16:creationId xmlns:a16="http://schemas.microsoft.com/office/drawing/2014/main" id="{B7B5797D-1C8E-A793-41E7-E14395414E05}"/>
              </a:ext>
            </a:extLst>
          </p:cNvPr>
          <p:cNvSpPr>
            <a:spLocks noGrp="1"/>
          </p:cNvSpPr>
          <p:nvPr>
            <p:ph idx="1"/>
          </p:nvPr>
        </p:nvSpPr>
        <p:spPr>
          <a:xfrm>
            <a:off x="304800" y="1295401"/>
            <a:ext cx="7234554" cy="4953006"/>
          </a:xfrm>
        </p:spPr>
        <p:txBody>
          <a:bodyPr>
            <a:normAutofit fontScale="92500" lnSpcReduction="10000"/>
          </a:bodyPr>
          <a:lstStyle/>
          <a:p>
            <a:pPr marL="457200" indent="-457200">
              <a:buFont typeface="+mj-lt"/>
              <a:buAutoNum type="arabicPeriod"/>
            </a:pPr>
            <a:r>
              <a:rPr lang="en-US" dirty="0"/>
              <a:t>What is your experience with grief?</a:t>
            </a:r>
          </a:p>
          <a:p>
            <a:pPr marL="457200" indent="-457200">
              <a:buFont typeface="+mj-lt"/>
              <a:buAutoNum type="arabicPeriod"/>
            </a:pPr>
            <a:r>
              <a:rPr lang="en-US" dirty="0"/>
              <a:t>Have you attended a support group before?</a:t>
            </a:r>
          </a:p>
          <a:p>
            <a:pPr marL="457200" indent="-457200">
              <a:buFont typeface="+mj-lt"/>
              <a:buAutoNum type="arabicPeriod"/>
            </a:pPr>
            <a:r>
              <a:rPr lang="en-US" dirty="0"/>
              <a:t>Are you currently receiving individual therapy?</a:t>
            </a:r>
          </a:p>
          <a:p>
            <a:pPr marL="457200" indent="-457200">
              <a:buFont typeface="+mj-lt"/>
              <a:buAutoNum type="arabicPeriod"/>
            </a:pPr>
            <a:r>
              <a:rPr lang="en-US" dirty="0"/>
              <a:t>How do you cope with stress?</a:t>
            </a:r>
          </a:p>
          <a:p>
            <a:pPr marL="457200" indent="-457200">
              <a:buFont typeface="+mj-lt"/>
              <a:buAutoNum type="arabicPeriod"/>
            </a:pPr>
            <a:r>
              <a:rPr lang="en-US" dirty="0"/>
              <a:t>What are your expectations from this group?</a:t>
            </a:r>
          </a:p>
          <a:p>
            <a:pPr marL="457200" indent="-457200">
              <a:buFont typeface="+mj-lt"/>
              <a:buAutoNum type="arabicPeriod"/>
            </a:pPr>
            <a:r>
              <a:rPr lang="en-US" dirty="0"/>
              <a:t>Can you share a significant loss you’ve experienced?</a:t>
            </a:r>
          </a:p>
          <a:p>
            <a:pPr marL="457200" indent="-457200">
              <a:buFont typeface="+mj-lt"/>
              <a:buAutoNum type="arabicPeriod"/>
            </a:pPr>
            <a:r>
              <a:rPr lang="en-US" dirty="0"/>
              <a:t>What has been the hardest part of your grieving process?</a:t>
            </a:r>
          </a:p>
          <a:p>
            <a:pPr marL="457200" indent="-457200">
              <a:buFont typeface="+mj-lt"/>
              <a:buAutoNum type="arabicPeriod"/>
            </a:pPr>
            <a:r>
              <a:rPr lang="en-US" dirty="0"/>
              <a:t>How do you honor the memory of someone you’ve lost?</a:t>
            </a:r>
          </a:p>
          <a:p>
            <a:pPr marL="457200" indent="-457200">
              <a:buFont typeface="+mj-lt"/>
              <a:buAutoNum type="arabicPeriod"/>
            </a:pPr>
            <a:r>
              <a:rPr lang="en-US" dirty="0"/>
              <a:t>What coping strategies have you found helpful in dealing with your grief?</a:t>
            </a:r>
          </a:p>
          <a:p>
            <a:pPr marL="457200" indent="-457200">
              <a:buFont typeface="+mj-lt"/>
              <a:buAutoNum type="arabicPeriod"/>
            </a:pPr>
            <a:r>
              <a:rPr lang="en-US" dirty="0"/>
              <a:t>How has your understanding of grief and loss changed through your experience?</a:t>
            </a:r>
          </a:p>
          <a:p>
            <a:pPr marL="0" indent="0">
              <a:buNone/>
            </a:pPr>
            <a:endParaRPr lang="en-US" dirty="0"/>
          </a:p>
          <a:p>
            <a:endParaRPr lang="en-US" dirty="0"/>
          </a:p>
        </p:txBody>
      </p:sp>
    </p:spTree>
    <p:extLst>
      <p:ext uri="{BB962C8B-B14F-4D97-AF65-F5344CB8AC3E}">
        <p14:creationId xmlns:p14="http://schemas.microsoft.com/office/powerpoint/2010/main" val="344936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7" name="Picture 1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9" name="Oval 1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3" name="Picture 2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5" name="Rectangle 2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Content Placeholder 9" descr="Chairs in group therapy">
            <a:extLst>
              <a:ext uri="{FF2B5EF4-FFF2-40B4-BE49-F238E27FC236}">
                <a16:creationId xmlns:a16="http://schemas.microsoft.com/office/drawing/2014/main" id="{387D1CF4-69FF-F88D-4A58-FD521C8A7416}"/>
              </a:ext>
            </a:extLst>
          </p:cNvPr>
          <p:cNvPicPr>
            <a:picLocks noGrp="1" noChangeAspect="1"/>
          </p:cNvPicPr>
          <p:nvPr>
            <p:ph sz="half" idx="1"/>
          </p:nvPr>
        </p:nvPicPr>
        <p:blipFill rotWithShape="1">
          <a:blip r:embed="rId8" cstate="print">
            <a:extLst>
              <a:ext uri="{28A0092B-C50C-407E-A947-70E740481C1C}">
                <a14:useLocalDpi xmlns:a14="http://schemas.microsoft.com/office/drawing/2010/main" val="0"/>
              </a:ext>
            </a:extLst>
          </a:blip>
          <a:srcRect l="588" r="10410" b="-1"/>
          <a:stretch/>
        </p:blipFill>
        <p:spPr>
          <a:xfrm>
            <a:off x="20" y="10"/>
            <a:ext cx="9143980" cy="6857990"/>
          </a:xfrm>
          <a:prstGeom prst="rect">
            <a:avLst/>
          </a:prstGeom>
        </p:spPr>
      </p:pic>
      <p:sp>
        <p:nvSpPr>
          <p:cNvPr id="27" name="Rectangle 26">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39864" y="1320127"/>
            <a:ext cx="3609635"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81165" y="1641860"/>
            <a:ext cx="3153223" cy="1034728"/>
          </a:xfrm>
        </p:spPr>
        <p:txBody>
          <a:bodyPr vert="horz" lIns="91440" tIns="45720" rIns="91440" bIns="45720" rtlCol="0" anchor="t">
            <a:normAutofit/>
          </a:bodyPr>
          <a:lstStyle/>
          <a:p>
            <a:pPr defTabSz="457200"/>
            <a:r>
              <a:rPr lang="en-US" sz="2400" dirty="0"/>
              <a:t>Grief Group Type</a:t>
            </a:r>
            <a:br>
              <a:rPr lang="en-US" sz="2400" dirty="0"/>
            </a:br>
            <a:endParaRPr lang="en-US" sz="2400" dirty="0"/>
          </a:p>
        </p:txBody>
      </p:sp>
      <p:sp>
        <p:nvSpPr>
          <p:cNvPr id="4" name="Content Placeholder 3"/>
          <p:cNvSpPr>
            <a:spLocks noGrp="1"/>
          </p:cNvSpPr>
          <p:nvPr>
            <p:ph sz="half" idx="2"/>
          </p:nvPr>
        </p:nvSpPr>
        <p:spPr>
          <a:xfrm>
            <a:off x="4566054" y="2374476"/>
            <a:ext cx="3583445" cy="2819400"/>
          </a:xfrm>
        </p:spPr>
        <p:txBody>
          <a:bodyPr vert="horz" lIns="91440" tIns="45720" rIns="91440" bIns="45720" rtlCol="0">
            <a:normAutofit/>
          </a:bodyPr>
          <a:lstStyle/>
          <a:p>
            <a:pPr defTabSz="457200"/>
            <a:r>
              <a:rPr lang="en-US" sz="2400" dirty="0"/>
              <a:t>Open vs. Closed</a:t>
            </a:r>
          </a:p>
          <a:p>
            <a:pPr defTabSz="457200"/>
            <a:r>
              <a:rPr lang="en-US" sz="2400" dirty="0"/>
              <a:t>Advantages and Disadvantages</a:t>
            </a:r>
          </a:p>
          <a:p>
            <a:pPr defTabSz="457200"/>
            <a:r>
              <a:rPr lang="en-US" sz="2400" dirty="0"/>
              <a:t>Commitment</a:t>
            </a:r>
          </a:p>
          <a:p>
            <a:pPr defTabSz="457200"/>
            <a:r>
              <a:rPr lang="en-US" sz="2400" dirty="0"/>
              <a:t>Relationship Building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49350"/>
            <a:ext cx="7055380" cy="1400530"/>
          </a:xfrm>
        </p:spPr>
        <p:txBody>
          <a:bodyPr>
            <a:noAutofit/>
          </a:bodyPr>
          <a:lstStyle/>
          <a:p>
            <a:r>
              <a:rPr lang="en-US" sz="4800" dirty="0"/>
              <a:t>Population Served</a:t>
            </a:r>
          </a:p>
        </p:txBody>
      </p:sp>
      <p:sp>
        <p:nvSpPr>
          <p:cNvPr id="4" name="Content Placeholder 3"/>
          <p:cNvSpPr>
            <a:spLocks noGrp="1"/>
          </p:cNvSpPr>
          <p:nvPr>
            <p:ph sz="half" idx="2"/>
          </p:nvPr>
        </p:nvSpPr>
        <p:spPr>
          <a:xfrm>
            <a:off x="4125913" y="2973387"/>
            <a:ext cx="4673425" cy="2370138"/>
          </a:xfrm>
        </p:spPr>
        <p:txBody>
          <a:bodyPr>
            <a:normAutofit/>
          </a:bodyPr>
          <a:lstStyle/>
          <a:p>
            <a:r>
              <a:rPr lang="en-US" sz="3200" dirty="0"/>
              <a:t>Target Population</a:t>
            </a:r>
          </a:p>
          <a:p>
            <a:pPr lvl="1"/>
            <a:r>
              <a:rPr lang="en-US" sz="2800" dirty="0"/>
              <a:t>Suicide</a:t>
            </a:r>
          </a:p>
          <a:p>
            <a:pPr lvl="1"/>
            <a:r>
              <a:rPr lang="en-US" sz="2800" dirty="0"/>
              <a:t>Loss of a loved one</a:t>
            </a:r>
          </a:p>
          <a:p>
            <a:pPr lvl="1"/>
            <a:r>
              <a:rPr lang="en-US" sz="2800" dirty="0"/>
              <a:t>Complicated Greif</a:t>
            </a:r>
          </a:p>
        </p:txBody>
      </p:sp>
      <p:pic>
        <p:nvPicPr>
          <p:cNvPr id="7" name="Content Placeholder 6" descr="Close-up of several hands with palms facing down pointing towards center, overlapping">
            <a:extLst>
              <a:ext uri="{FF2B5EF4-FFF2-40B4-BE49-F238E27FC236}">
                <a16:creationId xmlns:a16="http://schemas.microsoft.com/office/drawing/2014/main" id="{6B440C8D-6D42-426C-3091-61EDDDFF661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27088" y="2674808"/>
            <a:ext cx="3298825" cy="296729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 holding ball">
            <a:extLst>
              <a:ext uri="{FF2B5EF4-FFF2-40B4-BE49-F238E27FC236}">
                <a16:creationId xmlns:a16="http://schemas.microsoft.com/office/drawing/2014/main" id="{44D2DE06-71E5-86EC-AE1D-8F43B4FFC7B2}"/>
              </a:ext>
            </a:extLst>
          </p:cNvPr>
          <p:cNvPicPr>
            <a:picLocks noChangeAspect="1"/>
          </p:cNvPicPr>
          <p:nvPr/>
        </p:nvPicPr>
        <p:blipFill rotWithShape="1">
          <a:blip r:embed="rId3">
            <a:alphaModFix amt="35000"/>
          </a:blip>
          <a:srcRect l="7543" r="3790"/>
          <a:stretch/>
        </p:blipFill>
        <p:spPr>
          <a:xfrm>
            <a:off x="20" y="-1"/>
            <a:ext cx="9143980" cy="6858000"/>
          </a:xfrm>
          <a:prstGeom prst="rect">
            <a:avLst/>
          </a:prstGeom>
        </p:spPr>
      </p:pic>
      <p:sp>
        <p:nvSpPr>
          <p:cNvPr id="2" name="Title 1"/>
          <p:cNvSpPr>
            <a:spLocks noGrp="1"/>
          </p:cNvSpPr>
          <p:nvPr>
            <p:ph type="title"/>
          </p:nvPr>
        </p:nvSpPr>
        <p:spPr>
          <a:xfrm>
            <a:off x="827484" y="1495476"/>
            <a:ext cx="7053542" cy="1400530"/>
          </a:xfrm>
        </p:spPr>
        <p:txBody>
          <a:bodyPr>
            <a:normAutofit/>
          </a:bodyPr>
          <a:lstStyle/>
          <a:p>
            <a:r>
              <a:rPr lang="en-US" sz="4800" dirty="0"/>
              <a:t>Cultural Considerations</a:t>
            </a:r>
          </a:p>
        </p:txBody>
      </p:sp>
      <p:sp>
        <p:nvSpPr>
          <p:cNvPr id="9" name="Rectangle 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827484" y="3248482"/>
            <a:ext cx="7518702" cy="2214282"/>
          </a:xfrm>
        </p:spPr>
        <p:txBody>
          <a:bodyPr>
            <a:normAutofit/>
          </a:bodyPr>
          <a:lstStyle/>
          <a:p>
            <a:r>
              <a:rPr lang="en-US" sz="3200" dirty="0"/>
              <a:t>Culture and Grieving Differences</a:t>
            </a:r>
          </a:p>
          <a:p>
            <a:r>
              <a:rPr lang="en-US" sz="3200" dirty="0"/>
              <a:t>Counselor Cultural Competency</a:t>
            </a:r>
          </a:p>
          <a:p>
            <a:r>
              <a:rPr lang="en-US" sz="3200" dirty="0"/>
              <a:t>Cultural Resilience Approach</a:t>
            </a:r>
          </a:p>
          <a:p>
            <a:pPr marL="0" indent="0">
              <a:buNone/>
            </a:pP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14BA6-EEE1-5CB1-BC85-E74963817194}"/>
              </a:ext>
            </a:extLst>
          </p:cNvPr>
          <p:cNvSpPr>
            <a:spLocks noGrp="1"/>
          </p:cNvSpPr>
          <p:nvPr>
            <p:ph type="title"/>
          </p:nvPr>
        </p:nvSpPr>
        <p:spPr>
          <a:xfrm>
            <a:off x="4042205" y="1371600"/>
            <a:ext cx="4780252" cy="1400530"/>
          </a:xfrm>
        </p:spPr>
        <p:txBody>
          <a:bodyPr>
            <a:normAutofit/>
          </a:bodyPr>
          <a:lstStyle/>
          <a:p>
            <a:pPr>
              <a:lnSpc>
                <a:spcPct val="90000"/>
              </a:lnSpc>
            </a:pPr>
            <a:r>
              <a:rPr lang="en-US" sz="2800" dirty="0"/>
              <a:t>Grief Therapy Number of Participants &amp; Sessions</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endar on table">
            <a:extLst>
              <a:ext uri="{FF2B5EF4-FFF2-40B4-BE49-F238E27FC236}">
                <a16:creationId xmlns:a16="http://schemas.microsoft.com/office/drawing/2014/main" id="{203F2060-2A9D-2BB4-B0C3-47ED2119132B}"/>
              </a:ext>
            </a:extLst>
          </p:cNvPr>
          <p:cNvPicPr>
            <a:picLocks noChangeAspect="1"/>
          </p:cNvPicPr>
          <p:nvPr/>
        </p:nvPicPr>
        <p:blipFill rotWithShape="1">
          <a:blip r:embed="rId4"/>
          <a:srcRect l="14765" r="48932" b="-1"/>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F9D249A-21B5-AAF6-E518-682181987B09}"/>
              </a:ext>
            </a:extLst>
          </p:cNvPr>
          <p:cNvSpPr>
            <a:spLocks noGrp="1"/>
          </p:cNvSpPr>
          <p:nvPr>
            <p:ph idx="1"/>
          </p:nvPr>
        </p:nvSpPr>
        <p:spPr>
          <a:xfrm>
            <a:off x="4352659" y="2537954"/>
            <a:ext cx="3479177" cy="4195481"/>
          </a:xfrm>
        </p:spPr>
        <p:txBody>
          <a:bodyPr>
            <a:normAutofit/>
          </a:bodyPr>
          <a:lstStyle/>
          <a:p>
            <a:r>
              <a:rPr lang="en-US" dirty="0"/>
              <a:t>Grief Group Therapy typically involves 4 to 12 member</a:t>
            </a:r>
          </a:p>
          <a:p>
            <a:r>
              <a:rPr lang="en-US" dirty="0"/>
              <a:t>90 minute sessions</a:t>
            </a:r>
          </a:p>
          <a:p>
            <a:r>
              <a:rPr lang="en-US" dirty="0"/>
              <a:t>Weekly for 15 weeks</a:t>
            </a:r>
          </a:p>
          <a:p>
            <a:r>
              <a:rPr lang="en-US" dirty="0"/>
              <a:t>Intimate Space</a:t>
            </a:r>
          </a:p>
        </p:txBody>
      </p:sp>
    </p:spTree>
    <p:extLst>
      <p:ext uri="{BB962C8B-B14F-4D97-AF65-F5344CB8AC3E}">
        <p14:creationId xmlns:p14="http://schemas.microsoft.com/office/powerpoint/2010/main" val="2476742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1624</TotalTime>
  <Words>2306</Words>
  <Application>Microsoft Office PowerPoint</Application>
  <PresentationFormat>On-screen Show (4:3)</PresentationFormat>
  <Paragraphs>112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vt:lpstr>
      <vt:lpstr>Group Design Selection and Screening</vt:lpstr>
      <vt:lpstr>Grief Group Counseling</vt:lpstr>
      <vt:lpstr>Why Grief Counseling?</vt:lpstr>
      <vt:lpstr>Screening Process</vt:lpstr>
      <vt:lpstr>Screening Questions </vt:lpstr>
      <vt:lpstr>Grief Group Type </vt:lpstr>
      <vt:lpstr>Population Served</vt:lpstr>
      <vt:lpstr>Cultural Considerations</vt:lpstr>
      <vt:lpstr>Grief Therapy Number of Participants &amp; Sessions</vt:lpstr>
      <vt:lpstr>Grief Group Counseling Goals</vt:lpstr>
      <vt:lpstr>Theoretical Approach </vt:lpstr>
      <vt:lpstr>Blended Approach</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effective PowerPoint Presentations</dc:title>
  <dc:creator>Teresa Copeland</dc:creator>
  <cp:lastModifiedBy>Carrie Cattalo</cp:lastModifiedBy>
  <cp:revision>13</cp:revision>
  <dcterms:created xsi:type="dcterms:W3CDTF">2021-03-28T20:13:59Z</dcterms:created>
  <dcterms:modified xsi:type="dcterms:W3CDTF">2026-02-08T12:38:56Z</dcterms:modified>
</cp:coreProperties>
</file>