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1"/>
  </p:notesMasterIdLst>
  <p:sldIdLst>
    <p:sldId id="256" r:id="rId2"/>
    <p:sldId id="257" r:id="rId3"/>
    <p:sldId id="258" r:id="rId4"/>
    <p:sldId id="259" r:id="rId5"/>
    <p:sldId id="260" r:id="rId6"/>
    <p:sldId id="261" r:id="rId7"/>
    <p:sldId id="262" r:id="rId8"/>
    <p:sldId id="263" r:id="rId9"/>
    <p:sldId id="266"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606" autoAdjust="0"/>
  </p:normalViewPr>
  <p:slideViewPr>
    <p:cSldViewPr>
      <p:cViewPr varScale="1">
        <p:scale>
          <a:sx n="42" d="100"/>
          <a:sy n="42" d="100"/>
        </p:scale>
        <p:origin x="1264" y="1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FA83B3-BF5C-4A6C-938C-B2FB7D690DA3}" type="datetimeFigureOut">
              <a:rPr lang="en-US" smtClean="0"/>
              <a:pPr/>
              <a:t>2/20/2024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03143C-6C60-49A5-9C86-15F450F9D3F3}" type="slidenum">
              <a:rPr lang="en-US" smtClean="0"/>
              <a:pPr/>
              <a:t>‹#›</a:t>
            </a:fld>
            <a:endParaRPr lang="en-US" dirty="0"/>
          </a:p>
        </p:txBody>
      </p:sp>
    </p:spTree>
    <p:extLst>
      <p:ext uri="{BB962C8B-B14F-4D97-AF65-F5344CB8AC3E}">
        <p14:creationId xmlns:p14="http://schemas.microsoft.com/office/powerpoint/2010/main" val="753112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62500" lnSpcReduction="20000"/>
          </a:bodyPr>
          <a:lstStyle/>
          <a:p>
            <a:pPr marL="0" marR="0">
              <a:lnSpc>
                <a:spcPct val="200000"/>
              </a:lnSpc>
              <a:spcBef>
                <a:spcPts val="0"/>
              </a:spcBef>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Happiness is a choice; success is a choice, and how one treats others is a choice. Life is full of choices, and sometimes, people regret choices.  Everyone grows up differently, with different role models, resources, and amounts of love. Not one life story is the same, but how one looks at one’s life can positively affect the quality of one’s life and the world around them. Everyone has a story that combines all of their experiences, loves, losses, tragedies, successes, and failures. I have endured all of the above, and although I acknowledge the negative factors, I choose to think positively.  To minimize pain, I choose to perceive challenging times as growth and learning experiences. This gained strength pushes me through the day, the year, and through my endeavors.  I have learned to externalize problems so they do not become who I am. I am a big proponent of never labeling others, and Narrative Theory disconnects the person from problems and problematic behavior (Psychology Today, 2017).</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200000"/>
              </a:lnSpc>
              <a:spcBef>
                <a:spcPts val="0"/>
              </a:spcBef>
              <a:spcAft>
                <a:spcPts val="0"/>
              </a:spcAft>
              <a:buClrTx/>
              <a:buSzTx/>
              <a:buFontTx/>
              <a:buNone/>
              <a:tabLst/>
              <a:defRPr/>
            </a:pPr>
            <a:endParaRPr lang="en-US" dirty="0">
              <a:latin typeface="Times New Roman" panose="02020603050405020304" pitchFamily="18" charset="0"/>
              <a:cs typeface="Times New Roman" panose="02020603050405020304" pitchFamily="18" charset="0"/>
            </a:endParaRPr>
          </a:p>
          <a:p>
            <a:pPr>
              <a:lnSpc>
                <a:spcPct val="200000"/>
              </a:lnSpc>
            </a:pPr>
            <a:endParaRPr lang="en-US" baseline="0"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The Merriam-Webster (2019) dictionary states that human nature is collectively how humankind thinks, feels, and acts naturally. I have an optimistic view of life and human nature, always giving everyone the benefit of the doubt.  Even when I disagree with someone’s actions, my mind automatically considers their behavior is likely linked to something they have experienced or been accustomed to throughout their life.  I have a great deal of empathy and patience for individuals because I do not label the person. I label their experience as having created the behavior. Like the philosophies of Narrative Therapy, I believe individuals define themselves by their story, which has been under construction since their first vivid memory. Many individuals choose to look at their lives more pessimistically, and I believe even the most pessimistic individuals are searching for optimism. </a:t>
            </a:r>
            <a:r>
              <a:rPr lang="en-US" sz="3200" dirty="0"/>
              <a:t>Narrative therapy asserts that being human is constructing stories that shape our lives (Hunt, 2012).  </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Only the client can be the agent of change in Narrative Therapy, and with a counselor's guidance, they can rewrite their story in a more optimistic way.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a:lnSpc>
                <a:spcPct val="107000"/>
              </a:lnSpc>
              <a:spcBef>
                <a:spcPts val="0"/>
              </a:spcBef>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Like Narrative Therapy, I believe that positive change will occur when one focuses on positive aspects of life, past, present, and future. I believe that everyone has very different perspectives, but if given the tools to tweak the perspective, change can occur. This type of therapy removes the labeling and internalizing of events, separating people from their problem baggage. The externalizing and distance from problem stories that are created when more emphasis is put on positive experiences through the unique-outcomes technique allow individuals to change their perspectives, thought patterns, and behaviors.  When individuals have a healthy narrative, it creates a more positive, meaningful, and purposeful life (Psychology Today 2019).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2"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a:lnSpc>
                <a:spcPct val="107000"/>
              </a:lnSpc>
              <a:spcBef>
                <a:spcPts val="0"/>
              </a:spcBef>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I believe that change comes from within.  Change can not be forced.  I believe that people do not make positive changes in life because they are unaware that positive alternatives exist, they do not have the means, or their negative mindset prevents any alterations. Narrative therapy does not aim to change a person, rather change their viewpoint (Guy-Evans, 2023). Narrative therapy sheds light on the positive alternatives and gives clients the tools to change perspectives and skills to stop identifying themselves by their problems. In Narrative Therapy, the counselor is a respectful listener and non-blaming, and the client is the expert (Ackerman, 2017). By giving a good ear, an empathetic heart, and empowering tools, clients can make positive changes full of meaning. I am an existentialist and believe that the nature of existence varies from person to person (</a:t>
            </a:r>
            <a:r>
              <a:rPr lang="en-US" sz="1800" kern="100" dirty="0" err="1">
                <a:effectLst/>
                <a:latin typeface="Times New Roman" panose="02020603050405020304" pitchFamily="18" charset="0"/>
                <a:ea typeface="Aptos" panose="020B0004020202020204" pitchFamily="34" charset="0"/>
                <a:cs typeface="Times New Roman" panose="02020603050405020304" pitchFamily="18" charset="0"/>
              </a:rPr>
              <a:t>Marschall</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2023). Everyone will have different goals and I align with Narrative therapy because I believe it gives purpose to life.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2503143C-6C60-49A5-9C86-15F450F9D3F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a:lnSpc>
                <a:spcPct val="107000"/>
              </a:lnSpc>
              <a:spcBef>
                <a:spcPts val="0"/>
              </a:spcBef>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Section E of the ACA Code of Ethics (2014) mandates that counselors promote the well-being of individual clients by using the appropriate mental health assessments while considering the client's personal and cultural context. Narrative therapy has the ability to give counselors a culturally sensitive foundation by relying on the importance of culture in developing one’s identity (Morris, 2006).  The strength of Narrative Therapy in and of itself is cultural sensitivity because there is no one truth, only variations of reality. An individual, therefore, has many selves, many of which are undiscovered. Limitations of Narrative Therapy would include communication restrictions, unarticulated clients, lack of confidence, and intellectual capacity. This type of therapy has only been around for about 40 years, so it's hard to draw efficacy conclusions. It can be a complex therapy which could create a barrier for some who find it intimidating or overwhelming (</a:t>
            </a:r>
            <a:r>
              <a:rPr lang="en-US" sz="1800" kern="100" dirty="0" err="1">
                <a:effectLst/>
                <a:latin typeface="Times New Roman" panose="02020603050405020304" pitchFamily="18" charset="0"/>
                <a:ea typeface="Aptos" panose="020B0004020202020204" pitchFamily="34" charset="0"/>
                <a:cs typeface="Times New Roman" panose="02020603050405020304" pitchFamily="18" charset="0"/>
              </a:rPr>
              <a:t>Dibden</a:t>
            </a: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2022).</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2503143C-6C60-49A5-9C86-15F450F9D3F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a:lnSpc>
                <a:spcPct val="107000"/>
              </a:lnSpc>
              <a:spcBef>
                <a:spcPts val="0"/>
              </a:spcBef>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Narrative Theory can help me utilize acceptance and flexibility dispositions in my personal counseling approach (Grand Canyon University, 2022).  This approach thrives on acceptance of others and being non-judgmental while empowering clients to change according to their terms, stories, and goals. This approach removes the ability of value imposition by allowing the client to rewrite their prominent sequence of events.  My interpersonal skills, empathetic communication, and attentiveness will allow me to digest clients’ life stories and identify background influences to help clients re-author their narratives. This is a flexible and creative technique where I can work with the client, shifting my perspective along with theirs. When facing challenges, I intend to find alternative solutions for clients to promote change.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a:lnSpc>
                <a:spcPct val="107000"/>
              </a:lnSpc>
              <a:spcBef>
                <a:spcPts val="0"/>
              </a:spcBef>
              <a:spcAft>
                <a:spcPts val="800"/>
              </a:spcAft>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Narrative therapy is an ever-growing technique, with continual research, skill development courses, and intensive training.  Although I believe I will use various therapeutic techniques in my practice, narrative therapy can be intertwined with them all. I truly feel that perception is a foundational piece to healing.  One can not remove life events, but they can change how it is perceived.  I intend to research perceptions and how individuals can alter them to benefit their well-being to empower them to accomplish goals. I intend to research client exercises and questionnaires in preparation for my practicum.  Continuing to improve my communication and listening skills by practicing active listening, maintaining eye contact, and paraphrasing.  I intend to grow by learning how to assist the client with the therapeutic processes, such as deconstructing their story and rebuilding with unique outcomes.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2503143C-6C60-49A5-9C86-15F450F9D3F3}"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503143C-6C60-49A5-9C86-15F450F9D3F3}"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4251108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3088665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774832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750740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180774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1421821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41954796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38922833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555833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3386399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3140899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25834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4120799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1216254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762356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55357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750396-183E-47E6-A9AB-8B4DFEB4B0B5}" type="datetimeFigureOut">
              <a:rPr lang="en-US" smtClean="0"/>
              <a:pPr/>
              <a:t>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3228514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B750396-183E-47E6-A9AB-8B4DFEB4B0B5}" type="datetimeFigureOut">
              <a:rPr lang="en-US" smtClean="0"/>
              <a:pPr/>
              <a:t>2/20/2024</a:t>
            </a:fld>
            <a:endParaRPr lang="en-US"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8F5794EE-3F42-49F2-9337-8EB40D4810D4}" type="slidenum">
              <a:rPr lang="en-US" smtClean="0"/>
              <a:pPr/>
              <a:t>‹#›</a:t>
            </a:fld>
            <a:endParaRPr lang="en-US" dirty="0"/>
          </a:p>
        </p:txBody>
      </p:sp>
    </p:spTree>
    <p:extLst>
      <p:ext uri="{BB962C8B-B14F-4D97-AF65-F5344CB8AC3E}">
        <p14:creationId xmlns:p14="http://schemas.microsoft.com/office/powerpoint/2010/main" val="2087843401"/>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jp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jpe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webmd.com/mental-health/what-is-narrative-therapy"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counselingoutfitters.com/Morris.htm" TargetMode="External"/><Relationship Id="rId5" Type="http://schemas.openxmlformats.org/officeDocument/2006/relationships/hyperlink" Target="https://www.merriam-webster.com/dictionary/human%20nature" TargetMode="External"/><Relationship Id="rId4" Type="http://schemas.openxmlformats.org/officeDocument/2006/relationships/hyperlink" Target="https://www.verywellmind.com/what-is-existentialis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66216" y="4738887"/>
            <a:ext cx="6619243" cy="834720"/>
          </a:xfrm>
        </p:spPr>
        <p:txBody>
          <a:bodyPr>
            <a:normAutofit/>
          </a:bodyPr>
          <a:lstStyle/>
          <a:p>
            <a:r>
              <a:rPr lang="en-US" sz="4200"/>
              <a:t>Narrative Therapy</a:t>
            </a:r>
          </a:p>
        </p:txBody>
      </p:sp>
      <p:sp>
        <p:nvSpPr>
          <p:cNvPr id="3" name="Subtitle 2"/>
          <p:cNvSpPr>
            <a:spLocks noGrp="1"/>
          </p:cNvSpPr>
          <p:nvPr>
            <p:ph type="subTitle" idx="1"/>
          </p:nvPr>
        </p:nvSpPr>
        <p:spPr>
          <a:xfrm>
            <a:off x="866216" y="5577717"/>
            <a:ext cx="6619243" cy="666572"/>
          </a:xfrm>
        </p:spPr>
        <p:txBody>
          <a:bodyPr>
            <a:normAutofit/>
          </a:bodyPr>
          <a:lstStyle/>
          <a:p>
            <a:pPr>
              <a:lnSpc>
                <a:spcPct val="90000"/>
              </a:lnSpc>
            </a:pPr>
            <a:r>
              <a:rPr lang="en-US" sz="1600"/>
              <a:t>Grand Canyon University</a:t>
            </a:r>
          </a:p>
          <a:p>
            <a:pPr>
              <a:lnSpc>
                <a:spcPct val="90000"/>
              </a:lnSpc>
            </a:pPr>
            <a:r>
              <a:rPr lang="en-US" sz="1600"/>
              <a:t>Carrie Lux Cattalo</a:t>
            </a:r>
          </a:p>
        </p:txBody>
      </p:sp>
      <p:pic>
        <p:nvPicPr>
          <p:cNvPr id="5" name="Picture 4" descr="An open book with butterflies flying out of it&#10;&#10;Description automatically generated">
            <a:extLst>
              <a:ext uri="{FF2B5EF4-FFF2-40B4-BE49-F238E27FC236}">
                <a16:creationId xmlns:a16="http://schemas.microsoft.com/office/drawing/2014/main" id="{A3692BB6-4B12-250C-9EA8-E0F6E2ADD33A}"/>
              </a:ext>
            </a:extLst>
          </p:cNvPr>
          <p:cNvPicPr>
            <a:picLocks noChangeAspect="1"/>
          </p:cNvPicPr>
          <p:nvPr/>
        </p:nvPicPr>
        <p:blipFill rotWithShape="1">
          <a:blip r:embed="rId4">
            <a:extLst>
              <a:ext uri="{28A0092B-C50C-407E-A947-70E740481C1C}">
                <a14:useLocalDpi xmlns:a14="http://schemas.microsoft.com/office/drawing/2010/main" val="0"/>
              </a:ext>
            </a:extLst>
          </a:blip>
          <a:srcRect l="3277"/>
          <a:stretch/>
        </p:blipFill>
        <p:spPr>
          <a:xfrm>
            <a:off x="863203" y="-1"/>
            <a:ext cx="6623447" cy="4267831"/>
          </a:xfrm>
          <a:prstGeom prst="rect">
            <a:avLst/>
          </a:prstGeom>
          <a:effectLst>
            <a:outerShdw blurRad="50800" dist="50800" dir="5400000" algn="tl" rotWithShape="0">
              <a:prstClr val="black">
                <a:alpha val="43000"/>
              </a:prst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697" y="629266"/>
            <a:ext cx="6939116" cy="1223983"/>
          </a:xfrm>
        </p:spPr>
        <p:txBody>
          <a:bodyPr>
            <a:normAutofit/>
          </a:bodyPr>
          <a:lstStyle/>
          <a:p>
            <a:pPr>
              <a:lnSpc>
                <a:spcPct val="90000"/>
              </a:lnSpc>
            </a:pPr>
            <a:r>
              <a:rPr lang="en-US" sz="3900"/>
              <a:t>How do I personally identify with Narrative Therapy?</a:t>
            </a:r>
          </a:p>
        </p:txBody>
      </p:sp>
      <p:pic>
        <p:nvPicPr>
          <p:cNvPr id="5" name="Picture 4" descr="A colorful artwork of a person's head&#10;&#10;Description automatically generated">
            <a:extLst>
              <a:ext uri="{FF2B5EF4-FFF2-40B4-BE49-F238E27FC236}">
                <a16:creationId xmlns:a16="http://schemas.microsoft.com/office/drawing/2014/main" id="{CAE128B4-3FD8-A286-E4E5-B896709FC975}"/>
              </a:ext>
            </a:extLst>
          </p:cNvPr>
          <p:cNvPicPr>
            <a:picLocks noChangeAspect="1"/>
          </p:cNvPicPr>
          <p:nvPr/>
        </p:nvPicPr>
        <p:blipFill rotWithShape="1">
          <a:blip r:embed="rId4">
            <a:extLst>
              <a:ext uri="{28A0092B-C50C-407E-A947-70E740481C1C}">
                <a14:useLocalDpi xmlns:a14="http://schemas.microsoft.com/office/drawing/2010/main" val="0"/>
              </a:ext>
            </a:extLst>
          </a:blip>
          <a:srcRect l="25016" r="20417" b="-1"/>
          <a:stretch/>
        </p:blipFill>
        <p:spPr>
          <a:xfrm>
            <a:off x="486697" y="2052213"/>
            <a:ext cx="4088720" cy="4196185"/>
          </a:xfrm>
          <a:prstGeom prst="rect">
            <a:avLst/>
          </a:prstGeom>
          <a:effectLst>
            <a:outerShdw blurRad="50800" dist="38100" dir="5400000" algn="t" rotWithShape="0">
              <a:prstClr val="black">
                <a:alpha val="43000"/>
              </a:prstClr>
            </a:outerShdw>
          </a:effectLst>
        </p:spPr>
      </p:pic>
      <p:sp>
        <p:nvSpPr>
          <p:cNvPr id="3" name="Content Placeholder 2"/>
          <p:cNvSpPr>
            <a:spLocks noGrp="1"/>
          </p:cNvSpPr>
          <p:nvPr>
            <p:ph idx="1"/>
          </p:nvPr>
        </p:nvSpPr>
        <p:spPr>
          <a:xfrm>
            <a:off x="5063064" y="2052214"/>
            <a:ext cx="3253806" cy="4196185"/>
          </a:xfrm>
        </p:spPr>
        <p:txBody>
          <a:bodyPr>
            <a:normAutofit/>
          </a:bodyPr>
          <a:lstStyle/>
          <a:p>
            <a:r>
              <a:rPr lang="en-US"/>
              <a:t>I believe life is full of choices</a:t>
            </a:r>
          </a:p>
          <a:p>
            <a:r>
              <a:rPr lang="en-US"/>
              <a:t>Everyone has a different story</a:t>
            </a:r>
          </a:p>
          <a:p>
            <a:r>
              <a:rPr lang="en-US"/>
              <a:t>I choose to concentrate on the good in myself and others</a:t>
            </a:r>
          </a:p>
          <a:p>
            <a:r>
              <a:rPr lang="en-US"/>
              <a:t>Proponent of never labeling individuals</a:t>
            </a:r>
          </a:p>
          <a:p>
            <a:endParaRPr lang="en-US" dirty="0"/>
          </a:p>
          <a:p>
            <a:pPr marL="0" indent="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7220" y="1057843"/>
            <a:ext cx="7055380" cy="995082"/>
          </a:xfrm>
        </p:spPr>
        <p:txBody>
          <a:bodyPr>
            <a:normAutofit/>
          </a:bodyPr>
          <a:lstStyle/>
          <a:p>
            <a:r>
              <a:rPr lang="en-US" sz="4000" dirty="0"/>
              <a:t>Human Nature</a:t>
            </a:r>
          </a:p>
        </p:txBody>
      </p:sp>
      <p:sp>
        <p:nvSpPr>
          <p:cNvPr id="3" name="Content Placeholder 2"/>
          <p:cNvSpPr>
            <a:spLocks noGrp="1"/>
          </p:cNvSpPr>
          <p:nvPr>
            <p:ph idx="1"/>
          </p:nvPr>
        </p:nvSpPr>
        <p:spPr/>
        <p:txBody>
          <a:bodyPr>
            <a:noAutofit/>
          </a:bodyPr>
          <a:lstStyle/>
          <a:p>
            <a:endParaRPr lang="en-US" dirty="0"/>
          </a:p>
          <a:p>
            <a:r>
              <a:rPr lang="en-US" sz="2400" dirty="0"/>
              <a:t>Optimistic view of humans and life</a:t>
            </a:r>
          </a:p>
          <a:p>
            <a:r>
              <a:rPr lang="en-US" sz="2400" dirty="0"/>
              <a:t>I believe that individuals are defined mostly by their environment and their “story” begins around the time of their first vivid memory</a:t>
            </a:r>
          </a:p>
          <a:p>
            <a:r>
              <a:rPr lang="en-US" sz="2400" dirty="0"/>
              <a:t>Narrative therapy asserts that to be human is to construct stories that then shape our lives (Hunt, 2012).</a:t>
            </a:r>
          </a:p>
          <a:p>
            <a:endParaRPr lang="en-US" dirty="0"/>
          </a:p>
        </p:txBody>
      </p:sp>
      <p:pic>
        <p:nvPicPr>
          <p:cNvPr id="5" name="Picture 4" descr="A watercolor of a person's head&#10;&#10;Description automatically generated">
            <a:extLst>
              <a:ext uri="{FF2B5EF4-FFF2-40B4-BE49-F238E27FC236}">
                <a16:creationId xmlns:a16="http://schemas.microsoft.com/office/drawing/2014/main" id="{907E75B4-D484-B1C1-DD9C-7D1E93D1D0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9979" y="609594"/>
            <a:ext cx="2619375" cy="17430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62849A-570D-49DB-954C-63F144E88A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CA42011-E478-428B-9D15-A98E338BF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7">
            <a:extLst>
              <a:ext uri="{FF2B5EF4-FFF2-40B4-BE49-F238E27FC236}">
                <a16:creationId xmlns:a16="http://schemas.microsoft.com/office/drawing/2014/main" id="{9ED2773C-FE51-4632-BA46-036BDCDA6E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39954" y="1460230"/>
            <a:ext cx="2604045"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algn="ctr"/>
            <a:endParaRPr lang="en-US">
              <a:solidFill>
                <a:schemeClr val="tx1"/>
              </a:solidFill>
            </a:endParaRPr>
          </a:p>
        </p:txBody>
      </p:sp>
      <p:sp>
        <p:nvSpPr>
          <p:cNvPr id="2" name="Title 1"/>
          <p:cNvSpPr>
            <a:spLocks noGrp="1"/>
          </p:cNvSpPr>
          <p:nvPr>
            <p:ph type="title"/>
          </p:nvPr>
        </p:nvSpPr>
        <p:spPr>
          <a:xfrm>
            <a:off x="486697" y="629267"/>
            <a:ext cx="6939116" cy="1016654"/>
          </a:xfrm>
        </p:spPr>
        <p:txBody>
          <a:bodyPr>
            <a:normAutofit/>
          </a:bodyPr>
          <a:lstStyle/>
          <a:p>
            <a:pPr>
              <a:lnSpc>
                <a:spcPct val="90000"/>
              </a:lnSpc>
            </a:pPr>
            <a:br>
              <a:rPr lang="en-US" sz="3300" dirty="0">
                <a:solidFill>
                  <a:srgbClr val="EBEBEB"/>
                </a:solidFill>
              </a:rPr>
            </a:br>
            <a:r>
              <a:rPr lang="en-US" sz="3300" dirty="0">
                <a:solidFill>
                  <a:srgbClr val="EBEBEB"/>
                </a:solidFill>
              </a:rPr>
              <a:t>Dysfunction &amp; Change</a:t>
            </a:r>
          </a:p>
        </p:txBody>
      </p:sp>
      <p:sp useBgFill="1">
        <p:nvSpPr>
          <p:cNvPr id="16" name="Freeform: Shape 15">
            <a:extLst>
              <a:ext uri="{FF2B5EF4-FFF2-40B4-BE49-F238E27FC236}">
                <a16:creationId xmlns:a16="http://schemas.microsoft.com/office/drawing/2014/main" id="{E02F9158-C4C2-46A8-BE73-A4F77E139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762067"/>
            <a:ext cx="9144313"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en-US"/>
          </a:p>
        </p:txBody>
      </p:sp>
      <p:pic>
        <p:nvPicPr>
          <p:cNvPr id="5" name="Picture 4" descr="Hands opening a door to a green field&#10;&#10;Description automatically generated">
            <a:extLst>
              <a:ext uri="{FF2B5EF4-FFF2-40B4-BE49-F238E27FC236}">
                <a16:creationId xmlns:a16="http://schemas.microsoft.com/office/drawing/2014/main" id="{F5051FEC-9901-E96D-5697-A0163A3399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113" y="3023790"/>
            <a:ext cx="4088720" cy="2710999"/>
          </a:xfrm>
          <a:prstGeom prst="rect">
            <a:avLst/>
          </a:prstGeom>
          <a:effectLst/>
        </p:spPr>
      </p:pic>
      <p:sp>
        <p:nvSpPr>
          <p:cNvPr id="3" name="Content Placeholder 2"/>
          <p:cNvSpPr>
            <a:spLocks noGrp="1"/>
          </p:cNvSpPr>
          <p:nvPr>
            <p:ph idx="1"/>
          </p:nvPr>
        </p:nvSpPr>
        <p:spPr>
          <a:xfrm>
            <a:off x="4815816" y="2548281"/>
            <a:ext cx="3841955" cy="3658689"/>
          </a:xfrm>
        </p:spPr>
        <p:txBody>
          <a:bodyPr>
            <a:normAutofit/>
          </a:bodyPr>
          <a:lstStyle/>
          <a:p>
            <a:r>
              <a:rPr lang="en-US" sz="2400" dirty="0"/>
              <a:t>Perspective = change</a:t>
            </a:r>
          </a:p>
          <a:p>
            <a:r>
              <a:rPr lang="en-US" sz="2400" dirty="0"/>
              <a:t>Internalizing creates dysfunction; externalizing allows for change</a:t>
            </a:r>
          </a:p>
          <a:p>
            <a:r>
              <a:rPr lang="en-US" sz="2400" dirty="0"/>
              <a:t>Healthy narrative = positive meaning and purpose</a:t>
            </a:r>
          </a:p>
          <a:p>
            <a:pPr lvl="1"/>
            <a:endParaRPr lang="en-US" dirty="0"/>
          </a:p>
          <a:p>
            <a:pPr lvl="1"/>
            <a:endParaRPr lang="en-US" dirty="0"/>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4A3DA6D-FED2-4369-9ACD-B578C8790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63C72DE-4C01-4F6C-9020-327690ADA8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1836"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Freeform 7">
            <a:extLst>
              <a:ext uri="{FF2B5EF4-FFF2-40B4-BE49-F238E27FC236}">
                <a16:creationId xmlns:a16="http://schemas.microsoft.com/office/drawing/2014/main" id="{5627181E-8B3E-4EFB-8F43-17296B86C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39954" y="1460230"/>
            <a:ext cx="2604045"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algn="ctr"/>
            <a:endParaRPr lang="en-US">
              <a:solidFill>
                <a:schemeClr val="tx1"/>
              </a:solidFill>
            </a:endParaRPr>
          </a:p>
        </p:txBody>
      </p:sp>
      <p:sp>
        <p:nvSpPr>
          <p:cNvPr id="2" name="Title 1"/>
          <p:cNvSpPr>
            <a:spLocks noGrp="1"/>
          </p:cNvSpPr>
          <p:nvPr>
            <p:ph type="title"/>
          </p:nvPr>
        </p:nvSpPr>
        <p:spPr>
          <a:xfrm>
            <a:off x="486697" y="629267"/>
            <a:ext cx="6939116" cy="1016654"/>
          </a:xfrm>
        </p:spPr>
        <p:txBody>
          <a:bodyPr>
            <a:normAutofit/>
          </a:bodyPr>
          <a:lstStyle/>
          <a:p>
            <a:pPr>
              <a:lnSpc>
                <a:spcPct val="90000"/>
              </a:lnSpc>
            </a:pPr>
            <a:r>
              <a:rPr lang="en-US" sz="3300">
                <a:solidFill>
                  <a:srgbClr val="EBEBEB"/>
                </a:solidFill>
              </a:rPr>
              <a:t>Counselor and Client Roles in Therapy</a:t>
            </a:r>
          </a:p>
        </p:txBody>
      </p:sp>
      <p:sp useBgFill="1">
        <p:nvSpPr>
          <p:cNvPr id="21" name="Freeform: Shape 20">
            <a:extLst>
              <a:ext uri="{FF2B5EF4-FFF2-40B4-BE49-F238E27FC236}">
                <a16:creationId xmlns:a16="http://schemas.microsoft.com/office/drawing/2014/main" id="{2E45DBDE-EAD7-4DEE-B77D-577BBB0A13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762067"/>
            <a:ext cx="9144313"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en-US"/>
          </a:p>
        </p:txBody>
      </p:sp>
      <p:sp>
        <p:nvSpPr>
          <p:cNvPr id="3" name="Content Placeholder 2"/>
          <p:cNvSpPr>
            <a:spLocks noGrp="1"/>
          </p:cNvSpPr>
          <p:nvPr>
            <p:ph idx="1"/>
          </p:nvPr>
        </p:nvSpPr>
        <p:spPr>
          <a:xfrm>
            <a:off x="486698" y="2548281"/>
            <a:ext cx="4933944" cy="3658689"/>
          </a:xfrm>
        </p:spPr>
        <p:txBody>
          <a:bodyPr>
            <a:normAutofit/>
          </a:bodyPr>
          <a:lstStyle/>
          <a:p>
            <a:pPr>
              <a:lnSpc>
                <a:spcPct val="90000"/>
              </a:lnSpc>
            </a:pPr>
            <a:r>
              <a:rPr lang="en-US" dirty="0"/>
              <a:t>Change can not be forced</a:t>
            </a:r>
          </a:p>
          <a:p>
            <a:pPr>
              <a:lnSpc>
                <a:spcPct val="90000"/>
              </a:lnSpc>
            </a:pPr>
            <a:r>
              <a:rPr lang="en-US" dirty="0"/>
              <a:t>What prevents change?</a:t>
            </a:r>
          </a:p>
          <a:p>
            <a:pPr lvl="1">
              <a:lnSpc>
                <a:spcPct val="90000"/>
              </a:lnSpc>
            </a:pPr>
            <a:r>
              <a:rPr lang="en-US" dirty="0"/>
              <a:t>Unaware of positive alternatives</a:t>
            </a:r>
          </a:p>
          <a:p>
            <a:pPr lvl="1">
              <a:lnSpc>
                <a:spcPct val="90000"/>
              </a:lnSpc>
            </a:pPr>
            <a:r>
              <a:rPr lang="en-US" dirty="0"/>
              <a:t>Do not have the means to change</a:t>
            </a:r>
          </a:p>
          <a:p>
            <a:pPr lvl="1">
              <a:lnSpc>
                <a:spcPct val="90000"/>
              </a:lnSpc>
            </a:pPr>
            <a:r>
              <a:rPr lang="en-US" dirty="0"/>
              <a:t> A negative mindset prevents it</a:t>
            </a:r>
          </a:p>
          <a:p>
            <a:pPr>
              <a:lnSpc>
                <a:spcPct val="90000"/>
              </a:lnSpc>
            </a:pPr>
            <a:r>
              <a:rPr lang="en-US" dirty="0"/>
              <a:t>Counselor is the listener and means to alternative storylines</a:t>
            </a:r>
          </a:p>
          <a:p>
            <a:pPr>
              <a:lnSpc>
                <a:spcPct val="90000"/>
              </a:lnSpc>
            </a:pPr>
            <a:r>
              <a:rPr lang="en-US" dirty="0"/>
              <a:t>The client is the expert storyteller and becomes their own therapist reflecting their goals and values</a:t>
            </a:r>
          </a:p>
        </p:txBody>
      </p:sp>
      <p:pic>
        <p:nvPicPr>
          <p:cNvPr id="5" name="Picture 4" descr="A person and person sitting in chairs with gears on the head&#10;&#10;Description automatically generated">
            <a:extLst>
              <a:ext uri="{FF2B5EF4-FFF2-40B4-BE49-F238E27FC236}">
                <a16:creationId xmlns:a16="http://schemas.microsoft.com/office/drawing/2014/main" id="{5960D5D6-2293-CADC-509E-879E24E258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3191" y="3360951"/>
            <a:ext cx="2994466" cy="2036677"/>
          </a:xfrm>
          <a:prstGeom prst="rect">
            <a:avLst/>
          </a:prstGeom>
          <a:effectLst/>
        </p:spPr>
      </p:pic>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41B68C77-138E-4BF7-A276-BD0C78A421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613"/>
          <a:stretch/>
        </p:blipFill>
        <p:spPr>
          <a:xfrm>
            <a:off x="0" y="2669685"/>
            <a:ext cx="3027759" cy="4188315"/>
          </a:xfrm>
          <a:prstGeom prst="rect">
            <a:avLst/>
          </a:prstGeom>
        </p:spPr>
      </p:pic>
      <p:pic>
        <p:nvPicPr>
          <p:cNvPr id="15" name="Picture 14">
            <a:extLst>
              <a:ext uri="{FF2B5EF4-FFF2-40B4-BE49-F238E27FC236}">
                <a16:creationId xmlns:a16="http://schemas.microsoft.com/office/drawing/2014/main" id="{7C268552-D473-46ED-B1B8-422042C4DE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35640"/>
          <a:stretch/>
        </p:blipFill>
        <p:spPr>
          <a:xfrm>
            <a:off x="0" y="2892347"/>
            <a:ext cx="1141809" cy="2365453"/>
          </a:xfrm>
          <a:prstGeom prst="rect">
            <a:avLst/>
          </a:prstGeom>
        </p:spPr>
      </p:pic>
      <p:sp>
        <p:nvSpPr>
          <p:cNvPr id="17" name="Oval 16">
            <a:extLst>
              <a:ext uri="{FF2B5EF4-FFF2-40B4-BE49-F238E27FC236}">
                <a16:creationId xmlns:a16="http://schemas.microsoft.com/office/drawing/2014/main" id="{4AC0CD9D-7610-4620-93B4-798CCD9AB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19" name="Picture 18">
            <a:extLst>
              <a:ext uri="{FF2B5EF4-FFF2-40B4-BE49-F238E27FC236}">
                <a16:creationId xmlns:a16="http://schemas.microsoft.com/office/drawing/2014/main" id="{B9238B3E-24AA-439A-B527-6C5DF6D7214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28813"/>
          <a:stretch/>
        </p:blipFill>
        <p:spPr>
          <a:xfrm>
            <a:off x="5999559" y="0"/>
            <a:ext cx="1202540" cy="1141407"/>
          </a:xfrm>
          <a:prstGeom prst="rect">
            <a:avLst/>
          </a:prstGeom>
        </p:spPr>
      </p:pic>
      <p:pic>
        <p:nvPicPr>
          <p:cNvPr id="21" name="Picture 20">
            <a:extLst>
              <a:ext uri="{FF2B5EF4-FFF2-40B4-BE49-F238E27FC236}">
                <a16:creationId xmlns:a16="http://schemas.microsoft.com/office/drawing/2014/main" id="{69F01145-BEA3-4CBF-AA21-10077B948C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6">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23" name="Rectangle 22">
            <a:extLst>
              <a:ext uri="{FF2B5EF4-FFF2-40B4-BE49-F238E27FC236}">
                <a16:creationId xmlns:a16="http://schemas.microsoft.com/office/drawing/2014/main" id="{DE4D62F9-188E-4530-84C2-24BDEE4BEB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4">
            <a:extLst>
              <a:ext uri="{FF2B5EF4-FFF2-40B4-BE49-F238E27FC236}">
                <a16:creationId xmlns:a16="http://schemas.microsoft.com/office/drawing/2014/main" id="{EE4E366E-272A-409E-840F-9A6A64A9E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721560C-E4AB-4287-A29C-3F6916794C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1836"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Freeform 7">
            <a:extLst>
              <a:ext uri="{FF2B5EF4-FFF2-40B4-BE49-F238E27FC236}">
                <a16:creationId xmlns:a16="http://schemas.microsoft.com/office/drawing/2014/main" id="{DF6CFF07-D953-4F9C-9A0E-E0A6AACB61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39954" y="1460230"/>
            <a:ext cx="2604045"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algn="ctr"/>
            <a:endParaRPr lang="en-US">
              <a:solidFill>
                <a:schemeClr val="tx1"/>
              </a:solidFill>
            </a:endParaRPr>
          </a:p>
        </p:txBody>
      </p:sp>
      <p:sp>
        <p:nvSpPr>
          <p:cNvPr id="2" name="Title 1"/>
          <p:cNvSpPr>
            <a:spLocks noGrp="1"/>
          </p:cNvSpPr>
          <p:nvPr>
            <p:ph type="title"/>
          </p:nvPr>
        </p:nvSpPr>
        <p:spPr>
          <a:xfrm>
            <a:off x="486697" y="629267"/>
            <a:ext cx="6939116" cy="1016654"/>
          </a:xfrm>
        </p:spPr>
        <p:txBody>
          <a:bodyPr vert="horz" lIns="91440" tIns="45720" rIns="91440" bIns="45720" rtlCol="0" anchor="t">
            <a:normAutofit fontScale="90000"/>
          </a:bodyPr>
          <a:lstStyle/>
          <a:p>
            <a:pPr defTabSz="457200"/>
            <a:r>
              <a:rPr lang="en-US" b="0" i="0" kern="1200" dirty="0">
                <a:solidFill>
                  <a:srgbClr val="EBEBEB"/>
                </a:solidFill>
                <a:latin typeface="+mj-lt"/>
                <a:ea typeface="+mj-ea"/>
                <a:cs typeface="+mj-cs"/>
              </a:rPr>
              <a:t>Strengths and Limitations with Diverse Populations</a:t>
            </a:r>
          </a:p>
        </p:txBody>
      </p:sp>
      <p:sp useBgFill="1">
        <p:nvSpPr>
          <p:cNvPr id="31" name="Freeform: Shape 30">
            <a:extLst>
              <a:ext uri="{FF2B5EF4-FFF2-40B4-BE49-F238E27FC236}">
                <a16:creationId xmlns:a16="http://schemas.microsoft.com/office/drawing/2014/main" id="{DAA4FEEE-0B5F-41BF-825D-60F9FB0895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762067"/>
            <a:ext cx="9144313"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txBody>
          <a:bodyPr/>
          <a:lstStyle/>
          <a:p>
            <a:endParaRPr lang="en-US"/>
          </a:p>
        </p:txBody>
      </p:sp>
      <p:sp>
        <p:nvSpPr>
          <p:cNvPr id="4" name="Content Placeholder 3"/>
          <p:cNvSpPr>
            <a:spLocks noGrp="1"/>
          </p:cNvSpPr>
          <p:nvPr>
            <p:ph sz="half" idx="2"/>
          </p:nvPr>
        </p:nvSpPr>
        <p:spPr>
          <a:xfrm>
            <a:off x="486698" y="2548281"/>
            <a:ext cx="3841954" cy="3658689"/>
          </a:xfrm>
        </p:spPr>
        <p:txBody>
          <a:bodyPr vert="horz" lIns="91440" tIns="45720" rIns="91440" bIns="45720" rtlCol="0">
            <a:normAutofit lnSpcReduction="10000"/>
          </a:bodyPr>
          <a:lstStyle/>
          <a:p>
            <a:pPr defTabSz="457200"/>
            <a:r>
              <a:rPr lang="en-US" dirty="0"/>
              <a:t>Strengths</a:t>
            </a:r>
          </a:p>
          <a:p>
            <a:pPr lvl="1" defTabSz="457200"/>
            <a:r>
              <a:rPr lang="en-US" dirty="0"/>
              <a:t>Culture is an individual’s collected story</a:t>
            </a:r>
          </a:p>
          <a:p>
            <a:pPr lvl="1" defTabSz="457200"/>
            <a:r>
              <a:rPr lang="en-US" dirty="0"/>
              <a:t>Client receive the tools to improve their quality of life moving forward with sensitivity to their culture</a:t>
            </a:r>
          </a:p>
          <a:p>
            <a:pPr defTabSz="457200"/>
            <a:r>
              <a:rPr lang="en-US" dirty="0"/>
              <a:t>Limitations</a:t>
            </a:r>
          </a:p>
          <a:p>
            <a:pPr lvl="1" defTabSz="457200"/>
            <a:r>
              <a:rPr lang="en-US" dirty="0"/>
              <a:t>Communication restrictions and language barriers</a:t>
            </a:r>
          </a:p>
          <a:p>
            <a:pPr lvl="1" defTabSz="457200"/>
            <a:r>
              <a:rPr lang="en-US" dirty="0"/>
              <a:t>Lack of evidence</a:t>
            </a:r>
          </a:p>
          <a:p>
            <a:pPr lvl="1" defTabSz="457200"/>
            <a:r>
              <a:rPr lang="en-US" dirty="0"/>
              <a:t>Complex and intimidating</a:t>
            </a:r>
          </a:p>
        </p:txBody>
      </p:sp>
      <p:pic>
        <p:nvPicPr>
          <p:cNvPr id="8" name="Content Placeholder 7">
            <a:extLst>
              <a:ext uri="{FF2B5EF4-FFF2-40B4-BE49-F238E27FC236}">
                <a16:creationId xmlns:a16="http://schemas.microsoft.com/office/drawing/2014/main" id="{59BCAAED-2933-4905-A604-512F6FBE7865}"/>
              </a:ext>
            </a:extLst>
          </p:cNvPr>
          <p:cNvPicPr>
            <a:picLocks noGrp="1" noChangeAspect="1"/>
          </p:cNvPicPr>
          <p:nvPr>
            <p:ph sz="half" idx="1"/>
          </p:nvPr>
        </p:nvPicPr>
        <p:blipFill>
          <a:blip r:embed="rId7">
            <a:extLst>
              <a:ext uri="{28A0092B-C50C-407E-A947-70E740481C1C}">
                <a14:useLocalDpi xmlns:a14="http://schemas.microsoft.com/office/drawing/2010/main" val="0"/>
              </a:ext>
            </a:extLst>
          </a:blip>
          <a:stretch/>
        </p:blipFill>
        <p:spPr>
          <a:xfrm>
            <a:off x="4568937" y="3006435"/>
            <a:ext cx="4088720" cy="2745709"/>
          </a:xfrm>
          <a:prstGeom prst="rect">
            <a:avLst/>
          </a:prstGeom>
          <a:effectLst/>
        </p:spPr>
      </p:pic>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41B68C77-138E-4BF7-A276-BD0C78A421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3613"/>
          <a:stretch/>
        </p:blipFill>
        <p:spPr>
          <a:xfrm>
            <a:off x="0" y="2669685"/>
            <a:ext cx="3027759" cy="4188315"/>
          </a:xfrm>
          <a:prstGeom prst="rect">
            <a:avLst/>
          </a:prstGeom>
        </p:spPr>
      </p:pic>
      <p:pic>
        <p:nvPicPr>
          <p:cNvPr id="14" name="Picture 13">
            <a:extLst>
              <a:ext uri="{FF2B5EF4-FFF2-40B4-BE49-F238E27FC236}">
                <a16:creationId xmlns:a16="http://schemas.microsoft.com/office/drawing/2014/main" id="{7C268552-D473-46ED-B1B8-422042C4DE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l="35640"/>
          <a:stretch/>
        </p:blipFill>
        <p:spPr>
          <a:xfrm>
            <a:off x="0" y="2892347"/>
            <a:ext cx="1141809" cy="2365453"/>
          </a:xfrm>
          <a:prstGeom prst="rect">
            <a:avLst/>
          </a:prstGeom>
        </p:spPr>
      </p:pic>
      <p:sp>
        <p:nvSpPr>
          <p:cNvPr id="16" name="Oval 15">
            <a:extLst>
              <a:ext uri="{FF2B5EF4-FFF2-40B4-BE49-F238E27FC236}">
                <a16:creationId xmlns:a16="http://schemas.microsoft.com/office/drawing/2014/main" id="{4AC0CD9D-7610-4620-93B4-798CCD9AB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18" name="Picture 17">
            <a:extLst>
              <a:ext uri="{FF2B5EF4-FFF2-40B4-BE49-F238E27FC236}">
                <a16:creationId xmlns:a16="http://schemas.microsoft.com/office/drawing/2014/main" id="{B9238B3E-24AA-439A-B527-6C5DF6D7214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6">
            <a:extLst>
              <a:ext uri="{28A0092B-C50C-407E-A947-70E740481C1C}">
                <a14:useLocalDpi xmlns:a14="http://schemas.microsoft.com/office/drawing/2010/main" val="0"/>
              </a:ext>
            </a:extLst>
          </a:blip>
          <a:srcRect t="28813"/>
          <a:stretch/>
        </p:blipFill>
        <p:spPr>
          <a:xfrm>
            <a:off x="5999559" y="0"/>
            <a:ext cx="1202540" cy="1141407"/>
          </a:xfrm>
          <a:prstGeom prst="rect">
            <a:avLst/>
          </a:prstGeom>
        </p:spPr>
      </p:pic>
      <p:pic>
        <p:nvPicPr>
          <p:cNvPr id="20" name="Picture 19">
            <a:extLst>
              <a:ext uri="{FF2B5EF4-FFF2-40B4-BE49-F238E27FC236}">
                <a16:creationId xmlns:a16="http://schemas.microsoft.com/office/drawing/2014/main" id="{69F01145-BEA3-4CBF-AA21-10077B948C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7">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22" name="Rectangle 21">
            <a:extLst>
              <a:ext uri="{FF2B5EF4-FFF2-40B4-BE49-F238E27FC236}">
                <a16:creationId xmlns:a16="http://schemas.microsoft.com/office/drawing/2014/main" id="{DE4D62F9-188E-4530-84C2-24BDEE4BEB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486697" y="629266"/>
            <a:ext cx="6939116" cy="1223983"/>
          </a:xfrm>
        </p:spPr>
        <p:txBody>
          <a:bodyPr vert="horz" lIns="91440" tIns="45720" rIns="91440" bIns="45720" rtlCol="0" anchor="t">
            <a:normAutofit fontScale="90000"/>
          </a:bodyPr>
          <a:lstStyle/>
          <a:p>
            <a:pPr defTabSz="457200"/>
            <a:r>
              <a:rPr lang="en-US" b="0" i="0" kern="1200" dirty="0">
                <a:solidFill>
                  <a:schemeClr val="tx2"/>
                </a:solidFill>
                <a:latin typeface="+mj-lt"/>
                <a:ea typeface="+mj-ea"/>
                <a:cs typeface="+mj-cs"/>
              </a:rPr>
              <a:t>Dispositional Values Acceptance and Flexibility</a:t>
            </a:r>
          </a:p>
        </p:txBody>
      </p:sp>
      <p:sp>
        <p:nvSpPr>
          <p:cNvPr id="4" name="Content Placeholder 3"/>
          <p:cNvSpPr>
            <a:spLocks noGrp="1"/>
          </p:cNvSpPr>
          <p:nvPr>
            <p:ph sz="half" idx="2"/>
          </p:nvPr>
        </p:nvSpPr>
        <p:spPr>
          <a:xfrm>
            <a:off x="827483" y="2052214"/>
            <a:ext cx="4125517" cy="4196185"/>
          </a:xfrm>
        </p:spPr>
        <p:txBody>
          <a:bodyPr vert="horz" lIns="91440" tIns="45720" rIns="91440" bIns="45720" rtlCol="0">
            <a:normAutofit/>
          </a:bodyPr>
          <a:lstStyle/>
          <a:p>
            <a:pPr defTabSz="457200"/>
            <a:r>
              <a:rPr lang="en-US" sz="2400" dirty="0"/>
              <a:t>Narrative Therapy is a technique that embraces acceptance and flexibility</a:t>
            </a:r>
          </a:p>
          <a:p>
            <a:pPr defTabSz="457200"/>
            <a:r>
              <a:rPr lang="en-US" sz="2400" dirty="0"/>
              <a:t>Non-judgmental and empowering</a:t>
            </a:r>
          </a:p>
          <a:p>
            <a:pPr defTabSz="457200"/>
            <a:r>
              <a:rPr lang="en-US" sz="2400" dirty="0"/>
              <a:t>Removal of value imposition</a:t>
            </a:r>
          </a:p>
          <a:p>
            <a:pPr defTabSz="457200"/>
            <a:r>
              <a:rPr lang="en-US" sz="2400" dirty="0"/>
              <a:t>Flexibility to shift perspectives</a:t>
            </a:r>
          </a:p>
        </p:txBody>
      </p:sp>
      <p:pic>
        <p:nvPicPr>
          <p:cNvPr id="7" name="Content Placeholder 6" descr="A hand in a yellow cup with leaves&#10;&#10;Description automatically generated">
            <a:extLst>
              <a:ext uri="{FF2B5EF4-FFF2-40B4-BE49-F238E27FC236}">
                <a16:creationId xmlns:a16="http://schemas.microsoft.com/office/drawing/2014/main" id="{1D97EBCD-9F67-81C1-CA71-0F69AC299A3B}"/>
              </a:ext>
            </a:extLst>
          </p:cNvPr>
          <p:cNvPicPr>
            <a:picLocks noGrp="1" noChangeAspect="1"/>
          </p:cNvPicPr>
          <p:nvPr>
            <p:ph sz="half" idx="1"/>
          </p:nvPr>
        </p:nvPicPr>
        <p:blipFill>
          <a:blip r:embed="rId8">
            <a:extLst>
              <a:ext uri="{28A0092B-C50C-407E-A947-70E740481C1C}">
                <a14:useLocalDpi xmlns:a14="http://schemas.microsoft.com/office/drawing/2010/main" val="0"/>
              </a:ext>
            </a:extLst>
          </a:blip>
          <a:stretch>
            <a:fillRect/>
          </a:stretch>
        </p:blipFill>
        <p:spPr>
          <a:xfrm>
            <a:off x="5114425" y="2130067"/>
            <a:ext cx="3476057" cy="2149875"/>
          </a:xfrm>
          <a:prstGeom prst="rect">
            <a:avLst/>
          </a:prstGeom>
          <a:effectLst>
            <a:outerShdw blurRad="50800" dist="38100" dir="5400000" algn="t" rotWithShape="0">
              <a:prstClr val="black">
                <a:alpha val="43000"/>
              </a:prst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837" y="228600"/>
            <a:ext cx="7055380" cy="1400530"/>
          </a:xfrm>
        </p:spPr>
        <p:txBody>
          <a:bodyPr>
            <a:noAutofit/>
          </a:bodyPr>
          <a:lstStyle/>
          <a:p>
            <a:r>
              <a:rPr lang="en-US" sz="4800" dirty="0"/>
              <a:t>Growth as a Student for NT Competency</a:t>
            </a:r>
          </a:p>
        </p:txBody>
      </p:sp>
      <p:pic>
        <p:nvPicPr>
          <p:cNvPr id="5" name="Content Placeholder 4" descr="A tree with oranges growing out of it">
            <a:extLst>
              <a:ext uri="{FF2B5EF4-FFF2-40B4-BE49-F238E27FC236}">
                <a16:creationId xmlns:a16="http://schemas.microsoft.com/office/drawing/2014/main" id="{6A4A55E4-2D32-48C7-9F80-BF5139794D3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2133600"/>
            <a:ext cx="4974781" cy="2836809"/>
          </a:xfrm>
        </p:spPr>
      </p:pic>
      <p:sp>
        <p:nvSpPr>
          <p:cNvPr id="6" name="TextBox 5">
            <a:extLst>
              <a:ext uri="{FF2B5EF4-FFF2-40B4-BE49-F238E27FC236}">
                <a16:creationId xmlns:a16="http://schemas.microsoft.com/office/drawing/2014/main" id="{E2D348B4-BD7F-0103-96F8-289A9BC5E748}"/>
              </a:ext>
            </a:extLst>
          </p:cNvPr>
          <p:cNvSpPr txBox="1"/>
          <p:nvPr/>
        </p:nvSpPr>
        <p:spPr>
          <a:xfrm>
            <a:off x="359219" y="2133600"/>
            <a:ext cx="3298381" cy="2585323"/>
          </a:xfrm>
          <a:prstGeom prst="rect">
            <a:avLst/>
          </a:prstGeom>
          <a:noFill/>
        </p:spPr>
        <p:txBody>
          <a:bodyPr wrap="square" rtlCol="0">
            <a:spAutoFit/>
          </a:bodyPr>
          <a:lstStyle/>
          <a:p>
            <a:pPr marL="285750" indent="-285750">
              <a:buFont typeface="Arial" panose="020B0604020202020204" pitchFamily="34" charset="0"/>
              <a:buChar char="•"/>
            </a:pPr>
            <a:r>
              <a:rPr lang="en-US" dirty="0"/>
              <a:t>Research techniques used</a:t>
            </a:r>
          </a:p>
          <a:p>
            <a:pPr marL="285750" indent="-285750">
              <a:buFont typeface="Arial" panose="020B0604020202020204" pitchFamily="34" charset="0"/>
              <a:buChar char="•"/>
            </a:pPr>
            <a:r>
              <a:rPr lang="en-US" dirty="0"/>
              <a:t>Research perceptions and how individuals can alter them</a:t>
            </a:r>
          </a:p>
          <a:p>
            <a:pPr marL="285750" indent="-285750">
              <a:buFont typeface="Arial" panose="020B0604020202020204" pitchFamily="34" charset="0"/>
              <a:buChar char="•"/>
            </a:pPr>
            <a:r>
              <a:rPr lang="en-US" dirty="0"/>
              <a:t>Practice active listening, maintaining eye contact, and paraphrasing</a:t>
            </a:r>
          </a:p>
          <a:p>
            <a:pPr marL="285750" indent="-285750">
              <a:buFont typeface="Arial" panose="020B0604020202020204" pitchFamily="34" charset="0"/>
              <a:buChar cha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4239690" cy="842682"/>
          </a:xfrm>
        </p:spPr>
        <p:txBody>
          <a:bodyPr>
            <a:normAutofit fontScale="90000"/>
          </a:bodyPr>
          <a:lstStyle/>
          <a:p>
            <a:r>
              <a:rPr lang="en-US" sz="5400" dirty="0"/>
              <a:t>References</a:t>
            </a:r>
          </a:p>
        </p:txBody>
      </p:sp>
      <p:sp>
        <p:nvSpPr>
          <p:cNvPr id="3" name="Content Placeholder 2"/>
          <p:cNvSpPr>
            <a:spLocks noGrp="1"/>
          </p:cNvSpPr>
          <p:nvPr>
            <p:ph idx="1"/>
          </p:nvPr>
        </p:nvSpPr>
        <p:spPr>
          <a:xfrm>
            <a:off x="152400" y="1143000"/>
            <a:ext cx="8610600" cy="5410200"/>
          </a:xfrm>
        </p:spPr>
        <p:txBody>
          <a:bodyPr>
            <a:normAutofit fontScale="55000" lnSpcReduction="20000"/>
          </a:bodyPr>
          <a:lstStyle/>
          <a:p>
            <a:pPr marL="457200" indent="-457200">
              <a:lnSpc>
                <a:spcPct val="200000"/>
              </a:lnSpc>
            </a:pPr>
            <a:r>
              <a:rPr lang="en-US" sz="1800" dirty="0">
                <a:effectLst/>
                <a:latin typeface="Times New Roman" panose="02020603050405020304" pitchFamily="18" charset="0"/>
              </a:rPr>
              <a:t>American Counseling Association. (2014). </a:t>
            </a:r>
            <a:r>
              <a:rPr lang="en-US" sz="1800" i="1" dirty="0">
                <a:effectLst/>
                <a:latin typeface="Times New Roman" panose="02020603050405020304" pitchFamily="18" charset="0"/>
              </a:rPr>
              <a:t>ACA Code of Ethics</a:t>
            </a:r>
            <a:r>
              <a:rPr lang="en-US" sz="1800" dirty="0">
                <a:effectLst/>
                <a:latin typeface="Times New Roman" panose="02020603050405020304" pitchFamily="18" charset="0"/>
              </a:rPr>
              <a:t>. https://www.counseling.org/resources/aca-code-of-ethics.pdf</a:t>
            </a:r>
          </a:p>
          <a:p>
            <a:pPr marL="457200" indent="-457200">
              <a:lnSpc>
                <a:spcPct val="200000"/>
              </a:lnSpc>
            </a:pPr>
            <a:r>
              <a:rPr lang="en-US" sz="1800" dirty="0">
                <a:effectLst/>
                <a:latin typeface="Times New Roman" panose="02020603050405020304" pitchFamily="18" charset="0"/>
              </a:rPr>
              <a:t>Ackerman, C. (2019). </a:t>
            </a:r>
            <a:r>
              <a:rPr lang="en-US" sz="1800" i="1" dirty="0">
                <a:effectLst/>
                <a:latin typeface="Times New Roman" panose="02020603050405020304" pitchFamily="18" charset="0"/>
              </a:rPr>
              <a:t>19 narrative therapy techniques, interventions + worksheets</a:t>
            </a:r>
            <a:r>
              <a:rPr lang="en-US" sz="1800" dirty="0">
                <a:effectLst/>
                <a:latin typeface="Times New Roman" panose="02020603050405020304" pitchFamily="18" charset="0"/>
              </a:rPr>
              <a:t>. PositivePsychology.com. https://positivepsychology.com/narrative-therapy/</a:t>
            </a:r>
          </a:p>
          <a:p>
            <a:pPr marL="457200" indent="-457200">
              <a:lnSpc>
                <a:spcPct val="200000"/>
              </a:lnSpc>
            </a:pPr>
            <a:r>
              <a:rPr lang="en-US" sz="1800" dirty="0">
                <a:effectLst/>
                <a:latin typeface="Times New Roman" panose="02020603050405020304" pitchFamily="18" charset="0"/>
              </a:rPr>
              <a:t>Brennan, D. (2021, April 12). </a:t>
            </a:r>
            <a:r>
              <a:rPr lang="en-US" sz="1800" i="1" dirty="0">
                <a:effectLst/>
                <a:latin typeface="Times New Roman" panose="02020603050405020304" pitchFamily="18" charset="0"/>
              </a:rPr>
              <a:t>What is narrative therapy?</a:t>
            </a:r>
            <a:r>
              <a:rPr lang="en-US" sz="1800" dirty="0">
                <a:effectLst/>
                <a:latin typeface="Times New Roman" panose="02020603050405020304" pitchFamily="18" charset="0"/>
              </a:rPr>
              <a:t> WebMD. </a:t>
            </a:r>
            <a:r>
              <a:rPr lang="en-US" sz="1800" dirty="0">
                <a:effectLst/>
                <a:latin typeface="Times New Roman" panose="02020603050405020304" pitchFamily="18" charset="0"/>
                <a:hlinkClick r:id="rId3">
                  <a:extLst>
                    <a:ext uri="{A12FA001-AC4F-418D-AE19-62706E023703}">
                      <ahyp:hlinkClr xmlns:ahyp="http://schemas.microsoft.com/office/drawing/2018/hyperlinkcolor" val="tx"/>
                    </a:ext>
                  </a:extLst>
                </a:hlinkClick>
              </a:rPr>
              <a:t>https://www.webmd.com/mental-health/what-is-narrative-therapy</a:t>
            </a:r>
            <a:endParaRPr lang="en-US" sz="1800" dirty="0">
              <a:effectLst/>
              <a:latin typeface="Times New Roman" panose="02020603050405020304" pitchFamily="18" charset="0"/>
            </a:endParaRPr>
          </a:p>
          <a:p>
            <a:pPr marL="457200" indent="-457200">
              <a:lnSpc>
                <a:spcPct val="200000"/>
              </a:lnSpc>
            </a:pPr>
            <a:r>
              <a:rPr lang="en-US" sz="1800" dirty="0" err="1">
                <a:effectLst/>
                <a:latin typeface="Times New Roman" panose="02020603050405020304" pitchFamily="18" charset="0"/>
              </a:rPr>
              <a:t>Dibdin</a:t>
            </a:r>
            <a:r>
              <a:rPr lang="en-US" sz="1800" dirty="0">
                <a:effectLst/>
                <a:latin typeface="Times New Roman" panose="02020603050405020304" pitchFamily="18" charset="0"/>
              </a:rPr>
              <a:t>, E. (2022, February 24). </a:t>
            </a:r>
            <a:r>
              <a:rPr lang="en-US" sz="1800" i="1" dirty="0">
                <a:effectLst/>
                <a:latin typeface="Times New Roman" panose="02020603050405020304" pitchFamily="18" charset="0"/>
              </a:rPr>
              <a:t>What is narrative therapy?</a:t>
            </a:r>
            <a:r>
              <a:rPr lang="en-US" sz="1800" dirty="0">
                <a:effectLst/>
                <a:latin typeface="Times New Roman" panose="02020603050405020304" pitchFamily="18" charset="0"/>
              </a:rPr>
              <a:t> Psych Central. https://psychcentral.com/health/narrative-therapy</a:t>
            </a:r>
          </a:p>
          <a:p>
            <a:pPr marL="457200" indent="-457200">
              <a:lnSpc>
                <a:spcPct val="200000"/>
              </a:lnSpc>
            </a:pPr>
            <a:r>
              <a:rPr lang="en-US" sz="1800" dirty="0">
                <a:effectLst/>
                <a:latin typeface="Times New Roman" panose="02020603050405020304" pitchFamily="18" charset="0"/>
              </a:rPr>
              <a:t>Hunt, N. (2012). </a:t>
            </a:r>
            <a:r>
              <a:rPr lang="en-US" sz="1800" i="1" dirty="0">
                <a:effectLst/>
                <a:latin typeface="Times New Roman" panose="02020603050405020304" pitchFamily="18" charset="0"/>
              </a:rPr>
              <a:t>Narrative therapy - an overview | </a:t>
            </a:r>
            <a:r>
              <a:rPr lang="en-US" sz="1800" i="1" dirty="0" err="1">
                <a:effectLst/>
                <a:latin typeface="Times New Roman" panose="02020603050405020304" pitchFamily="18" charset="0"/>
              </a:rPr>
              <a:t>sciencedirect</a:t>
            </a:r>
            <a:r>
              <a:rPr lang="en-US" sz="1800" i="1" dirty="0">
                <a:effectLst/>
                <a:latin typeface="Times New Roman" panose="02020603050405020304" pitchFamily="18" charset="0"/>
              </a:rPr>
              <a:t> topics</a:t>
            </a:r>
            <a:r>
              <a:rPr lang="en-US" sz="1800" dirty="0">
                <a:effectLst/>
                <a:latin typeface="Times New Roman" panose="02020603050405020304" pitchFamily="18" charset="0"/>
              </a:rPr>
              <a:t>. Www.sciencedirect.com. https://www.sciencedirect.com/topics/neuroscience/narrative-therapy</a:t>
            </a:r>
          </a:p>
          <a:p>
            <a:pPr marL="457200" indent="-457200">
              <a:lnSpc>
                <a:spcPct val="200000"/>
              </a:lnSpc>
            </a:pPr>
            <a:r>
              <a:rPr lang="en-US" sz="1800" dirty="0" err="1">
                <a:effectLst/>
                <a:latin typeface="Times New Roman" panose="02020603050405020304" pitchFamily="18" charset="0"/>
              </a:rPr>
              <a:t>Madeson</a:t>
            </a:r>
            <a:r>
              <a:rPr lang="en-US" sz="1800" dirty="0">
                <a:effectLst/>
                <a:latin typeface="Times New Roman" panose="02020603050405020304" pitchFamily="18" charset="0"/>
              </a:rPr>
              <a:t>, M. (2021, July 20). </a:t>
            </a:r>
            <a:r>
              <a:rPr lang="en-US" sz="1800" i="1" dirty="0">
                <a:effectLst/>
                <a:latin typeface="Times New Roman" panose="02020603050405020304" pitchFamily="18" charset="0"/>
              </a:rPr>
              <a:t>Different types of therapy: Choosing the right treatment</a:t>
            </a:r>
            <a:r>
              <a:rPr lang="en-US" sz="1800" dirty="0">
                <a:effectLst/>
                <a:latin typeface="Times New Roman" panose="02020603050405020304" pitchFamily="18" charset="0"/>
              </a:rPr>
              <a:t>. PositivePsychology.com. https://positivepsychology.com/types-of-therapies/</a:t>
            </a:r>
          </a:p>
          <a:p>
            <a:pPr marL="457200" indent="-457200">
              <a:lnSpc>
                <a:spcPct val="200000"/>
              </a:lnSpc>
            </a:pPr>
            <a:r>
              <a:rPr lang="en-US" sz="1800" dirty="0" err="1">
                <a:effectLst/>
                <a:latin typeface="Times New Roman" panose="02020603050405020304" pitchFamily="18" charset="0"/>
              </a:rPr>
              <a:t>Marschall</a:t>
            </a:r>
            <a:r>
              <a:rPr lang="en-US" sz="1800" dirty="0">
                <a:effectLst/>
                <a:latin typeface="Times New Roman" panose="02020603050405020304" pitchFamily="18" charset="0"/>
              </a:rPr>
              <a:t>, A. (2023, May 4). </a:t>
            </a:r>
            <a:r>
              <a:rPr lang="en-US" sz="1800" i="1" dirty="0">
                <a:effectLst/>
                <a:latin typeface="Times New Roman" panose="02020603050405020304" pitchFamily="18" charset="0"/>
              </a:rPr>
              <a:t>What is existentialism?</a:t>
            </a:r>
            <a:r>
              <a:rPr lang="en-US" sz="1800" dirty="0">
                <a:effectLst/>
                <a:latin typeface="Times New Roman" panose="02020603050405020304" pitchFamily="18" charset="0"/>
              </a:rPr>
              <a:t> </a:t>
            </a:r>
            <a:r>
              <a:rPr lang="en-US" sz="1800" dirty="0" err="1">
                <a:effectLst/>
                <a:latin typeface="Times New Roman" panose="02020603050405020304" pitchFamily="18" charset="0"/>
              </a:rPr>
              <a:t>Verywell</a:t>
            </a:r>
            <a:r>
              <a:rPr lang="en-US" sz="1800" dirty="0">
                <a:effectLst/>
                <a:latin typeface="Times New Roman" panose="02020603050405020304" pitchFamily="18" charset="0"/>
              </a:rPr>
              <a:t> Mind. </a:t>
            </a:r>
            <a:r>
              <a:rPr lang="en-US" sz="1800" dirty="0">
                <a:effectLst/>
                <a:latin typeface="Times New Roman" panose="02020603050405020304" pitchFamily="18" charset="0"/>
                <a:hlinkClick r:id="rId4">
                  <a:extLst>
                    <a:ext uri="{A12FA001-AC4F-418D-AE19-62706E023703}">
                      <ahyp:hlinkClr xmlns:ahyp="http://schemas.microsoft.com/office/drawing/2018/hyperlinkcolor" val="tx"/>
                    </a:ext>
                  </a:extLst>
                </a:hlinkClick>
              </a:rPr>
              <a:t>https://www.verywellmind.com/what-is-existentialism</a:t>
            </a:r>
            <a:endParaRPr lang="en-US" sz="1800" dirty="0">
              <a:effectLst/>
              <a:latin typeface="Times New Roman" panose="02020603050405020304" pitchFamily="18" charset="0"/>
            </a:endParaRPr>
          </a:p>
          <a:p>
            <a:pPr marL="457200" indent="-457200">
              <a:lnSpc>
                <a:spcPct val="200000"/>
              </a:lnSpc>
            </a:pPr>
            <a:r>
              <a:rPr lang="en-US" sz="1800" dirty="0">
                <a:effectLst/>
                <a:latin typeface="Times New Roman" panose="02020603050405020304" pitchFamily="18" charset="0"/>
              </a:rPr>
              <a:t>Merriam-Webster. (2019). </a:t>
            </a:r>
            <a:r>
              <a:rPr lang="en-US" sz="1800" i="1" dirty="0">
                <a:effectLst/>
                <a:latin typeface="Times New Roman" panose="02020603050405020304" pitchFamily="18" charset="0"/>
              </a:rPr>
              <a:t>Definition of human nature</a:t>
            </a:r>
            <a:r>
              <a:rPr lang="en-US" sz="1800" dirty="0">
                <a:effectLst/>
                <a:latin typeface="Times New Roman" panose="02020603050405020304" pitchFamily="18" charset="0"/>
              </a:rPr>
              <a:t>. Merriam-Webster.com. </a:t>
            </a:r>
            <a:r>
              <a:rPr lang="en-US" sz="1800" dirty="0">
                <a:effectLst/>
                <a:latin typeface="Times New Roman" panose="02020603050405020304" pitchFamily="18" charset="0"/>
                <a:hlinkClick r:id="rId5">
                  <a:extLst>
                    <a:ext uri="{A12FA001-AC4F-418D-AE19-62706E023703}">
                      <ahyp:hlinkClr xmlns:ahyp="http://schemas.microsoft.com/office/drawing/2018/hyperlinkcolor" val="tx"/>
                    </a:ext>
                  </a:extLst>
                </a:hlinkClick>
              </a:rPr>
              <a:t>https://www.merriam-webster.com/dictionary/human%20nature</a:t>
            </a:r>
            <a:endParaRPr lang="en-US" sz="1800" dirty="0">
              <a:effectLst/>
              <a:latin typeface="Times New Roman" panose="02020603050405020304" pitchFamily="18" charset="0"/>
            </a:endParaRPr>
          </a:p>
          <a:p>
            <a:pPr marL="457200" indent="-457200">
              <a:lnSpc>
                <a:spcPct val="200000"/>
              </a:lnSpc>
            </a:pPr>
            <a:r>
              <a:rPr lang="en-US" sz="1600" b="0" i="0" dirty="0">
                <a:effectLst/>
                <a:latin typeface="Times New Roman" panose="02020603050405020304" pitchFamily="18" charset="0"/>
              </a:rPr>
              <a:t>Morris, C. C. (2006). </a:t>
            </a:r>
            <a:r>
              <a:rPr lang="en-US" sz="1600" b="0" i="1" dirty="0">
                <a:effectLst/>
                <a:latin typeface="Times New Roman" panose="02020603050405020304" pitchFamily="18" charset="0"/>
              </a:rPr>
              <a:t>Narrative theory: A culturally sensitive counseling and research framework. </a:t>
            </a:r>
            <a:r>
              <a:rPr lang="en-US" sz="1600" b="0" i="0" dirty="0">
                <a:effectLst/>
                <a:latin typeface="Times New Roman" panose="02020603050405020304" pitchFamily="18" charset="0"/>
              </a:rPr>
              <a:t>Retrieved February 12, 2007, from </a:t>
            </a:r>
            <a:r>
              <a:rPr lang="en-US" sz="1600" b="0" i="0" dirty="0">
                <a:effectLst/>
                <a:latin typeface="Times New Roman" panose="02020603050405020304" pitchFamily="18" charset="0"/>
                <a:hlinkClick r:id="rId6">
                  <a:extLst>
                    <a:ext uri="{A12FA001-AC4F-418D-AE19-62706E023703}">
                      <ahyp:hlinkClr xmlns:ahyp="http://schemas.microsoft.com/office/drawing/2018/hyperlinkcolor" val="tx"/>
                    </a:ext>
                  </a:extLst>
                </a:hlinkClick>
              </a:rPr>
              <a:t>http://www.counselingoutfitters.com/Morris.htm</a:t>
            </a:r>
            <a:endParaRPr lang="en-US" sz="1800" dirty="0">
              <a:effectLst/>
              <a:latin typeface="Times New Roman" panose="02020603050405020304" pitchFamily="18" charset="0"/>
            </a:endParaRPr>
          </a:p>
          <a:p>
            <a:pPr marL="457200" indent="-457200">
              <a:lnSpc>
                <a:spcPct val="200000"/>
              </a:lnSpc>
            </a:pPr>
            <a:r>
              <a:rPr lang="en-US" sz="1800" dirty="0">
                <a:effectLst/>
                <a:latin typeface="Times New Roman" panose="02020603050405020304" pitchFamily="18" charset="0"/>
              </a:rPr>
              <a:t>Psychology Today. (2019). </a:t>
            </a:r>
            <a:r>
              <a:rPr lang="en-US" sz="1800" i="1" dirty="0">
                <a:effectLst/>
                <a:latin typeface="Times New Roman" panose="02020603050405020304" pitchFamily="18" charset="0"/>
              </a:rPr>
              <a:t>Narrative therapy</a:t>
            </a:r>
            <a:r>
              <a:rPr lang="en-US" sz="1800" dirty="0">
                <a:effectLst/>
                <a:latin typeface="Times New Roman" panose="02020603050405020304" pitchFamily="18" charset="0"/>
              </a:rPr>
              <a:t>. Psychology Today. https://www.psychologytoday.com/us/therapy-types/narrative-therapy</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1849</TotalTime>
  <Words>1734</Words>
  <Application>Microsoft Office PowerPoint</Application>
  <PresentationFormat>On-screen Show (4:3)</PresentationFormat>
  <Paragraphs>70</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Aptos</vt:lpstr>
      <vt:lpstr>Arial</vt:lpstr>
      <vt:lpstr>Calibri</vt:lpstr>
      <vt:lpstr>Century Gothic</vt:lpstr>
      <vt:lpstr>Times New Roman</vt:lpstr>
      <vt:lpstr>Wingdings 3</vt:lpstr>
      <vt:lpstr>Ion</vt:lpstr>
      <vt:lpstr>Narrative Therapy</vt:lpstr>
      <vt:lpstr>How do I personally identify with Narrative Therapy?</vt:lpstr>
      <vt:lpstr>Human Nature</vt:lpstr>
      <vt:lpstr> Dysfunction &amp; Change</vt:lpstr>
      <vt:lpstr>Counselor and Client Roles in Therapy</vt:lpstr>
      <vt:lpstr>Strengths and Limitations with Diverse Populations</vt:lpstr>
      <vt:lpstr>Dispositional Values Acceptance and Flexibility</vt:lpstr>
      <vt:lpstr>Growth as a Student for NT Competency</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effective PowerPoint Presentations</dc:title>
  <dc:creator>Teresa Copeland</dc:creator>
  <cp:lastModifiedBy>Carrie Cattalo</cp:lastModifiedBy>
  <cp:revision>12</cp:revision>
  <dcterms:created xsi:type="dcterms:W3CDTF">2021-03-28T20:13:59Z</dcterms:created>
  <dcterms:modified xsi:type="dcterms:W3CDTF">2024-02-21T20:51:57Z</dcterms:modified>
</cp:coreProperties>
</file>