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notesMasterIdLst>
    <p:notesMasterId r:id="rId15"/>
  </p:notesMasterIdLst>
  <p:sldIdLst>
    <p:sldId id="256" r:id="rId2"/>
    <p:sldId id="257" r:id="rId3"/>
    <p:sldId id="258" r:id="rId4"/>
    <p:sldId id="259" r:id="rId5"/>
    <p:sldId id="260" r:id="rId6"/>
    <p:sldId id="261" r:id="rId7"/>
    <p:sldId id="262" r:id="rId8"/>
    <p:sldId id="264" r:id="rId9"/>
    <p:sldId id="263" r:id="rId10"/>
    <p:sldId id="265" r:id="rId11"/>
    <p:sldId id="266" r:id="rId12"/>
    <p:sldId id="268"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55" autoAdjust="0"/>
    <p:restoredTop sz="77626" autoAdjust="0"/>
  </p:normalViewPr>
  <p:slideViewPr>
    <p:cSldViewPr snapToGrid="0">
      <p:cViewPr varScale="1">
        <p:scale>
          <a:sx n="53" d="100"/>
          <a:sy n="53" d="100"/>
        </p:scale>
        <p:origin x="142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6.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6.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750063-D3BB-44B6-B7D3-A5976DFA2D64}"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08010D3-E822-44DD-A40F-716721B1286C}">
      <dgm:prSet/>
      <dgm:spPr/>
      <dgm:t>
        <a:bodyPr/>
        <a:lstStyle/>
        <a:p>
          <a:r>
            <a:rPr lang="en-US" b="1" i="0" baseline="0"/>
            <a:t>Age</a:t>
          </a:r>
          <a:r>
            <a:rPr lang="en-US" b="0" i="0" baseline="0"/>
            <a:t>: 17 years old</a:t>
          </a:r>
          <a:endParaRPr lang="en-US"/>
        </a:p>
      </dgm:t>
    </dgm:pt>
    <dgm:pt modelId="{6E0A67CB-25ED-46E2-8300-66B5F110FC10}" type="parTrans" cxnId="{A71B3661-DFE1-453B-B3D0-6BAF52D0B952}">
      <dgm:prSet/>
      <dgm:spPr/>
      <dgm:t>
        <a:bodyPr/>
        <a:lstStyle/>
        <a:p>
          <a:endParaRPr lang="en-US"/>
        </a:p>
      </dgm:t>
    </dgm:pt>
    <dgm:pt modelId="{2A2669F2-E68B-4A7F-B769-41712799B2E5}" type="sibTrans" cxnId="{A71B3661-DFE1-453B-B3D0-6BAF52D0B952}">
      <dgm:prSet/>
      <dgm:spPr/>
      <dgm:t>
        <a:bodyPr/>
        <a:lstStyle/>
        <a:p>
          <a:endParaRPr lang="en-US"/>
        </a:p>
      </dgm:t>
    </dgm:pt>
    <dgm:pt modelId="{4A3A21A5-C6A9-4EC6-B904-2FF86283B9FD}">
      <dgm:prSet/>
      <dgm:spPr/>
      <dgm:t>
        <a:bodyPr/>
        <a:lstStyle/>
        <a:p>
          <a:r>
            <a:rPr lang="en-US" b="1" i="0" baseline="0"/>
            <a:t>Sex</a:t>
          </a:r>
          <a:r>
            <a:rPr lang="en-US" b="0" i="0" baseline="0"/>
            <a:t>: Male</a:t>
          </a:r>
          <a:endParaRPr lang="en-US"/>
        </a:p>
      </dgm:t>
    </dgm:pt>
    <dgm:pt modelId="{15268482-D485-409A-BA33-9DA86989FDB6}" type="parTrans" cxnId="{9D164224-981A-454E-8F62-66F6904C9EA3}">
      <dgm:prSet/>
      <dgm:spPr/>
      <dgm:t>
        <a:bodyPr/>
        <a:lstStyle/>
        <a:p>
          <a:endParaRPr lang="en-US"/>
        </a:p>
      </dgm:t>
    </dgm:pt>
    <dgm:pt modelId="{1B3344EF-70B6-4619-BC31-4B689EE9F95E}" type="sibTrans" cxnId="{9D164224-981A-454E-8F62-66F6904C9EA3}">
      <dgm:prSet/>
      <dgm:spPr/>
      <dgm:t>
        <a:bodyPr/>
        <a:lstStyle/>
        <a:p>
          <a:endParaRPr lang="en-US"/>
        </a:p>
      </dgm:t>
    </dgm:pt>
    <dgm:pt modelId="{9CCB55E5-2E74-4CDD-A116-F796D2C2D4A3}">
      <dgm:prSet/>
      <dgm:spPr/>
      <dgm:t>
        <a:bodyPr/>
        <a:lstStyle/>
        <a:p>
          <a:r>
            <a:rPr lang="en-US" b="1" i="0" baseline="0"/>
            <a:t>Race</a:t>
          </a:r>
          <a:r>
            <a:rPr lang="en-US" b="0" i="0" baseline="0"/>
            <a:t>: Hispanic</a:t>
          </a:r>
          <a:endParaRPr lang="en-US"/>
        </a:p>
      </dgm:t>
    </dgm:pt>
    <dgm:pt modelId="{6900479C-41BB-49E8-AB09-240ED7D08E79}" type="parTrans" cxnId="{E1BFAF4B-7BB5-4F26-94F6-5E9E384AA3EB}">
      <dgm:prSet/>
      <dgm:spPr/>
      <dgm:t>
        <a:bodyPr/>
        <a:lstStyle/>
        <a:p>
          <a:endParaRPr lang="en-US"/>
        </a:p>
      </dgm:t>
    </dgm:pt>
    <dgm:pt modelId="{D91DD996-DE81-4170-A888-1060E270EE18}" type="sibTrans" cxnId="{E1BFAF4B-7BB5-4F26-94F6-5E9E384AA3EB}">
      <dgm:prSet/>
      <dgm:spPr/>
      <dgm:t>
        <a:bodyPr/>
        <a:lstStyle/>
        <a:p>
          <a:endParaRPr lang="en-US"/>
        </a:p>
      </dgm:t>
    </dgm:pt>
    <dgm:pt modelId="{6E9A351C-F27C-48E2-A587-B3DE2A15D958}">
      <dgm:prSet/>
      <dgm:spPr/>
      <dgm:t>
        <a:bodyPr/>
        <a:lstStyle/>
        <a:p>
          <a:r>
            <a:rPr lang="en-US" b="1" i="0" baseline="0"/>
            <a:t>Education</a:t>
          </a:r>
          <a:r>
            <a:rPr lang="en-US" b="0" i="0" baseline="0"/>
            <a:t>: Junior in high school</a:t>
          </a:r>
          <a:endParaRPr lang="en-US"/>
        </a:p>
      </dgm:t>
    </dgm:pt>
    <dgm:pt modelId="{B759DB1E-83A8-4779-8C30-162DAAAFAD02}" type="parTrans" cxnId="{9402F057-A023-4021-B8FB-E141CDB55E0B}">
      <dgm:prSet/>
      <dgm:spPr/>
      <dgm:t>
        <a:bodyPr/>
        <a:lstStyle/>
        <a:p>
          <a:endParaRPr lang="en-US"/>
        </a:p>
      </dgm:t>
    </dgm:pt>
    <dgm:pt modelId="{514E1AAA-7B06-4158-B470-4FA0EF6880C1}" type="sibTrans" cxnId="{9402F057-A023-4021-B8FB-E141CDB55E0B}">
      <dgm:prSet/>
      <dgm:spPr/>
      <dgm:t>
        <a:bodyPr/>
        <a:lstStyle/>
        <a:p>
          <a:endParaRPr lang="en-US"/>
        </a:p>
      </dgm:t>
    </dgm:pt>
    <dgm:pt modelId="{CF5B7531-310F-4E3B-9662-5AB4A3B03FA2}" type="pres">
      <dgm:prSet presAssocID="{4B750063-D3BB-44B6-B7D3-A5976DFA2D64}" presName="linear" presStyleCnt="0">
        <dgm:presLayoutVars>
          <dgm:animLvl val="lvl"/>
          <dgm:resizeHandles val="exact"/>
        </dgm:presLayoutVars>
      </dgm:prSet>
      <dgm:spPr/>
    </dgm:pt>
    <dgm:pt modelId="{3681784E-4241-4A71-A796-65A3935D9080}" type="pres">
      <dgm:prSet presAssocID="{308010D3-E822-44DD-A40F-716721B1286C}" presName="parentText" presStyleLbl="node1" presStyleIdx="0" presStyleCnt="4">
        <dgm:presLayoutVars>
          <dgm:chMax val="0"/>
          <dgm:bulletEnabled val="1"/>
        </dgm:presLayoutVars>
      </dgm:prSet>
      <dgm:spPr/>
    </dgm:pt>
    <dgm:pt modelId="{58E1E2F3-C8AD-4856-8E8B-A3A5131C0951}" type="pres">
      <dgm:prSet presAssocID="{2A2669F2-E68B-4A7F-B769-41712799B2E5}" presName="spacer" presStyleCnt="0"/>
      <dgm:spPr/>
    </dgm:pt>
    <dgm:pt modelId="{BCED1211-A02A-4C14-9114-CCD3C7BCD22A}" type="pres">
      <dgm:prSet presAssocID="{4A3A21A5-C6A9-4EC6-B904-2FF86283B9FD}" presName="parentText" presStyleLbl="node1" presStyleIdx="1" presStyleCnt="4">
        <dgm:presLayoutVars>
          <dgm:chMax val="0"/>
          <dgm:bulletEnabled val="1"/>
        </dgm:presLayoutVars>
      </dgm:prSet>
      <dgm:spPr/>
    </dgm:pt>
    <dgm:pt modelId="{1D7FAEE3-1130-4946-93A9-333814C52619}" type="pres">
      <dgm:prSet presAssocID="{1B3344EF-70B6-4619-BC31-4B689EE9F95E}" presName="spacer" presStyleCnt="0"/>
      <dgm:spPr/>
    </dgm:pt>
    <dgm:pt modelId="{3308B7C6-C2C8-498B-8765-6C43C0299EDF}" type="pres">
      <dgm:prSet presAssocID="{9CCB55E5-2E74-4CDD-A116-F796D2C2D4A3}" presName="parentText" presStyleLbl="node1" presStyleIdx="2" presStyleCnt="4">
        <dgm:presLayoutVars>
          <dgm:chMax val="0"/>
          <dgm:bulletEnabled val="1"/>
        </dgm:presLayoutVars>
      </dgm:prSet>
      <dgm:spPr/>
    </dgm:pt>
    <dgm:pt modelId="{C5EF6F4B-A114-46FE-AA5B-1658BE00959D}" type="pres">
      <dgm:prSet presAssocID="{D91DD996-DE81-4170-A888-1060E270EE18}" presName="spacer" presStyleCnt="0"/>
      <dgm:spPr/>
    </dgm:pt>
    <dgm:pt modelId="{DE4CD3D9-4A7B-48FE-8C2D-2B830EC44F5B}" type="pres">
      <dgm:prSet presAssocID="{6E9A351C-F27C-48E2-A587-B3DE2A15D958}" presName="parentText" presStyleLbl="node1" presStyleIdx="3" presStyleCnt="4">
        <dgm:presLayoutVars>
          <dgm:chMax val="0"/>
          <dgm:bulletEnabled val="1"/>
        </dgm:presLayoutVars>
      </dgm:prSet>
      <dgm:spPr/>
    </dgm:pt>
  </dgm:ptLst>
  <dgm:cxnLst>
    <dgm:cxn modelId="{3E6DFD13-2A79-4735-B0DD-817954BCD4AE}" type="presOf" srcId="{4A3A21A5-C6A9-4EC6-B904-2FF86283B9FD}" destId="{BCED1211-A02A-4C14-9114-CCD3C7BCD22A}" srcOrd="0" destOrd="0" presId="urn:microsoft.com/office/officeart/2005/8/layout/vList2"/>
    <dgm:cxn modelId="{9D164224-981A-454E-8F62-66F6904C9EA3}" srcId="{4B750063-D3BB-44B6-B7D3-A5976DFA2D64}" destId="{4A3A21A5-C6A9-4EC6-B904-2FF86283B9FD}" srcOrd="1" destOrd="0" parTransId="{15268482-D485-409A-BA33-9DA86989FDB6}" sibTransId="{1B3344EF-70B6-4619-BC31-4B689EE9F95E}"/>
    <dgm:cxn modelId="{19F70E2A-6768-4B93-958C-80622F96A78F}" type="presOf" srcId="{308010D3-E822-44DD-A40F-716721B1286C}" destId="{3681784E-4241-4A71-A796-65A3935D9080}" srcOrd="0" destOrd="0" presId="urn:microsoft.com/office/officeart/2005/8/layout/vList2"/>
    <dgm:cxn modelId="{A71B3661-DFE1-453B-B3D0-6BAF52D0B952}" srcId="{4B750063-D3BB-44B6-B7D3-A5976DFA2D64}" destId="{308010D3-E822-44DD-A40F-716721B1286C}" srcOrd="0" destOrd="0" parTransId="{6E0A67CB-25ED-46E2-8300-66B5F110FC10}" sibTransId="{2A2669F2-E68B-4A7F-B769-41712799B2E5}"/>
    <dgm:cxn modelId="{EB21B643-0F5F-476A-99AA-2AD6B32706FD}" type="presOf" srcId="{4B750063-D3BB-44B6-B7D3-A5976DFA2D64}" destId="{CF5B7531-310F-4E3B-9662-5AB4A3B03FA2}" srcOrd="0" destOrd="0" presId="urn:microsoft.com/office/officeart/2005/8/layout/vList2"/>
    <dgm:cxn modelId="{E1BFAF4B-7BB5-4F26-94F6-5E9E384AA3EB}" srcId="{4B750063-D3BB-44B6-B7D3-A5976DFA2D64}" destId="{9CCB55E5-2E74-4CDD-A116-F796D2C2D4A3}" srcOrd="2" destOrd="0" parTransId="{6900479C-41BB-49E8-AB09-240ED7D08E79}" sibTransId="{D91DD996-DE81-4170-A888-1060E270EE18}"/>
    <dgm:cxn modelId="{9402F057-A023-4021-B8FB-E141CDB55E0B}" srcId="{4B750063-D3BB-44B6-B7D3-A5976DFA2D64}" destId="{6E9A351C-F27C-48E2-A587-B3DE2A15D958}" srcOrd="3" destOrd="0" parTransId="{B759DB1E-83A8-4779-8C30-162DAAAFAD02}" sibTransId="{514E1AAA-7B06-4158-B470-4FA0EF6880C1}"/>
    <dgm:cxn modelId="{1BE76FB1-6EB9-454C-8562-8D264A3D82DD}" type="presOf" srcId="{6E9A351C-F27C-48E2-A587-B3DE2A15D958}" destId="{DE4CD3D9-4A7B-48FE-8C2D-2B830EC44F5B}" srcOrd="0" destOrd="0" presId="urn:microsoft.com/office/officeart/2005/8/layout/vList2"/>
    <dgm:cxn modelId="{C369CAEB-05F1-4C48-8ED6-4FE4F6469AF4}" type="presOf" srcId="{9CCB55E5-2E74-4CDD-A116-F796D2C2D4A3}" destId="{3308B7C6-C2C8-498B-8765-6C43C0299EDF}" srcOrd="0" destOrd="0" presId="urn:microsoft.com/office/officeart/2005/8/layout/vList2"/>
    <dgm:cxn modelId="{7B8D3D99-4821-4342-8D13-840062D11EC8}" type="presParOf" srcId="{CF5B7531-310F-4E3B-9662-5AB4A3B03FA2}" destId="{3681784E-4241-4A71-A796-65A3935D9080}" srcOrd="0" destOrd="0" presId="urn:microsoft.com/office/officeart/2005/8/layout/vList2"/>
    <dgm:cxn modelId="{A2B548A0-9B0A-435C-BE38-E88390ABCF0C}" type="presParOf" srcId="{CF5B7531-310F-4E3B-9662-5AB4A3B03FA2}" destId="{58E1E2F3-C8AD-4856-8E8B-A3A5131C0951}" srcOrd="1" destOrd="0" presId="urn:microsoft.com/office/officeart/2005/8/layout/vList2"/>
    <dgm:cxn modelId="{C009C442-22A0-4A15-BFFD-15399C7B0CAF}" type="presParOf" srcId="{CF5B7531-310F-4E3B-9662-5AB4A3B03FA2}" destId="{BCED1211-A02A-4C14-9114-CCD3C7BCD22A}" srcOrd="2" destOrd="0" presId="urn:microsoft.com/office/officeart/2005/8/layout/vList2"/>
    <dgm:cxn modelId="{9277A7CA-6ACA-48C2-B37A-5EFE840AF695}" type="presParOf" srcId="{CF5B7531-310F-4E3B-9662-5AB4A3B03FA2}" destId="{1D7FAEE3-1130-4946-93A9-333814C52619}" srcOrd="3" destOrd="0" presId="urn:microsoft.com/office/officeart/2005/8/layout/vList2"/>
    <dgm:cxn modelId="{781C4259-E318-4067-8873-9169433EBA2F}" type="presParOf" srcId="{CF5B7531-310F-4E3B-9662-5AB4A3B03FA2}" destId="{3308B7C6-C2C8-498B-8765-6C43C0299EDF}" srcOrd="4" destOrd="0" presId="urn:microsoft.com/office/officeart/2005/8/layout/vList2"/>
    <dgm:cxn modelId="{CCB7854B-8402-4B97-9898-BBEAFE1028D5}" type="presParOf" srcId="{CF5B7531-310F-4E3B-9662-5AB4A3B03FA2}" destId="{C5EF6F4B-A114-46FE-AA5B-1658BE00959D}" srcOrd="5" destOrd="0" presId="urn:microsoft.com/office/officeart/2005/8/layout/vList2"/>
    <dgm:cxn modelId="{F56F5E68-A729-418D-B98B-585535B2AE9B}" type="presParOf" srcId="{CF5B7531-310F-4E3B-9662-5AB4A3B03FA2}" destId="{DE4CD3D9-4A7B-48FE-8C2D-2B830EC44F5B}"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46FC89-3257-4D86-B968-D88F1AEBB998}" type="doc">
      <dgm:prSet loTypeId="urn:microsoft.com/office/officeart/2005/8/layout/process5" loCatId="process" qsTypeId="urn:microsoft.com/office/officeart/2005/8/quickstyle/simple1" qsCatId="simple" csTypeId="urn:microsoft.com/office/officeart/2005/8/colors/accent0_3" csCatId="mainScheme"/>
      <dgm:spPr/>
      <dgm:t>
        <a:bodyPr/>
        <a:lstStyle/>
        <a:p>
          <a:endParaRPr lang="en-US"/>
        </a:p>
      </dgm:t>
    </dgm:pt>
    <dgm:pt modelId="{852B77A7-12D4-45C2-A8FA-1DFA37B05051}">
      <dgm:prSet/>
      <dgm:spPr/>
      <dgm:t>
        <a:bodyPr/>
        <a:lstStyle/>
        <a:p>
          <a:r>
            <a:rPr lang="en-US" b="1" i="0" baseline="0"/>
            <a:t>External</a:t>
          </a:r>
          <a:r>
            <a:rPr lang="en-US" b="0" i="0" baseline="0"/>
            <a:t>: Concerns about the military's stance on LGBTQ+ individuals</a:t>
          </a:r>
          <a:endParaRPr lang="en-US"/>
        </a:p>
      </dgm:t>
    </dgm:pt>
    <dgm:pt modelId="{3DB05E12-55E8-41F9-A35D-5FBB0DAA9A4C}" type="parTrans" cxnId="{0FDB8A6B-3F22-4A00-B2AD-089A7EC847FB}">
      <dgm:prSet/>
      <dgm:spPr/>
      <dgm:t>
        <a:bodyPr/>
        <a:lstStyle/>
        <a:p>
          <a:endParaRPr lang="en-US"/>
        </a:p>
      </dgm:t>
    </dgm:pt>
    <dgm:pt modelId="{DCEF6F8B-4C85-40CB-8B79-40E32022DB6A}" type="sibTrans" cxnId="{0FDB8A6B-3F22-4A00-B2AD-089A7EC847FB}">
      <dgm:prSet/>
      <dgm:spPr/>
      <dgm:t>
        <a:bodyPr/>
        <a:lstStyle/>
        <a:p>
          <a:endParaRPr lang="en-US"/>
        </a:p>
      </dgm:t>
    </dgm:pt>
    <dgm:pt modelId="{E1359CCA-E27C-43D8-8C13-CC59F8DA12D9}">
      <dgm:prSet/>
      <dgm:spPr/>
      <dgm:t>
        <a:bodyPr/>
        <a:lstStyle/>
        <a:p>
          <a:r>
            <a:rPr lang="en-US" b="1" i="0" baseline="0"/>
            <a:t>Internal</a:t>
          </a:r>
          <a:r>
            <a:rPr lang="en-US" b="0" i="0" baseline="0"/>
            <a:t>: Struggling with his sexual orientation and its impact on his career aspirations</a:t>
          </a:r>
          <a:endParaRPr lang="en-US"/>
        </a:p>
      </dgm:t>
    </dgm:pt>
    <dgm:pt modelId="{2F4D6329-1880-4C01-944E-7C93A36A8FC9}" type="parTrans" cxnId="{75E19D7D-7C55-44F1-A0BD-2CDA87E0600B}">
      <dgm:prSet/>
      <dgm:spPr/>
      <dgm:t>
        <a:bodyPr/>
        <a:lstStyle/>
        <a:p>
          <a:endParaRPr lang="en-US"/>
        </a:p>
      </dgm:t>
    </dgm:pt>
    <dgm:pt modelId="{29F69B56-17B0-4210-AB16-B0A689203947}" type="sibTrans" cxnId="{75E19D7D-7C55-44F1-A0BD-2CDA87E0600B}">
      <dgm:prSet/>
      <dgm:spPr/>
      <dgm:t>
        <a:bodyPr/>
        <a:lstStyle/>
        <a:p>
          <a:endParaRPr lang="en-US"/>
        </a:p>
      </dgm:t>
    </dgm:pt>
    <dgm:pt modelId="{85E75EE3-0257-4161-AEC5-18AAA232B2A7}" type="pres">
      <dgm:prSet presAssocID="{D746FC89-3257-4D86-B968-D88F1AEBB998}" presName="diagram" presStyleCnt="0">
        <dgm:presLayoutVars>
          <dgm:dir/>
          <dgm:resizeHandles val="exact"/>
        </dgm:presLayoutVars>
      </dgm:prSet>
      <dgm:spPr/>
    </dgm:pt>
    <dgm:pt modelId="{047A2388-AB1A-4D32-B92C-CBD410485BC2}" type="pres">
      <dgm:prSet presAssocID="{852B77A7-12D4-45C2-A8FA-1DFA37B05051}" presName="node" presStyleLbl="node1" presStyleIdx="0" presStyleCnt="2">
        <dgm:presLayoutVars>
          <dgm:bulletEnabled val="1"/>
        </dgm:presLayoutVars>
      </dgm:prSet>
      <dgm:spPr/>
    </dgm:pt>
    <dgm:pt modelId="{BA68523F-66CC-424D-95C6-3F0F9E9F593B}" type="pres">
      <dgm:prSet presAssocID="{DCEF6F8B-4C85-40CB-8B79-40E32022DB6A}" presName="sibTrans" presStyleLbl="sibTrans2D1" presStyleIdx="0" presStyleCnt="1"/>
      <dgm:spPr/>
    </dgm:pt>
    <dgm:pt modelId="{83118BAF-74CA-44DC-BD54-24DC00973354}" type="pres">
      <dgm:prSet presAssocID="{DCEF6F8B-4C85-40CB-8B79-40E32022DB6A}" presName="connectorText" presStyleLbl="sibTrans2D1" presStyleIdx="0" presStyleCnt="1"/>
      <dgm:spPr/>
    </dgm:pt>
    <dgm:pt modelId="{12868161-C0D6-48EE-91FC-822331BD4EFE}" type="pres">
      <dgm:prSet presAssocID="{E1359CCA-E27C-43D8-8C13-CC59F8DA12D9}" presName="node" presStyleLbl="node1" presStyleIdx="1" presStyleCnt="2">
        <dgm:presLayoutVars>
          <dgm:bulletEnabled val="1"/>
        </dgm:presLayoutVars>
      </dgm:prSet>
      <dgm:spPr/>
    </dgm:pt>
  </dgm:ptLst>
  <dgm:cxnLst>
    <dgm:cxn modelId="{121E8B33-4D65-4808-BBC6-5444D38986DE}" type="presOf" srcId="{E1359CCA-E27C-43D8-8C13-CC59F8DA12D9}" destId="{12868161-C0D6-48EE-91FC-822331BD4EFE}" srcOrd="0" destOrd="0" presId="urn:microsoft.com/office/officeart/2005/8/layout/process5"/>
    <dgm:cxn modelId="{6D99DD3F-3C7C-4AFF-95AE-3BAA1E369423}" type="presOf" srcId="{D746FC89-3257-4D86-B968-D88F1AEBB998}" destId="{85E75EE3-0257-4161-AEC5-18AAA232B2A7}" srcOrd="0" destOrd="0" presId="urn:microsoft.com/office/officeart/2005/8/layout/process5"/>
    <dgm:cxn modelId="{0FDB8A6B-3F22-4A00-B2AD-089A7EC847FB}" srcId="{D746FC89-3257-4D86-B968-D88F1AEBB998}" destId="{852B77A7-12D4-45C2-A8FA-1DFA37B05051}" srcOrd="0" destOrd="0" parTransId="{3DB05E12-55E8-41F9-A35D-5FBB0DAA9A4C}" sibTransId="{DCEF6F8B-4C85-40CB-8B79-40E32022DB6A}"/>
    <dgm:cxn modelId="{75E19D7D-7C55-44F1-A0BD-2CDA87E0600B}" srcId="{D746FC89-3257-4D86-B968-D88F1AEBB998}" destId="{E1359CCA-E27C-43D8-8C13-CC59F8DA12D9}" srcOrd="1" destOrd="0" parTransId="{2F4D6329-1880-4C01-944E-7C93A36A8FC9}" sibTransId="{29F69B56-17B0-4210-AB16-B0A689203947}"/>
    <dgm:cxn modelId="{1740B3AA-277E-4D84-A09A-EE29815221B7}" type="presOf" srcId="{852B77A7-12D4-45C2-A8FA-1DFA37B05051}" destId="{047A2388-AB1A-4D32-B92C-CBD410485BC2}" srcOrd="0" destOrd="0" presId="urn:microsoft.com/office/officeart/2005/8/layout/process5"/>
    <dgm:cxn modelId="{EBEA9ACA-704C-4A11-A805-C44B614632F1}" type="presOf" srcId="{DCEF6F8B-4C85-40CB-8B79-40E32022DB6A}" destId="{83118BAF-74CA-44DC-BD54-24DC00973354}" srcOrd="1" destOrd="0" presId="urn:microsoft.com/office/officeart/2005/8/layout/process5"/>
    <dgm:cxn modelId="{8A7C0DD2-1CA4-426B-B80B-CFFF1683EB96}" type="presOf" srcId="{DCEF6F8B-4C85-40CB-8B79-40E32022DB6A}" destId="{BA68523F-66CC-424D-95C6-3F0F9E9F593B}" srcOrd="0" destOrd="0" presId="urn:microsoft.com/office/officeart/2005/8/layout/process5"/>
    <dgm:cxn modelId="{C21B6189-7F45-44C5-9D1D-A12D9600E016}" type="presParOf" srcId="{85E75EE3-0257-4161-AEC5-18AAA232B2A7}" destId="{047A2388-AB1A-4D32-B92C-CBD410485BC2}" srcOrd="0" destOrd="0" presId="urn:microsoft.com/office/officeart/2005/8/layout/process5"/>
    <dgm:cxn modelId="{600B793D-AEBF-476E-AE31-76FF2FC1957A}" type="presParOf" srcId="{85E75EE3-0257-4161-AEC5-18AAA232B2A7}" destId="{BA68523F-66CC-424D-95C6-3F0F9E9F593B}" srcOrd="1" destOrd="0" presId="urn:microsoft.com/office/officeart/2005/8/layout/process5"/>
    <dgm:cxn modelId="{31C8EE82-EA86-4E46-A9D0-31D57FFF3842}" type="presParOf" srcId="{BA68523F-66CC-424D-95C6-3F0F9E9F593B}" destId="{83118BAF-74CA-44DC-BD54-24DC00973354}" srcOrd="0" destOrd="0" presId="urn:microsoft.com/office/officeart/2005/8/layout/process5"/>
    <dgm:cxn modelId="{571568F9-7DDB-4FD2-B8D6-A170F47C0E5A}" type="presParOf" srcId="{85E75EE3-0257-4161-AEC5-18AAA232B2A7}" destId="{12868161-C0D6-48EE-91FC-822331BD4EFE}" srcOrd="2"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0E1D87-428B-4EB0-9390-7404056E34BC}" type="doc">
      <dgm:prSet loTypeId="urn:microsoft.com/office/officeart/2005/8/layout/process4" loCatId="process" qsTypeId="urn:microsoft.com/office/officeart/2005/8/quickstyle/simple4" qsCatId="simple" csTypeId="urn:microsoft.com/office/officeart/2005/8/colors/colorful2" csCatId="colorful"/>
      <dgm:spPr/>
      <dgm:t>
        <a:bodyPr/>
        <a:lstStyle/>
        <a:p>
          <a:endParaRPr lang="en-US"/>
        </a:p>
      </dgm:t>
    </dgm:pt>
    <dgm:pt modelId="{BE8D5663-E145-43AD-8590-414541C4E791}">
      <dgm:prSet/>
      <dgm:spPr/>
      <dgm:t>
        <a:bodyPr/>
        <a:lstStyle/>
        <a:p>
          <a:r>
            <a:rPr lang="en-US" b="1" i="0" baseline="0"/>
            <a:t>Economic Problems</a:t>
          </a:r>
          <a:r>
            <a:rPr lang="en-US" b="0" i="0" baseline="0"/>
            <a:t>: Financially supporting his mother</a:t>
          </a:r>
          <a:endParaRPr lang="en-US"/>
        </a:p>
      </dgm:t>
    </dgm:pt>
    <dgm:pt modelId="{8047F773-FD2A-4E81-B4AB-9047844678AD}" type="parTrans" cxnId="{62816F46-5668-4ECE-9890-1569B946277A}">
      <dgm:prSet/>
      <dgm:spPr/>
      <dgm:t>
        <a:bodyPr/>
        <a:lstStyle/>
        <a:p>
          <a:endParaRPr lang="en-US"/>
        </a:p>
      </dgm:t>
    </dgm:pt>
    <dgm:pt modelId="{A945E221-D857-464A-93AF-810C7645E4BA}" type="sibTrans" cxnId="{62816F46-5668-4ECE-9890-1569B946277A}">
      <dgm:prSet/>
      <dgm:spPr/>
      <dgm:t>
        <a:bodyPr/>
        <a:lstStyle/>
        <a:p>
          <a:endParaRPr lang="en-US"/>
        </a:p>
      </dgm:t>
    </dgm:pt>
    <dgm:pt modelId="{3436B0B7-CF2E-4CCA-9A0E-E3438441D06B}">
      <dgm:prSet/>
      <dgm:spPr/>
      <dgm:t>
        <a:bodyPr/>
        <a:lstStyle/>
        <a:p>
          <a:r>
            <a:rPr lang="en-US" b="1" i="0" baseline="0"/>
            <a:t>Mental Health Problems</a:t>
          </a:r>
          <a:r>
            <a:rPr lang="en-US" b="0" i="0" baseline="0"/>
            <a:t>: Grieving his father's death and struggling with his sexual orientation</a:t>
          </a:r>
          <a:endParaRPr lang="en-US"/>
        </a:p>
      </dgm:t>
    </dgm:pt>
    <dgm:pt modelId="{91E6C98D-03BF-4E1B-A420-15592D1570CE}" type="parTrans" cxnId="{55BEC034-E91D-448D-9F6B-95AA3932BBDE}">
      <dgm:prSet/>
      <dgm:spPr/>
      <dgm:t>
        <a:bodyPr/>
        <a:lstStyle/>
        <a:p>
          <a:endParaRPr lang="en-US"/>
        </a:p>
      </dgm:t>
    </dgm:pt>
    <dgm:pt modelId="{3A18C923-1AA9-4406-BC6D-DD529927E7EC}" type="sibTrans" cxnId="{55BEC034-E91D-448D-9F6B-95AA3932BBDE}">
      <dgm:prSet/>
      <dgm:spPr/>
      <dgm:t>
        <a:bodyPr/>
        <a:lstStyle/>
        <a:p>
          <a:endParaRPr lang="en-US"/>
        </a:p>
      </dgm:t>
    </dgm:pt>
    <dgm:pt modelId="{55F3A96B-7176-4C8F-AB76-9CA9826E6F79}">
      <dgm:prSet/>
      <dgm:spPr/>
      <dgm:t>
        <a:bodyPr/>
        <a:lstStyle/>
        <a:p>
          <a:r>
            <a:rPr lang="en-US" b="1" i="0" baseline="0"/>
            <a:t>Cultural Considerations</a:t>
          </a:r>
          <a:r>
            <a:rPr lang="en-US" b="0" i="0" baseline="0"/>
            <a:t>: Hispanic family values and expectations</a:t>
          </a:r>
          <a:endParaRPr lang="en-US"/>
        </a:p>
      </dgm:t>
    </dgm:pt>
    <dgm:pt modelId="{2784F07C-5491-4A66-BFFE-D595EBAD57FA}" type="parTrans" cxnId="{F5E7A00B-9586-41C7-A8DD-984275E4727F}">
      <dgm:prSet/>
      <dgm:spPr/>
      <dgm:t>
        <a:bodyPr/>
        <a:lstStyle/>
        <a:p>
          <a:endParaRPr lang="en-US"/>
        </a:p>
      </dgm:t>
    </dgm:pt>
    <dgm:pt modelId="{90ADFEC0-8F52-4FA5-BB1C-34F195B856F9}" type="sibTrans" cxnId="{F5E7A00B-9586-41C7-A8DD-984275E4727F}">
      <dgm:prSet/>
      <dgm:spPr/>
      <dgm:t>
        <a:bodyPr/>
        <a:lstStyle/>
        <a:p>
          <a:endParaRPr lang="en-US"/>
        </a:p>
      </dgm:t>
    </dgm:pt>
    <dgm:pt modelId="{3E44D19E-42CB-453B-88E9-81DC0D00FDDE}">
      <dgm:prSet/>
      <dgm:spPr/>
      <dgm:t>
        <a:bodyPr/>
        <a:lstStyle/>
        <a:p>
          <a:r>
            <a:rPr lang="en-US" b="1" i="0" baseline="0"/>
            <a:t>Relationships</a:t>
          </a:r>
          <a:r>
            <a:rPr lang="en-US" b="0" i="0" baseline="0"/>
            <a:t>: Maintaining secrecy about his sexual orientation</a:t>
          </a:r>
          <a:endParaRPr lang="en-US"/>
        </a:p>
      </dgm:t>
    </dgm:pt>
    <dgm:pt modelId="{C69DACF2-B1D2-46C9-B17D-DF5E4A264824}" type="parTrans" cxnId="{52DBE298-C9EF-4B67-A15D-46120769404E}">
      <dgm:prSet/>
      <dgm:spPr/>
      <dgm:t>
        <a:bodyPr/>
        <a:lstStyle/>
        <a:p>
          <a:endParaRPr lang="en-US"/>
        </a:p>
      </dgm:t>
    </dgm:pt>
    <dgm:pt modelId="{D2B20115-6275-48AE-B2CC-5B5935E7CF1F}" type="sibTrans" cxnId="{52DBE298-C9EF-4B67-A15D-46120769404E}">
      <dgm:prSet/>
      <dgm:spPr/>
      <dgm:t>
        <a:bodyPr/>
        <a:lstStyle/>
        <a:p>
          <a:endParaRPr lang="en-US"/>
        </a:p>
      </dgm:t>
    </dgm:pt>
    <dgm:pt modelId="{973E844B-EEA4-4C5E-ADF6-2B3E1D30B92B}">
      <dgm:prSet/>
      <dgm:spPr/>
      <dgm:t>
        <a:bodyPr/>
        <a:lstStyle/>
        <a:p>
          <a:r>
            <a:rPr lang="en-US" b="1" i="0" baseline="0"/>
            <a:t>Life Roles</a:t>
          </a:r>
          <a:r>
            <a:rPr lang="en-US" b="0" i="0" baseline="0"/>
            <a:t>: Balancing work, school, and family responsibilities</a:t>
          </a:r>
          <a:endParaRPr lang="en-US"/>
        </a:p>
      </dgm:t>
    </dgm:pt>
    <dgm:pt modelId="{13ACCF41-F668-4521-8F0C-01A6ECE35FD8}" type="parTrans" cxnId="{F0CB14CB-4FD8-4FF5-8E32-F2171298604E}">
      <dgm:prSet/>
      <dgm:spPr/>
      <dgm:t>
        <a:bodyPr/>
        <a:lstStyle/>
        <a:p>
          <a:endParaRPr lang="en-US"/>
        </a:p>
      </dgm:t>
    </dgm:pt>
    <dgm:pt modelId="{2F5E9CDF-FE5C-4280-B768-582742DDDCB7}" type="sibTrans" cxnId="{F0CB14CB-4FD8-4FF5-8E32-F2171298604E}">
      <dgm:prSet/>
      <dgm:spPr/>
      <dgm:t>
        <a:bodyPr/>
        <a:lstStyle/>
        <a:p>
          <a:endParaRPr lang="en-US"/>
        </a:p>
      </dgm:t>
    </dgm:pt>
    <dgm:pt modelId="{840B9AAF-1BC1-4484-A331-1860F81891A5}" type="pres">
      <dgm:prSet presAssocID="{AF0E1D87-428B-4EB0-9390-7404056E34BC}" presName="Name0" presStyleCnt="0">
        <dgm:presLayoutVars>
          <dgm:dir/>
          <dgm:animLvl val="lvl"/>
          <dgm:resizeHandles val="exact"/>
        </dgm:presLayoutVars>
      </dgm:prSet>
      <dgm:spPr/>
    </dgm:pt>
    <dgm:pt modelId="{13EA4E96-ABFF-47C1-A0CE-8596F49D5C67}" type="pres">
      <dgm:prSet presAssocID="{973E844B-EEA4-4C5E-ADF6-2B3E1D30B92B}" presName="boxAndChildren" presStyleCnt="0"/>
      <dgm:spPr/>
    </dgm:pt>
    <dgm:pt modelId="{24E32E3C-8619-4722-8DB6-7F7672A21FB4}" type="pres">
      <dgm:prSet presAssocID="{973E844B-EEA4-4C5E-ADF6-2B3E1D30B92B}" presName="parentTextBox" presStyleLbl="node1" presStyleIdx="0" presStyleCnt="5"/>
      <dgm:spPr/>
    </dgm:pt>
    <dgm:pt modelId="{00577337-8A9B-4906-BAB1-D2BF4A1E88B4}" type="pres">
      <dgm:prSet presAssocID="{D2B20115-6275-48AE-B2CC-5B5935E7CF1F}" presName="sp" presStyleCnt="0"/>
      <dgm:spPr/>
    </dgm:pt>
    <dgm:pt modelId="{F4E5AA4F-F7D4-44D7-9CA1-6989936C1F29}" type="pres">
      <dgm:prSet presAssocID="{3E44D19E-42CB-453B-88E9-81DC0D00FDDE}" presName="arrowAndChildren" presStyleCnt="0"/>
      <dgm:spPr/>
    </dgm:pt>
    <dgm:pt modelId="{7F0B49CA-2E1A-4737-BE2D-6B6BBD6FD105}" type="pres">
      <dgm:prSet presAssocID="{3E44D19E-42CB-453B-88E9-81DC0D00FDDE}" presName="parentTextArrow" presStyleLbl="node1" presStyleIdx="1" presStyleCnt="5"/>
      <dgm:spPr/>
    </dgm:pt>
    <dgm:pt modelId="{E3F11BEA-A51B-4F11-87A7-B16DFDA6B43F}" type="pres">
      <dgm:prSet presAssocID="{90ADFEC0-8F52-4FA5-BB1C-34F195B856F9}" presName="sp" presStyleCnt="0"/>
      <dgm:spPr/>
    </dgm:pt>
    <dgm:pt modelId="{5E5F52BA-6070-43C6-8B83-3216C747B6F6}" type="pres">
      <dgm:prSet presAssocID="{55F3A96B-7176-4C8F-AB76-9CA9826E6F79}" presName="arrowAndChildren" presStyleCnt="0"/>
      <dgm:spPr/>
    </dgm:pt>
    <dgm:pt modelId="{0E0B516D-72C6-4F8D-925B-A4775AAF5B8B}" type="pres">
      <dgm:prSet presAssocID="{55F3A96B-7176-4C8F-AB76-9CA9826E6F79}" presName="parentTextArrow" presStyleLbl="node1" presStyleIdx="2" presStyleCnt="5"/>
      <dgm:spPr/>
    </dgm:pt>
    <dgm:pt modelId="{0F27DDCE-2231-4C5C-B69A-9BC37C366716}" type="pres">
      <dgm:prSet presAssocID="{3A18C923-1AA9-4406-BC6D-DD529927E7EC}" presName="sp" presStyleCnt="0"/>
      <dgm:spPr/>
    </dgm:pt>
    <dgm:pt modelId="{5711D15E-E6D9-4E05-9106-31EB446B5A7A}" type="pres">
      <dgm:prSet presAssocID="{3436B0B7-CF2E-4CCA-9A0E-E3438441D06B}" presName="arrowAndChildren" presStyleCnt="0"/>
      <dgm:spPr/>
    </dgm:pt>
    <dgm:pt modelId="{3C486572-3E40-47FB-B320-8DC1B81B8459}" type="pres">
      <dgm:prSet presAssocID="{3436B0B7-CF2E-4CCA-9A0E-E3438441D06B}" presName="parentTextArrow" presStyleLbl="node1" presStyleIdx="3" presStyleCnt="5"/>
      <dgm:spPr/>
    </dgm:pt>
    <dgm:pt modelId="{AADD05C0-0958-4276-B3FD-CB339386CAF5}" type="pres">
      <dgm:prSet presAssocID="{A945E221-D857-464A-93AF-810C7645E4BA}" presName="sp" presStyleCnt="0"/>
      <dgm:spPr/>
    </dgm:pt>
    <dgm:pt modelId="{11DA42B7-ECA1-4CA9-A2D2-AD70BBB1AC48}" type="pres">
      <dgm:prSet presAssocID="{BE8D5663-E145-43AD-8590-414541C4E791}" presName="arrowAndChildren" presStyleCnt="0"/>
      <dgm:spPr/>
    </dgm:pt>
    <dgm:pt modelId="{EF930220-E6FC-4422-ACC9-92D895E43F3E}" type="pres">
      <dgm:prSet presAssocID="{BE8D5663-E145-43AD-8590-414541C4E791}" presName="parentTextArrow" presStyleLbl="node1" presStyleIdx="4" presStyleCnt="5"/>
      <dgm:spPr/>
    </dgm:pt>
  </dgm:ptLst>
  <dgm:cxnLst>
    <dgm:cxn modelId="{F5E7A00B-9586-41C7-A8DD-984275E4727F}" srcId="{AF0E1D87-428B-4EB0-9390-7404056E34BC}" destId="{55F3A96B-7176-4C8F-AB76-9CA9826E6F79}" srcOrd="2" destOrd="0" parTransId="{2784F07C-5491-4A66-BFFE-D595EBAD57FA}" sibTransId="{90ADFEC0-8F52-4FA5-BB1C-34F195B856F9}"/>
    <dgm:cxn modelId="{375DF515-15C0-4C0A-B092-901BA7AD4BE4}" type="presOf" srcId="{3436B0B7-CF2E-4CCA-9A0E-E3438441D06B}" destId="{3C486572-3E40-47FB-B320-8DC1B81B8459}" srcOrd="0" destOrd="0" presId="urn:microsoft.com/office/officeart/2005/8/layout/process4"/>
    <dgm:cxn modelId="{55BEC034-E91D-448D-9F6B-95AA3932BBDE}" srcId="{AF0E1D87-428B-4EB0-9390-7404056E34BC}" destId="{3436B0B7-CF2E-4CCA-9A0E-E3438441D06B}" srcOrd="1" destOrd="0" parTransId="{91E6C98D-03BF-4E1B-A420-15592D1570CE}" sibTransId="{3A18C923-1AA9-4406-BC6D-DD529927E7EC}"/>
    <dgm:cxn modelId="{F532ED5B-EFCD-42F2-9BC9-858AF80CF63E}" type="presOf" srcId="{BE8D5663-E145-43AD-8590-414541C4E791}" destId="{EF930220-E6FC-4422-ACC9-92D895E43F3E}" srcOrd="0" destOrd="0" presId="urn:microsoft.com/office/officeart/2005/8/layout/process4"/>
    <dgm:cxn modelId="{62816F46-5668-4ECE-9890-1569B946277A}" srcId="{AF0E1D87-428B-4EB0-9390-7404056E34BC}" destId="{BE8D5663-E145-43AD-8590-414541C4E791}" srcOrd="0" destOrd="0" parTransId="{8047F773-FD2A-4E81-B4AB-9047844678AD}" sibTransId="{A945E221-D857-464A-93AF-810C7645E4BA}"/>
    <dgm:cxn modelId="{D8AF0D7B-2B43-4DBA-A39E-0F60BA835D80}" type="presOf" srcId="{AF0E1D87-428B-4EB0-9390-7404056E34BC}" destId="{840B9AAF-1BC1-4484-A331-1860F81891A5}" srcOrd="0" destOrd="0" presId="urn:microsoft.com/office/officeart/2005/8/layout/process4"/>
    <dgm:cxn modelId="{52DBE298-C9EF-4B67-A15D-46120769404E}" srcId="{AF0E1D87-428B-4EB0-9390-7404056E34BC}" destId="{3E44D19E-42CB-453B-88E9-81DC0D00FDDE}" srcOrd="3" destOrd="0" parTransId="{C69DACF2-B1D2-46C9-B17D-DF5E4A264824}" sibTransId="{D2B20115-6275-48AE-B2CC-5B5935E7CF1F}"/>
    <dgm:cxn modelId="{38F22CC4-0D36-493F-8D6B-54186B1D64E1}" type="presOf" srcId="{973E844B-EEA4-4C5E-ADF6-2B3E1D30B92B}" destId="{24E32E3C-8619-4722-8DB6-7F7672A21FB4}" srcOrd="0" destOrd="0" presId="urn:microsoft.com/office/officeart/2005/8/layout/process4"/>
    <dgm:cxn modelId="{5A98F8C5-6029-4B31-A6D7-250117F16BA8}" type="presOf" srcId="{3E44D19E-42CB-453B-88E9-81DC0D00FDDE}" destId="{7F0B49CA-2E1A-4737-BE2D-6B6BBD6FD105}" srcOrd="0" destOrd="0" presId="urn:microsoft.com/office/officeart/2005/8/layout/process4"/>
    <dgm:cxn modelId="{F0CB14CB-4FD8-4FF5-8E32-F2171298604E}" srcId="{AF0E1D87-428B-4EB0-9390-7404056E34BC}" destId="{973E844B-EEA4-4C5E-ADF6-2B3E1D30B92B}" srcOrd="4" destOrd="0" parTransId="{13ACCF41-F668-4521-8F0C-01A6ECE35FD8}" sibTransId="{2F5E9CDF-FE5C-4280-B768-582742DDDCB7}"/>
    <dgm:cxn modelId="{33C1D7F0-90F1-42F7-A233-3D09BF3F9938}" type="presOf" srcId="{55F3A96B-7176-4C8F-AB76-9CA9826E6F79}" destId="{0E0B516D-72C6-4F8D-925B-A4775AAF5B8B}" srcOrd="0" destOrd="0" presId="urn:microsoft.com/office/officeart/2005/8/layout/process4"/>
    <dgm:cxn modelId="{9766A5CF-38BA-4346-8BBE-248ED9BD2F4C}" type="presParOf" srcId="{840B9AAF-1BC1-4484-A331-1860F81891A5}" destId="{13EA4E96-ABFF-47C1-A0CE-8596F49D5C67}" srcOrd="0" destOrd="0" presId="urn:microsoft.com/office/officeart/2005/8/layout/process4"/>
    <dgm:cxn modelId="{7EFC2C9F-2F52-43F8-86E8-53FA1ABEBE28}" type="presParOf" srcId="{13EA4E96-ABFF-47C1-A0CE-8596F49D5C67}" destId="{24E32E3C-8619-4722-8DB6-7F7672A21FB4}" srcOrd="0" destOrd="0" presId="urn:microsoft.com/office/officeart/2005/8/layout/process4"/>
    <dgm:cxn modelId="{87C41DC4-4323-46CA-86F9-A741AD725390}" type="presParOf" srcId="{840B9AAF-1BC1-4484-A331-1860F81891A5}" destId="{00577337-8A9B-4906-BAB1-D2BF4A1E88B4}" srcOrd="1" destOrd="0" presId="urn:microsoft.com/office/officeart/2005/8/layout/process4"/>
    <dgm:cxn modelId="{19DE1C35-AD9B-487E-86B3-F0EF9C0B6152}" type="presParOf" srcId="{840B9AAF-1BC1-4484-A331-1860F81891A5}" destId="{F4E5AA4F-F7D4-44D7-9CA1-6989936C1F29}" srcOrd="2" destOrd="0" presId="urn:microsoft.com/office/officeart/2005/8/layout/process4"/>
    <dgm:cxn modelId="{ED4BDD6B-D7C5-4972-B29E-D794B2CA2FFF}" type="presParOf" srcId="{F4E5AA4F-F7D4-44D7-9CA1-6989936C1F29}" destId="{7F0B49CA-2E1A-4737-BE2D-6B6BBD6FD105}" srcOrd="0" destOrd="0" presId="urn:microsoft.com/office/officeart/2005/8/layout/process4"/>
    <dgm:cxn modelId="{FE9F009A-A2BA-48F5-925C-375D7B009320}" type="presParOf" srcId="{840B9AAF-1BC1-4484-A331-1860F81891A5}" destId="{E3F11BEA-A51B-4F11-87A7-B16DFDA6B43F}" srcOrd="3" destOrd="0" presId="urn:microsoft.com/office/officeart/2005/8/layout/process4"/>
    <dgm:cxn modelId="{A7038275-0D00-4930-9121-D9B12CA6A1C5}" type="presParOf" srcId="{840B9AAF-1BC1-4484-A331-1860F81891A5}" destId="{5E5F52BA-6070-43C6-8B83-3216C747B6F6}" srcOrd="4" destOrd="0" presId="urn:microsoft.com/office/officeart/2005/8/layout/process4"/>
    <dgm:cxn modelId="{E5F73292-DE1D-4C24-A5FE-8151551AAB19}" type="presParOf" srcId="{5E5F52BA-6070-43C6-8B83-3216C747B6F6}" destId="{0E0B516D-72C6-4F8D-925B-A4775AAF5B8B}" srcOrd="0" destOrd="0" presId="urn:microsoft.com/office/officeart/2005/8/layout/process4"/>
    <dgm:cxn modelId="{99E60CD6-1F86-4C34-AE6A-A34CA90FD04B}" type="presParOf" srcId="{840B9AAF-1BC1-4484-A331-1860F81891A5}" destId="{0F27DDCE-2231-4C5C-B69A-9BC37C366716}" srcOrd="5" destOrd="0" presId="urn:microsoft.com/office/officeart/2005/8/layout/process4"/>
    <dgm:cxn modelId="{70C9FD3B-855F-4779-9B10-CC8C80031D37}" type="presParOf" srcId="{840B9AAF-1BC1-4484-A331-1860F81891A5}" destId="{5711D15E-E6D9-4E05-9106-31EB446B5A7A}" srcOrd="6" destOrd="0" presId="urn:microsoft.com/office/officeart/2005/8/layout/process4"/>
    <dgm:cxn modelId="{B4214DB0-1EA3-4908-BF29-F2A1FC508A4D}" type="presParOf" srcId="{5711D15E-E6D9-4E05-9106-31EB446B5A7A}" destId="{3C486572-3E40-47FB-B320-8DC1B81B8459}" srcOrd="0" destOrd="0" presId="urn:microsoft.com/office/officeart/2005/8/layout/process4"/>
    <dgm:cxn modelId="{0001CE90-A2A1-4ECB-89ED-4227C6A6257B}" type="presParOf" srcId="{840B9AAF-1BC1-4484-A331-1860F81891A5}" destId="{AADD05C0-0958-4276-B3FD-CB339386CAF5}" srcOrd="7" destOrd="0" presId="urn:microsoft.com/office/officeart/2005/8/layout/process4"/>
    <dgm:cxn modelId="{B09CE1FF-BABE-44ED-8103-A41EEFD68F04}" type="presParOf" srcId="{840B9AAF-1BC1-4484-A331-1860F81891A5}" destId="{11DA42B7-ECA1-4CA9-A2D2-AD70BBB1AC48}" srcOrd="8" destOrd="0" presId="urn:microsoft.com/office/officeart/2005/8/layout/process4"/>
    <dgm:cxn modelId="{AF9C0D80-02A7-44E8-A8D4-E16D45F0DD2C}" type="presParOf" srcId="{11DA42B7-ECA1-4CA9-A2D2-AD70BBB1AC48}" destId="{EF930220-E6FC-4422-ACC9-92D895E43F3E}"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49AFA44-CFAF-478C-9C89-D6200936EBEB}"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FE6CD70D-6EE7-471B-AB5E-FB4C335536CA}">
      <dgm:prSet/>
      <dgm:spPr/>
      <dgm:t>
        <a:bodyPr/>
        <a:lstStyle/>
        <a:p>
          <a:r>
            <a:rPr lang="en-US" b="1" i="0" baseline="0"/>
            <a:t>Personality Type</a:t>
          </a:r>
          <a:r>
            <a:rPr lang="en-US" b="0" i="0" baseline="0"/>
            <a:t>: Social (desire to help others), Realistic (interest in physical activities and military)</a:t>
          </a:r>
          <a:endParaRPr lang="en-US"/>
        </a:p>
      </dgm:t>
    </dgm:pt>
    <dgm:pt modelId="{D5CA7359-D7C4-4AA4-A6B8-15CA0356AFA5}" type="parTrans" cxnId="{4E0DF38E-1E0F-4E5B-ACDB-AB5617E1BCDE}">
      <dgm:prSet/>
      <dgm:spPr/>
      <dgm:t>
        <a:bodyPr/>
        <a:lstStyle/>
        <a:p>
          <a:endParaRPr lang="en-US"/>
        </a:p>
      </dgm:t>
    </dgm:pt>
    <dgm:pt modelId="{69D447EB-6284-4171-BD37-345F75AD6766}" type="sibTrans" cxnId="{4E0DF38E-1E0F-4E5B-ACDB-AB5617E1BCDE}">
      <dgm:prSet/>
      <dgm:spPr/>
      <dgm:t>
        <a:bodyPr/>
        <a:lstStyle/>
        <a:p>
          <a:endParaRPr lang="en-US"/>
        </a:p>
      </dgm:t>
    </dgm:pt>
    <dgm:pt modelId="{4CD5D802-A061-4311-888F-6F378EC8C811}">
      <dgm:prSet/>
      <dgm:spPr/>
      <dgm:t>
        <a:bodyPr/>
        <a:lstStyle/>
        <a:p>
          <a:r>
            <a:rPr lang="en-US" b="1" i="0" baseline="0"/>
            <a:t>Environment Fit</a:t>
          </a:r>
          <a:r>
            <a:rPr lang="en-US" b="0" i="0" baseline="0"/>
            <a:t>: Exploring military careers and alternative careers that align with his social and realistic traits</a:t>
          </a:r>
          <a:endParaRPr lang="en-US"/>
        </a:p>
      </dgm:t>
    </dgm:pt>
    <dgm:pt modelId="{82030A9B-CBC8-4797-A83B-D773B71C261C}" type="parTrans" cxnId="{417835E7-04B4-43DA-B85D-86BDD1A17D4E}">
      <dgm:prSet/>
      <dgm:spPr/>
      <dgm:t>
        <a:bodyPr/>
        <a:lstStyle/>
        <a:p>
          <a:endParaRPr lang="en-US"/>
        </a:p>
      </dgm:t>
    </dgm:pt>
    <dgm:pt modelId="{4FAB43B9-E5E0-4936-A4EA-9898BCB582AF}" type="sibTrans" cxnId="{417835E7-04B4-43DA-B85D-86BDD1A17D4E}">
      <dgm:prSet/>
      <dgm:spPr/>
      <dgm:t>
        <a:bodyPr/>
        <a:lstStyle/>
        <a:p>
          <a:endParaRPr lang="en-US"/>
        </a:p>
      </dgm:t>
    </dgm:pt>
    <dgm:pt modelId="{93772101-9076-4989-9F6D-8906BCC7DB61}" type="pres">
      <dgm:prSet presAssocID="{749AFA44-CFAF-478C-9C89-D6200936EBEB}" presName="hierChild1" presStyleCnt="0">
        <dgm:presLayoutVars>
          <dgm:chPref val="1"/>
          <dgm:dir/>
          <dgm:animOne val="branch"/>
          <dgm:animLvl val="lvl"/>
          <dgm:resizeHandles/>
        </dgm:presLayoutVars>
      </dgm:prSet>
      <dgm:spPr/>
    </dgm:pt>
    <dgm:pt modelId="{49E5BFDD-C7A7-4A86-A17B-81B2DF6654F6}" type="pres">
      <dgm:prSet presAssocID="{FE6CD70D-6EE7-471B-AB5E-FB4C335536CA}" presName="hierRoot1" presStyleCnt="0"/>
      <dgm:spPr/>
    </dgm:pt>
    <dgm:pt modelId="{FF888C0B-3837-49DD-8C84-AC7121555670}" type="pres">
      <dgm:prSet presAssocID="{FE6CD70D-6EE7-471B-AB5E-FB4C335536CA}" presName="composite" presStyleCnt="0"/>
      <dgm:spPr/>
    </dgm:pt>
    <dgm:pt modelId="{58A57FA5-8DD6-4890-AB8D-5D97C46FE0C0}" type="pres">
      <dgm:prSet presAssocID="{FE6CD70D-6EE7-471B-AB5E-FB4C335536CA}" presName="background" presStyleLbl="node0" presStyleIdx="0" presStyleCnt="2"/>
      <dgm:spPr/>
    </dgm:pt>
    <dgm:pt modelId="{4FDCF82E-C8E9-417E-8B8D-C40D346CAF65}" type="pres">
      <dgm:prSet presAssocID="{FE6CD70D-6EE7-471B-AB5E-FB4C335536CA}" presName="text" presStyleLbl="fgAcc0" presStyleIdx="0" presStyleCnt="2">
        <dgm:presLayoutVars>
          <dgm:chPref val="3"/>
        </dgm:presLayoutVars>
      </dgm:prSet>
      <dgm:spPr/>
    </dgm:pt>
    <dgm:pt modelId="{38BDE4A5-814C-4797-9ECB-5857AED8EC1F}" type="pres">
      <dgm:prSet presAssocID="{FE6CD70D-6EE7-471B-AB5E-FB4C335536CA}" presName="hierChild2" presStyleCnt="0"/>
      <dgm:spPr/>
    </dgm:pt>
    <dgm:pt modelId="{5FDDAC4B-91B2-440B-BEFE-6BCFF705CE1B}" type="pres">
      <dgm:prSet presAssocID="{4CD5D802-A061-4311-888F-6F378EC8C811}" presName="hierRoot1" presStyleCnt="0"/>
      <dgm:spPr/>
    </dgm:pt>
    <dgm:pt modelId="{670CBAA2-74FA-43D0-90F3-59D50588F84F}" type="pres">
      <dgm:prSet presAssocID="{4CD5D802-A061-4311-888F-6F378EC8C811}" presName="composite" presStyleCnt="0"/>
      <dgm:spPr/>
    </dgm:pt>
    <dgm:pt modelId="{1265AAD3-BC8D-4909-B351-6A1F1ACC6CEB}" type="pres">
      <dgm:prSet presAssocID="{4CD5D802-A061-4311-888F-6F378EC8C811}" presName="background" presStyleLbl="node0" presStyleIdx="1" presStyleCnt="2"/>
      <dgm:spPr/>
    </dgm:pt>
    <dgm:pt modelId="{CFF17BEA-5E5A-4AF8-9B5C-CFF78497737F}" type="pres">
      <dgm:prSet presAssocID="{4CD5D802-A061-4311-888F-6F378EC8C811}" presName="text" presStyleLbl="fgAcc0" presStyleIdx="1" presStyleCnt="2">
        <dgm:presLayoutVars>
          <dgm:chPref val="3"/>
        </dgm:presLayoutVars>
      </dgm:prSet>
      <dgm:spPr/>
    </dgm:pt>
    <dgm:pt modelId="{A299D523-A50F-4E56-8C54-13E95A55C779}" type="pres">
      <dgm:prSet presAssocID="{4CD5D802-A061-4311-888F-6F378EC8C811}" presName="hierChild2" presStyleCnt="0"/>
      <dgm:spPr/>
    </dgm:pt>
  </dgm:ptLst>
  <dgm:cxnLst>
    <dgm:cxn modelId="{C5D2A64F-9A4A-42C5-A3D3-BA034BFBB295}" type="presOf" srcId="{4CD5D802-A061-4311-888F-6F378EC8C811}" destId="{CFF17BEA-5E5A-4AF8-9B5C-CFF78497737F}" srcOrd="0" destOrd="0" presId="urn:microsoft.com/office/officeart/2005/8/layout/hierarchy1"/>
    <dgm:cxn modelId="{4E0DF38E-1E0F-4E5B-ACDB-AB5617E1BCDE}" srcId="{749AFA44-CFAF-478C-9C89-D6200936EBEB}" destId="{FE6CD70D-6EE7-471B-AB5E-FB4C335536CA}" srcOrd="0" destOrd="0" parTransId="{D5CA7359-D7C4-4AA4-A6B8-15CA0356AFA5}" sibTransId="{69D447EB-6284-4171-BD37-345F75AD6766}"/>
    <dgm:cxn modelId="{EA94D6B4-C559-4F43-A515-2A3B2B164A8D}" type="presOf" srcId="{749AFA44-CFAF-478C-9C89-D6200936EBEB}" destId="{93772101-9076-4989-9F6D-8906BCC7DB61}" srcOrd="0" destOrd="0" presId="urn:microsoft.com/office/officeart/2005/8/layout/hierarchy1"/>
    <dgm:cxn modelId="{417835E7-04B4-43DA-B85D-86BDD1A17D4E}" srcId="{749AFA44-CFAF-478C-9C89-D6200936EBEB}" destId="{4CD5D802-A061-4311-888F-6F378EC8C811}" srcOrd="1" destOrd="0" parTransId="{82030A9B-CBC8-4797-A83B-D773B71C261C}" sibTransId="{4FAB43B9-E5E0-4936-A4EA-9898BCB582AF}"/>
    <dgm:cxn modelId="{FD8819F0-9BC3-44C0-B245-DAE539658A13}" type="presOf" srcId="{FE6CD70D-6EE7-471B-AB5E-FB4C335536CA}" destId="{4FDCF82E-C8E9-417E-8B8D-C40D346CAF65}" srcOrd="0" destOrd="0" presId="urn:microsoft.com/office/officeart/2005/8/layout/hierarchy1"/>
    <dgm:cxn modelId="{40C9E15C-484B-401D-B46A-C24BB637C6C3}" type="presParOf" srcId="{93772101-9076-4989-9F6D-8906BCC7DB61}" destId="{49E5BFDD-C7A7-4A86-A17B-81B2DF6654F6}" srcOrd="0" destOrd="0" presId="urn:microsoft.com/office/officeart/2005/8/layout/hierarchy1"/>
    <dgm:cxn modelId="{E2E81D64-9854-472B-9BC4-9A18A7DFA473}" type="presParOf" srcId="{49E5BFDD-C7A7-4A86-A17B-81B2DF6654F6}" destId="{FF888C0B-3837-49DD-8C84-AC7121555670}" srcOrd="0" destOrd="0" presId="urn:microsoft.com/office/officeart/2005/8/layout/hierarchy1"/>
    <dgm:cxn modelId="{AA3520BC-E57D-4588-B2BF-733C503B7901}" type="presParOf" srcId="{FF888C0B-3837-49DD-8C84-AC7121555670}" destId="{58A57FA5-8DD6-4890-AB8D-5D97C46FE0C0}" srcOrd="0" destOrd="0" presId="urn:microsoft.com/office/officeart/2005/8/layout/hierarchy1"/>
    <dgm:cxn modelId="{EEA5CA20-57C5-4FC4-9AD3-E8492EDBF61F}" type="presParOf" srcId="{FF888C0B-3837-49DD-8C84-AC7121555670}" destId="{4FDCF82E-C8E9-417E-8B8D-C40D346CAF65}" srcOrd="1" destOrd="0" presId="urn:microsoft.com/office/officeart/2005/8/layout/hierarchy1"/>
    <dgm:cxn modelId="{FA157B11-1F95-4237-8CE8-60C2AF99B3D7}" type="presParOf" srcId="{49E5BFDD-C7A7-4A86-A17B-81B2DF6654F6}" destId="{38BDE4A5-814C-4797-9ECB-5857AED8EC1F}" srcOrd="1" destOrd="0" presId="urn:microsoft.com/office/officeart/2005/8/layout/hierarchy1"/>
    <dgm:cxn modelId="{73385E62-EBA6-4E15-9661-65FB0F1C72ED}" type="presParOf" srcId="{93772101-9076-4989-9F6D-8906BCC7DB61}" destId="{5FDDAC4B-91B2-440B-BEFE-6BCFF705CE1B}" srcOrd="1" destOrd="0" presId="urn:microsoft.com/office/officeart/2005/8/layout/hierarchy1"/>
    <dgm:cxn modelId="{E8581D8B-6D77-43F5-8D6A-77D5E61BD3F7}" type="presParOf" srcId="{5FDDAC4B-91B2-440B-BEFE-6BCFF705CE1B}" destId="{670CBAA2-74FA-43D0-90F3-59D50588F84F}" srcOrd="0" destOrd="0" presId="urn:microsoft.com/office/officeart/2005/8/layout/hierarchy1"/>
    <dgm:cxn modelId="{1A1CF542-9CE0-46B9-ACC6-B7E403A26803}" type="presParOf" srcId="{670CBAA2-74FA-43D0-90F3-59D50588F84F}" destId="{1265AAD3-BC8D-4909-B351-6A1F1ACC6CEB}" srcOrd="0" destOrd="0" presId="urn:microsoft.com/office/officeart/2005/8/layout/hierarchy1"/>
    <dgm:cxn modelId="{F0C074BA-856B-4D27-9120-95C1DAD05D1A}" type="presParOf" srcId="{670CBAA2-74FA-43D0-90F3-59D50588F84F}" destId="{CFF17BEA-5E5A-4AF8-9B5C-CFF78497737F}" srcOrd="1" destOrd="0" presId="urn:microsoft.com/office/officeart/2005/8/layout/hierarchy1"/>
    <dgm:cxn modelId="{908262DA-086B-4F5E-80C9-8C85E77DB3FE}" type="presParOf" srcId="{5FDDAC4B-91B2-440B-BEFE-6BCFF705CE1B}" destId="{A299D523-A50F-4E56-8C54-13E95A55C77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AD66AF8-A7DE-4F55-9A34-4B266BF70DD8}" type="doc">
      <dgm:prSet loTypeId="urn:microsoft.com/office/officeart/2008/layout/LinedList" loCatId="list" qsTypeId="urn:microsoft.com/office/officeart/2005/8/quickstyle/simple4" qsCatId="simple" csTypeId="urn:microsoft.com/office/officeart/2005/8/colors/colorful2" csCatId="colorful"/>
      <dgm:spPr/>
      <dgm:t>
        <a:bodyPr/>
        <a:lstStyle/>
        <a:p>
          <a:endParaRPr lang="en-US"/>
        </a:p>
      </dgm:t>
    </dgm:pt>
    <dgm:pt modelId="{25B0F32D-9EED-4DE2-B21F-38FDFED10BBB}">
      <dgm:prSet/>
      <dgm:spPr/>
      <dgm:t>
        <a:bodyPr/>
        <a:lstStyle/>
        <a:p>
          <a:r>
            <a:rPr lang="en-US" b="0" i="0" baseline="0"/>
            <a:t>Detailed academic and work history</a:t>
          </a:r>
          <a:endParaRPr lang="en-US"/>
        </a:p>
      </dgm:t>
    </dgm:pt>
    <dgm:pt modelId="{3DDE86B5-A813-4A4D-94C0-6FCBDB20DC04}" type="parTrans" cxnId="{C84F2EA7-031D-4911-A834-087DAF9620F3}">
      <dgm:prSet/>
      <dgm:spPr/>
      <dgm:t>
        <a:bodyPr/>
        <a:lstStyle/>
        <a:p>
          <a:endParaRPr lang="en-US"/>
        </a:p>
      </dgm:t>
    </dgm:pt>
    <dgm:pt modelId="{88545132-2625-4BE9-B43B-8BA0A4703A5F}" type="sibTrans" cxnId="{C84F2EA7-031D-4911-A834-087DAF9620F3}">
      <dgm:prSet/>
      <dgm:spPr/>
      <dgm:t>
        <a:bodyPr/>
        <a:lstStyle/>
        <a:p>
          <a:endParaRPr lang="en-US"/>
        </a:p>
      </dgm:t>
    </dgm:pt>
    <dgm:pt modelId="{895A2E3D-E60A-4871-8E51-6C9D6ABA24F7}">
      <dgm:prSet/>
      <dgm:spPr/>
      <dgm:t>
        <a:bodyPr/>
        <a:lstStyle/>
        <a:p>
          <a:r>
            <a:rPr lang="en-US" b="0" i="0" baseline="0"/>
            <a:t>Interests, values, and skills assessment</a:t>
          </a:r>
          <a:endParaRPr lang="en-US"/>
        </a:p>
      </dgm:t>
    </dgm:pt>
    <dgm:pt modelId="{FB29CD1B-7B6C-4BC1-9D1E-47CE3090D98A}" type="parTrans" cxnId="{DB6565DC-59A4-4144-870C-3006FDB622DF}">
      <dgm:prSet/>
      <dgm:spPr/>
      <dgm:t>
        <a:bodyPr/>
        <a:lstStyle/>
        <a:p>
          <a:endParaRPr lang="en-US"/>
        </a:p>
      </dgm:t>
    </dgm:pt>
    <dgm:pt modelId="{57079D20-E056-4E8B-9F59-EB48CA06BB1B}" type="sibTrans" cxnId="{DB6565DC-59A4-4144-870C-3006FDB622DF}">
      <dgm:prSet/>
      <dgm:spPr/>
      <dgm:t>
        <a:bodyPr/>
        <a:lstStyle/>
        <a:p>
          <a:endParaRPr lang="en-US"/>
        </a:p>
      </dgm:t>
    </dgm:pt>
    <dgm:pt modelId="{8382159C-8504-4246-8C05-EA03EF6D3575}">
      <dgm:prSet/>
      <dgm:spPr/>
      <dgm:t>
        <a:bodyPr/>
        <a:lstStyle/>
        <a:p>
          <a:r>
            <a:rPr lang="en-US" b="0" i="0" baseline="0"/>
            <a:t>Mental health assessment</a:t>
          </a:r>
          <a:endParaRPr lang="en-US"/>
        </a:p>
      </dgm:t>
    </dgm:pt>
    <dgm:pt modelId="{F5E3AA61-FC92-4286-A016-EE80037B143B}" type="parTrans" cxnId="{DA5AD493-9043-4696-8E2D-F27DEC6937D6}">
      <dgm:prSet/>
      <dgm:spPr/>
      <dgm:t>
        <a:bodyPr/>
        <a:lstStyle/>
        <a:p>
          <a:endParaRPr lang="en-US"/>
        </a:p>
      </dgm:t>
    </dgm:pt>
    <dgm:pt modelId="{16FB1D15-72D3-4E1D-8821-4D04A2C9C255}" type="sibTrans" cxnId="{DA5AD493-9043-4696-8E2D-F27DEC6937D6}">
      <dgm:prSet/>
      <dgm:spPr/>
      <dgm:t>
        <a:bodyPr/>
        <a:lstStyle/>
        <a:p>
          <a:endParaRPr lang="en-US"/>
        </a:p>
      </dgm:t>
    </dgm:pt>
    <dgm:pt modelId="{E27D87BB-EB11-48EC-9942-F56B9FBB4FE4}">
      <dgm:prSet/>
      <dgm:spPr/>
      <dgm:t>
        <a:bodyPr/>
        <a:lstStyle/>
        <a:p>
          <a:r>
            <a:rPr lang="en-US" b="0" i="0" baseline="0"/>
            <a:t>Family background and cultural influences</a:t>
          </a:r>
          <a:endParaRPr lang="en-US"/>
        </a:p>
      </dgm:t>
    </dgm:pt>
    <dgm:pt modelId="{F02F6FE9-901B-412F-8F94-4C30419FC8AA}" type="parTrans" cxnId="{D131ED13-EB6C-4B56-B19A-12E046F5AECF}">
      <dgm:prSet/>
      <dgm:spPr/>
      <dgm:t>
        <a:bodyPr/>
        <a:lstStyle/>
        <a:p>
          <a:endParaRPr lang="en-US"/>
        </a:p>
      </dgm:t>
    </dgm:pt>
    <dgm:pt modelId="{81765AC2-B596-43E0-82D8-A222FD085D7A}" type="sibTrans" cxnId="{D131ED13-EB6C-4B56-B19A-12E046F5AECF}">
      <dgm:prSet/>
      <dgm:spPr/>
      <dgm:t>
        <a:bodyPr/>
        <a:lstStyle/>
        <a:p>
          <a:endParaRPr lang="en-US"/>
        </a:p>
      </dgm:t>
    </dgm:pt>
    <dgm:pt modelId="{6B1B3E30-7227-4525-8915-E3657AE1FFCD}" type="pres">
      <dgm:prSet presAssocID="{CAD66AF8-A7DE-4F55-9A34-4B266BF70DD8}" presName="vert0" presStyleCnt="0">
        <dgm:presLayoutVars>
          <dgm:dir/>
          <dgm:animOne val="branch"/>
          <dgm:animLvl val="lvl"/>
        </dgm:presLayoutVars>
      </dgm:prSet>
      <dgm:spPr/>
    </dgm:pt>
    <dgm:pt modelId="{4985F811-B041-4773-B243-B5CA5B78911E}" type="pres">
      <dgm:prSet presAssocID="{25B0F32D-9EED-4DE2-B21F-38FDFED10BBB}" presName="thickLine" presStyleLbl="alignNode1" presStyleIdx="0" presStyleCnt="4"/>
      <dgm:spPr/>
    </dgm:pt>
    <dgm:pt modelId="{DDD2E97C-E98C-4738-9AFE-1FB38F5DA028}" type="pres">
      <dgm:prSet presAssocID="{25B0F32D-9EED-4DE2-B21F-38FDFED10BBB}" presName="horz1" presStyleCnt="0"/>
      <dgm:spPr/>
    </dgm:pt>
    <dgm:pt modelId="{57924F3D-DC93-44EF-9DEF-8D1A232EAC73}" type="pres">
      <dgm:prSet presAssocID="{25B0F32D-9EED-4DE2-B21F-38FDFED10BBB}" presName="tx1" presStyleLbl="revTx" presStyleIdx="0" presStyleCnt="4"/>
      <dgm:spPr/>
    </dgm:pt>
    <dgm:pt modelId="{AF99B4B2-6B65-46AC-B332-B884DE935565}" type="pres">
      <dgm:prSet presAssocID="{25B0F32D-9EED-4DE2-B21F-38FDFED10BBB}" presName="vert1" presStyleCnt="0"/>
      <dgm:spPr/>
    </dgm:pt>
    <dgm:pt modelId="{020EFE63-4379-4CD0-BF7C-1BDA8C15F5BB}" type="pres">
      <dgm:prSet presAssocID="{895A2E3D-E60A-4871-8E51-6C9D6ABA24F7}" presName="thickLine" presStyleLbl="alignNode1" presStyleIdx="1" presStyleCnt="4"/>
      <dgm:spPr/>
    </dgm:pt>
    <dgm:pt modelId="{1BD759B6-D06E-4C29-9679-42417BDC365C}" type="pres">
      <dgm:prSet presAssocID="{895A2E3D-E60A-4871-8E51-6C9D6ABA24F7}" presName="horz1" presStyleCnt="0"/>
      <dgm:spPr/>
    </dgm:pt>
    <dgm:pt modelId="{73B8F709-7A18-4D14-848B-C1866B4F8B97}" type="pres">
      <dgm:prSet presAssocID="{895A2E3D-E60A-4871-8E51-6C9D6ABA24F7}" presName="tx1" presStyleLbl="revTx" presStyleIdx="1" presStyleCnt="4"/>
      <dgm:spPr/>
    </dgm:pt>
    <dgm:pt modelId="{A05216C9-A155-474D-A1D9-392D9D0DDCDD}" type="pres">
      <dgm:prSet presAssocID="{895A2E3D-E60A-4871-8E51-6C9D6ABA24F7}" presName="vert1" presStyleCnt="0"/>
      <dgm:spPr/>
    </dgm:pt>
    <dgm:pt modelId="{0B5384F1-6542-456A-93C3-1D47C692C0AF}" type="pres">
      <dgm:prSet presAssocID="{8382159C-8504-4246-8C05-EA03EF6D3575}" presName="thickLine" presStyleLbl="alignNode1" presStyleIdx="2" presStyleCnt="4"/>
      <dgm:spPr/>
    </dgm:pt>
    <dgm:pt modelId="{72598A36-7DFA-463F-8D6B-BE60F8018990}" type="pres">
      <dgm:prSet presAssocID="{8382159C-8504-4246-8C05-EA03EF6D3575}" presName="horz1" presStyleCnt="0"/>
      <dgm:spPr/>
    </dgm:pt>
    <dgm:pt modelId="{A3150900-423F-462F-8BAE-FB951CDE964F}" type="pres">
      <dgm:prSet presAssocID="{8382159C-8504-4246-8C05-EA03EF6D3575}" presName="tx1" presStyleLbl="revTx" presStyleIdx="2" presStyleCnt="4"/>
      <dgm:spPr/>
    </dgm:pt>
    <dgm:pt modelId="{D55FA75B-908F-4F48-B23B-E43B81D6D096}" type="pres">
      <dgm:prSet presAssocID="{8382159C-8504-4246-8C05-EA03EF6D3575}" presName="vert1" presStyleCnt="0"/>
      <dgm:spPr/>
    </dgm:pt>
    <dgm:pt modelId="{CDC50DE0-1AE1-44A1-88EF-2506F367DB86}" type="pres">
      <dgm:prSet presAssocID="{E27D87BB-EB11-48EC-9942-F56B9FBB4FE4}" presName="thickLine" presStyleLbl="alignNode1" presStyleIdx="3" presStyleCnt="4"/>
      <dgm:spPr/>
    </dgm:pt>
    <dgm:pt modelId="{C4E253B5-DC94-4080-9A52-834C38F55079}" type="pres">
      <dgm:prSet presAssocID="{E27D87BB-EB11-48EC-9942-F56B9FBB4FE4}" presName="horz1" presStyleCnt="0"/>
      <dgm:spPr/>
    </dgm:pt>
    <dgm:pt modelId="{C1530310-CD8A-4B90-AAD9-6C6F8C61CB98}" type="pres">
      <dgm:prSet presAssocID="{E27D87BB-EB11-48EC-9942-F56B9FBB4FE4}" presName="tx1" presStyleLbl="revTx" presStyleIdx="3" presStyleCnt="4"/>
      <dgm:spPr/>
    </dgm:pt>
    <dgm:pt modelId="{F973E34F-9079-4498-925F-C1EDBD8F5F59}" type="pres">
      <dgm:prSet presAssocID="{E27D87BB-EB11-48EC-9942-F56B9FBB4FE4}" presName="vert1" presStyleCnt="0"/>
      <dgm:spPr/>
    </dgm:pt>
  </dgm:ptLst>
  <dgm:cxnLst>
    <dgm:cxn modelId="{D131ED13-EB6C-4B56-B19A-12E046F5AECF}" srcId="{CAD66AF8-A7DE-4F55-9A34-4B266BF70DD8}" destId="{E27D87BB-EB11-48EC-9942-F56B9FBB4FE4}" srcOrd="3" destOrd="0" parTransId="{F02F6FE9-901B-412F-8F94-4C30419FC8AA}" sibTransId="{81765AC2-B596-43E0-82D8-A222FD085D7A}"/>
    <dgm:cxn modelId="{BBDE9229-00A3-420B-BA0A-5B81731F103B}" type="presOf" srcId="{E27D87BB-EB11-48EC-9942-F56B9FBB4FE4}" destId="{C1530310-CD8A-4B90-AAD9-6C6F8C61CB98}" srcOrd="0" destOrd="0" presId="urn:microsoft.com/office/officeart/2008/layout/LinedList"/>
    <dgm:cxn modelId="{0BA6DA49-3AFF-4943-808B-DEBD932F0EF8}" type="presOf" srcId="{8382159C-8504-4246-8C05-EA03EF6D3575}" destId="{A3150900-423F-462F-8BAE-FB951CDE964F}" srcOrd="0" destOrd="0" presId="urn:microsoft.com/office/officeart/2008/layout/LinedList"/>
    <dgm:cxn modelId="{B7CA394E-83EA-460F-B8F1-5AD1B0DC61F4}" type="presOf" srcId="{CAD66AF8-A7DE-4F55-9A34-4B266BF70DD8}" destId="{6B1B3E30-7227-4525-8915-E3657AE1FFCD}" srcOrd="0" destOrd="0" presId="urn:microsoft.com/office/officeart/2008/layout/LinedList"/>
    <dgm:cxn modelId="{E0F4094F-83EE-4B8F-B206-1D3BA7C701D8}" type="presOf" srcId="{25B0F32D-9EED-4DE2-B21F-38FDFED10BBB}" destId="{57924F3D-DC93-44EF-9DEF-8D1A232EAC73}" srcOrd="0" destOrd="0" presId="urn:microsoft.com/office/officeart/2008/layout/LinedList"/>
    <dgm:cxn modelId="{DA5AD493-9043-4696-8E2D-F27DEC6937D6}" srcId="{CAD66AF8-A7DE-4F55-9A34-4B266BF70DD8}" destId="{8382159C-8504-4246-8C05-EA03EF6D3575}" srcOrd="2" destOrd="0" parTransId="{F5E3AA61-FC92-4286-A016-EE80037B143B}" sibTransId="{16FB1D15-72D3-4E1D-8821-4D04A2C9C255}"/>
    <dgm:cxn modelId="{C84F2EA7-031D-4911-A834-087DAF9620F3}" srcId="{CAD66AF8-A7DE-4F55-9A34-4B266BF70DD8}" destId="{25B0F32D-9EED-4DE2-B21F-38FDFED10BBB}" srcOrd="0" destOrd="0" parTransId="{3DDE86B5-A813-4A4D-94C0-6FCBDB20DC04}" sibTransId="{88545132-2625-4BE9-B43B-8BA0A4703A5F}"/>
    <dgm:cxn modelId="{6A557AB0-3B2E-46DA-864D-D9330B2BA86E}" type="presOf" srcId="{895A2E3D-E60A-4871-8E51-6C9D6ABA24F7}" destId="{73B8F709-7A18-4D14-848B-C1866B4F8B97}" srcOrd="0" destOrd="0" presId="urn:microsoft.com/office/officeart/2008/layout/LinedList"/>
    <dgm:cxn modelId="{DB6565DC-59A4-4144-870C-3006FDB622DF}" srcId="{CAD66AF8-A7DE-4F55-9A34-4B266BF70DD8}" destId="{895A2E3D-E60A-4871-8E51-6C9D6ABA24F7}" srcOrd="1" destOrd="0" parTransId="{FB29CD1B-7B6C-4BC1-9D1E-47CE3090D98A}" sibTransId="{57079D20-E056-4E8B-9F59-EB48CA06BB1B}"/>
    <dgm:cxn modelId="{59AB52F1-C843-40CF-A68F-F43764819D1C}" type="presParOf" srcId="{6B1B3E30-7227-4525-8915-E3657AE1FFCD}" destId="{4985F811-B041-4773-B243-B5CA5B78911E}" srcOrd="0" destOrd="0" presId="urn:microsoft.com/office/officeart/2008/layout/LinedList"/>
    <dgm:cxn modelId="{B65D60F8-3572-4277-B32E-387C475BFEAF}" type="presParOf" srcId="{6B1B3E30-7227-4525-8915-E3657AE1FFCD}" destId="{DDD2E97C-E98C-4738-9AFE-1FB38F5DA028}" srcOrd="1" destOrd="0" presId="urn:microsoft.com/office/officeart/2008/layout/LinedList"/>
    <dgm:cxn modelId="{31CFA79D-DF52-4888-B393-FFF6FBC7AB88}" type="presParOf" srcId="{DDD2E97C-E98C-4738-9AFE-1FB38F5DA028}" destId="{57924F3D-DC93-44EF-9DEF-8D1A232EAC73}" srcOrd="0" destOrd="0" presId="urn:microsoft.com/office/officeart/2008/layout/LinedList"/>
    <dgm:cxn modelId="{B5981A67-C942-47D1-808A-688533A103C0}" type="presParOf" srcId="{DDD2E97C-E98C-4738-9AFE-1FB38F5DA028}" destId="{AF99B4B2-6B65-46AC-B332-B884DE935565}" srcOrd="1" destOrd="0" presId="urn:microsoft.com/office/officeart/2008/layout/LinedList"/>
    <dgm:cxn modelId="{3EFE318B-CE53-4D1C-8FD8-0D6F92AE9A1E}" type="presParOf" srcId="{6B1B3E30-7227-4525-8915-E3657AE1FFCD}" destId="{020EFE63-4379-4CD0-BF7C-1BDA8C15F5BB}" srcOrd="2" destOrd="0" presId="urn:microsoft.com/office/officeart/2008/layout/LinedList"/>
    <dgm:cxn modelId="{88C7ABD0-44E5-4A29-B84F-386983865F50}" type="presParOf" srcId="{6B1B3E30-7227-4525-8915-E3657AE1FFCD}" destId="{1BD759B6-D06E-4C29-9679-42417BDC365C}" srcOrd="3" destOrd="0" presId="urn:microsoft.com/office/officeart/2008/layout/LinedList"/>
    <dgm:cxn modelId="{2DBE4153-6E6B-4358-BAF7-F303659AA81F}" type="presParOf" srcId="{1BD759B6-D06E-4C29-9679-42417BDC365C}" destId="{73B8F709-7A18-4D14-848B-C1866B4F8B97}" srcOrd="0" destOrd="0" presId="urn:microsoft.com/office/officeart/2008/layout/LinedList"/>
    <dgm:cxn modelId="{730E7570-C154-410F-98DA-071D39341BF2}" type="presParOf" srcId="{1BD759B6-D06E-4C29-9679-42417BDC365C}" destId="{A05216C9-A155-474D-A1D9-392D9D0DDCDD}" srcOrd="1" destOrd="0" presId="urn:microsoft.com/office/officeart/2008/layout/LinedList"/>
    <dgm:cxn modelId="{54FBA1CC-E340-4233-9EC8-6850ECDC2B1B}" type="presParOf" srcId="{6B1B3E30-7227-4525-8915-E3657AE1FFCD}" destId="{0B5384F1-6542-456A-93C3-1D47C692C0AF}" srcOrd="4" destOrd="0" presId="urn:microsoft.com/office/officeart/2008/layout/LinedList"/>
    <dgm:cxn modelId="{E3814623-CF04-42FC-913F-D199D6C8B0FC}" type="presParOf" srcId="{6B1B3E30-7227-4525-8915-E3657AE1FFCD}" destId="{72598A36-7DFA-463F-8D6B-BE60F8018990}" srcOrd="5" destOrd="0" presId="urn:microsoft.com/office/officeart/2008/layout/LinedList"/>
    <dgm:cxn modelId="{D26E2E5E-590C-42CB-8060-5B5000CACBB6}" type="presParOf" srcId="{72598A36-7DFA-463F-8D6B-BE60F8018990}" destId="{A3150900-423F-462F-8BAE-FB951CDE964F}" srcOrd="0" destOrd="0" presId="urn:microsoft.com/office/officeart/2008/layout/LinedList"/>
    <dgm:cxn modelId="{71A27BC5-18D9-4636-8FC6-C3234FDEF132}" type="presParOf" srcId="{72598A36-7DFA-463F-8D6B-BE60F8018990}" destId="{D55FA75B-908F-4F48-B23B-E43B81D6D096}" srcOrd="1" destOrd="0" presId="urn:microsoft.com/office/officeart/2008/layout/LinedList"/>
    <dgm:cxn modelId="{C7743D29-C5E5-4723-971A-DBF9B22F4C70}" type="presParOf" srcId="{6B1B3E30-7227-4525-8915-E3657AE1FFCD}" destId="{CDC50DE0-1AE1-44A1-88EF-2506F367DB86}" srcOrd="6" destOrd="0" presId="urn:microsoft.com/office/officeart/2008/layout/LinedList"/>
    <dgm:cxn modelId="{87CA571B-FB8C-4B7D-B5AD-42593DD515C1}" type="presParOf" srcId="{6B1B3E30-7227-4525-8915-E3657AE1FFCD}" destId="{C4E253B5-DC94-4080-9A52-834C38F55079}" srcOrd="7" destOrd="0" presId="urn:microsoft.com/office/officeart/2008/layout/LinedList"/>
    <dgm:cxn modelId="{98B262EC-9FEC-49E4-8D3D-E83A0D262770}" type="presParOf" srcId="{C4E253B5-DC94-4080-9A52-834C38F55079}" destId="{C1530310-CD8A-4B90-AAD9-6C6F8C61CB98}" srcOrd="0" destOrd="0" presId="urn:microsoft.com/office/officeart/2008/layout/LinedList"/>
    <dgm:cxn modelId="{10AE20C9-5083-494A-821A-5544263965F8}" type="presParOf" srcId="{C4E253B5-DC94-4080-9A52-834C38F55079}" destId="{F973E34F-9079-4498-925F-C1EDBD8F5F5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0084EC4-F5B5-41FE-A832-9010060C8DC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9365CEB-F738-4FC7-8428-1980DB4DDECE}">
      <dgm:prSet/>
      <dgm:spPr/>
      <dgm:t>
        <a:bodyPr/>
        <a:lstStyle/>
        <a:p>
          <a:r>
            <a:rPr lang="en-US" b="0" i="0" baseline="0"/>
            <a:t>Assessment of interests, values, and skills</a:t>
          </a:r>
          <a:endParaRPr lang="en-US"/>
        </a:p>
      </dgm:t>
    </dgm:pt>
    <dgm:pt modelId="{CA0E9BAF-C53C-45ED-BDC2-C8EEE7CC5D2D}" type="parTrans" cxnId="{F4665221-F726-46E4-B7A7-83AE9FCA60A7}">
      <dgm:prSet/>
      <dgm:spPr/>
      <dgm:t>
        <a:bodyPr/>
        <a:lstStyle/>
        <a:p>
          <a:endParaRPr lang="en-US"/>
        </a:p>
      </dgm:t>
    </dgm:pt>
    <dgm:pt modelId="{8F3DCE9A-F7FD-4A19-B428-070E4391B059}" type="sibTrans" cxnId="{F4665221-F726-46E4-B7A7-83AE9FCA60A7}">
      <dgm:prSet/>
      <dgm:spPr/>
      <dgm:t>
        <a:bodyPr/>
        <a:lstStyle/>
        <a:p>
          <a:endParaRPr lang="en-US"/>
        </a:p>
      </dgm:t>
    </dgm:pt>
    <dgm:pt modelId="{A7042789-AC96-4DDF-A78C-04DCE992E3BB}">
      <dgm:prSet/>
      <dgm:spPr/>
      <dgm:t>
        <a:bodyPr/>
        <a:lstStyle/>
        <a:p>
          <a:r>
            <a:rPr lang="en-US" b="0" i="0" baseline="0"/>
            <a:t>Exploration of career options</a:t>
          </a:r>
          <a:endParaRPr lang="en-US"/>
        </a:p>
      </dgm:t>
    </dgm:pt>
    <dgm:pt modelId="{BBED4D93-F8EB-45C8-A5AE-E045A8AB5494}" type="parTrans" cxnId="{306F6CEF-EBC0-4B69-8025-03EB3AB53702}">
      <dgm:prSet/>
      <dgm:spPr/>
      <dgm:t>
        <a:bodyPr/>
        <a:lstStyle/>
        <a:p>
          <a:endParaRPr lang="en-US"/>
        </a:p>
      </dgm:t>
    </dgm:pt>
    <dgm:pt modelId="{7FFB3120-C4E1-499F-9702-829779AB169D}" type="sibTrans" cxnId="{306F6CEF-EBC0-4B69-8025-03EB3AB53702}">
      <dgm:prSet/>
      <dgm:spPr/>
      <dgm:t>
        <a:bodyPr/>
        <a:lstStyle/>
        <a:p>
          <a:endParaRPr lang="en-US"/>
        </a:p>
      </dgm:t>
    </dgm:pt>
    <dgm:pt modelId="{1CF9552B-92DE-46E6-B168-49055FA02AF7}">
      <dgm:prSet/>
      <dgm:spPr/>
      <dgm:t>
        <a:bodyPr/>
        <a:lstStyle/>
        <a:p>
          <a:r>
            <a:rPr lang="en-US" b="0" i="0" baseline="0"/>
            <a:t>Decision-making and goal-setting</a:t>
          </a:r>
          <a:endParaRPr lang="en-US"/>
        </a:p>
      </dgm:t>
    </dgm:pt>
    <dgm:pt modelId="{DCB768D4-7999-48F9-812B-467C993E831B}" type="parTrans" cxnId="{545761ED-FDC3-4E95-9F14-FFD698A262B6}">
      <dgm:prSet/>
      <dgm:spPr/>
      <dgm:t>
        <a:bodyPr/>
        <a:lstStyle/>
        <a:p>
          <a:endParaRPr lang="en-US"/>
        </a:p>
      </dgm:t>
    </dgm:pt>
    <dgm:pt modelId="{19E276C6-A65B-4100-90BF-A709CC063D91}" type="sibTrans" cxnId="{545761ED-FDC3-4E95-9F14-FFD698A262B6}">
      <dgm:prSet/>
      <dgm:spPr/>
      <dgm:t>
        <a:bodyPr/>
        <a:lstStyle/>
        <a:p>
          <a:endParaRPr lang="en-US"/>
        </a:p>
      </dgm:t>
    </dgm:pt>
    <dgm:pt modelId="{567786DF-9510-4BA8-BB1B-CE0FD96C2E80}">
      <dgm:prSet/>
      <dgm:spPr/>
      <dgm:t>
        <a:bodyPr/>
        <a:lstStyle/>
        <a:p>
          <a:r>
            <a:rPr lang="en-US" b="0" i="0" baseline="0"/>
            <a:t>Implementation of career plan</a:t>
          </a:r>
          <a:endParaRPr lang="en-US"/>
        </a:p>
      </dgm:t>
    </dgm:pt>
    <dgm:pt modelId="{A283F63A-4682-43F0-B235-6275C29DAA2C}" type="parTrans" cxnId="{D97D821F-2C02-4F31-A762-63D86C06A85A}">
      <dgm:prSet/>
      <dgm:spPr/>
      <dgm:t>
        <a:bodyPr/>
        <a:lstStyle/>
        <a:p>
          <a:endParaRPr lang="en-US"/>
        </a:p>
      </dgm:t>
    </dgm:pt>
    <dgm:pt modelId="{2571B882-0E6F-4FDA-A7F0-634D196D94EF}" type="sibTrans" cxnId="{D97D821F-2C02-4F31-A762-63D86C06A85A}">
      <dgm:prSet/>
      <dgm:spPr/>
      <dgm:t>
        <a:bodyPr/>
        <a:lstStyle/>
        <a:p>
          <a:endParaRPr lang="en-US"/>
        </a:p>
      </dgm:t>
    </dgm:pt>
    <dgm:pt modelId="{45DD915A-6CCC-4AD4-93D0-2202BCDF0912}">
      <dgm:prSet/>
      <dgm:spPr/>
      <dgm:t>
        <a:bodyPr/>
        <a:lstStyle/>
        <a:p>
          <a:r>
            <a:rPr lang="en-US" b="0" i="0" baseline="0"/>
            <a:t>Ongoing support and adjustment</a:t>
          </a:r>
          <a:endParaRPr lang="en-US"/>
        </a:p>
      </dgm:t>
    </dgm:pt>
    <dgm:pt modelId="{125E2295-5645-4BDD-BA10-46800A1E1C97}" type="parTrans" cxnId="{A1E106CB-30F7-41FA-B0DC-3640A06C64A6}">
      <dgm:prSet/>
      <dgm:spPr/>
      <dgm:t>
        <a:bodyPr/>
        <a:lstStyle/>
        <a:p>
          <a:endParaRPr lang="en-US"/>
        </a:p>
      </dgm:t>
    </dgm:pt>
    <dgm:pt modelId="{5321C93C-5F59-40AB-945D-05E40412D3AB}" type="sibTrans" cxnId="{A1E106CB-30F7-41FA-B0DC-3640A06C64A6}">
      <dgm:prSet/>
      <dgm:spPr/>
      <dgm:t>
        <a:bodyPr/>
        <a:lstStyle/>
        <a:p>
          <a:endParaRPr lang="en-US"/>
        </a:p>
      </dgm:t>
    </dgm:pt>
    <dgm:pt modelId="{BD6CBC8C-3750-4258-9275-170D9B37316D}" type="pres">
      <dgm:prSet presAssocID="{30084EC4-F5B5-41FE-A832-9010060C8DCC}" presName="root" presStyleCnt="0">
        <dgm:presLayoutVars>
          <dgm:dir/>
          <dgm:resizeHandles val="exact"/>
        </dgm:presLayoutVars>
      </dgm:prSet>
      <dgm:spPr/>
    </dgm:pt>
    <dgm:pt modelId="{707D8BB4-7DB8-4594-ACEB-DCF1A71D5DE3}" type="pres">
      <dgm:prSet presAssocID="{79365CEB-F738-4FC7-8428-1980DB4DDECE}" presName="compNode" presStyleCnt="0"/>
      <dgm:spPr/>
    </dgm:pt>
    <dgm:pt modelId="{F2FFF6BA-14D3-450A-AD78-F8E208371AFC}" type="pres">
      <dgm:prSet presAssocID="{79365CEB-F738-4FC7-8428-1980DB4DDECE}" presName="bgRect" presStyleLbl="bgShp" presStyleIdx="0" presStyleCnt="5"/>
      <dgm:spPr/>
    </dgm:pt>
    <dgm:pt modelId="{4797C706-3677-4603-B8A3-4655BD1197E0}" type="pres">
      <dgm:prSet presAssocID="{79365CEB-F738-4FC7-8428-1980DB4DDECE}"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olf"/>
        </a:ext>
      </dgm:extLst>
    </dgm:pt>
    <dgm:pt modelId="{DB2D8586-120E-48B1-AC45-44C786938CB2}" type="pres">
      <dgm:prSet presAssocID="{79365CEB-F738-4FC7-8428-1980DB4DDECE}" presName="spaceRect" presStyleCnt="0"/>
      <dgm:spPr/>
    </dgm:pt>
    <dgm:pt modelId="{4C79BA8D-5317-40CE-8F30-8D5A5D15A5D9}" type="pres">
      <dgm:prSet presAssocID="{79365CEB-F738-4FC7-8428-1980DB4DDECE}" presName="parTx" presStyleLbl="revTx" presStyleIdx="0" presStyleCnt="5">
        <dgm:presLayoutVars>
          <dgm:chMax val="0"/>
          <dgm:chPref val="0"/>
        </dgm:presLayoutVars>
      </dgm:prSet>
      <dgm:spPr/>
    </dgm:pt>
    <dgm:pt modelId="{39E0828A-CBDC-4955-B894-7BBDBE14C172}" type="pres">
      <dgm:prSet presAssocID="{8F3DCE9A-F7FD-4A19-B428-070E4391B059}" presName="sibTrans" presStyleCnt="0"/>
      <dgm:spPr/>
    </dgm:pt>
    <dgm:pt modelId="{9888225C-6879-4586-B028-C9A3479D194C}" type="pres">
      <dgm:prSet presAssocID="{A7042789-AC96-4DDF-A78C-04DCE992E3BB}" presName="compNode" presStyleCnt="0"/>
      <dgm:spPr/>
    </dgm:pt>
    <dgm:pt modelId="{0F001394-8A40-4CA8-9E42-8DC708F8A456}" type="pres">
      <dgm:prSet presAssocID="{A7042789-AC96-4DDF-A78C-04DCE992E3BB}" presName="bgRect" presStyleLbl="bgShp" presStyleIdx="1" presStyleCnt="5"/>
      <dgm:spPr/>
    </dgm:pt>
    <dgm:pt modelId="{649ECB27-7994-4F19-81F1-D9413E8B6BFB}" type="pres">
      <dgm:prSet presAssocID="{A7042789-AC96-4DDF-A78C-04DCE992E3BB}"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681C72EF-1A36-4C1C-841C-1D599F8B8713}" type="pres">
      <dgm:prSet presAssocID="{A7042789-AC96-4DDF-A78C-04DCE992E3BB}" presName="spaceRect" presStyleCnt="0"/>
      <dgm:spPr/>
    </dgm:pt>
    <dgm:pt modelId="{88526B15-E631-4878-A3FC-373C45C1D029}" type="pres">
      <dgm:prSet presAssocID="{A7042789-AC96-4DDF-A78C-04DCE992E3BB}" presName="parTx" presStyleLbl="revTx" presStyleIdx="1" presStyleCnt="5">
        <dgm:presLayoutVars>
          <dgm:chMax val="0"/>
          <dgm:chPref val="0"/>
        </dgm:presLayoutVars>
      </dgm:prSet>
      <dgm:spPr/>
    </dgm:pt>
    <dgm:pt modelId="{5AA17E8D-812D-4423-BC7D-E69A3E8C9CE0}" type="pres">
      <dgm:prSet presAssocID="{7FFB3120-C4E1-499F-9702-829779AB169D}" presName="sibTrans" presStyleCnt="0"/>
      <dgm:spPr/>
    </dgm:pt>
    <dgm:pt modelId="{C23CDF78-B6CE-4A1F-AE1A-9C6E549DFCCE}" type="pres">
      <dgm:prSet presAssocID="{1CF9552B-92DE-46E6-B168-49055FA02AF7}" presName="compNode" presStyleCnt="0"/>
      <dgm:spPr/>
    </dgm:pt>
    <dgm:pt modelId="{70386C32-E32B-4F1A-AD3B-A3975D56B379}" type="pres">
      <dgm:prSet presAssocID="{1CF9552B-92DE-46E6-B168-49055FA02AF7}" presName="bgRect" presStyleLbl="bgShp" presStyleIdx="2" presStyleCnt="5"/>
      <dgm:spPr/>
    </dgm:pt>
    <dgm:pt modelId="{3C7FC2DA-712D-43E8-AD29-ABD3566A3E5A}" type="pres">
      <dgm:prSet presAssocID="{1CF9552B-92DE-46E6-B168-49055FA02AF7}"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llseye"/>
        </a:ext>
      </dgm:extLst>
    </dgm:pt>
    <dgm:pt modelId="{01B7BAF7-0684-486E-8CD2-AA44385308B3}" type="pres">
      <dgm:prSet presAssocID="{1CF9552B-92DE-46E6-B168-49055FA02AF7}" presName="spaceRect" presStyleCnt="0"/>
      <dgm:spPr/>
    </dgm:pt>
    <dgm:pt modelId="{2A34A111-41B3-416D-B4CF-941D4BD980C8}" type="pres">
      <dgm:prSet presAssocID="{1CF9552B-92DE-46E6-B168-49055FA02AF7}" presName="parTx" presStyleLbl="revTx" presStyleIdx="2" presStyleCnt="5">
        <dgm:presLayoutVars>
          <dgm:chMax val="0"/>
          <dgm:chPref val="0"/>
        </dgm:presLayoutVars>
      </dgm:prSet>
      <dgm:spPr/>
    </dgm:pt>
    <dgm:pt modelId="{8B06A27C-6655-4E3D-809F-0646D8496E3F}" type="pres">
      <dgm:prSet presAssocID="{19E276C6-A65B-4100-90BF-A709CC063D91}" presName="sibTrans" presStyleCnt="0"/>
      <dgm:spPr/>
    </dgm:pt>
    <dgm:pt modelId="{9196ACF6-844B-44F2-97EE-A365748EF850}" type="pres">
      <dgm:prSet presAssocID="{567786DF-9510-4BA8-BB1B-CE0FD96C2E80}" presName="compNode" presStyleCnt="0"/>
      <dgm:spPr/>
    </dgm:pt>
    <dgm:pt modelId="{2899E337-65CD-4340-8433-65E7593326B1}" type="pres">
      <dgm:prSet presAssocID="{567786DF-9510-4BA8-BB1B-CE0FD96C2E80}" presName="bgRect" presStyleLbl="bgShp" presStyleIdx="3" presStyleCnt="5"/>
      <dgm:spPr/>
    </dgm:pt>
    <dgm:pt modelId="{2EDCB9B3-6D86-4797-852C-6CEF1C00A3C9}" type="pres">
      <dgm:prSet presAssocID="{567786DF-9510-4BA8-BB1B-CE0FD96C2E80}"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 List"/>
        </a:ext>
      </dgm:extLst>
    </dgm:pt>
    <dgm:pt modelId="{D33B48DB-CC61-4B23-BB84-1FCDE4F9C91D}" type="pres">
      <dgm:prSet presAssocID="{567786DF-9510-4BA8-BB1B-CE0FD96C2E80}" presName="spaceRect" presStyleCnt="0"/>
      <dgm:spPr/>
    </dgm:pt>
    <dgm:pt modelId="{245F4D79-56CC-4E30-BD7A-61D146805A67}" type="pres">
      <dgm:prSet presAssocID="{567786DF-9510-4BA8-BB1B-CE0FD96C2E80}" presName="parTx" presStyleLbl="revTx" presStyleIdx="3" presStyleCnt="5">
        <dgm:presLayoutVars>
          <dgm:chMax val="0"/>
          <dgm:chPref val="0"/>
        </dgm:presLayoutVars>
      </dgm:prSet>
      <dgm:spPr/>
    </dgm:pt>
    <dgm:pt modelId="{5F40519E-DD99-4888-9449-94FDA182ED4F}" type="pres">
      <dgm:prSet presAssocID="{2571B882-0E6F-4FDA-A7F0-634D196D94EF}" presName="sibTrans" presStyleCnt="0"/>
      <dgm:spPr/>
    </dgm:pt>
    <dgm:pt modelId="{098919A9-77E9-465A-81F3-7FFE84B193BA}" type="pres">
      <dgm:prSet presAssocID="{45DD915A-6CCC-4AD4-93D0-2202BCDF0912}" presName="compNode" presStyleCnt="0"/>
      <dgm:spPr/>
    </dgm:pt>
    <dgm:pt modelId="{E5D00F19-3A8D-4BB5-9EDD-58ADCD1DE7D7}" type="pres">
      <dgm:prSet presAssocID="{45DD915A-6CCC-4AD4-93D0-2202BCDF0912}" presName="bgRect" presStyleLbl="bgShp" presStyleIdx="4" presStyleCnt="5"/>
      <dgm:spPr/>
    </dgm:pt>
    <dgm:pt modelId="{EE419D44-6044-42D1-BB83-5D0702250356}" type="pres">
      <dgm:prSet presAssocID="{45DD915A-6CCC-4AD4-93D0-2202BCDF0912}"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heckmark"/>
        </a:ext>
      </dgm:extLst>
    </dgm:pt>
    <dgm:pt modelId="{0E9B0EC8-DE3D-4225-BB9A-E3B155C198C9}" type="pres">
      <dgm:prSet presAssocID="{45DD915A-6CCC-4AD4-93D0-2202BCDF0912}" presName="spaceRect" presStyleCnt="0"/>
      <dgm:spPr/>
    </dgm:pt>
    <dgm:pt modelId="{C0C9DF1A-825C-4EC9-9C04-FF79FF5B20C6}" type="pres">
      <dgm:prSet presAssocID="{45DD915A-6CCC-4AD4-93D0-2202BCDF0912}" presName="parTx" presStyleLbl="revTx" presStyleIdx="4" presStyleCnt="5">
        <dgm:presLayoutVars>
          <dgm:chMax val="0"/>
          <dgm:chPref val="0"/>
        </dgm:presLayoutVars>
      </dgm:prSet>
      <dgm:spPr/>
    </dgm:pt>
  </dgm:ptLst>
  <dgm:cxnLst>
    <dgm:cxn modelId="{6401FD08-BFA6-4BA8-AE3F-AC155311DF36}" type="presOf" srcId="{A7042789-AC96-4DDF-A78C-04DCE992E3BB}" destId="{88526B15-E631-4878-A3FC-373C45C1D029}" srcOrd="0" destOrd="0" presId="urn:microsoft.com/office/officeart/2018/2/layout/IconVerticalSolidList"/>
    <dgm:cxn modelId="{D97D821F-2C02-4F31-A762-63D86C06A85A}" srcId="{30084EC4-F5B5-41FE-A832-9010060C8DCC}" destId="{567786DF-9510-4BA8-BB1B-CE0FD96C2E80}" srcOrd="3" destOrd="0" parTransId="{A283F63A-4682-43F0-B235-6275C29DAA2C}" sibTransId="{2571B882-0E6F-4FDA-A7F0-634D196D94EF}"/>
    <dgm:cxn modelId="{F4665221-F726-46E4-B7A7-83AE9FCA60A7}" srcId="{30084EC4-F5B5-41FE-A832-9010060C8DCC}" destId="{79365CEB-F738-4FC7-8428-1980DB4DDECE}" srcOrd="0" destOrd="0" parTransId="{CA0E9BAF-C53C-45ED-BDC2-C8EEE7CC5D2D}" sibTransId="{8F3DCE9A-F7FD-4A19-B428-070E4391B059}"/>
    <dgm:cxn modelId="{7DBC585E-8BCD-4436-A467-EE04AB0E4A49}" type="presOf" srcId="{79365CEB-F738-4FC7-8428-1980DB4DDECE}" destId="{4C79BA8D-5317-40CE-8F30-8D5A5D15A5D9}" srcOrd="0" destOrd="0" presId="urn:microsoft.com/office/officeart/2018/2/layout/IconVerticalSolidList"/>
    <dgm:cxn modelId="{6E98BD48-44AA-4523-A7C1-304CEED39BED}" type="presOf" srcId="{30084EC4-F5B5-41FE-A832-9010060C8DCC}" destId="{BD6CBC8C-3750-4258-9275-170D9B37316D}" srcOrd="0" destOrd="0" presId="urn:microsoft.com/office/officeart/2018/2/layout/IconVerticalSolidList"/>
    <dgm:cxn modelId="{9F09946F-5E9B-4588-AC6D-2452CB714355}" type="presOf" srcId="{1CF9552B-92DE-46E6-B168-49055FA02AF7}" destId="{2A34A111-41B3-416D-B4CF-941D4BD980C8}" srcOrd="0" destOrd="0" presId="urn:microsoft.com/office/officeart/2018/2/layout/IconVerticalSolidList"/>
    <dgm:cxn modelId="{610C5DA2-7200-4F27-A120-9FEB597E23DD}" type="presOf" srcId="{567786DF-9510-4BA8-BB1B-CE0FD96C2E80}" destId="{245F4D79-56CC-4E30-BD7A-61D146805A67}" srcOrd="0" destOrd="0" presId="urn:microsoft.com/office/officeart/2018/2/layout/IconVerticalSolidList"/>
    <dgm:cxn modelId="{A1E106CB-30F7-41FA-B0DC-3640A06C64A6}" srcId="{30084EC4-F5B5-41FE-A832-9010060C8DCC}" destId="{45DD915A-6CCC-4AD4-93D0-2202BCDF0912}" srcOrd="4" destOrd="0" parTransId="{125E2295-5645-4BDD-BA10-46800A1E1C97}" sibTransId="{5321C93C-5F59-40AB-945D-05E40412D3AB}"/>
    <dgm:cxn modelId="{2D67F1D5-FD71-47B0-99AC-0ECA72CFE792}" type="presOf" srcId="{45DD915A-6CCC-4AD4-93D0-2202BCDF0912}" destId="{C0C9DF1A-825C-4EC9-9C04-FF79FF5B20C6}" srcOrd="0" destOrd="0" presId="urn:microsoft.com/office/officeart/2018/2/layout/IconVerticalSolidList"/>
    <dgm:cxn modelId="{545761ED-FDC3-4E95-9F14-FFD698A262B6}" srcId="{30084EC4-F5B5-41FE-A832-9010060C8DCC}" destId="{1CF9552B-92DE-46E6-B168-49055FA02AF7}" srcOrd="2" destOrd="0" parTransId="{DCB768D4-7999-48F9-812B-467C993E831B}" sibTransId="{19E276C6-A65B-4100-90BF-A709CC063D91}"/>
    <dgm:cxn modelId="{306F6CEF-EBC0-4B69-8025-03EB3AB53702}" srcId="{30084EC4-F5B5-41FE-A832-9010060C8DCC}" destId="{A7042789-AC96-4DDF-A78C-04DCE992E3BB}" srcOrd="1" destOrd="0" parTransId="{BBED4D93-F8EB-45C8-A5AE-E045A8AB5494}" sibTransId="{7FFB3120-C4E1-499F-9702-829779AB169D}"/>
    <dgm:cxn modelId="{0E51BF3B-7BA0-4042-86FD-1FAE186B5DC5}" type="presParOf" srcId="{BD6CBC8C-3750-4258-9275-170D9B37316D}" destId="{707D8BB4-7DB8-4594-ACEB-DCF1A71D5DE3}" srcOrd="0" destOrd="0" presId="urn:microsoft.com/office/officeart/2018/2/layout/IconVerticalSolidList"/>
    <dgm:cxn modelId="{4D9BEC9A-10E0-4DB4-894D-681349D94C9C}" type="presParOf" srcId="{707D8BB4-7DB8-4594-ACEB-DCF1A71D5DE3}" destId="{F2FFF6BA-14D3-450A-AD78-F8E208371AFC}" srcOrd="0" destOrd="0" presId="urn:microsoft.com/office/officeart/2018/2/layout/IconVerticalSolidList"/>
    <dgm:cxn modelId="{DD59BA5D-0DB4-4C50-A879-8D8C719F1F28}" type="presParOf" srcId="{707D8BB4-7DB8-4594-ACEB-DCF1A71D5DE3}" destId="{4797C706-3677-4603-B8A3-4655BD1197E0}" srcOrd="1" destOrd="0" presId="urn:microsoft.com/office/officeart/2018/2/layout/IconVerticalSolidList"/>
    <dgm:cxn modelId="{20CF9EC6-79A5-472A-A990-A69A2FAEE2B8}" type="presParOf" srcId="{707D8BB4-7DB8-4594-ACEB-DCF1A71D5DE3}" destId="{DB2D8586-120E-48B1-AC45-44C786938CB2}" srcOrd="2" destOrd="0" presId="urn:microsoft.com/office/officeart/2018/2/layout/IconVerticalSolidList"/>
    <dgm:cxn modelId="{8E0F3A06-83BF-4B14-9BCC-51B1197009E3}" type="presParOf" srcId="{707D8BB4-7DB8-4594-ACEB-DCF1A71D5DE3}" destId="{4C79BA8D-5317-40CE-8F30-8D5A5D15A5D9}" srcOrd="3" destOrd="0" presId="urn:microsoft.com/office/officeart/2018/2/layout/IconVerticalSolidList"/>
    <dgm:cxn modelId="{DDA26971-FB34-45D7-87A9-D53D01CE8A0D}" type="presParOf" srcId="{BD6CBC8C-3750-4258-9275-170D9B37316D}" destId="{39E0828A-CBDC-4955-B894-7BBDBE14C172}" srcOrd="1" destOrd="0" presId="urn:microsoft.com/office/officeart/2018/2/layout/IconVerticalSolidList"/>
    <dgm:cxn modelId="{9BD8E122-EEE6-4773-9932-AF47A2ADC82D}" type="presParOf" srcId="{BD6CBC8C-3750-4258-9275-170D9B37316D}" destId="{9888225C-6879-4586-B028-C9A3479D194C}" srcOrd="2" destOrd="0" presId="urn:microsoft.com/office/officeart/2018/2/layout/IconVerticalSolidList"/>
    <dgm:cxn modelId="{8F289DCA-4D55-4D3E-81D4-067294EC6A92}" type="presParOf" srcId="{9888225C-6879-4586-B028-C9A3479D194C}" destId="{0F001394-8A40-4CA8-9E42-8DC708F8A456}" srcOrd="0" destOrd="0" presId="urn:microsoft.com/office/officeart/2018/2/layout/IconVerticalSolidList"/>
    <dgm:cxn modelId="{162D9C75-27B0-4079-98B8-4915C8BD5E27}" type="presParOf" srcId="{9888225C-6879-4586-B028-C9A3479D194C}" destId="{649ECB27-7994-4F19-81F1-D9413E8B6BFB}" srcOrd="1" destOrd="0" presId="urn:microsoft.com/office/officeart/2018/2/layout/IconVerticalSolidList"/>
    <dgm:cxn modelId="{4377F93C-A3BE-45BA-9190-CC085C17E46C}" type="presParOf" srcId="{9888225C-6879-4586-B028-C9A3479D194C}" destId="{681C72EF-1A36-4C1C-841C-1D599F8B8713}" srcOrd="2" destOrd="0" presId="urn:microsoft.com/office/officeart/2018/2/layout/IconVerticalSolidList"/>
    <dgm:cxn modelId="{0A63F528-392D-4D14-876D-A75C65C94BD1}" type="presParOf" srcId="{9888225C-6879-4586-B028-C9A3479D194C}" destId="{88526B15-E631-4878-A3FC-373C45C1D029}" srcOrd="3" destOrd="0" presId="urn:microsoft.com/office/officeart/2018/2/layout/IconVerticalSolidList"/>
    <dgm:cxn modelId="{C123E610-1E57-43E0-AABA-BEAB4B0B7029}" type="presParOf" srcId="{BD6CBC8C-3750-4258-9275-170D9B37316D}" destId="{5AA17E8D-812D-4423-BC7D-E69A3E8C9CE0}" srcOrd="3" destOrd="0" presId="urn:microsoft.com/office/officeart/2018/2/layout/IconVerticalSolidList"/>
    <dgm:cxn modelId="{2620822C-F48A-4DFA-8DD9-FD1FD1C066C2}" type="presParOf" srcId="{BD6CBC8C-3750-4258-9275-170D9B37316D}" destId="{C23CDF78-B6CE-4A1F-AE1A-9C6E549DFCCE}" srcOrd="4" destOrd="0" presId="urn:microsoft.com/office/officeart/2018/2/layout/IconVerticalSolidList"/>
    <dgm:cxn modelId="{8F27A343-20B6-4503-AC1E-BFE9F3CDC053}" type="presParOf" srcId="{C23CDF78-B6CE-4A1F-AE1A-9C6E549DFCCE}" destId="{70386C32-E32B-4F1A-AD3B-A3975D56B379}" srcOrd="0" destOrd="0" presId="urn:microsoft.com/office/officeart/2018/2/layout/IconVerticalSolidList"/>
    <dgm:cxn modelId="{7982114C-2C6C-4DFA-8716-E381452E9DC3}" type="presParOf" srcId="{C23CDF78-B6CE-4A1F-AE1A-9C6E549DFCCE}" destId="{3C7FC2DA-712D-43E8-AD29-ABD3566A3E5A}" srcOrd="1" destOrd="0" presId="urn:microsoft.com/office/officeart/2018/2/layout/IconVerticalSolidList"/>
    <dgm:cxn modelId="{C18165A1-2BCC-4328-AD8C-5BBE7E29348F}" type="presParOf" srcId="{C23CDF78-B6CE-4A1F-AE1A-9C6E549DFCCE}" destId="{01B7BAF7-0684-486E-8CD2-AA44385308B3}" srcOrd="2" destOrd="0" presId="urn:microsoft.com/office/officeart/2018/2/layout/IconVerticalSolidList"/>
    <dgm:cxn modelId="{76A7BF1F-8AAD-4B82-8955-505AC00D2A65}" type="presParOf" srcId="{C23CDF78-B6CE-4A1F-AE1A-9C6E549DFCCE}" destId="{2A34A111-41B3-416D-B4CF-941D4BD980C8}" srcOrd="3" destOrd="0" presId="urn:microsoft.com/office/officeart/2018/2/layout/IconVerticalSolidList"/>
    <dgm:cxn modelId="{DFF492F9-292D-440B-990E-00AE2C2AE1C1}" type="presParOf" srcId="{BD6CBC8C-3750-4258-9275-170D9B37316D}" destId="{8B06A27C-6655-4E3D-809F-0646D8496E3F}" srcOrd="5" destOrd="0" presId="urn:microsoft.com/office/officeart/2018/2/layout/IconVerticalSolidList"/>
    <dgm:cxn modelId="{1CF748ED-399E-4355-8ECC-416265FF19EB}" type="presParOf" srcId="{BD6CBC8C-3750-4258-9275-170D9B37316D}" destId="{9196ACF6-844B-44F2-97EE-A365748EF850}" srcOrd="6" destOrd="0" presId="urn:microsoft.com/office/officeart/2018/2/layout/IconVerticalSolidList"/>
    <dgm:cxn modelId="{CA4D612F-160C-4375-95E6-9FF2E7C86067}" type="presParOf" srcId="{9196ACF6-844B-44F2-97EE-A365748EF850}" destId="{2899E337-65CD-4340-8433-65E7593326B1}" srcOrd="0" destOrd="0" presId="urn:microsoft.com/office/officeart/2018/2/layout/IconVerticalSolidList"/>
    <dgm:cxn modelId="{9098C680-C7CF-41A1-87B2-412E9314FFA2}" type="presParOf" srcId="{9196ACF6-844B-44F2-97EE-A365748EF850}" destId="{2EDCB9B3-6D86-4797-852C-6CEF1C00A3C9}" srcOrd="1" destOrd="0" presId="urn:microsoft.com/office/officeart/2018/2/layout/IconVerticalSolidList"/>
    <dgm:cxn modelId="{F6549975-5CE9-4627-9D39-0191C50FE1B4}" type="presParOf" srcId="{9196ACF6-844B-44F2-97EE-A365748EF850}" destId="{D33B48DB-CC61-4B23-BB84-1FCDE4F9C91D}" srcOrd="2" destOrd="0" presId="urn:microsoft.com/office/officeart/2018/2/layout/IconVerticalSolidList"/>
    <dgm:cxn modelId="{A6746E42-46F4-4193-8797-A61779A22D3D}" type="presParOf" srcId="{9196ACF6-844B-44F2-97EE-A365748EF850}" destId="{245F4D79-56CC-4E30-BD7A-61D146805A67}" srcOrd="3" destOrd="0" presId="urn:microsoft.com/office/officeart/2018/2/layout/IconVerticalSolidList"/>
    <dgm:cxn modelId="{FECD4EB5-FFE5-4B76-B40C-6611B3510694}" type="presParOf" srcId="{BD6CBC8C-3750-4258-9275-170D9B37316D}" destId="{5F40519E-DD99-4888-9449-94FDA182ED4F}" srcOrd="7" destOrd="0" presId="urn:microsoft.com/office/officeart/2018/2/layout/IconVerticalSolidList"/>
    <dgm:cxn modelId="{6F648A14-F600-48FF-BE35-476BC6199C25}" type="presParOf" srcId="{BD6CBC8C-3750-4258-9275-170D9B37316D}" destId="{098919A9-77E9-465A-81F3-7FFE84B193BA}" srcOrd="8" destOrd="0" presId="urn:microsoft.com/office/officeart/2018/2/layout/IconVerticalSolidList"/>
    <dgm:cxn modelId="{B82A3C83-D8D8-41A2-A8CA-57066173F7E5}" type="presParOf" srcId="{098919A9-77E9-465A-81F3-7FFE84B193BA}" destId="{E5D00F19-3A8D-4BB5-9EDD-58ADCD1DE7D7}" srcOrd="0" destOrd="0" presId="urn:microsoft.com/office/officeart/2018/2/layout/IconVerticalSolidList"/>
    <dgm:cxn modelId="{BE513E72-4CD9-4579-95FB-B0BFFE6BCC7B}" type="presParOf" srcId="{098919A9-77E9-465A-81F3-7FFE84B193BA}" destId="{EE419D44-6044-42D1-BB83-5D0702250356}" srcOrd="1" destOrd="0" presId="urn:microsoft.com/office/officeart/2018/2/layout/IconVerticalSolidList"/>
    <dgm:cxn modelId="{48E2FE2B-C35E-499C-886B-79AF809B611E}" type="presParOf" srcId="{098919A9-77E9-465A-81F3-7FFE84B193BA}" destId="{0E9B0EC8-DE3D-4225-BB9A-E3B155C198C9}" srcOrd="2" destOrd="0" presId="urn:microsoft.com/office/officeart/2018/2/layout/IconVerticalSolidList"/>
    <dgm:cxn modelId="{0BDAC54F-C2A2-4334-8A4E-508E2C046408}" type="presParOf" srcId="{098919A9-77E9-465A-81F3-7FFE84B193BA}" destId="{C0C9DF1A-825C-4EC9-9C04-FF79FF5B20C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CDEFC6E-10A3-4792-BD3D-27825E281545}"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537B1C41-993F-447C-97BF-7E5681759269}">
      <dgm:prSet/>
      <dgm:spPr/>
      <dgm:t>
        <a:bodyPr/>
        <a:lstStyle/>
        <a:p>
          <a:r>
            <a:rPr lang="en-US" b="1" i="0" baseline="0"/>
            <a:t>Strong Interest Inventory</a:t>
          </a:r>
          <a:r>
            <a:rPr lang="en-US" b="0" i="0" baseline="0"/>
            <a:t>:</a:t>
          </a:r>
          <a:endParaRPr lang="en-US"/>
        </a:p>
      </dgm:t>
    </dgm:pt>
    <dgm:pt modelId="{5D940897-3D47-4672-B72D-0A92F93E03D9}" type="parTrans" cxnId="{12A7D528-C190-4FFD-A430-19AFE1B8E59B}">
      <dgm:prSet/>
      <dgm:spPr/>
      <dgm:t>
        <a:bodyPr/>
        <a:lstStyle/>
        <a:p>
          <a:endParaRPr lang="en-US"/>
        </a:p>
      </dgm:t>
    </dgm:pt>
    <dgm:pt modelId="{586D205C-1866-463C-8AE9-63404A13E2FF}" type="sibTrans" cxnId="{12A7D528-C190-4FFD-A430-19AFE1B8E59B}">
      <dgm:prSet/>
      <dgm:spPr/>
      <dgm:t>
        <a:bodyPr/>
        <a:lstStyle/>
        <a:p>
          <a:endParaRPr lang="en-US"/>
        </a:p>
      </dgm:t>
    </dgm:pt>
    <dgm:pt modelId="{6B3025B7-72B4-4A11-94F3-C1B6AFCD88A6}">
      <dgm:prSet/>
      <dgm:spPr/>
      <dgm:t>
        <a:bodyPr/>
        <a:lstStyle/>
        <a:p>
          <a:r>
            <a:rPr lang="en-US" b="0" i="0" baseline="0"/>
            <a:t>Identifies Vincent's interests and matches them to potential careers</a:t>
          </a:r>
          <a:endParaRPr lang="en-US"/>
        </a:p>
      </dgm:t>
    </dgm:pt>
    <dgm:pt modelId="{5862B68A-A443-4F34-880A-D67E23222B23}" type="parTrans" cxnId="{177E52CF-1F01-4F8C-A5C7-26D5A2311E64}">
      <dgm:prSet/>
      <dgm:spPr/>
      <dgm:t>
        <a:bodyPr/>
        <a:lstStyle/>
        <a:p>
          <a:endParaRPr lang="en-US"/>
        </a:p>
      </dgm:t>
    </dgm:pt>
    <dgm:pt modelId="{9359113D-0622-449F-A0CF-A9CE077456C1}" type="sibTrans" cxnId="{177E52CF-1F01-4F8C-A5C7-26D5A2311E64}">
      <dgm:prSet/>
      <dgm:spPr/>
      <dgm:t>
        <a:bodyPr/>
        <a:lstStyle/>
        <a:p>
          <a:endParaRPr lang="en-US"/>
        </a:p>
      </dgm:t>
    </dgm:pt>
    <dgm:pt modelId="{50061D1A-989E-487D-B8CB-8EE6EBA9B87A}">
      <dgm:prSet/>
      <dgm:spPr/>
      <dgm:t>
        <a:bodyPr/>
        <a:lstStyle/>
        <a:p>
          <a:r>
            <a:rPr lang="en-US" b="0" i="0" baseline="0"/>
            <a:t>Results can guide exploration of compatible careers and educational paths</a:t>
          </a:r>
          <a:endParaRPr lang="en-US"/>
        </a:p>
      </dgm:t>
    </dgm:pt>
    <dgm:pt modelId="{747D6983-E990-4EDC-9A83-DEEE254DA714}" type="parTrans" cxnId="{19074F2D-FEDA-4107-BE38-BFDED4F3CBA7}">
      <dgm:prSet/>
      <dgm:spPr/>
      <dgm:t>
        <a:bodyPr/>
        <a:lstStyle/>
        <a:p>
          <a:endParaRPr lang="en-US"/>
        </a:p>
      </dgm:t>
    </dgm:pt>
    <dgm:pt modelId="{BB17D918-7B90-4A9E-922E-FBF70DB91E02}" type="sibTrans" cxnId="{19074F2D-FEDA-4107-BE38-BFDED4F3CBA7}">
      <dgm:prSet/>
      <dgm:spPr/>
      <dgm:t>
        <a:bodyPr/>
        <a:lstStyle/>
        <a:p>
          <a:endParaRPr lang="en-US"/>
        </a:p>
      </dgm:t>
    </dgm:pt>
    <dgm:pt modelId="{3F797195-5564-40C5-974A-04A5A25D81E6}">
      <dgm:prSet/>
      <dgm:spPr/>
      <dgm:t>
        <a:bodyPr/>
        <a:lstStyle/>
        <a:p>
          <a:r>
            <a:rPr lang="en-US" b="1" i="0" baseline="0"/>
            <a:t>Holland Code (RIASEC) Assessment</a:t>
          </a:r>
          <a:r>
            <a:rPr lang="en-US" b="0" i="0" baseline="0"/>
            <a:t>:</a:t>
          </a:r>
          <a:endParaRPr lang="en-US"/>
        </a:p>
      </dgm:t>
    </dgm:pt>
    <dgm:pt modelId="{21DD5856-20AF-4462-958B-BF4E0C9C6471}" type="parTrans" cxnId="{96D88E53-B7D5-48E3-AB5A-D34BE521521D}">
      <dgm:prSet/>
      <dgm:spPr/>
      <dgm:t>
        <a:bodyPr/>
        <a:lstStyle/>
        <a:p>
          <a:endParaRPr lang="en-US"/>
        </a:p>
      </dgm:t>
    </dgm:pt>
    <dgm:pt modelId="{306B9AA6-B954-4463-9A08-DC451785EB3B}" type="sibTrans" cxnId="{96D88E53-B7D5-48E3-AB5A-D34BE521521D}">
      <dgm:prSet/>
      <dgm:spPr/>
      <dgm:t>
        <a:bodyPr/>
        <a:lstStyle/>
        <a:p>
          <a:endParaRPr lang="en-US"/>
        </a:p>
      </dgm:t>
    </dgm:pt>
    <dgm:pt modelId="{162A69C2-8292-4635-9FF7-44E0365AC66D}">
      <dgm:prSet/>
      <dgm:spPr/>
      <dgm:t>
        <a:bodyPr/>
        <a:lstStyle/>
        <a:p>
          <a:r>
            <a:rPr lang="en-US" b="0" i="0" baseline="0"/>
            <a:t>Determines Vincent's dominant personality types and suggests career environments that fit</a:t>
          </a:r>
          <a:endParaRPr lang="en-US"/>
        </a:p>
      </dgm:t>
    </dgm:pt>
    <dgm:pt modelId="{A05F530E-D334-423D-820E-95B177ADBC9D}" type="parTrans" cxnId="{934EB2D8-705B-4511-9C71-0D44E406C3BE}">
      <dgm:prSet/>
      <dgm:spPr/>
      <dgm:t>
        <a:bodyPr/>
        <a:lstStyle/>
        <a:p>
          <a:endParaRPr lang="en-US"/>
        </a:p>
      </dgm:t>
    </dgm:pt>
    <dgm:pt modelId="{A5BBF57B-6E26-4C04-B62D-CF76F38E94A7}" type="sibTrans" cxnId="{934EB2D8-705B-4511-9C71-0D44E406C3BE}">
      <dgm:prSet/>
      <dgm:spPr/>
      <dgm:t>
        <a:bodyPr/>
        <a:lstStyle/>
        <a:p>
          <a:endParaRPr lang="en-US"/>
        </a:p>
      </dgm:t>
    </dgm:pt>
    <dgm:pt modelId="{2BAE3C15-A1A4-4283-A66D-BB4C81ED1E2A}">
      <dgm:prSet/>
      <dgm:spPr/>
      <dgm:t>
        <a:bodyPr/>
        <a:lstStyle/>
        <a:p>
          <a:r>
            <a:rPr lang="en-US" b="0" i="0" baseline="0" dirty="0"/>
            <a:t>Helps in identifying specific job roles within the military or alternative careers</a:t>
          </a:r>
          <a:endParaRPr lang="en-US" dirty="0"/>
        </a:p>
      </dgm:t>
    </dgm:pt>
    <dgm:pt modelId="{23B8924E-D983-4029-AC36-DA94F47F47C4}" type="parTrans" cxnId="{DFCFF3F5-4C10-4518-9F4B-258B29E07552}">
      <dgm:prSet/>
      <dgm:spPr/>
      <dgm:t>
        <a:bodyPr/>
        <a:lstStyle/>
        <a:p>
          <a:endParaRPr lang="en-US"/>
        </a:p>
      </dgm:t>
    </dgm:pt>
    <dgm:pt modelId="{A853E963-6496-4BE0-9134-A7D668E14ED7}" type="sibTrans" cxnId="{DFCFF3F5-4C10-4518-9F4B-258B29E07552}">
      <dgm:prSet/>
      <dgm:spPr/>
      <dgm:t>
        <a:bodyPr/>
        <a:lstStyle/>
        <a:p>
          <a:endParaRPr lang="en-US"/>
        </a:p>
      </dgm:t>
    </dgm:pt>
    <dgm:pt modelId="{22C10982-78C7-4272-9BF8-1A014BA5B271}" type="pres">
      <dgm:prSet presAssocID="{5CDEFC6E-10A3-4792-BD3D-27825E281545}" presName="linear" presStyleCnt="0">
        <dgm:presLayoutVars>
          <dgm:animLvl val="lvl"/>
          <dgm:resizeHandles val="exact"/>
        </dgm:presLayoutVars>
      </dgm:prSet>
      <dgm:spPr/>
    </dgm:pt>
    <dgm:pt modelId="{5146FC06-F9F6-4999-ACE1-B1AEDB8CC7A9}" type="pres">
      <dgm:prSet presAssocID="{537B1C41-993F-447C-97BF-7E5681759269}" presName="parentText" presStyleLbl="node1" presStyleIdx="0" presStyleCnt="2">
        <dgm:presLayoutVars>
          <dgm:chMax val="0"/>
          <dgm:bulletEnabled val="1"/>
        </dgm:presLayoutVars>
      </dgm:prSet>
      <dgm:spPr/>
    </dgm:pt>
    <dgm:pt modelId="{5578F337-0A77-4673-AB00-4D821EDEBAE2}" type="pres">
      <dgm:prSet presAssocID="{537B1C41-993F-447C-97BF-7E5681759269}" presName="childText" presStyleLbl="revTx" presStyleIdx="0" presStyleCnt="2">
        <dgm:presLayoutVars>
          <dgm:bulletEnabled val="1"/>
        </dgm:presLayoutVars>
      </dgm:prSet>
      <dgm:spPr/>
    </dgm:pt>
    <dgm:pt modelId="{941869C3-123F-4B12-B26D-6142AB292C12}" type="pres">
      <dgm:prSet presAssocID="{3F797195-5564-40C5-974A-04A5A25D81E6}" presName="parentText" presStyleLbl="node1" presStyleIdx="1" presStyleCnt="2">
        <dgm:presLayoutVars>
          <dgm:chMax val="0"/>
          <dgm:bulletEnabled val="1"/>
        </dgm:presLayoutVars>
      </dgm:prSet>
      <dgm:spPr/>
    </dgm:pt>
    <dgm:pt modelId="{0684D0BF-4F1E-41AD-A89C-1CB82643A20F}" type="pres">
      <dgm:prSet presAssocID="{3F797195-5564-40C5-974A-04A5A25D81E6}" presName="childText" presStyleLbl="revTx" presStyleIdx="1" presStyleCnt="2">
        <dgm:presLayoutVars>
          <dgm:bulletEnabled val="1"/>
        </dgm:presLayoutVars>
      </dgm:prSet>
      <dgm:spPr/>
    </dgm:pt>
  </dgm:ptLst>
  <dgm:cxnLst>
    <dgm:cxn modelId="{12A7D528-C190-4FFD-A430-19AFE1B8E59B}" srcId="{5CDEFC6E-10A3-4792-BD3D-27825E281545}" destId="{537B1C41-993F-447C-97BF-7E5681759269}" srcOrd="0" destOrd="0" parTransId="{5D940897-3D47-4672-B72D-0A92F93E03D9}" sibTransId="{586D205C-1866-463C-8AE9-63404A13E2FF}"/>
    <dgm:cxn modelId="{3AF0DB2A-28ED-4F8F-AF83-DB96D84E78C1}" type="presOf" srcId="{50061D1A-989E-487D-B8CB-8EE6EBA9B87A}" destId="{5578F337-0A77-4673-AB00-4D821EDEBAE2}" srcOrd="0" destOrd="1" presId="urn:microsoft.com/office/officeart/2005/8/layout/vList2"/>
    <dgm:cxn modelId="{19074F2D-FEDA-4107-BE38-BFDED4F3CBA7}" srcId="{537B1C41-993F-447C-97BF-7E5681759269}" destId="{50061D1A-989E-487D-B8CB-8EE6EBA9B87A}" srcOrd="1" destOrd="0" parTransId="{747D6983-E990-4EDC-9A83-DEEE254DA714}" sibTransId="{BB17D918-7B90-4A9E-922E-FBF70DB91E02}"/>
    <dgm:cxn modelId="{C317E15B-725A-4F37-A135-76FEF826CA06}" type="presOf" srcId="{537B1C41-993F-447C-97BF-7E5681759269}" destId="{5146FC06-F9F6-4999-ACE1-B1AEDB8CC7A9}" srcOrd="0" destOrd="0" presId="urn:microsoft.com/office/officeart/2005/8/layout/vList2"/>
    <dgm:cxn modelId="{498C1A71-1480-4FEF-87A6-980DB2C39E48}" type="presOf" srcId="{6B3025B7-72B4-4A11-94F3-C1B6AFCD88A6}" destId="{5578F337-0A77-4673-AB00-4D821EDEBAE2}" srcOrd="0" destOrd="0" presId="urn:microsoft.com/office/officeart/2005/8/layout/vList2"/>
    <dgm:cxn modelId="{E1956F51-C1F1-4F1E-9548-A6DCBFAA57F1}" type="presOf" srcId="{5CDEFC6E-10A3-4792-BD3D-27825E281545}" destId="{22C10982-78C7-4272-9BF8-1A014BA5B271}" srcOrd="0" destOrd="0" presId="urn:microsoft.com/office/officeart/2005/8/layout/vList2"/>
    <dgm:cxn modelId="{96D88E53-B7D5-48E3-AB5A-D34BE521521D}" srcId="{5CDEFC6E-10A3-4792-BD3D-27825E281545}" destId="{3F797195-5564-40C5-974A-04A5A25D81E6}" srcOrd="1" destOrd="0" parTransId="{21DD5856-20AF-4462-958B-BF4E0C9C6471}" sibTransId="{306B9AA6-B954-4463-9A08-DC451785EB3B}"/>
    <dgm:cxn modelId="{177E52CF-1F01-4F8C-A5C7-26D5A2311E64}" srcId="{537B1C41-993F-447C-97BF-7E5681759269}" destId="{6B3025B7-72B4-4A11-94F3-C1B6AFCD88A6}" srcOrd="0" destOrd="0" parTransId="{5862B68A-A443-4F34-880A-D67E23222B23}" sibTransId="{9359113D-0622-449F-A0CF-A9CE077456C1}"/>
    <dgm:cxn modelId="{934EB2D8-705B-4511-9C71-0D44E406C3BE}" srcId="{3F797195-5564-40C5-974A-04A5A25D81E6}" destId="{162A69C2-8292-4635-9FF7-44E0365AC66D}" srcOrd="0" destOrd="0" parTransId="{A05F530E-D334-423D-820E-95B177ADBC9D}" sibTransId="{A5BBF57B-6E26-4C04-B62D-CF76F38E94A7}"/>
    <dgm:cxn modelId="{A78249EE-C93B-4FDC-ADAE-4A6439A48443}" type="presOf" srcId="{2BAE3C15-A1A4-4283-A66D-BB4C81ED1E2A}" destId="{0684D0BF-4F1E-41AD-A89C-1CB82643A20F}" srcOrd="0" destOrd="1" presId="urn:microsoft.com/office/officeart/2005/8/layout/vList2"/>
    <dgm:cxn modelId="{AE5A17F2-44E2-4372-8BC5-FFC03FEDED43}" type="presOf" srcId="{3F797195-5564-40C5-974A-04A5A25D81E6}" destId="{941869C3-123F-4B12-B26D-6142AB292C12}" srcOrd="0" destOrd="0" presId="urn:microsoft.com/office/officeart/2005/8/layout/vList2"/>
    <dgm:cxn modelId="{DFCFF3F5-4C10-4518-9F4B-258B29E07552}" srcId="{3F797195-5564-40C5-974A-04A5A25D81E6}" destId="{2BAE3C15-A1A4-4283-A66D-BB4C81ED1E2A}" srcOrd="1" destOrd="0" parTransId="{23B8924E-D983-4029-AC36-DA94F47F47C4}" sibTransId="{A853E963-6496-4BE0-9134-A7D668E14ED7}"/>
    <dgm:cxn modelId="{410582F9-2D68-4DD9-95B4-761D48C86051}" type="presOf" srcId="{162A69C2-8292-4635-9FF7-44E0365AC66D}" destId="{0684D0BF-4F1E-41AD-A89C-1CB82643A20F}" srcOrd="0" destOrd="0" presId="urn:microsoft.com/office/officeart/2005/8/layout/vList2"/>
    <dgm:cxn modelId="{DFE0A6D2-A7B6-4C4C-A233-D28AE19B2495}" type="presParOf" srcId="{22C10982-78C7-4272-9BF8-1A014BA5B271}" destId="{5146FC06-F9F6-4999-ACE1-B1AEDB8CC7A9}" srcOrd="0" destOrd="0" presId="urn:microsoft.com/office/officeart/2005/8/layout/vList2"/>
    <dgm:cxn modelId="{2518EF2B-A749-487F-90C3-74B69CAE38E5}" type="presParOf" srcId="{22C10982-78C7-4272-9BF8-1A014BA5B271}" destId="{5578F337-0A77-4673-AB00-4D821EDEBAE2}" srcOrd="1" destOrd="0" presId="urn:microsoft.com/office/officeart/2005/8/layout/vList2"/>
    <dgm:cxn modelId="{A0D7E074-11F8-41C1-8AEF-9DDE7F042346}" type="presParOf" srcId="{22C10982-78C7-4272-9BF8-1A014BA5B271}" destId="{941869C3-123F-4B12-B26D-6142AB292C12}" srcOrd="2" destOrd="0" presId="urn:microsoft.com/office/officeart/2005/8/layout/vList2"/>
    <dgm:cxn modelId="{C7A0E651-DA20-40E3-8E43-9AE809980CDA}" type="presParOf" srcId="{22C10982-78C7-4272-9BF8-1A014BA5B271}" destId="{0684D0BF-4F1E-41AD-A89C-1CB82643A20F}"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81784E-4241-4A71-A796-65A3935D9080}">
      <dsp:nvSpPr>
        <dsp:cNvPr id="0" name=""/>
        <dsp:cNvSpPr/>
      </dsp:nvSpPr>
      <dsp:spPr>
        <a:xfrm>
          <a:off x="0" y="12925"/>
          <a:ext cx="6879517" cy="1406925"/>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b="1" i="0" kern="1200" baseline="0"/>
            <a:t>Age</a:t>
          </a:r>
          <a:r>
            <a:rPr lang="en-US" sz="3700" b="0" i="0" kern="1200" baseline="0"/>
            <a:t>: 17 years old</a:t>
          </a:r>
          <a:endParaRPr lang="en-US" sz="3700" kern="1200"/>
        </a:p>
      </dsp:txBody>
      <dsp:txXfrm>
        <a:off x="68680" y="81605"/>
        <a:ext cx="6742157" cy="1269565"/>
      </dsp:txXfrm>
    </dsp:sp>
    <dsp:sp modelId="{BCED1211-A02A-4C14-9114-CCD3C7BCD22A}">
      <dsp:nvSpPr>
        <dsp:cNvPr id="0" name=""/>
        <dsp:cNvSpPr/>
      </dsp:nvSpPr>
      <dsp:spPr>
        <a:xfrm>
          <a:off x="0" y="1526410"/>
          <a:ext cx="6879517" cy="1406925"/>
        </a:xfrm>
        <a:prstGeom prst="roundRect">
          <a:avLst/>
        </a:prstGeom>
        <a:solidFill>
          <a:schemeClr val="accent2">
            <a:hueOff val="-279374"/>
            <a:satOff val="-3219"/>
            <a:lumOff val="72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b="1" i="0" kern="1200" baseline="0"/>
            <a:t>Sex</a:t>
          </a:r>
          <a:r>
            <a:rPr lang="en-US" sz="3700" b="0" i="0" kern="1200" baseline="0"/>
            <a:t>: Male</a:t>
          </a:r>
          <a:endParaRPr lang="en-US" sz="3700" kern="1200"/>
        </a:p>
      </dsp:txBody>
      <dsp:txXfrm>
        <a:off x="68680" y="1595090"/>
        <a:ext cx="6742157" cy="1269565"/>
      </dsp:txXfrm>
    </dsp:sp>
    <dsp:sp modelId="{3308B7C6-C2C8-498B-8765-6C43C0299EDF}">
      <dsp:nvSpPr>
        <dsp:cNvPr id="0" name=""/>
        <dsp:cNvSpPr/>
      </dsp:nvSpPr>
      <dsp:spPr>
        <a:xfrm>
          <a:off x="0" y="3039895"/>
          <a:ext cx="6879517" cy="1406925"/>
        </a:xfrm>
        <a:prstGeom prst="roundRect">
          <a:avLst/>
        </a:prstGeom>
        <a:solidFill>
          <a:schemeClr val="accent2">
            <a:hueOff val="-558749"/>
            <a:satOff val="-6439"/>
            <a:lumOff val="143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b="1" i="0" kern="1200" baseline="0"/>
            <a:t>Race</a:t>
          </a:r>
          <a:r>
            <a:rPr lang="en-US" sz="3700" b="0" i="0" kern="1200" baseline="0"/>
            <a:t>: Hispanic</a:t>
          </a:r>
          <a:endParaRPr lang="en-US" sz="3700" kern="1200"/>
        </a:p>
      </dsp:txBody>
      <dsp:txXfrm>
        <a:off x="68680" y="3108575"/>
        <a:ext cx="6742157" cy="1269565"/>
      </dsp:txXfrm>
    </dsp:sp>
    <dsp:sp modelId="{DE4CD3D9-4A7B-48FE-8C2D-2B830EC44F5B}">
      <dsp:nvSpPr>
        <dsp:cNvPr id="0" name=""/>
        <dsp:cNvSpPr/>
      </dsp:nvSpPr>
      <dsp:spPr>
        <a:xfrm>
          <a:off x="0" y="4553380"/>
          <a:ext cx="6879517" cy="1406925"/>
        </a:xfrm>
        <a:prstGeom prst="roundRect">
          <a:avLst/>
        </a:prstGeom>
        <a:solidFill>
          <a:schemeClr val="accent2">
            <a:hueOff val="-838123"/>
            <a:satOff val="-9658"/>
            <a:lumOff val="215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b="1" i="0" kern="1200" baseline="0"/>
            <a:t>Education</a:t>
          </a:r>
          <a:r>
            <a:rPr lang="en-US" sz="3700" b="0" i="0" kern="1200" baseline="0"/>
            <a:t>: Junior in high school</a:t>
          </a:r>
          <a:endParaRPr lang="en-US" sz="3700" kern="1200"/>
        </a:p>
      </dsp:txBody>
      <dsp:txXfrm>
        <a:off x="68680" y="4622060"/>
        <a:ext cx="6742157" cy="12695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7A2388-AB1A-4D32-B92C-CBD410485BC2}">
      <dsp:nvSpPr>
        <dsp:cNvPr id="0" name=""/>
        <dsp:cNvSpPr/>
      </dsp:nvSpPr>
      <dsp:spPr>
        <a:xfrm>
          <a:off x="1878" y="844944"/>
          <a:ext cx="4005989" cy="2403593"/>
        </a:xfrm>
        <a:prstGeom prst="roundRect">
          <a:avLst>
            <a:gd name="adj" fmla="val 10000"/>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b="1" i="0" kern="1200" baseline="0"/>
            <a:t>External</a:t>
          </a:r>
          <a:r>
            <a:rPr lang="en-US" sz="3000" b="0" i="0" kern="1200" baseline="0"/>
            <a:t>: Concerns about the military's stance on LGBTQ+ individuals</a:t>
          </a:r>
          <a:endParaRPr lang="en-US" sz="3000" kern="1200"/>
        </a:p>
      </dsp:txBody>
      <dsp:txXfrm>
        <a:off x="72277" y="915343"/>
        <a:ext cx="3865191" cy="2262795"/>
      </dsp:txXfrm>
    </dsp:sp>
    <dsp:sp modelId="{BA68523F-66CC-424D-95C6-3F0F9E9F593B}">
      <dsp:nvSpPr>
        <dsp:cNvPr id="0" name=""/>
        <dsp:cNvSpPr/>
      </dsp:nvSpPr>
      <dsp:spPr>
        <a:xfrm>
          <a:off x="4360395" y="1549998"/>
          <a:ext cx="849269" cy="993485"/>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4360395" y="1748695"/>
        <a:ext cx="594488" cy="596091"/>
      </dsp:txXfrm>
    </dsp:sp>
    <dsp:sp modelId="{12868161-C0D6-48EE-91FC-822331BD4EFE}">
      <dsp:nvSpPr>
        <dsp:cNvPr id="0" name=""/>
        <dsp:cNvSpPr/>
      </dsp:nvSpPr>
      <dsp:spPr>
        <a:xfrm>
          <a:off x="5610264" y="844944"/>
          <a:ext cx="4005989" cy="2403593"/>
        </a:xfrm>
        <a:prstGeom prst="roundRect">
          <a:avLst>
            <a:gd name="adj" fmla="val 10000"/>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b="1" i="0" kern="1200" baseline="0"/>
            <a:t>Internal</a:t>
          </a:r>
          <a:r>
            <a:rPr lang="en-US" sz="3000" b="0" i="0" kern="1200" baseline="0"/>
            <a:t>: Struggling with his sexual orientation and its impact on his career aspirations</a:t>
          </a:r>
          <a:endParaRPr lang="en-US" sz="3000" kern="1200"/>
        </a:p>
      </dsp:txBody>
      <dsp:txXfrm>
        <a:off x="5680663" y="915343"/>
        <a:ext cx="3865191" cy="22627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E32E3C-8619-4722-8DB6-7F7672A21FB4}">
      <dsp:nvSpPr>
        <dsp:cNvPr id="0" name=""/>
        <dsp:cNvSpPr/>
      </dsp:nvSpPr>
      <dsp:spPr>
        <a:xfrm>
          <a:off x="0" y="4141445"/>
          <a:ext cx="6692813" cy="679438"/>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i="0" kern="1200" baseline="0"/>
            <a:t>Life Roles</a:t>
          </a:r>
          <a:r>
            <a:rPr lang="en-US" sz="1600" b="0" i="0" kern="1200" baseline="0"/>
            <a:t>: Balancing work, school, and family responsibilities</a:t>
          </a:r>
          <a:endParaRPr lang="en-US" sz="1600" kern="1200"/>
        </a:p>
      </dsp:txBody>
      <dsp:txXfrm>
        <a:off x="0" y="4141445"/>
        <a:ext cx="6692813" cy="679438"/>
      </dsp:txXfrm>
    </dsp:sp>
    <dsp:sp modelId="{7F0B49CA-2E1A-4737-BE2D-6B6BBD6FD105}">
      <dsp:nvSpPr>
        <dsp:cNvPr id="0" name=""/>
        <dsp:cNvSpPr/>
      </dsp:nvSpPr>
      <dsp:spPr>
        <a:xfrm rot="10800000">
          <a:off x="0" y="3106660"/>
          <a:ext cx="6692813" cy="1044976"/>
        </a:xfrm>
        <a:prstGeom prst="upArrowCallout">
          <a:avLst/>
        </a:prstGeom>
        <a:gradFill rotWithShape="0">
          <a:gsLst>
            <a:gs pos="0">
              <a:schemeClr val="accent2">
                <a:hueOff val="-209531"/>
                <a:satOff val="-2415"/>
                <a:lumOff val="540"/>
                <a:alphaOff val="0"/>
                <a:tint val="96000"/>
                <a:lumMod val="100000"/>
              </a:schemeClr>
            </a:gs>
            <a:gs pos="78000">
              <a:schemeClr val="accent2">
                <a:hueOff val="-209531"/>
                <a:satOff val="-2415"/>
                <a:lumOff val="54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i="0" kern="1200" baseline="0"/>
            <a:t>Relationships</a:t>
          </a:r>
          <a:r>
            <a:rPr lang="en-US" sz="1600" b="0" i="0" kern="1200" baseline="0"/>
            <a:t>: Maintaining secrecy about his sexual orientation</a:t>
          </a:r>
          <a:endParaRPr lang="en-US" sz="1600" kern="1200"/>
        </a:p>
      </dsp:txBody>
      <dsp:txXfrm rot="10800000">
        <a:off x="0" y="3106660"/>
        <a:ext cx="6692813" cy="678994"/>
      </dsp:txXfrm>
    </dsp:sp>
    <dsp:sp modelId="{0E0B516D-72C6-4F8D-925B-A4775AAF5B8B}">
      <dsp:nvSpPr>
        <dsp:cNvPr id="0" name=""/>
        <dsp:cNvSpPr/>
      </dsp:nvSpPr>
      <dsp:spPr>
        <a:xfrm rot="10800000">
          <a:off x="0" y="2071875"/>
          <a:ext cx="6692813" cy="1044976"/>
        </a:xfrm>
        <a:prstGeom prst="upArrowCallout">
          <a:avLst/>
        </a:prstGeom>
        <a:gradFill rotWithShape="0">
          <a:gsLst>
            <a:gs pos="0">
              <a:schemeClr val="accent2">
                <a:hueOff val="-419062"/>
                <a:satOff val="-4829"/>
                <a:lumOff val="1079"/>
                <a:alphaOff val="0"/>
                <a:tint val="96000"/>
                <a:lumMod val="100000"/>
              </a:schemeClr>
            </a:gs>
            <a:gs pos="78000">
              <a:schemeClr val="accent2">
                <a:hueOff val="-419062"/>
                <a:satOff val="-4829"/>
                <a:lumOff val="107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i="0" kern="1200" baseline="0"/>
            <a:t>Cultural Considerations</a:t>
          </a:r>
          <a:r>
            <a:rPr lang="en-US" sz="1600" b="0" i="0" kern="1200" baseline="0"/>
            <a:t>: Hispanic family values and expectations</a:t>
          </a:r>
          <a:endParaRPr lang="en-US" sz="1600" kern="1200"/>
        </a:p>
      </dsp:txBody>
      <dsp:txXfrm rot="10800000">
        <a:off x="0" y="2071875"/>
        <a:ext cx="6692813" cy="678994"/>
      </dsp:txXfrm>
    </dsp:sp>
    <dsp:sp modelId="{3C486572-3E40-47FB-B320-8DC1B81B8459}">
      <dsp:nvSpPr>
        <dsp:cNvPr id="0" name=""/>
        <dsp:cNvSpPr/>
      </dsp:nvSpPr>
      <dsp:spPr>
        <a:xfrm rot="10800000">
          <a:off x="0" y="1037090"/>
          <a:ext cx="6692813" cy="1044976"/>
        </a:xfrm>
        <a:prstGeom prst="upArrowCallout">
          <a:avLst/>
        </a:prstGeom>
        <a:gradFill rotWithShape="0">
          <a:gsLst>
            <a:gs pos="0">
              <a:schemeClr val="accent2">
                <a:hueOff val="-628592"/>
                <a:satOff val="-7244"/>
                <a:lumOff val="1619"/>
                <a:alphaOff val="0"/>
                <a:tint val="96000"/>
                <a:lumMod val="100000"/>
              </a:schemeClr>
            </a:gs>
            <a:gs pos="78000">
              <a:schemeClr val="accent2">
                <a:hueOff val="-628592"/>
                <a:satOff val="-7244"/>
                <a:lumOff val="161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i="0" kern="1200" baseline="0"/>
            <a:t>Mental Health Problems</a:t>
          </a:r>
          <a:r>
            <a:rPr lang="en-US" sz="1600" b="0" i="0" kern="1200" baseline="0"/>
            <a:t>: Grieving his father's death and struggling with his sexual orientation</a:t>
          </a:r>
          <a:endParaRPr lang="en-US" sz="1600" kern="1200"/>
        </a:p>
      </dsp:txBody>
      <dsp:txXfrm rot="10800000">
        <a:off x="0" y="1037090"/>
        <a:ext cx="6692813" cy="678994"/>
      </dsp:txXfrm>
    </dsp:sp>
    <dsp:sp modelId="{EF930220-E6FC-4422-ACC9-92D895E43F3E}">
      <dsp:nvSpPr>
        <dsp:cNvPr id="0" name=""/>
        <dsp:cNvSpPr/>
      </dsp:nvSpPr>
      <dsp:spPr>
        <a:xfrm rot="10800000">
          <a:off x="0" y="2305"/>
          <a:ext cx="6692813" cy="1044976"/>
        </a:xfrm>
        <a:prstGeom prst="upArrowCallout">
          <a:avLst/>
        </a:prstGeom>
        <a:gradFill rotWithShape="0">
          <a:gsLst>
            <a:gs pos="0">
              <a:schemeClr val="accent2">
                <a:hueOff val="-838123"/>
                <a:satOff val="-9658"/>
                <a:lumOff val="2159"/>
                <a:alphaOff val="0"/>
                <a:tint val="96000"/>
                <a:lumMod val="100000"/>
              </a:schemeClr>
            </a:gs>
            <a:gs pos="78000">
              <a:schemeClr val="accent2">
                <a:hueOff val="-838123"/>
                <a:satOff val="-9658"/>
                <a:lumOff val="215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i="0" kern="1200" baseline="0"/>
            <a:t>Economic Problems</a:t>
          </a:r>
          <a:r>
            <a:rPr lang="en-US" sz="1600" b="0" i="0" kern="1200" baseline="0"/>
            <a:t>: Financially supporting his mother</a:t>
          </a:r>
          <a:endParaRPr lang="en-US" sz="1600" kern="1200"/>
        </a:p>
      </dsp:txBody>
      <dsp:txXfrm rot="10800000">
        <a:off x="0" y="2305"/>
        <a:ext cx="6692813" cy="6789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57FA5-8DD6-4890-AB8D-5D97C46FE0C0}">
      <dsp:nvSpPr>
        <dsp:cNvPr id="0" name=""/>
        <dsp:cNvSpPr/>
      </dsp:nvSpPr>
      <dsp:spPr>
        <a:xfrm>
          <a:off x="280907" y="1518"/>
          <a:ext cx="4433275" cy="281513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DCF82E-C8E9-417E-8B8D-C40D346CAF65}">
      <dsp:nvSpPr>
        <dsp:cNvPr id="0" name=""/>
        <dsp:cNvSpPr/>
      </dsp:nvSpPr>
      <dsp:spPr>
        <a:xfrm>
          <a:off x="773493" y="469475"/>
          <a:ext cx="4433275" cy="281513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b="1" i="0" kern="1200" baseline="0"/>
            <a:t>Personality Type</a:t>
          </a:r>
          <a:r>
            <a:rPr lang="en-US" sz="3000" b="0" i="0" kern="1200" baseline="0"/>
            <a:t>: Social (desire to help others), Realistic (interest in physical activities and military)</a:t>
          </a:r>
          <a:endParaRPr lang="en-US" sz="3000" kern="1200"/>
        </a:p>
      </dsp:txBody>
      <dsp:txXfrm>
        <a:off x="855945" y="551927"/>
        <a:ext cx="4268371" cy="2650226"/>
      </dsp:txXfrm>
    </dsp:sp>
    <dsp:sp modelId="{1265AAD3-BC8D-4909-B351-6A1F1ACC6CEB}">
      <dsp:nvSpPr>
        <dsp:cNvPr id="0" name=""/>
        <dsp:cNvSpPr/>
      </dsp:nvSpPr>
      <dsp:spPr>
        <a:xfrm>
          <a:off x="5699355" y="1518"/>
          <a:ext cx="4433275" cy="281513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F17BEA-5E5A-4AF8-9B5C-CFF78497737F}">
      <dsp:nvSpPr>
        <dsp:cNvPr id="0" name=""/>
        <dsp:cNvSpPr/>
      </dsp:nvSpPr>
      <dsp:spPr>
        <a:xfrm>
          <a:off x="6191941" y="469475"/>
          <a:ext cx="4433275" cy="281513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b="1" i="0" kern="1200" baseline="0"/>
            <a:t>Environment Fit</a:t>
          </a:r>
          <a:r>
            <a:rPr lang="en-US" sz="3000" b="0" i="0" kern="1200" baseline="0"/>
            <a:t>: Exploring military careers and alternative careers that align with his social and realistic traits</a:t>
          </a:r>
          <a:endParaRPr lang="en-US" sz="3000" kern="1200"/>
        </a:p>
      </dsp:txBody>
      <dsp:txXfrm>
        <a:off x="6274393" y="551927"/>
        <a:ext cx="4268371" cy="26502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85F811-B041-4773-B243-B5CA5B78911E}">
      <dsp:nvSpPr>
        <dsp:cNvPr id="0" name=""/>
        <dsp:cNvSpPr/>
      </dsp:nvSpPr>
      <dsp:spPr>
        <a:xfrm>
          <a:off x="0" y="0"/>
          <a:ext cx="6692813" cy="0"/>
        </a:xfrm>
        <a:prstGeom prst="lin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7924F3D-DC93-44EF-9DEF-8D1A232EAC73}">
      <dsp:nvSpPr>
        <dsp:cNvPr id="0" name=""/>
        <dsp:cNvSpPr/>
      </dsp:nvSpPr>
      <dsp:spPr>
        <a:xfrm>
          <a:off x="0" y="0"/>
          <a:ext cx="6692813" cy="12057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0" i="0" kern="1200" baseline="0"/>
            <a:t>Detailed academic and work history</a:t>
          </a:r>
          <a:endParaRPr lang="en-US" sz="3500" kern="1200"/>
        </a:p>
      </dsp:txBody>
      <dsp:txXfrm>
        <a:off x="0" y="0"/>
        <a:ext cx="6692813" cy="1205797"/>
      </dsp:txXfrm>
    </dsp:sp>
    <dsp:sp modelId="{020EFE63-4379-4CD0-BF7C-1BDA8C15F5BB}">
      <dsp:nvSpPr>
        <dsp:cNvPr id="0" name=""/>
        <dsp:cNvSpPr/>
      </dsp:nvSpPr>
      <dsp:spPr>
        <a:xfrm>
          <a:off x="0" y="1205797"/>
          <a:ext cx="6692813" cy="0"/>
        </a:xfrm>
        <a:prstGeom prst="line">
          <a:avLst/>
        </a:prstGeom>
        <a:gradFill rotWithShape="0">
          <a:gsLst>
            <a:gs pos="0">
              <a:schemeClr val="accent2">
                <a:hueOff val="-279374"/>
                <a:satOff val="-3219"/>
                <a:lumOff val="720"/>
                <a:alphaOff val="0"/>
                <a:tint val="96000"/>
                <a:lumMod val="100000"/>
              </a:schemeClr>
            </a:gs>
            <a:gs pos="78000">
              <a:schemeClr val="accent2">
                <a:hueOff val="-279374"/>
                <a:satOff val="-3219"/>
                <a:lumOff val="720"/>
                <a:alphaOff val="0"/>
                <a:shade val="94000"/>
                <a:lumMod val="94000"/>
              </a:schemeClr>
            </a:gs>
          </a:gsLst>
          <a:lin ang="5400000" scaled="0"/>
        </a:gradFill>
        <a:ln w="12700" cap="rnd" cmpd="sng" algn="ctr">
          <a:solidFill>
            <a:schemeClr val="accent2">
              <a:hueOff val="-279374"/>
              <a:satOff val="-3219"/>
              <a:lumOff val="72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3B8F709-7A18-4D14-848B-C1866B4F8B97}">
      <dsp:nvSpPr>
        <dsp:cNvPr id="0" name=""/>
        <dsp:cNvSpPr/>
      </dsp:nvSpPr>
      <dsp:spPr>
        <a:xfrm>
          <a:off x="0" y="1205797"/>
          <a:ext cx="6692813" cy="12057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0" i="0" kern="1200" baseline="0"/>
            <a:t>Interests, values, and skills assessment</a:t>
          </a:r>
          <a:endParaRPr lang="en-US" sz="3500" kern="1200"/>
        </a:p>
      </dsp:txBody>
      <dsp:txXfrm>
        <a:off x="0" y="1205797"/>
        <a:ext cx="6692813" cy="1205797"/>
      </dsp:txXfrm>
    </dsp:sp>
    <dsp:sp modelId="{0B5384F1-6542-456A-93C3-1D47C692C0AF}">
      <dsp:nvSpPr>
        <dsp:cNvPr id="0" name=""/>
        <dsp:cNvSpPr/>
      </dsp:nvSpPr>
      <dsp:spPr>
        <a:xfrm>
          <a:off x="0" y="2411594"/>
          <a:ext cx="6692813" cy="0"/>
        </a:xfrm>
        <a:prstGeom prst="line">
          <a:avLst/>
        </a:prstGeom>
        <a:gradFill rotWithShape="0">
          <a:gsLst>
            <a:gs pos="0">
              <a:schemeClr val="accent2">
                <a:hueOff val="-558749"/>
                <a:satOff val="-6439"/>
                <a:lumOff val="1439"/>
                <a:alphaOff val="0"/>
                <a:tint val="96000"/>
                <a:lumMod val="100000"/>
              </a:schemeClr>
            </a:gs>
            <a:gs pos="78000">
              <a:schemeClr val="accent2">
                <a:hueOff val="-558749"/>
                <a:satOff val="-6439"/>
                <a:lumOff val="1439"/>
                <a:alphaOff val="0"/>
                <a:shade val="94000"/>
                <a:lumMod val="94000"/>
              </a:schemeClr>
            </a:gs>
          </a:gsLst>
          <a:lin ang="5400000" scaled="0"/>
        </a:gradFill>
        <a:ln w="12700" cap="rnd" cmpd="sng" algn="ctr">
          <a:solidFill>
            <a:schemeClr val="accent2">
              <a:hueOff val="-558749"/>
              <a:satOff val="-6439"/>
              <a:lumOff val="1439"/>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3150900-423F-462F-8BAE-FB951CDE964F}">
      <dsp:nvSpPr>
        <dsp:cNvPr id="0" name=""/>
        <dsp:cNvSpPr/>
      </dsp:nvSpPr>
      <dsp:spPr>
        <a:xfrm>
          <a:off x="0" y="2411595"/>
          <a:ext cx="6692813" cy="12057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0" i="0" kern="1200" baseline="0"/>
            <a:t>Mental health assessment</a:t>
          </a:r>
          <a:endParaRPr lang="en-US" sz="3500" kern="1200"/>
        </a:p>
      </dsp:txBody>
      <dsp:txXfrm>
        <a:off x="0" y="2411595"/>
        <a:ext cx="6692813" cy="1205797"/>
      </dsp:txXfrm>
    </dsp:sp>
    <dsp:sp modelId="{CDC50DE0-1AE1-44A1-88EF-2506F367DB86}">
      <dsp:nvSpPr>
        <dsp:cNvPr id="0" name=""/>
        <dsp:cNvSpPr/>
      </dsp:nvSpPr>
      <dsp:spPr>
        <a:xfrm>
          <a:off x="0" y="3617392"/>
          <a:ext cx="6692813" cy="0"/>
        </a:xfrm>
        <a:prstGeom prst="line">
          <a:avLst/>
        </a:prstGeom>
        <a:gradFill rotWithShape="0">
          <a:gsLst>
            <a:gs pos="0">
              <a:schemeClr val="accent2">
                <a:hueOff val="-838123"/>
                <a:satOff val="-9658"/>
                <a:lumOff val="2159"/>
                <a:alphaOff val="0"/>
                <a:tint val="96000"/>
                <a:lumMod val="100000"/>
              </a:schemeClr>
            </a:gs>
            <a:gs pos="78000">
              <a:schemeClr val="accent2">
                <a:hueOff val="-838123"/>
                <a:satOff val="-9658"/>
                <a:lumOff val="2159"/>
                <a:alphaOff val="0"/>
                <a:shade val="94000"/>
                <a:lumMod val="94000"/>
              </a:schemeClr>
            </a:gs>
          </a:gsLst>
          <a:lin ang="5400000" scaled="0"/>
        </a:gradFill>
        <a:ln w="12700" cap="rnd" cmpd="sng" algn="ctr">
          <a:solidFill>
            <a:schemeClr val="accent2">
              <a:hueOff val="-838123"/>
              <a:satOff val="-9658"/>
              <a:lumOff val="2159"/>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C1530310-CD8A-4B90-AAD9-6C6F8C61CB98}">
      <dsp:nvSpPr>
        <dsp:cNvPr id="0" name=""/>
        <dsp:cNvSpPr/>
      </dsp:nvSpPr>
      <dsp:spPr>
        <a:xfrm>
          <a:off x="0" y="3617392"/>
          <a:ext cx="6692813" cy="12057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0" i="0" kern="1200" baseline="0"/>
            <a:t>Family background and cultural influences</a:t>
          </a:r>
          <a:endParaRPr lang="en-US" sz="3500" kern="1200"/>
        </a:p>
      </dsp:txBody>
      <dsp:txXfrm>
        <a:off x="0" y="3617392"/>
        <a:ext cx="6692813" cy="120579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FFF6BA-14D3-450A-AD78-F8E208371AFC}">
      <dsp:nvSpPr>
        <dsp:cNvPr id="0" name=""/>
        <dsp:cNvSpPr/>
      </dsp:nvSpPr>
      <dsp:spPr>
        <a:xfrm>
          <a:off x="0" y="3768"/>
          <a:ext cx="6692813" cy="8026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97C706-3677-4603-B8A3-4655BD1197E0}">
      <dsp:nvSpPr>
        <dsp:cNvPr id="0" name=""/>
        <dsp:cNvSpPr/>
      </dsp:nvSpPr>
      <dsp:spPr>
        <a:xfrm>
          <a:off x="242789" y="184355"/>
          <a:ext cx="441434" cy="44143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C79BA8D-5317-40CE-8F30-8D5A5D15A5D9}">
      <dsp:nvSpPr>
        <dsp:cNvPr id="0" name=""/>
        <dsp:cNvSpPr/>
      </dsp:nvSpPr>
      <dsp:spPr>
        <a:xfrm>
          <a:off x="927013" y="3768"/>
          <a:ext cx="5765800" cy="802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943" tIns="84943" rIns="84943" bIns="84943" numCol="1" spcCol="1270" anchor="ctr" anchorCtr="0">
          <a:noAutofit/>
        </a:bodyPr>
        <a:lstStyle/>
        <a:p>
          <a:pPr marL="0" lvl="0" indent="0" algn="l" defTabSz="844550">
            <a:lnSpc>
              <a:spcPct val="90000"/>
            </a:lnSpc>
            <a:spcBef>
              <a:spcPct val="0"/>
            </a:spcBef>
            <a:spcAft>
              <a:spcPct val="35000"/>
            </a:spcAft>
            <a:buNone/>
          </a:pPr>
          <a:r>
            <a:rPr lang="en-US" sz="1900" b="0" i="0" kern="1200" baseline="0"/>
            <a:t>Assessment of interests, values, and skills</a:t>
          </a:r>
          <a:endParaRPr lang="en-US" sz="1900" kern="1200"/>
        </a:p>
      </dsp:txBody>
      <dsp:txXfrm>
        <a:off x="927013" y="3768"/>
        <a:ext cx="5765800" cy="802608"/>
      </dsp:txXfrm>
    </dsp:sp>
    <dsp:sp modelId="{0F001394-8A40-4CA8-9E42-8DC708F8A456}">
      <dsp:nvSpPr>
        <dsp:cNvPr id="0" name=""/>
        <dsp:cNvSpPr/>
      </dsp:nvSpPr>
      <dsp:spPr>
        <a:xfrm>
          <a:off x="0" y="1007029"/>
          <a:ext cx="6692813" cy="8026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9ECB27-7994-4F19-81F1-D9413E8B6BFB}">
      <dsp:nvSpPr>
        <dsp:cNvPr id="0" name=""/>
        <dsp:cNvSpPr/>
      </dsp:nvSpPr>
      <dsp:spPr>
        <a:xfrm>
          <a:off x="242789" y="1187616"/>
          <a:ext cx="441434" cy="44143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8526B15-E631-4878-A3FC-373C45C1D029}">
      <dsp:nvSpPr>
        <dsp:cNvPr id="0" name=""/>
        <dsp:cNvSpPr/>
      </dsp:nvSpPr>
      <dsp:spPr>
        <a:xfrm>
          <a:off x="927013" y="1007029"/>
          <a:ext cx="5765800" cy="802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943" tIns="84943" rIns="84943" bIns="84943" numCol="1" spcCol="1270" anchor="ctr" anchorCtr="0">
          <a:noAutofit/>
        </a:bodyPr>
        <a:lstStyle/>
        <a:p>
          <a:pPr marL="0" lvl="0" indent="0" algn="l" defTabSz="844550">
            <a:lnSpc>
              <a:spcPct val="90000"/>
            </a:lnSpc>
            <a:spcBef>
              <a:spcPct val="0"/>
            </a:spcBef>
            <a:spcAft>
              <a:spcPct val="35000"/>
            </a:spcAft>
            <a:buNone/>
          </a:pPr>
          <a:r>
            <a:rPr lang="en-US" sz="1900" b="0" i="0" kern="1200" baseline="0"/>
            <a:t>Exploration of career options</a:t>
          </a:r>
          <a:endParaRPr lang="en-US" sz="1900" kern="1200"/>
        </a:p>
      </dsp:txBody>
      <dsp:txXfrm>
        <a:off x="927013" y="1007029"/>
        <a:ext cx="5765800" cy="802608"/>
      </dsp:txXfrm>
    </dsp:sp>
    <dsp:sp modelId="{70386C32-E32B-4F1A-AD3B-A3975D56B379}">
      <dsp:nvSpPr>
        <dsp:cNvPr id="0" name=""/>
        <dsp:cNvSpPr/>
      </dsp:nvSpPr>
      <dsp:spPr>
        <a:xfrm>
          <a:off x="0" y="2010290"/>
          <a:ext cx="6692813" cy="8026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7FC2DA-712D-43E8-AD29-ABD3566A3E5A}">
      <dsp:nvSpPr>
        <dsp:cNvPr id="0" name=""/>
        <dsp:cNvSpPr/>
      </dsp:nvSpPr>
      <dsp:spPr>
        <a:xfrm>
          <a:off x="242789" y="2190877"/>
          <a:ext cx="441434" cy="44143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A34A111-41B3-416D-B4CF-941D4BD980C8}">
      <dsp:nvSpPr>
        <dsp:cNvPr id="0" name=""/>
        <dsp:cNvSpPr/>
      </dsp:nvSpPr>
      <dsp:spPr>
        <a:xfrm>
          <a:off x="927013" y="2010290"/>
          <a:ext cx="5765800" cy="802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943" tIns="84943" rIns="84943" bIns="84943" numCol="1" spcCol="1270" anchor="ctr" anchorCtr="0">
          <a:noAutofit/>
        </a:bodyPr>
        <a:lstStyle/>
        <a:p>
          <a:pPr marL="0" lvl="0" indent="0" algn="l" defTabSz="844550">
            <a:lnSpc>
              <a:spcPct val="90000"/>
            </a:lnSpc>
            <a:spcBef>
              <a:spcPct val="0"/>
            </a:spcBef>
            <a:spcAft>
              <a:spcPct val="35000"/>
            </a:spcAft>
            <a:buNone/>
          </a:pPr>
          <a:r>
            <a:rPr lang="en-US" sz="1900" b="0" i="0" kern="1200" baseline="0"/>
            <a:t>Decision-making and goal-setting</a:t>
          </a:r>
          <a:endParaRPr lang="en-US" sz="1900" kern="1200"/>
        </a:p>
      </dsp:txBody>
      <dsp:txXfrm>
        <a:off x="927013" y="2010290"/>
        <a:ext cx="5765800" cy="802608"/>
      </dsp:txXfrm>
    </dsp:sp>
    <dsp:sp modelId="{2899E337-65CD-4340-8433-65E7593326B1}">
      <dsp:nvSpPr>
        <dsp:cNvPr id="0" name=""/>
        <dsp:cNvSpPr/>
      </dsp:nvSpPr>
      <dsp:spPr>
        <a:xfrm>
          <a:off x="0" y="3013551"/>
          <a:ext cx="6692813" cy="8026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DCB9B3-6D86-4797-852C-6CEF1C00A3C9}">
      <dsp:nvSpPr>
        <dsp:cNvPr id="0" name=""/>
        <dsp:cNvSpPr/>
      </dsp:nvSpPr>
      <dsp:spPr>
        <a:xfrm>
          <a:off x="242789" y="3194138"/>
          <a:ext cx="441434" cy="44143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45F4D79-56CC-4E30-BD7A-61D146805A67}">
      <dsp:nvSpPr>
        <dsp:cNvPr id="0" name=""/>
        <dsp:cNvSpPr/>
      </dsp:nvSpPr>
      <dsp:spPr>
        <a:xfrm>
          <a:off x="927013" y="3013551"/>
          <a:ext cx="5765800" cy="802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943" tIns="84943" rIns="84943" bIns="84943" numCol="1" spcCol="1270" anchor="ctr" anchorCtr="0">
          <a:noAutofit/>
        </a:bodyPr>
        <a:lstStyle/>
        <a:p>
          <a:pPr marL="0" lvl="0" indent="0" algn="l" defTabSz="844550">
            <a:lnSpc>
              <a:spcPct val="90000"/>
            </a:lnSpc>
            <a:spcBef>
              <a:spcPct val="0"/>
            </a:spcBef>
            <a:spcAft>
              <a:spcPct val="35000"/>
            </a:spcAft>
            <a:buNone/>
          </a:pPr>
          <a:r>
            <a:rPr lang="en-US" sz="1900" b="0" i="0" kern="1200" baseline="0"/>
            <a:t>Implementation of career plan</a:t>
          </a:r>
          <a:endParaRPr lang="en-US" sz="1900" kern="1200"/>
        </a:p>
      </dsp:txBody>
      <dsp:txXfrm>
        <a:off x="927013" y="3013551"/>
        <a:ext cx="5765800" cy="802608"/>
      </dsp:txXfrm>
    </dsp:sp>
    <dsp:sp modelId="{E5D00F19-3A8D-4BB5-9EDD-58ADCD1DE7D7}">
      <dsp:nvSpPr>
        <dsp:cNvPr id="0" name=""/>
        <dsp:cNvSpPr/>
      </dsp:nvSpPr>
      <dsp:spPr>
        <a:xfrm>
          <a:off x="0" y="4016812"/>
          <a:ext cx="6692813" cy="8026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419D44-6044-42D1-BB83-5D0702250356}">
      <dsp:nvSpPr>
        <dsp:cNvPr id="0" name=""/>
        <dsp:cNvSpPr/>
      </dsp:nvSpPr>
      <dsp:spPr>
        <a:xfrm>
          <a:off x="242789" y="4197399"/>
          <a:ext cx="441434" cy="44143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0C9DF1A-825C-4EC9-9C04-FF79FF5B20C6}">
      <dsp:nvSpPr>
        <dsp:cNvPr id="0" name=""/>
        <dsp:cNvSpPr/>
      </dsp:nvSpPr>
      <dsp:spPr>
        <a:xfrm>
          <a:off x="927013" y="4016812"/>
          <a:ext cx="5765800" cy="802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943" tIns="84943" rIns="84943" bIns="84943" numCol="1" spcCol="1270" anchor="ctr" anchorCtr="0">
          <a:noAutofit/>
        </a:bodyPr>
        <a:lstStyle/>
        <a:p>
          <a:pPr marL="0" lvl="0" indent="0" algn="l" defTabSz="844550">
            <a:lnSpc>
              <a:spcPct val="90000"/>
            </a:lnSpc>
            <a:spcBef>
              <a:spcPct val="0"/>
            </a:spcBef>
            <a:spcAft>
              <a:spcPct val="35000"/>
            </a:spcAft>
            <a:buNone/>
          </a:pPr>
          <a:r>
            <a:rPr lang="en-US" sz="1900" b="0" i="0" kern="1200" baseline="0"/>
            <a:t>Ongoing support and adjustment</a:t>
          </a:r>
          <a:endParaRPr lang="en-US" sz="1900" kern="1200"/>
        </a:p>
      </dsp:txBody>
      <dsp:txXfrm>
        <a:off x="927013" y="4016812"/>
        <a:ext cx="5765800" cy="80260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46FC06-F9F6-4999-ACE1-B1AEDB8CC7A9}">
      <dsp:nvSpPr>
        <dsp:cNvPr id="0" name=""/>
        <dsp:cNvSpPr/>
      </dsp:nvSpPr>
      <dsp:spPr>
        <a:xfrm>
          <a:off x="0" y="174959"/>
          <a:ext cx="7906869" cy="8424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1" i="0" kern="1200" baseline="0"/>
            <a:t>Strong Interest Inventory</a:t>
          </a:r>
          <a:r>
            <a:rPr lang="en-US" sz="3600" b="0" i="0" kern="1200" baseline="0"/>
            <a:t>:</a:t>
          </a:r>
          <a:endParaRPr lang="en-US" sz="3600" kern="1200"/>
        </a:p>
      </dsp:txBody>
      <dsp:txXfrm>
        <a:off x="41123" y="216082"/>
        <a:ext cx="7824623" cy="760154"/>
      </dsp:txXfrm>
    </dsp:sp>
    <dsp:sp modelId="{5578F337-0A77-4673-AB00-4D821EDEBAE2}">
      <dsp:nvSpPr>
        <dsp:cNvPr id="0" name=""/>
        <dsp:cNvSpPr/>
      </dsp:nvSpPr>
      <dsp:spPr>
        <a:xfrm>
          <a:off x="0" y="1017360"/>
          <a:ext cx="7906869" cy="1676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1043"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en-US" sz="2800" b="0" i="0" kern="1200" baseline="0"/>
            <a:t>Identifies Vincent's interests and matches them to potential careers</a:t>
          </a:r>
          <a:endParaRPr lang="en-US" sz="2800" kern="1200"/>
        </a:p>
        <a:p>
          <a:pPr marL="285750" lvl="1" indent="-285750" algn="l" defTabSz="1244600">
            <a:lnSpc>
              <a:spcPct val="90000"/>
            </a:lnSpc>
            <a:spcBef>
              <a:spcPct val="0"/>
            </a:spcBef>
            <a:spcAft>
              <a:spcPct val="20000"/>
            </a:spcAft>
            <a:buChar char="•"/>
          </a:pPr>
          <a:r>
            <a:rPr lang="en-US" sz="2800" b="0" i="0" kern="1200" baseline="0"/>
            <a:t>Results can guide exploration of compatible careers and educational paths</a:t>
          </a:r>
          <a:endParaRPr lang="en-US" sz="2800" kern="1200"/>
        </a:p>
      </dsp:txBody>
      <dsp:txXfrm>
        <a:off x="0" y="1017360"/>
        <a:ext cx="7906869" cy="1676700"/>
      </dsp:txXfrm>
    </dsp:sp>
    <dsp:sp modelId="{941869C3-123F-4B12-B26D-6142AB292C12}">
      <dsp:nvSpPr>
        <dsp:cNvPr id="0" name=""/>
        <dsp:cNvSpPr/>
      </dsp:nvSpPr>
      <dsp:spPr>
        <a:xfrm>
          <a:off x="0" y="2694059"/>
          <a:ext cx="7906869" cy="842400"/>
        </a:xfrm>
        <a:prstGeom prst="roundRect">
          <a:avLst/>
        </a:prstGeom>
        <a:gradFill rotWithShape="0">
          <a:gsLst>
            <a:gs pos="0">
              <a:schemeClr val="accent2">
                <a:hueOff val="-838123"/>
                <a:satOff val="-9658"/>
                <a:lumOff val="2159"/>
                <a:alphaOff val="0"/>
                <a:tint val="96000"/>
                <a:lumMod val="100000"/>
              </a:schemeClr>
            </a:gs>
            <a:gs pos="78000">
              <a:schemeClr val="accent2">
                <a:hueOff val="-838123"/>
                <a:satOff val="-9658"/>
                <a:lumOff val="215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1" i="0" kern="1200" baseline="0"/>
            <a:t>Holland Code (RIASEC) Assessment</a:t>
          </a:r>
          <a:r>
            <a:rPr lang="en-US" sz="3600" b="0" i="0" kern="1200" baseline="0"/>
            <a:t>:</a:t>
          </a:r>
          <a:endParaRPr lang="en-US" sz="3600" kern="1200"/>
        </a:p>
      </dsp:txBody>
      <dsp:txXfrm>
        <a:off x="41123" y="2735182"/>
        <a:ext cx="7824623" cy="760154"/>
      </dsp:txXfrm>
    </dsp:sp>
    <dsp:sp modelId="{0684D0BF-4F1E-41AD-A89C-1CB82643A20F}">
      <dsp:nvSpPr>
        <dsp:cNvPr id="0" name=""/>
        <dsp:cNvSpPr/>
      </dsp:nvSpPr>
      <dsp:spPr>
        <a:xfrm>
          <a:off x="0" y="3536460"/>
          <a:ext cx="7906869" cy="2049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1043"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en-US" sz="2800" b="0" i="0" kern="1200" baseline="0"/>
            <a:t>Determines Vincent's dominant personality types and suggests career environments that fit</a:t>
          </a:r>
          <a:endParaRPr lang="en-US" sz="2800" kern="1200"/>
        </a:p>
        <a:p>
          <a:pPr marL="285750" lvl="1" indent="-285750" algn="l" defTabSz="1244600">
            <a:lnSpc>
              <a:spcPct val="90000"/>
            </a:lnSpc>
            <a:spcBef>
              <a:spcPct val="0"/>
            </a:spcBef>
            <a:spcAft>
              <a:spcPct val="20000"/>
            </a:spcAft>
            <a:buChar char="•"/>
          </a:pPr>
          <a:r>
            <a:rPr lang="en-US" sz="2800" b="0" i="0" kern="1200" baseline="0" dirty="0"/>
            <a:t>Helps in identifying specific job roles within the military or alternative careers</a:t>
          </a:r>
          <a:endParaRPr lang="en-US" sz="2800" kern="1200" dirty="0"/>
        </a:p>
      </dsp:txBody>
      <dsp:txXfrm>
        <a:off x="0" y="3536460"/>
        <a:ext cx="7906869" cy="20493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C3006D-51D3-487C-9EB9-CD40151AA1B0}" type="datetimeFigureOut">
              <a:rPr lang="en-US" smtClean="0"/>
              <a:t>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D4B6F-85E1-4A59-9C2A-A8B2FDFFAAA9}" type="slidenum">
              <a:rPr lang="en-US" smtClean="0"/>
              <a:t>‹#›</a:t>
            </a:fld>
            <a:endParaRPr lang="en-US"/>
          </a:p>
        </p:txBody>
      </p:sp>
    </p:spTree>
    <p:extLst>
      <p:ext uri="{BB962C8B-B14F-4D97-AF65-F5344CB8AC3E}">
        <p14:creationId xmlns:p14="http://schemas.microsoft.com/office/powerpoint/2010/main" val="2844846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the presentation on the Career Counseling Plan for Vincent Arroyo. In this presentation, we will analyze Vincent's case using Holland's Career Theory. My name is Carrie Cattalo, and this presentation is for Career Counseling, CNL-525. Today, we will explore Vincent's background, career development thus far, his reasons for seeking career counseling, and unique challenges he faces. We will also provide an overview of Holland's Career Theory and its application to Vincent's situation. Additionally, we will outline the steps in the career development process, useful career resources, and assessment tools. Finally, we will address ethical principles and standards from the NCDA Code of Ethics and discuss potential referrals.</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1</a:t>
            </a:fld>
            <a:endParaRPr lang="en-US"/>
          </a:p>
        </p:txBody>
      </p:sp>
    </p:spTree>
    <p:extLst>
      <p:ext uri="{BB962C8B-B14F-4D97-AF65-F5344CB8AC3E}">
        <p14:creationId xmlns:p14="http://schemas.microsoft.com/office/powerpoint/2010/main" val="1312945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Providing Vincent with access to career resources is crucial for his development. Online resources like O*NET Online offer comprehensive career exploration and job analysis tools, helping Vincent understand various career options and their requirements. My Next Move is the interactive tool that assists with career exploration and job searches.</a:t>
            </a:r>
          </a:p>
          <a:p>
            <a:r>
              <a:rPr lang="en-US" dirty="0"/>
              <a:t>Tuesday's Children is an organization that supports families affected by terrorism, military conflict, or mass violence, which includes children of 9/11 victims. The Career Resource Center at Tuesday's Children offers a variety of programs and services to support individuals in their career development. They provide workshops, mentorship programs, and resources to help with college applications, resume building, interview preparation, and career networking (Tuesday’s Children (2025). Their goal is to help individuals navigate their career paths and achieve professional success. Locally, connecting Vincent with LGBTQ+ support groups can provide community and guidance, especially as he navigates his sexual orientation. Local veterans’ organizations and military recruiters can offer specific insights and support for his interest in joining the Marines. These resources collectively support Vincent's career exploration and planning.</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10</a:t>
            </a:fld>
            <a:endParaRPr lang="en-US"/>
          </a:p>
        </p:txBody>
      </p:sp>
    </p:spTree>
    <p:extLst>
      <p:ext uri="{BB962C8B-B14F-4D97-AF65-F5344CB8AC3E}">
        <p14:creationId xmlns:p14="http://schemas.microsoft.com/office/powerpoint/2010/main" val="20753024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facilitate Vincent's career development, we recommend using two career assessment tools. The Strong Interest Inventory identifies Vincent's interests and matches them to potential careers, guiding the exploration of compatible career and educational paths (Brown &amp; Lent, 2021). This tool helps Vincent understand how his interests align with various career options. The Holland Code (RIASEC) Assessment determines Vincent's dominant personality types and suggests career environments that fit. This assessment</a:t>
            </a:r>
          </a:p>
        </p:txBody>
      </p:sp>
      <p:sp>
        <p:nvSpPr>
          <p:cNvPr id="4" name="Slide Number Placeholder 3"/>
          <p:cNvSpPr>
            <a:spLocks noGrp="1"/>
          </p:cNvSpPr>
          <p:nvPr>
            <p:ph type="sldNum" sz="quarter" idx="5"/>
          </p:nvPr>
        </p:nvSpPr>
        <p:spPr/>
        <p:txBody>
          <a:bodyPr/>
          <a:lstStyle/>
          <a:p>
            <a:fld id="{D69D4B6F-85E1-4A59-9C2A-A8B2FDFFAAA9}" type="slidenum">
              <a:rPr lang="en-US" smtClean="0"/>
              <a:t>11</a:t>
            </a:fld>
            <a:endParaRPr lang="en-US"/>
          </a:p>
        </p:txBody>
      </p:sp>
    </p:spTree>
    <p:extLst>
      <p:ext uri="{BB962C8B-B14F-4D97-AF65-F5344CB8AC3E}">
        <p14:creationId xmlns:p14="http://schemas.microsoft.com/office/powerpoint/2010/main" val="1194449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working with Vincent, confidentiality is paramount. It is essential to maintain the privacy and security of his career concerns, as this fosters trust and openness in our sessions. Adhering to Standard A.4 of the NCDA Code of Ethics, we must ensure that our counseling efforts do not cause any harm to Vincent. This includes being mindful of the potential emotional and mental impacts of our discussions, particularly given his cultural background and family expectations. Standard B.2 emphasizes the importance of respecting diversity and cultural sensitivity in career counseling. In Vincent’s case, this means acknowledging the cultural and familial pressures he faces and incorporating these factors into our counseling approach. By doing so, we ensure that Vincent’s career development is guided by principles of cultural competence, allowing him to navigate his career path in a way that honors both his personal goals and his cultural context. This holistic approach is crucial for providing effective and meaningful career counseling.</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12</a:t>
            </a:fld>
            <a:endParaRPr lang="en-US"/>
          </a:p>
        </p:txBody>
      </p:sp>
    </p:spTree>
    <p:extLst>
      <p:ext uri="{BB962C8B-B14F-4D97-AF65-F5344CB8AC3E}">
        <p14:creationId xmlns:p14="http://schemas.microsoft.com/office/powerpoint/2010/main" val="2904021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13</a:t>
            </a:fld>
            <a:endParaRPr lang="en-US"/>
          </a:p>
        </p:txBody>
      </p:sp>
    </p:spTree>
    <p:extLst>
      <p:ext uri="{BB962C8B-B14F-4D97-AF65-F5344CB8AC3E}">
        <p14:creationId xmlns:p14="http://schemas.microsoft.com/office/powerpoint/2010/main" val="1302678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Vincent Arroyo is a 17-year-old Hispanic male currently in his junior year of high school. Understanding these basic demographics is important as they provide context for Vincent's experiences and challenges. As a young Hispanic male, Vincent may face unique cultural expectations and pressures. His age indicates that he is at a critical juncture in his academic and career planning, making it essential to address his needs comprehensively. Additionally, his status as a high school junior suggests that he is in the process of exploring potential career paths and making important decisions about his future.</a:t>
            </a:r>
          </a:p>
        </p:txBody>
      </p:sp>
      <p:sp>
        <p:nvSpPr>
          <p:cNvPr id="4" name="Slide Number Placeholder 3"/>
          <p:cNvSpPr>
            <a:spLocks noGrp="1"/>
          </p:cNvSpPr>
          <p:nvPr>
            <p:ph type="sldNum" sz="quarter" idx="5"/>
          </p:nvPr>
        </p:nvSpPr>
        <p:spPr/>
        <p:txBody>
          <a:bodyPr/>
          <a:lstStyle/>
          <a:p>
            <a:fld id="{D69D4B6F-85E1-4A59-9C2A-A8B2FDFFAAA9}" type="slidenum">
              <a:rPr lang="en-US" smtClean="0"/>
              <a:t>2</a:t>
            </a:fld>
            <a:endParaRPr lang="en-US"/>
          </a:p>
        </p:txBody>
      </p:sp>
    </p:spTree>
    <p:extLst>
      <p:ext uri="{BB962C8B-B14F-4D97-AF65-F5344CB8AC3E}">
        <p14:creationId xmlns:p14="http://schemas.microsoft.com/office/powerpoint/2010/main" val="3503466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Vincent's career development thus far has been significantly influenced by his family responsibilities and personal aspirations. He works at the bodega after school to support his mother, which impacts his academic performance, resulting in mostly Cs and Ds. Despite these challenges, Vincent has a clear career goal: to join the Marines. This aspiration is deeply rooted in his desire to honor his late father, a firefighter who died heroically during the September 11 attacks. Understanding Vincent's motivations and the obstacles he faces is crucial in providing effective career counseling and support.</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3</a:t>
            </a:fld>
            <a:endParaRPr lang="en-US"/>
          </a:p>
        </p:txBody>
      </p:sp>
    </p:spTree>
    <p:extLst>
      <p:ext uri="{BB962C8B-B14F-4D97-AF65-F5344CB8AC3E}">
        <p14:creationId xmlns:p14="http://schemas.microsoft.com/office/powerpoint/2010/main" val="1531807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Vincent is seeking career counseling for both external and internal reasons. Externally, he is concerned about the military's historical stance on LGBTQ+ individuals, despite the repeal of the "don't ask, don't tell" policy. Internally, Vincent is grappling with his sexual orientation and the fear of how it might affect his dream of joining the Marines. These concerns highlight the need for a supportive and understanding counseling approach that addresses both his career aspirations and personal struggles. As his counselor, it is important to create a safe space for Vincent to explore these issues and develop a plan that aligns with his values and goals.</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4</a:t>
            </a:fld>
            <a:endParaRPr lang="en-US"/>
          </a:p>
        </p:txBody>
      </p:sp>
    </p:spTree>
    <p:extLst>
      <p:ext uri="{BB962C8B-B14F-4D97-AF65-F5344CB8AC3E}">
        <p14:creationId xmlns:p14="http://schemas.microsoft.com/office/powerpoint/2010/main" val="648549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Vincent faces several unique challenges that influence his career development. Economically, he supports his mother by working at a bodega, which affects his academic performance. Mentally, he is grieving his father's death and struggling with his sexual orientation. Culturally, he navigates Hispanic family values and expectations, which may add pressure to conform to certain roles (Cahill et al., 2021). In terms of relationships, Vincent is maintaining secrecy about his sexual orientation, which can be isolating. Additionally, he balances multiple life roles, including work, school, and family responsibilities. Addressing these challenges requires a holistic counseling approach that considers all aspects of Vincent's life (Cahill et al., 2021).</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5</a:t>
            </a:fld>
            <a:endParaRPr lang="en-US"/>
          </a:p>
        </p:txBody>
      </p:sp>
    </p:spTree>
    <p:extLst>
      <p:ext uri="{BB962C8B-B14F-4D97-AF65-F5344CB8AC3E}">
        <p14:creationId xmlns:p14="http://schemas.microsoft.com/office/powerpoint/2010/main" val="237167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Holland's Career Theory is based on the concept of vocational personalities and work environments. There are six vocational personality types: Realistic, Investigative, Artistic, Social, Enterprising, and Conventional, known as RIASEC (</a:t>
            </a:r>
            <a:r>
              <a:rPr lang="en-US" dirty="0" err="1"/>
              <a:t>Zainudin</a:t>
            </a:r>
            <a:r>
              <a:rPr lang="en-US" dirty="0"/>
              <a:t> et al., 2020). According to Holland, people are most satisfied and successful in their careers when there is a good fit between their personality type and the work environment (Brown &amp; Lent, 2021). For example, a person with a Social personality type may thrive in roles that involve helping others, such as counseling or teaching. This theory helps us understand how to align Vincent's personality with potential career paths that will be fulfilling and successful for him.</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6</a:t>
            </a:fld>
            <a:endParaRPr lang="en-US"/>
          </a:p>
        </p:txBody>
      </p:sp>
    </p:spTree>
    <p:extLst>
      <p:ext uri="{BB962C8B-B14F-4D97-AF65-F5344CB8AC3E}">
        <p14:creationId xmlns:p14="http://schemas.microsoft.com/office/powerpoint/2010/main" val="2894901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Applying Holland's Career Theory to Vincent's situation, we can identify his dominant personality types as Social and Realistic (Brown &amp; Lent, 2021). Vincent has a strong desire to help others, which aligns with the Social personality type. His interest in physical activities and the military fits the Realistic personality type. Understanding these traits allows us to explore career environments that match his personality. While the military is a clear fit for his Realistic traits, we can also consider alternative careers that align with both his Social and Realistic traits, such as emergency medical services, firefighting, or other public safety roles. This approach ensures that we consider a broad range of fulfilling career options for Vincent.</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7</a:t>
            </a:fld>
            <a:endParaRPr lang="en-US"/>
          </a:p>
        </p:txBody>
      </p:sp>
    </p:spTree>
    <p:extLst>
      <p:ext uri="{BB962C8B-B14F-4D97-AF65-F5344CB8AC3E}">
        <p14:creationId xmlns:p14="http://schemas.microsoft.com/office/powerpoint/2010/main" val="4128686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develop a comprehensive career counseling plan for Vincent, we need detailed information on various aspects of his life (Gelso &amp; Williams, 2022). This includes his academic and work history, to understand his current situation and performance. Assessing his interests, values, and skills will help identify potential career paths that align with his personality and goals. A mental health assessment is crucial, given his struggles with grief and sexual orientation. Additionally, understanding his family background and cultural influences will provide context for the expectations and pressures he faces. This information forms the foundation for a tailored and effective career development plan.</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8</a:t>
            </a:fld>
            <a:endParaRPr lang="en-US"/>
          </a:p>
        </p:txBody>
      </p:sp>
    </p:spTree>
    <p:extLst>
      <p:ext uri="{BB962C8B-B14F-4D97-AF65-F5344CB8AC3E}">
        <p14:creationId xmlns:p14="http://schemas.microsoft.com/office/powerpoint/2010/main" val="2794442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career development process for Vincent involves several key steps. First, we need to assess his interests, values, and skills to identify suitable career options. Next, we explore these options in detail, considering how they align with Vincent's personality and goals. Once potential careers are identified, we move on to decision-making and goal-setting, helping Vincent create a clear and achievable career plan (Gelso &amp; Williams, 2022). Implementing this plan involves taking concrete steps towards his career goals, such as gaining relevant experience or education. Finally, ongoing support and adjustment are essential to ensure Vincent remains on track and can adapt to any changes or challenges that arise.</a:t>
            </a:r>
          </a:p>
          <a:p>
            <a:endParaRPr lang="en-US" dirty="0"/>
          </a:p>
        </p:txBody>
      </p:sp>
      <p:sp>
        <p:nvSpPr>
          <p:cNvPr id="4" name="Slide Number Placeholder 3"/>
          <p:cNvSpPr>
            <a:spLocks noGrp="1"/>
          </p:cNvSpPr>
          <p:nvPr>
            <p:ph type="sldNum" sz="quarter" idx="5"/>
          </p:nvPr>
        </p:nvSpPr>
        <p:spPr/>
        <p:txBody>
          <a:bodyPr/>
          <a:lstStyle/>
          <a:p>
            <a:fld id="{D69D4B6F-85E1-4A59-9C2A-A8B2FDFFAAA9}" type="slidenum">
              <a:rPr lang="en-US" smtClean="0"/>
              <a:t>9</a:t>
            </a:fld>
            <a:endParaRPr lang="en-US"/>
          </a:p>
        </p:txBody>
      </p:sp>
    </p:spTree>
    <p:extLst>
      <p:ext uri="{BB962C8B-B14F-4D97-AF65-F5344CB8AC3E}">
        <p14:creationId xmlns:p14="http://schemas.microsoft.com/office/powerpoint/2010/main" val="1820867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72BA41-EC5B-4197-BCC8-0FD2E523CD7A}"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5773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Tree>
    <p:extLst>
      <p:ext uri="{BB962C8B-B14F-4D97-AF65-F5344CB8AC3E}">
        <p14:creationId xmlns:p14="http://schemas.microsoft.com/office/powerpoint/2010/main" val="2970676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1378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Tree>
    <p:extLst>
      <p:ext uri="{BB962C8B-B14F-4D97-AF65-F5344CB8AC3E}">
        <p14:creationId xmlns:p14="http://schemas.microsoft.com/office/powerpoint/2010/main" val="40489728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672797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Tree>
    <p:extLst>
      <p:ext uri="{BB962C8B-B14F-4D97-AF65-F5344CB8AC3E}">
        <p14:creationId xmlns:p14="http://schemas.microsoft.com/office/powerpoint/2010/main" val="2955231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72BA41-EC5B-4197-BCC8-0FD2E523CD7A}"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771323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72BA41-EC5B-4197-BCC8-0FD2E523CD7A}"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816057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72BA41-EC5B-4197-BCC8-0FD2E523CD7A}"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30907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332912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72BA41-EC5B-4197-BCC8-0FD2E523CD7A}" type="datetimeFigureOut">
              <a:rPr lang="en-US" smtClean="0"/>
              <a:t>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020405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72BA41-EC5B-4197-BCC8-0FD2E523CD7A}" type="datetimeFigureOut">
              <a:rPr lang="en-US" smtClean="0"/>
              <a:t>1/5/2025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330457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72BA41-EC5B-4197-BCC8-0FD2E523CD7A}" type="datetimeFigureOut">
              <a:rPr lang="en-US" smtClean="0"/>
              <a:t>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157958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72BA41-EC5B-4197-BCC8-0FD2E523CD7A}" type="datetimeFigureOut">
              <a:rPr lang="en-US" smtClean="0"/>
              <a:t>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739047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72BA41-EC5B-4197-BCC8-0FD2E523CD7A}" type="datetimeFigureOut">
              <a:rPr lang="en-US" smtClean="0"/>
              <a:t>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862350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5108C-154A-4A5A-9C05-91A49A422BA7}" type="slidenum">
              <a:rPr lang="en-US" smtClean="0"/>
              <a:t>‹#›</a:t>
            </a:fld>
            <a:endParaRPr lang="en-US"/>
          </a:p>
        </p:txBody>
      </p:sp>
      <p:sp>
        <p:nvSpPr>
          <p:cNvPr id="5" name="Date Placeholder 4"/>
          <p:cNvSpPr>
            <a:spLocks noGrp="1"/>
          </p:cNvSpPr>
          <p:nvPr>
            <p:ph type="dt" sz="half" idx="10"/>
          </p:nvPr>
        </p:nvSpPr>
        <p:spPr/>
        <p:txBody>
          <a:bodyPr/>
          <a:lstStyle/>
          <a:p>
            <a:fld id="{8F72BA41-EC5B-4197-BCC8-0FD2E523CD7A}" type="datetimeFigureOut">
              <a:rPr lang="en-US" smtClean="0"/>
              <a:t>1/5/2025</a:t>
            </a:fld>
            <a:endParaRPr lang="en-US"/>
          </a:p>
        </p:txBody>
      </p:sp>
    </p:spTree>
    <p:extLst>
      <p:ext uri="{BB962C8B-B14F-4D97-AF65-F5344CB8AC3E}">
        <p14:creationId xmlns:p14="http://schemas.microsoft.com/office/powerpoint/2010/main" val="2254443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F72BA41-EC5B-4197-BCC8-0FD2E523CD7A}" type="datetimeFigureOut">
              <a:rPr lang="en-US" smtClean="0"/>
              <a:pPr/>
              <a:t>1/5/2025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E15108C-154A-4A5A-9C05-91A49A422BA7}" type="slidenum">
              <a:rPr lang="en-US" smtClean="0"/>
              <a:pPr/>
              <a:t>‹#›</a:t>
            </a:fld>
            <a:endParaRPr lang="en-US" dirty="0"/>
          </a:p>
        </p:txBody>
      </p:sp>
    </p:spTree>
    <p:extLst>
      <p:ext uri="{BB962C8B-B14F-4D97-AF65-F5344CB8AC3E}">
        <p14:creationId xmlns:p14="http://schemas.microsoft.com/office/powerpoint/2010/main" val="2506338249"/>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 id="214748372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doi.org/10.31838/jcr.07.09.165" TargetMode="External"/><Relationship Id="rId3" Type="http://schemas.openxmlformats.org/officeDocument/2006/relationships/hyperlink" Target="https://psycnet.apa.org/doi/10.1037/bul0000336" TargetMode="External"/><Relationship Id="rId7" Type="http://schemas.openxmlformats.org/officeDocument/2006/relationships/hyperlink" Target="https://www.tuesdayschildren.org/our-programs/career-resource-center/"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ncda.org/aws/NCDA/asset_manager/get_file/3395" TargetMode="External"/><Relationship Id="rId5" Type="http://schemas.openxmlformats.org/officeDocument/2006/relationships/hyperlink" Target="https://www.onetonline.org/" TargetMode="External"/><Relationship Id="rId4" Type="http://schemas.openxmlformats.org/officeDocument/2006/relationships/hyperlink" Target="https://psycnet.apa.org/doi/10.1037/0000249-015"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blue and white room with a blue sky&#10;&#10;Description automatically generated">
            <a:extLst>
              <a:ext uri="{FF2B5EF4-FFF2-40B4-BE49-F238E27FC236}">
                <a16:creationId xmlns:a16="http://schemas.microsoft.com/office/drawing/2014/main" id="{4A1C127C-D53B-9981-0863-7955A4FE0711}"/>
              </a:ext>
            </a:extLst>
          </p:cNvPr>
          <p:cNvPicPr>
            <a:picLocks noChangeAspect="1"/>
          </p:cNvPicPr>
          <p:nvPr/>
        </p:nvPicPr>
        <p:blipFill>
          <a:blip r:embed="rId3"/>
          <a:srcRect l="17195" t="9091" r="4044"/>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3B4BD4AB-B552-3F1A-E7BB-74A10B1433EB}"/>
              </a:ext>
            </a:extLst>
          </p:cNvPr>
          <p:cNvSpPr>
            <a:spLocks noGrp="1"/>
          </p:cNvSpPr>
          <p:nvPr>
            <p:ph type="ctrTitle"/>
          </p:nvPr>
        </p:nvSpPr>
        <p:spPr>
          <a:xfrm>
            <a:off x="76548" y="3047999"/>
            <a:ext cx="5878238" cy="1542303"/>
          </a:xfrm>
        </p:spPr>
        <p:txBody>
          <a:bodyPr>
            <a:normAutofit/>
          </a:bodyPr>
          <a:lstStyle/>
          <a:p>
            <a:pPr algn="ctr">
              <a:lnSpc>
                <a:spcPct val="90000"/>
              </a:lnSpc>
            </a:pPr>
            <a:r>
              <a:rPr lang="en-US" sz="4100" dirty="0"/>
              <a:t>Career Counseling Plan </a:t>
            </a:r>
            <a:br>
              <a:rPr lang="en-US" sz="4100" dirty="0"/>
            </a:br>
            <a:r>
              <a:rPr lang="en-US" sz="4100" dirty="0"/>
              <a:t>for Vincent Arroyo</a:t>
            </a:r>
          </a:p>
        </p:txBody>
      </p:sp>
      <p:sp>
        <p:nvSpPr>
          <p:cNvPr id="3" name="Subtitle 2">
            <a:extLst>
              <a:ext uri="{FF2B5EF4-FFF2-40B4-BE49-F238E27FC236}">
                <a16:creationId xmlns:a16="http://schemas.microsoft.com/office/drawing/2014/main" id="{A8AB3613-40C6-82F2-BF15-CB01645EA8B5}"/>
              </a:ext>
            </a:extLst>
          </p:cNvPr>
          <p:cNvSpPr>
            <a:spLocks noGrp="1"/>
          </p:cNvSpPr>
          <p:nvPr>
            <p:ph type="subTitle" idx="1"/>
          </p:nvPr>
        </p:nvSpPr>
        <p:spPr>
          <a:xfrm>
            <a:off x="53856" y="4404549"/>
            <a:ext cx="5878238" cy="1096901"/>
          </a:xfrm>
        </p:spPr>
        <p:txBody>
          <a:bodyPr>
            <a:normAutofit/>
          </a:bodyPr>
          <a:lstStyle/>
          <a:p>
            <a:r>
              <a:rPr lang="en-US" sz="2400" dirty="0"/>
              <a:t>An Analysis Using Holland's Career Theory</a:t>
            </a:r>
          </a:p>
        </p:txBody>
      </p:sp>
      <p:cxnSp>
        <p:nvCxnSpPr>
          <p:cNvPr id="10" name="Straight Connector 9">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 name="TextBox 4">
            <a:extLst>
              <a:ext uri="{FF2B5EF4-FFF2-40B4-BE49-F238E27FC236}">
                <a16:creationId xmlns:a16="http://schemas.microsoft.com/office/drawing/2014/main" id="{5BD0F489-4F35-19F6-AAB1-9B7B3A6D5D3F}"/>
              </a:ext>
            </a:extLst>
          </p:cNvPr>
          <p:cNvSpPr txBox="1"/>
          <p:nvPr/>
        </p:nvSpPr>
        <p:spPr>
          <a:xfrm>
            <a:off x="8790072" y="5069180"/>
            <a:ext cx="3890576" cy="1431161"/>
          </a:xfrm>
          <a:prstGeom prst="rect">
            <a:avLst/>
          </a:prstGeom>
          <a:noFill/>
        </p:spPr>
        <p:txBody>
          <a:bodyPr wrap="square" rtlCol="0">
            <a:spAutoFit/>
          </a:bodyPr>
          <a:lstStyle/>
          <a:p>
            <a:pPr>
              <a:spcAft>
                <a:spcPts val="600"/>
              </a:spcAft>
            </a:pPr>
            <a:r>
              <a:rPr lang="en-US" dirty="0"/>
              <a:t>Carrie L. Cattalo</a:t>
            </a:r>
            <a:endParaRPr lang="en-US"/>
          </a:p>
          <a:p>
            <a:pPr>
              <a:spcAft>
                <a:spcPts val="600"/>
              </a:spcAft>
            </a:pPr>
            <a:r>
              <a:rPr lang="en-US" dirty="0"/>
              <a:t>Grand Canyon University</a:t>
            </a:r>
            <a:endParaRPr lang="en-US"/>
          </a:p>
          <a:p>
            <a:pPr>
              <a:spcAft>
                <a:spcPts val="600"/>
              </a:spcAft>
            </a:pPr>
            <a:r>
              <a:rPr lang="en-US" dirty="0"/>
              <a:t>CNL-525: Career Counseling</a:t>
            </a:r>
            <a:endParaRPr lang="en-US"/>
          </a:p>
          <a:p>
            <a:pPr>
              <a:spcAft>
                <a:spcPts val="600"/>
              </a:spcAft>
            </a:pPr>
            <a:r>
              <a:rPr lang="en-US" dirty="0"/>
              <a:t>January 5, 2025</a:t>
            </a:r>
            <a:endParaRPr lang="en-US"/>
          </a:p>
        </p:txBody>
      </p:sp>
    </p:spTree>
    <p:extLst>
      <p:ext uri="{BB962C8B-B14F-4D97-AF65-F5344CB8AC3E}">
        <p14:creationId xmlns:p14="http://schemas.microsoft.com/office/powerpoint/2010/main" val="2817623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FE1EA2F-9C7C-6EB3-641D-41E5B73AC9AD}"/>
              </a:ext>
            </a:extLst>
          </p:cNvPr>
          <p:cNvSpPr>
            <a:spLocks noGrp="1"/>
          </p:cNvSpPr>
          <p:nvPr>
            <p:ph type="title"/>
          </p:nvPr>
        </p:nvSpPr>
        <p:spPr>
          <a:xfrm>
            <a:off x="643467" y="816638"/>
            <a:ext cx="3367359" cy="5224724"/>
          </a:xfrm>
        </p:spPr>
        <p:txBody>
          <a:bodyPr anchor="ctr">
            <a:normAutofit/>
          </a:bodyPr>
          <a:lstStyle/>
          <a:p>
            <a:r>
              <a:rPr lang="en-US" dirty="0"/>
              <a:t>Career Resources</a:t>
            </a:r>
          </a:p>
        </p:txBody>
      </p:sp>
      <p:sp>
        <p:nvSpPr>
          <p:cNvPr id="4" name="Rectangle 1">
            <a:extLst>
              <a:ext uri="{FF2B5EF4-FFF2-40B4-BE49-F238E27FC236}">
                <a16:creationId xmlns:a16="http://schemas.microsoft.com/office/drawing/2014/main" id="{0E0F046B-05BB-CAB0-3967-23FF5F2FA37B}"/>
              </a:ext>
            </a:extLst>
          </p:cNvPr>
          <p:cNvSpPr>
            <a:spLocks noGrp="1" noChangeArrowheads="1"/>
          </p:cNvSpPr>
          <p:nvPr>
            <p:ph idx="1"/>
          </p:nvPr>
        </p:nvSpPr>
        <p:spPr bwMode="auto">
          <a:xfrm>
            <a:off x="4654295" y="816638"/>
            <a:ext cx="4619706" cy="522472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dirty="0">
                <a:ln>
                  <a:noFill/>
                </a:ln>
                <a:effectLst/>
                <a:latin typeface="Arial" panose="020B0604020202020204" pitchFamily="34" charset="0"/>
              </a:rPr>
              <a:t>Online</a:t>
            </a:r>
            <a:r>
              <a:rPr kumimoji="0" lang="en-US" altLang="en-US" b="0" i="0" u="none" strike="noStrike" cap="none" normalizeH="0" baseline="0" dirty="0">
                <a:ln>
                  <a:noFill/>
                </a:ln>
                <a:effectLst/>
                <a:latin typeface="Arial" panose="020B0604020202020204" pitchFamily="34" charset="0"/>
              </a:rPr>
              <a:t>:</a:t>
            </a:r>
          </a:p>
          <a:p>
            <a:pPr marL="400050" lvl="1" indent="0" defTabSz="914400" eaLnBrk="0" fontAlgn="base" hangingPunct="0">
              <a:spcBef>
                <a:spcPct val="0"/>
              </a:spcBef>
              <a:spcAft>
                <a:spcPts val="600"/>
              </a:spcAft>
              <a:buClrTx/>
              <a:buSzTx/>
              <a:buFontTx/>
              <a:buChar char="•"/>
            </a:pPr>
            <a:r>
              <a:rPr kumimoji="0" lang="en-US" altLang="en-US" b="0" i="0" u="none" strike="noStrike" cap="none" normalizeH="0" baseline="0" dirty="0">
                <a:ln>
                  <a:noFill/>
                </a:ln>
                <a:effectLst/>
                <a:latin typeface="Arial" panose="020B0604020202020204" pitchFamily="34" charset="0"/>
              </a:rPr>
              <a:t>O*NET Online: Comprehensive career exploration and job analysis resource</a:t>
            </a:r>
          </a:p>
          <a:p>
            <a:pPr marL="400050" lvl="1" indent="0" defTabSz="914400" eaLnBrk="0" fontAlgn="base" hangingPunct="0">
              <a:spcBef>
                <a:spcPct val="0"/>
              </a:spcBef>
              <a:spcAft>
                <a:spcPts val="600"/>
              </a:spcAft>
              <a:buClrTx/>
              <a:buSzTx/>
              <a:buFontTx/>
              <a:buChar char="•"/>
            </a:pPr>
            <a:r>
              <a:rPr kumimoji="0" lang="en-US" altLang="en-US" b="0" i="0" u="none" strike="noStrike" cap="none" normalizeH="0" baseline="0" dirty="0">
                <a:ln>
                  <a:noFill/>
                </a:ln>
                <a:effectLst/>
                <a:latin typeface="Arial" panose="020B0604020202020204" pitchFamily="34" charset="0"/>
              </a:rPr>
              <a:t>My Next Move: Interactive tool for career exploration and job search</a:t>
            </a:r>
          </a:p>
          <a:p>
            <a:pPr marL="400050" lvl="1" indent="0" defTabSz="914400" eaLnBrk="0" fontAlgn="base" hangingPunct="0">
              <a:spcBef>
                <a:spcPct val="0"/>
              </a:spcBef>
              <a:spcAft>
                <a:spcPts val="600"/>
              </a:spcAft>
              <a:buClrTx/>
              <a:buSzTx/>
              <a:buFontTx/>
              <a:buChar char="•"/>
            </a:pPr>
            <a:r>
              <a:rPr lang="en-US" altLang="en-US" dirty="0">
                <a:latin typeface="Arial" panose="020B0604020202020204" pitchFamily="34" charset="0"/>
              </a:rPr>
              <a:t>Tuesday’s Children</a:t>
            </a:r>
            <a:endParaRPr kumimoji="0" lang="en-US" altLang="en-US"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None/>
              <a:tabLst/>
            </a:pPr>
            <a:endParaRPr kumimoji="0" lang="en-US" altLang="en-US"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dirty="0">
                <a:ln>
                  <a:noFill/>
                </a:ln>
                <a:effectLst/>
                <a:latin typeface="Arial" panose="020B0604020202020204" pitchFamily="34" charset="0"/>
              </a:rPr>
              <a:t>Local</a:t>
            </a:r>
            <a:r>
              <a:rPr kumimoji="0" lang="en-US" altLang="en-US" b="0" i="0" u="none" strike="noStrike" cap="none" normalizeH="0" baseline="0" dirty="0">
                <a:ln>
                  <a:noFill/>
                </a:ln>
                <a:effectLst/>
                <a:latin typeface="Arial" panose="020B0604020202020204" pitchFamily="34" charset="0"/>
              </a:rPr>
              <a:t>:</a:t>
            </a:r>
          </a:p>
          <a:p>
            <a:pPr marL="400050" lvl="1" indent="0" defTabSz="914400" eaLnBrk="0" fontAlgn="base" hangingPunct="0">
              <a:spcBef>
                <a:spcPct val="0"/>
              </a:spcBef>
              <a:spcAft>
                <a:spcPts val="600"/>
              </a:spcAft>
              <a:buClrTx/>
              <a:buSzTx/>
              <a:buFontTx/>
              <a:buChar char="•"/>
            </a:pPr>
            <a:r>
              <a:rPr kumimoji="0" lang="en-US" altLang="en-US" b="0" i="0" u="none" strike="noStrike" cap="none" normalizeH="0" baseline="0" dirty="0">
                <a:ln>
                  <a:noFill/>
                </a:ln>
                <a:effectLst/>
                <a:latin typeface="Arial" panose="020B0604020202020204" pitchFamily="34" charset="0"/>
              </a:rPr>
              <a:t>Local LGBTQ+ support groups</a:t>
            </a:r>
          </a:p>
          <a:p>
            <a:pPr marL="400050" lvl="1" indent="0" defTabSz="914400" eaLnBrk="0" fontAlgn="base" hangingPunct="0">
              <a:spcBef>
                <a:spcPct val="0"/>
              </a:spcBef>
              <a:spcAft>
                <a:spcPts val="600"/>
              </a:spcAft>
              <a:buClrTx/>
              <a:buSzTx/>
              <a:buFontTx/>
              <a:buChar char="•"/>
            </a:pPr>
            <a:r>
              <a:rPr kumimoji="0" lang="en-US" altLang="en-US" b="0" i="0" u="none" strike="noStrike" cap="none" normalizeH="0" baseline="0" dirty="0">
                <a:ln>
                  <a:noFill/>
                </a:ln>
                <a:effectLst/>
                <a:latin typeface="Arial" panose="020B0604020202020204" pitchFamily="34" charset="0"/>
              </a:rPr>
              <a:t>Local veterans’ organizations and military recruiters</a:t>
            </a:r>
          </a:p>
          <a:p>
            <a:pPr marL="0" marR="0" lvl="0" indent="0" defTabSz="914400" rtl="0" eaLnBrk="0" fontAlgn="base" latinLnBrk="0" hangingPunct="0">
              <a:spcBef>
                <a:spcPct val="0"/>
              </a:spcBef>
              <a:spcAft>
                <a:spcPts val="600"/>
              </a:spcAft>
              <a:buClrTx/>
              <a:buSzTx/>
              <a:buFontTx/>
              <a:buNone/>
              <a:tabLst/>
            </a:pPr>
            <a:endParaRPr kumimoji="0" lang="en-US" altLang="en-US"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1043575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3" name="Straight Connector 12">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Isosceles Triangle 20">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98FC5238-A3A7-ACE3-D6BC-B9A5F86D8C97}"/>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Career Assessment Tools</a:t>
            </a:r>
          </a:p>
        </p:txBody>
      </p:sp>
      <p:sp>
        <p:nvSpPr>
          <p:cNvPr id="23" name="Rectangle 22">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Rectangle 1">
            <a:extLst>
              <a:ext uri="{FF2B5EF4-FFF2-40B4-BE49-F238E27FC236}">
                <a16:creationId xmlns:a16="http://schemas.microsoft.com/office/drawing/2014/main" id="{B307FF36-B7C1-ABF5-0559-7DB40ED4DEEE}"/>
              </a:ext>
            </a:extLst>
          </p:cNvPr>
          <p:cNvGraphicFramePr>
            <a:graphicFrameLocks noGrp="1"/>
          </p:cNvGraphicFramePr>
          <p:nvPr>
            <p:ph idx="1"/>
            <p:extLst>
              <p:ext uri="{D42A27DB-BD31-4B8C-83A1-F6EECF244321}">
                <p14:modId xmlns:p14="http://schemas.microsoft.com/office/powerpoint/2010/main" val="449458430"/>
              </p:ext>
            </p:extLst>
          </p:nvPr>
        </p:nvGraphicFramePr>
        <p:xfrm>
          <a:off x="3925466" y="493776"/>
          <a:ext cx="7906869" cy="5760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2141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9D2C3-F727-84D6-B603-0805B194C94B}"/>
              </a:ext>
            </a:extLst>
          </p:cNvPr>
          <p:cNvSpPr>
            <a:spLocks noGrp="1"/>
          </p:cNvSpPr>
          <p:nvPr>
            <p:ph type="title"/>
          </p:nvPr>
        </p:nvSpPr>
        <p:spPr/>
        <p:txBody>
          <a:bodyPr/>
          <a:lstStyle/>
          <a:p>
            <a:r>
              <a:rPr lang="en-US" dirty="0"/>
              <a:t>Ethical Principle Application</a:t>
            </a:r>
          </a:p>
        </p:txBody>
      </p:sp>
      <p:sp>
        <p:nvSpPr>
          <p:cNvPr id="3" name="Content Placeholder 2">
            <a:extLst>
              <a:ext uri="{FF2B5EF4-FFF2-40B4-BE49-F238E27FC236}">
                <a16:creationId xmlns:a16="http://schemas.microsoft.com/office/drawing/2014/main" id="{84961FEF-4024-5390-280F-FB115E2442F1}"/>
              </a:ext>
            </a:extLst>
          </p:cNvPr>
          <p:cNvSpPr>
            <a:spLocks noGrp="1"/>
          </p:cNvSpPr>
          <p:nvPr>
            <p:ph idx="1"/>
          </p:nvPr>
        </p:nvSpPr>
        <p:spPr/>
        <p:txBody>
          <a:bodyPr/>
          <a:lstStyle/>
          <a:p>
            <a:pPr marL="0" indent="0">
              <a:buNone/>
            </a:pPr>
            <a:r>
              <a:rPr lang="en-US" b="1" dirty="0"/>
              <a:t>Confidentiality: </a:t>
            </a:r>
            <a:r>
              <a:rPr lang="en-US" dirty="0"/>
              <a:t>ensure privacy and security</a:t>
            </a:r>
            <a:endParaRPr lang="en-US" b="1" dirty="0"/>
          </a:p>
          <a:p>
            <a:pPr marL="0" indent="0">
              <a:buNone/>
            </a:pPr>
            <a:endParaRPr lang="en-US" b="1" dirty="0"/>
          </a:p>
          <a:p>
            <a:pPr marL="0" indent="0">
              <a:buNone/>
            </a:pPr>
            <a:r>
              <a:rPr lang="en-US" b="1" dirty="0"/>
              <a:t>NCDA Code of Ethics Standards</a:t>
            </a:r>
            <a:endParaRPr lang="en-US" dirty="0"/>
          </a:p>
          <a:p>
            <a:pPr>
              <a:buFont typeface="Arial" panose="020B0604020202020204" pitchFamily="34" charset="0"/>
              <a:buChar char="•"/>
            </a:pPr>
            <a:r>
              <a:rPr lang="en-US" b="1" dirty="0"/>
              <a:t>Standard A.4</a:t>
            </a:r>
            <a:r>
              <a:rPr lang="en-US" dirty="0"/>
              <a:t>: Avoiding harm, ensuring nonmaleficence in counseling. This involves being vigilant about the potential impacts of career counseling on Vincent’s mental and emotional well-being, especially considering his familial and cultural expectations.</a:t>
            </a:r>
          </a:p>
          <a:p>
            <a:pPr>
              <a:buFont typeface="Arial" panose="020B0604020202020204" pitchFamily="34" charset="0"/>
              <a:buChar char="•"/>
            </a:pPr>
            <a:r>
              <a:rPr lang="en-US" b="1" dirty="0"/>
              <a:t>Standard B.2</a:t>
            </a:r>
            <a:r>
              <a:rPr lang="en-US" dirty="0"/>
              <a:t>: Respecting diversity and cultural sensitivity in practice. This means acknowledging and integrating Vincent’s cultural background and family expectations into the counseling process, ensuring that his career development is supported in a culturally competent manner.</a:t>
            </a:r>
          </a:p>
          <a:p>
            <a:endParaRPr lang="en-US" dirty="0"/>
          </a:p>
        </p:txBody>
      </p:sp>
    </p:spTree>
    <p:extLst>
      <p:ext uri="{BB962C8B-B14F-4D97-AF65-F5344CB8AC3E}">
        <p14:creationId xmlns:p14="http://schemas.microsoft.com/office/powerpoint/2010/main" val="2794846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52ED567-06B3-4107-9773-BBB6BD7867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1">
            <a:extLst>
              <a:ext uri="{FF2B5EF4-FFF2-40B4-BE49-F238E27FC236}">
                <a16:creationId xmlns:a16="http://schemas.microsoft.com/office/drawing/2014/main" id="{2112F7EB-006B-61AF-2F30-87B114108EED}"/>
              </a:ext>
            </a:extLst>
          </p:cNvPr>
          <p:cNvSpPr>
            <a:spLocks noGrp="1" noChangeArrowheads="1"/>
          </p:cNvSpPr>
          <p:nvPr>
            <p:ph idx="1"/>
          </p:nvPr>
        </p:nvSpPr>
        <p:spPr bwMode="auto">
          <a:xfrm>
            <a:off x="124840" y="128016"/>
            <a:ext cx="7409816" cy="672998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fontScale="85000" lnSpcReduction="10000"/>
          </a:bodyPr>
          <a:lstStyle/>
          <a:p>
            <a:pPr marL="0" marR="0" lvl="0" indent="-457200" defTabSz="914400" rtl="0" eaLnBrk="0" fontAlgn="base" latinLnBrk="0" hangingPunct="0">
              <a:lnSpc>
                <a:spcPct val="120000"/>
              </a:lnSpc>
              <a:spcBef>
                <a:spcPct val="0"/>
              </a:spcBef>
              <a:spcAft>
                <a:spcPts val="600"/>
              </a:spcAft>
              <a:buClrTx/>
              <a:buSzTx/>
              <a:buNone/>
              <a:tabLst/>
            </a:pPr>
            <a:r>
              <a:rPr lang="en-US" sz="1600" b="0" i="0" dirty="0">
                <a:solidFill>
                  <a:srgbClr val="333333"/>
                </a:solidFill>
                <a:effectLst/>
                <a:latin typeface="Arial" panose="020B0604020202020204" pitchFamily="34" charset="0"/>
              </a:rPr>
              <a:t>Brown, S. D., &amp; Lent, R. W. (2021). Career development and counseling: Putting theory and research to work (3rd ed.). John Wiley &amp; Sons. ISBN-13: 9781119580355.</a:t>
            </a:r>
          </a:p>
          <a:p>
            <a:pPr marL="0" marR="0" lvl="0" indent="-457200" defTabSz="914400" rtl="0" eaLnBrk="0" fontAlgn="base" latinLnBrk="0" hangingPunct="0">
              <a:lnSpc>
                <a:spcPct val="120000"/>
              </a:lnSpc>
              <a:spcBef>
                <a:spcPct val="0"/>
              </a:spcBef>
              <a:spcAft>
                <a:spcPts val="600"/>
              </a:spcAft>
              <a:buClrTx/>
              <a:buSzTx/>
              <a:buNone/>
              <a:tabLst/>
            </a:pPr>
            <a:endParaRPr lang="en-US" sz="1600" b="0" i="0" dirty="0">
              <a:solidFill>
                <a:srgbClr val="333333"/>
              </a:solidFill>
              <a:effectLst/>
              <a:latin typeface="Arial" panose="020B0604020202020204" pitchFamily="34" charset="0"/>
            </a:endParaRPr>
          </a:p>
          <a:p>
            <a:pPr marL="0" marR="0" lvl="0" indent="-457200" defTabSz="914400" rtl="0" eaLnBrk="0" fontAlgn="base" latinLnBrk="0" hangingPunct="0">
              <a:lnSpc>
                <a:spcPct val="120000"/>
              </a:lnSpc>
              <a:spcBef>
                <a:spcPct val="0"/>
              </a:spcBef>
              <a:spcAft>
                <a:spcPts val="600"/>
              </a:spcAft>
              <a:buClrTx/>
              <a:buSzTx/>
              <a:buNone/>
              <a:tabLst/>
            </a:pPr>
            <a:r>
              <a:rPr lang="en-US" sz="1600" b="0" i="0" dirty="0">
                <a:solidFill>
                  <a:srgbClr val="333333"/>
                </a:solidFill>
                <a:effectLst/>
                <a:latin typeface="Arial" panose="020B0604020202020204" pitchFamily="34" charset="0"/>
              </a:rPr>
              <a:t>Cahill, K. M., Updegraff, K. A., </a:t>
            </a:r>
            <a:r>
              <a:rPr lang="en-US" sz="1600" b="0" i="0" dirty="0" err="1">
                <a:solidFill>
                  <a:srgbClr val="333333"/>
                </a:solidFill>
                <a:effectLst/>
                <a:latin typeface="Arial" panose="020B0604020202020204" pitchFamily="34" charset="0"/>
              </a:rPr>
              <a:t>Causadias</a:t>
            </a:r>
            <a:r>
              <a:rPr lang="en-US" sz="1600" b="0" i="0" dirty="0">
                <a:solidFill>
                  <a:srgbClr val="333333"/>
                </a:solidFill>
                <a:effectLst/>
                <a:latin typeface="Arial" panose="020B0604020202020204" pitchFamily="34" charset="0"/>
              </a:rPr>
              <a:t>, J. M., &amp; </a:t>
            </a:r>
            <a:r>
              <a:rPr lang="en-US" sz="1600" b="0" i="0" dirty="0" err="1">
                <a:solidFill>
                  <a:srgbClr val="333333"/>
                </a:solidFill>
                <a:effectLst/>
                <a:latin typeface="Arial" panose="020B0604020202020204" pitchFamily="34" charset="0"/>
              </a:rPr>
              <a:t>Korous</a:t>
            </a:r>
            <a:r>
              <a:rPr lang="en-US" sz="1600" b="0" i="0" dirty="0">
                <a:solidFill>
                  <a:srgbClr val="333333"/>
                </a:solidFill>
                <a:effectLst/>
                <a:latin typeface="Arial" panose="020B0604020202020204" pitchFamily="34" charset="0"/>
              </a:rPr>
              <a:t>, K. M. (2021). Familism values and adjustment among Hispanic/Latino individuals: A systematic review and meta-analysis. </a:t>
            </a:r>
            <a:r>
              <a:rPr lang="en-US" sz="1600" b="0" i="1" dirty="0">
                <a:solidFill>
                  <a:srgbClr val="333333"/>
                </a:solidFill>
                <a:effectLst/>
                <a:latin typeface="Arial" panose="020B0604020202020204" pitchFamily="34" charset="0"/>
              </a:rPr>
              <a:t>Psychological Bulletin, 147</a:t>
            </a:r>
            <a:r>
              <a:rPr lang="en-US" sz="1600" b="0" i="0" dirty="0">
                <a:solidFill>
                  <a:srgbClr val="333333"/>
                </a:solidFill>
                <a:effectLst/>
                <a:latin typeface="Arial" panose="020B0604020202020204" pitchFamily="34" charset="0"/>
              </a:rPr>
              <a:t>(9), 947–985. </a:t>
            </a:r>
            <a:r>
              <a:rPr lang="en-US" sz="1600" b="0" i="0" u="none" strike="noStrike" dirty="0">
                <a:solidFill>
                  <a:srgbClr val="2C72B7"/>
                </a:solidFill>
                <a:effectLst/>
                <a:latin typeface="Arial" panose="020B0604020202020204" pitchFamily="34" charset="0"/>
                <a:hlinkClick r:id="rId3"/>
              </a:rPr>
              <a:t>https://doi.org/10.1037/bul0000336</a:t>
            </a:r>
            <a:endParaRPr lang="en-US" sz="1600" b="0" i="0" u="none" strike="noStrike" dirty="0">
              <a:solidFill>
                <a:srgbClr val="2C72B7"/>
              </a:solidFill>
              <a:effectLst/>
              <a:latin typeface="Arial" panose="020B0604020202020204" pitchFamily="34" charset="0"/>
            </a:endParaRPr>
          </a:p>
          <a:p>
            <a:pPr marL="0" marR="0" lvl="0" indent="-457200" defTabSz="914400" rtl="0" eaLnBrk="0" fontAlgn="base" latinLnBrk="0" hangingPunct="0">
              <a:lnSpc>
                <a:spcPct val="120000"/>
              </a:lnSpc>
              <a:spcBef>
                <a:spcPct val="0"/>
              </a:spcBef>
              <a:spcAft>
                <a:spcPts val="600"/>
              </a:spcAft>
              <a:buClrTx/>
              <a:buSzTx/>
              <a:buNone/>
              <a:tabLst/>
            </a:pPr>
            <a:endParaRPr lang="en-US" sz="1600" b="0" i="0" u="none" strike="noStrike" dirty="0">
              <a:solidFill>
                <a:srgbClr val="2C72B7"/>
              </a:solidFill>
              <a:effectLst/>
              <a:latin typeface="Arial" panose="020B0604020202020204" pitchFamily="34" charset="0"/>
            </a:endParaRPr>
          </a:p>
          <a:p>
            <a:pPr marL="0" marR="0" lvl="0" indent="-457200" defTabSz="914400" rtl="0" eaLnBrk="0" fontAlgn="base" latinLnBrk="0" hangingPunct="0">
              <a:lnSpc>
                <a:spcPct val="120000"/>
              </a:lnSpc>
              <a:spcBef>
                <a:spcPct val="0"/>
              </a:spcBef>
              <a:spcAft>
                <a:spcPts val="600"/>
              </a:spcAft>
              <a:buClrTx/>
              <a:buSzTx/>
              <a:buNone/>
              <a:tabLst/>
            </a:pPr>
            <a:r>
              <a:rPr lang="en-US" sz="1600" b="0" i="0" dirty="0">
                <a:solidFill>
                  <a:srgbClr val="333333"/>
                </a:solidFill>
                <a:effectLst/>
                <a:latin typeface="Arial" panose="020B0604020202020204" pitchFamily="34" charset="0"/>
              </a:rPr>
              <a:t>Gelso, C. J., &amp; Williams, E. N. (2022). Career counseling: Theories and interventions. In C. J. Gelso &amp; E. N. Williams, </a:t>
            </a:r>
            <a:r>
              <a:rPr lang="en-US" sz="1600" b="0" i="1" dirty="0">
                <a:solidFill>
                  <a:srgbClr val="333333"/>
                </a:solidFill>
                <a:effectLst/>
                <a:latin typeface="Arial" panose="020B0604020202020204" pitchFamily="34" charset="0"/>
              </a:rPr>
              <a:t>Counseling psychology</a:t>
            </a:r>
            <a:r>
              <a:rPr lang="en-US" sz="1600" b="0" i="0" dirty="0">
                <a:solidFill>
                  <a:srgbClr val="333333"/>
                </a:solidFill>
                <a:effectLst/>
                <a:latin typeface="Arial" panose="020B0604020202020204" pitchFamily="34" charset="0"/>
              </a:rPr>
              <a:t> (4th ed., pp. 361–384). American Psychological Association. </a:t>
            </a:r>
            <a:r>
              <a:rPr lang="en-US" sz="1600" b="0" i="0" u="none" strike="noStrike" dirty="0">
                <a:solidFill>
                  <a:srgbClr val="2C72B7"/>
                </a:solidFill>
                <a:effectLst/>
                <a:latin typeface="Arial" panose="020B0604020202020204" pitchFamily="34" charset="0"/>
                <a:hlinkClick r:id="rId4"/>
              </a:rPr>
              <a:t>https://doi.org/10.1037/0000249-015</a:t>
            </a:r>
            <a:endParaRPr lang="en-US" sz="1600" b="0" i="0" u="none" strike="noStrike" dirty="0">
              <a:solidFill>
                <a:srgbClr val="2C72B7"/>
              </a:solidFill>
              <a:effectLst/>
              <a:latin typeface="Arial" panose="020B0604020202020204" pitchFamily="34" charset="0"/>
            </a:endParaRPr>
          </a:p>
          <a:p>
            <a:pPr marL="0" marR="0" lvl="0" indent="-457200" defTabSz="914400" rtl="0" eaLnBrk="0" fontAlgn="base" latinLnBrk="0" hangingPunct="0">
              <a:lnSpc>
                <a:spcPct val="120000"/>
              </a:lnSpc>
              <a:spcBef>
                <a:spcPct val="0"/>
              </a:spcBef>
              <a:spcAft>
                <a:spcPts val="600"/>
              </a:spcAft>
              <a:buClrTx/>
              <a:buSzTx/>
              <a:buNone/>
              <a:tabLst/>
            </a:pPr>
            <a:endParaRPr kumimoji="0" lang="en-US" altLang="en-US" sz="1600" b="0" i="0" u="none" strike="noStrike" cap="none" normalizeH="0" baseline="0" dirty="0">
              <a:ln>
                <a:noFill/>
              </a:ln>
              <a:effectLst/>
            </a:endParaRPr>
          </a:p>
          <a:p>
            <a:pPr marL="0" marR="0" lvl="0" indent="-457200" defTabSz="914400" rtl="0" eaLnBrk="0" fontAlgn="base" latinLnBrk="0" hangingPunct="0">
              <a:lnSpc>
                <a:spcPct val="120000"/>
              </a:lnSpc>
              <a:spcBef>
                <a:spcPct val="0"/>
              </a:spcBef>
              <a:spcAft>
                <a:spcPts val="600"/>
              </a:spcAft>
              <a:buClrTx/>
              <a:buSzTx/>
              <a:buNone/>
              <a:tabLst/>
            </a:pPr>
            <a:r>
              <a:rPr kumimoji="0" lang="en-US" altLang="en-US" sz="1600" b="0" i="0" u="none" strike="noStrike" cap="none" normalizeH="0" baseline="0" dirty="0">
                <a:ln>
                  <a:noFill/>
                </a:ln>
                <a:effectLst/>
              </a:rPr>
              <a:t>National Center for O*NET Development. (2024b, August 9). O*NET online. Onetonline.org. </a:t>
            </a:r>
            <a:r>
              <a:rPr kumimoji="0" lang="en-US" altLang="en-US" sz="1600" b="0" i="0" u="none" strike="noStrike" cap="none" normalizeH="0" baseline="0" dirty="0">
                <a:ln>
                  <a:noFill/>
                </a:ln>
                <a:effectLst/>
                <a:hlinkClick r:id="rId5"/>
              </a:rPr>
              <a:t>https://www.onetonline.org/</a:t>
            </a:r>
            <a:endParaRPr kumimoji="0" lang="en-US" altLang="en-US" sz="1600" b="0" i="0" u="none" strike="noStrike" cap="none" normalizeH="0" baseline="0" dirty="0">
              <a:ln>
                <a:noFill/>
              </a:ln>
              <a:effectLst/>
            </a:endParaRPr>
          </a:p>
          <a:p>
            <a:pPr marL="0" marR="0" lvl="0" indent="-457200" defTabSz="914400" rtl="0" eaLnBrk="0" fontAlgn="base" latinLnBrk="0" hangingPunct="0">
              <a:lnSpc>
                <a:spcPct val="120000"/>
              </a:lnSpc>
              <a:spcBef>
                <a:spcPct val="0"/>
              </a:spcBef>
              <a:spcAft>
                <a:spcPts val="600"/>
              </a:spcAft>
              <a:buClrTx/>
              <a:buSzTx/>
              <a:buNone/>
              <a:tabLst/>
            </a:pPr>
            <a:endParaRPr kumimoji="0" lang="en-US" altLang="en-US" sz="1600" b="0" i="0" u="none" strike="noStrike" cap="none" normalizeH="0" baseline="0" dirty="0">
              <a:ln>
                <a:noFill/>
              </a:ln>
              <a:effectLst/>
            </a:endParaRPr>
          </a:p>
          <a:p>
            <a:pPr marL="0" marR="0" lvl="0" indent="-457200" defTabSz="914400" rtl="0" eaLnBrk="0" fontAlgn="base" latinLnBrk="0" hangingPunct="0">
              <a:lnSpc>
                <a:spcPct val="120000"/>
              </a:lnSpc>
              <a:spcBef>
                <a:spcPct val="0"/>
              </a:spcBef>
              <a:spcAft>
                <a:spcPts val="600"/>
              </a:spcAft>
              <a:buClrTx/>
              <a:buSzTx/>
              <a:buNone/>
              <a:tabLst/>
            </a:pPr>
            <a:r>
              <a:rPr kumimoji="0" lang="en-US" altLang="en-US" sz="1600" b="0" i="0" u="none" strike="noStrike" cap="none" normalizeH="0" baseline="0" dirty="0">
                <a:ln>
                  <a:noFill/>
                </a:ln>
                <a:effectLst/>
              </a:rPr>
              <a:t>NCDA. (2024). 2024 NCDA Code of Ethics. </a:t>
            </a:r>
            <a:r>
              <a:rPr kumimoji="0" lang="en-US" altLang="en-US" sz="1600" b="0" i="0" u="none" strike="noStrike" cap="none" normalizeH="0" baseline="0" dirty="0">
                <a:ln>
                  <a:noFill/>
                </a:ln>
                <a:effectLst/>
                <a:hlinkClick r:id="rId6"/>
              </a:rPr>
              <a:t>https://ncda.org/aws/NCDA/asset_manager/get_file/3395</a:t>
            </a:r>
            <a:endParaRPr kumimoji="0" lang="en-US" altLang="en-US" sz="1600" b="0" i="0" u="none" strike="noStrike" cap="none" normalizeH="0" baseline="0" dirty="0">
              <a:ln>
                <a:noFill/>
              </a:ln>
              <a:effectLst/>
            </a:endParaRPr>
          </a:p>
          <a:p>
            <a:pPr marL="0" marR="0" lvl="0" indent="-457200" defTabSz="914400" rtl="0" eaLnBrk="0" fontAlgn="base" latinLnBrk="0" hangingPunct="0">
              <a:lnSpc>
                <a:spcPct val="120000"/>
              </a:lnSpc>
              <a:spcBef>
                <a:spcPct val="0"/>
              </a:spcBef>
              <a:spcAft>
                <a:spcPts val="600"/>
              </a:spcAft>
              <a:buClrTx/>
              <a:buSzTx/>
              <a:buNone/>
              <a:tabLst/>
            </a:pPr>
            <a:endParaRPr lang="en-US" altLang="en-US" sz="1600" dirty="0"/>
          </a:p>
          <a:p>
            <a:pPr marL="0" marR="0" lvl="0" indent="-457200" defTabSz="914400" rtl="0" eaLnBrk="0" fontAlgn="base" latinLnBrk="0" hangingPunct="0">
              <a:lnSpc>
                <a:spcPct val="120000"/>
              </a:lnSpc>
              <a:spcBef>
                <a:spcPct val="0"/>
              </a:spcBef>
              <a:spcAft>
                <a:spcPts val="600"/>
              </a:spcAft>
              <a:buClrTx/>
              <a:buSzTx/>
              <a:buNone/>
              <a:tabLst/>
            </a:pPr>
            <a:r>
              <a:rPr kumimoji="0" lang="en-US" altLang="en-US" sz="1600" b="0" i="0" u="none" strike="noStrike" cap="none" normalizeH="0" baseline="0" dirty="0">
                <a:ln>
                  <a:noFill/>
                </a:ln>
                <a:effectLst/>
              </a:rPr>
              <a:t>Tuesday's Children. (2025). Career mentorship programs, support or get involved. Tuesdays Children. </a:t>
            </a:r>
            <a:r>
              <a:rPr kumimoji="0" lang="en-US" altLang="en-US" sz="1600" b="0" i="0" u="none" strike="noStrike" cap="none" normalizeH="0" baseline="0" dirty="0">
                <a:ln>
                  <a:noFill/>
                </a:ln>
                <a:effectLst/>
                <a:hlinkClick r:id="rId7"/>
              </a:rPr>
              <a:t>https://www.tuesdayschildren.org/our-programs/career-resource-center/</a:t>
            </a:r>
            <a:endParaRPr kumimoji="0" lang="en-US" altLang="en-US" sz="1600" b="0" i="0" u="none" strike="noStrike" cap="none" normalizeH="0" baseline="0" dirty="0">
              <a:ln>
                <a:noFill/>
              </a:ln>
              <a:effectLst/>
            </a:endParaRPr>
          </a:p>
          <a:p>
            <a:pPr marL="0" marR="0" lvl="0" indent="-457200" defTabSz="914400" rtl="0" eaLnBrk="0" fontAlgn="base" latinLnBrk="0" hangingPunct="0">
              <a:lnSpc>
                <a:spcPct val="120000"/>
              </a:lnSpc>
              <a:spcBef>
                <a:spcPct val="0"/>
              </a:spcBef>
              <a:spcAft>
                <a:spcPts val="600"/>
              </a:spcAft>
              <a:buClrTx/>
              <a:buSzTx/>
              <a:buNone/>
              <a:tabLst/>
            </a:pPr>
            <a:endParaRPr lang="en-US" altLang="en-US" sz="1600" dirty="0"/>
          </a:p>
          <a:p>
            <a:pPr marL="0" marR="0" lvl="0" indent="-457200" defTabSz="914400" rtl="0" eaLnBrk="0" fontAlgn="base" latinLnBrk="0" hangingPunct="0">
              <a:lnSpc>
                <a:spcPct val="120000"/>
              </a:lnSpc>
              <a:spcBef>
                <a:spcPct val="0"/>
              </a:spcBef>
              <a:spcAft>
                <a:spcPts val="600"/>
              </a:spcAft>
              <a:buClrTx/>
              <a:buSzTx/>
              <a:buNone/>
              <a:tabLst/>
            </a:pPr>
            <a:r>
              <a:rPr kumimoji="0" lang="en-US" altLang="en-US" sz="1600" b="0" i="0" u="none" strike="noStrike" cap="none" normalizeH="0" baseline="0" dirty="0" err="1">
                <a:ln>
                  <a:noFill/>
                </a:ln>
                <a:effectLst/>
              </a:rPr>
              <a:t>Zainudin</a:t>
            </a:r>
            <a:r>
              <a:rPr kumimoji="0" lang="en-US" altLang="en-US" sz="1600" b="0" i="0" u="none" strike="noStrike" cap="none" normalizeH="0" baseline="0" dirty="0">
                <a:ln>
                  <a:noFill/>
                </a:ln>
                <a:effectLst/>
              </a:rPr>
              <a:t>, Z. N., Rong, L. W., Nor, A. M., </a:t>
            </a:r>
            <a:r>
              <a:rPr kumimoji="0" lang="en-US" altLang="en-US" sz="1600" b="0" i="0" u="none" strike="noStrike" cap="none" normalizeH="0" baseline="0" dirty="0" err="1">
                <a:ln>
                  <a:noFill/>
                </a:ln>
                <a:effectLst/>
              </a:rPr>
              <a:t>Yusop</a:t>
            </a:r>
            <a:r>
              <a:rPr kumimoji="0" lang="en-US" altLang="en-US" sz="1600" b="0" i="0" u="none" strike="noStrike" cap="none" normalizeH="0" baseline="0" dirty="0">
                <a:ln>
                  <a:noFill/>
                </a:ln>
                <a:effectLst/>
              </a:rPr>
              <a:t>, Y. M., &amp; Othman, W. N. W. (2020). The relationship of Holland theory in career decision making: A systematic review of literature. Journal of Critical Reviews, 7(09). </a:t>
            </a:r>
            <a:r>
              <a:rPr kumimoji="0" lang="en-US" altLang="en-US" sz="1600" b="0" i="0" u="none" strike="noStrike" cap="none" normalizeH="0" baseline="0" dirty="0">
                <a:ln>
                  <a:noFill/>
                </a:ln>
                <a:effectLst/>
                <a:hlinkClick r:id="rId8"/>
              </a:rPr>
              <a:t>https://doi.org/10.31838/jcr.07.09.165</a:t>
            </a:r>
            <a:endParaRPr kumimoji="0" lang="en-US" altLang="en-US" sz="1600" b="0" i="0" u="none" strike="noStrike" cap="none" normalizeH="0" baseline="0" dirty="0">
              <a:ln>
                <a:noFill/>
              </a:ln>
              <a:effectLst/>
            </a:endParaRPr>
          </a:p>
        </p:txBody>
      </p:sp>
      <p:sp>
        <p:nvSpPr>
          <p:cNvPr id="22" name="Rectangle 21">
            <a:extLst>
              <a:ext uri="{FF2B5EF4-FFF2-40B4-BE49-F238E27FC236}">
                <a16:creationId xmlns:a16="http://schemas.microsoft.com/office/drawing/2014/main" id="{AF551D8B-3775-4477-88B7-7B7C350D3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cxnSp>
        <p:nvCxnSpPr>
          <p:cNvPr id="24" name="Straight Connector 23">
            <a:extLst>
              <a:ext uri="{FF2B5EF4-FFF2-40B4-BE49-F238E27FC236}">
                <a16:creationId xmlns:a16="http://schemas.microsoft.com/office/drawing/2014/main" id="{1A901C3D-CFAE-460D-BD0E-7D22164D7D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590212" y="0"/>
            <a:ext cx="1059921" cy="6858000"/>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837C0EA9-1437-4437-9D20-2BBDA1AA9F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721600" y="3721395"/>
            <a:ext cx="4345560" cy="3136604"/>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BB934D2B-85E2-4375-94EE-B66C16BF7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5">
            <a:extLst>
              <a:ext uri="{FF2B5EF4-FFF2-40B4-BE49-F238E27FC236}">
                <a16:creationId xmlns:a16="http://schemas.microsoft.com/office/drawing/2014/main" id="{9B445E02-D785-4565-B842-9567BBC09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2" name="Isosceles Triangle 31">
            <a:extLst>
              <a:ext uri="{FF2B5EF4-FFF2-40B4-BE49-F238E27FC236}">
                <a16:creationId xmlns:a16="http://schemas.microsoft.com/office/drawing/2014/main" id="{2C153736-D102-4F57-9DE7-615AFC02B0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4" name="Rectangle 27">
            <a:extLst>
              <a:ext uri="{FF2B5EF4-FFF2-40B4-BE49-F238E27FC236}">
                <a16:creationId xmlns:a16="http://schemas.microsoft.com/office/drawing/2014/main" id="{BA407A52-66F4-4CDE-A726-FF79F3EC3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9" name="Rectangle 28">
            <a:extLst>
              <a:ext uri="{FF2B5EF4-FFF2-40B4-BE49-F238E27FC236}">
                <a16:creationId xmlns:a16="http://schemas.microsoft.com/office/drawing/2014/main" id="{D28FFB34-4FC3-46F5-B900-D3B774FD0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0" name="Rectangle 29">
            <a:extLst>
              <a:ext uri="{FF2B5EF4-FFF2-40B4-BE49-F238E27FC236}">
                <a16:creationId xmlns:a16="http://schemas.microsoft.com/office/drawing/2014/main" id="{205F7B13-ACB5-46BE-8070-0431266B18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1" name="Isosceles Triangle 50">
            <a:extLst>
              <a:ext uri="{FF2B5EF4-FFF2-40B4-BE49-F238E27FC236}">
                <a16:creationId xmlns:a16="http://schemas.microsoft.com/office/drawing/2014/main" id="{D52A0D23-45DD-4DF4-ADE6-A81F409BB9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3772E3B-5D3D-192D-7B0D-346CCCCA2E86}"/>
              </a:ext>
            </a:extLst>
          </p:cNvPr>
          <p:cNvSpPr>
            <a:spLocks noGrp="1"/>
          </p:cNvSpPr>
          <p:nvPr>
            <p:ph type="title"/>
          </p:nvPr>
        </p:nvSpPr>
        <p:spPr>
          <a:xfrm>
            <a:off x="7829658" y="1253067"/>
            <a:ext cx="3371742" cy="4351866"/>
          </a:xfrm>
        </p:spPr>
        <p:txBody>
          <a:bodyPr anchor="ctr">
            <a:normAutofit/>
          </a:bodyPr>
          <a:lstStyle/>
          <a:p>
            <a:r>
              <a:rPr lang="en-US">
                <a:solidFill>
                  <a:schemeClr val="bg1"/>
                </a:solidFill>
              </a:rPr>
              <a:t>References</a:t>
            </a:r>
          </a:p>
        </p:txBody>
      </p:sp>
    </p:spTree>
    <p:extLst>
      <p:ext uri="{BB962C8B-B14F-4D97-AF65-F5344CB8AC3E}">
        <p14:creationId xmlns:p14="http://schemas.microsoft.com/office/powerpoint/2010/main" val="2693708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50E91-7D2D-9022-EE41-4CD02DD12D3E}"/>
              </a:ext>
            </a:extLst>
          </p:cNvPr>
          <p:cNvSpPr>
            <a:spLocks noGrp="1"/>
          </p:cNvSpPr>
          <p:nvPr>
            <p:ph type="title"/>
          </p:nvPr>
        </p:nvSpPr>
        <p:spPr>
          <a:xfrm>
            <a:off x="691078" y="725950"/>
            <a:ext cx="3972361" cy="5436630"/>
          </a:xfrm>
        </p:spPr>
        <p:txBody>
          <a:bodyPr anchor="ctr">
            <a:normAutofit/>
          </a:bodyPr>
          <a:lstStyle/>
          <a:p>
            <a:r>
              <a:rPr lang="en-US" sz="3700" dirty="0"/>
              <a:t>Basic Demographics</a:t>
            </a:r>
          </a:p>
        </p:txBody>
      </p:sp>
      <p:graphicFrame>
        <p:nvGraphicFramePr>
          <p:cNvPr id="6" name="Rectangle 1">
            <a:extLst>
              <a:ext uri="{FF2B5EF4-FFF2-40B4-BE49-F238E27FC236}">
                <a16:creationId xmlns:a16="http://schemas.microsoft.com/office/drawing/2014/main" id="{34EAFAED-4B25-B44C-B251-9A4F2C94150D}"/>
              </a:ext>
            </a:extLst>
          </p:cNvPr>
          <p:cNvGraphicFramePr>
            <a:graphicFrameLocks noGrp="1"/>
          </p:cNvGraphicFramePr>
          <p:nvPr>
            <p:ph idx="1"/>
            <p:extLst>
              <p:ext uri="{D42A27DB-BD31-4B8C-83A1-F6EECF244321}">
                <p14:modId xmlns:p14="http://schemas.microsoft.com/office/powerpoint/2010/main" val="3608282469"/>
              </p:ext>
            </p:extLst>
          </p:nvPr>
        </p:nvGraphicFramePr>
        <p:xfrm>
          <a:off x="5103282" y="170170"/>
          <a:ext cx="6879517" cy="59732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64397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Isosceles Triangle 14">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6112C9FD-5171-6468-C24E-481C8E89DA0E}"/>
              </a:ext>
            </a:extLst>
          </p:cNvPr>
          <p:cNvSpPr>
            <a:spLocks noGrp="1"/>
          </p:cNvSpPr>
          <p:nvPr>
            <p:ph type="title"/>
          </p:nvPr>
        </p:nvSpPr>
        <p:spPr>
          <a:xfrm>
            <a:off x="673754" y="643467"/>
            <a:ext cx="4203045" cy="1375608"/>
          </a:xfrm>
        </p:spPr>
        <p:txBody>
          <a:bodyPr anchor="ctr">
            <a:normAutofit/>
          </a:bodyPr>
          <a:lstStyle/>
          <a:p>
            <a:r>
              <a:rPr lang="en-US" sz="3300">
                <a:solidFill>
                  <a:schemeClr val="bg1"/>
                </a:solidFill>
              </a:rPr>
              <a:t>Career Development Thus Far</a:t>
            </a:r>
          </a:p>
        </p:txBody>
      </p:sp>
      <p:sp>
        <p:nvSpPr>
          <p:cNvPr id="4" name="Rectangle 1">
            <a:extLst>
              <a:ext uri="{FF2B5EF4-FFF2-40B4-BE49-F238E27FC236}">
                <a16:creationId xmlns:a16="http://schemas.microsoft.com/office/drawing/2014/main" id="{C0DE2FDA-261E-9DEC-3D34-77117840E4CF}"/>
              </a:ext>
            </a:extLst>
          </p:cNvPr>
          <p:cNvSpPr>
            <a:spLocks noGrp="1" noChangeArrowheads="1"/>
          </p:cNvSpPr>
          <p:nvPr>
            <p:ph idx="1"/>
          </p:nvPr>
        </p:nvSpPr>
        <p:spPr bwMode="auto">
          <a:xfrm>
            <a:off x="673754" y="2160590"/>
            <a:ext cx="3973943" cy="344011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Works at a bodega to help support his mother</a:t>
            </a:r>
          </a:p>
          <a:p>
            <a:pPr marL="0" marR="0" lvl="0" indent="0" defTabSz="914400" rtl="0" eaLnBrk="0" fontAlgn="base" latinLnBrk="0" hangingPunct="0">
              <a:spcBef>
                <a:spcPct val="0"/>
              </a:spcBef>
              <a:spcAft>
                <a:spcPts val="60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Maintains mostly Cs and Ds due to work commitments</a:t>
            </a:r>
          </a:p>
          <a:p>
            <a:pPr marL="0" marR="0" lvl="0" indent="0" defTabSz="914400" rtl="0" eaLnBrk="0" fontAlgn="base" latinLnBrk="0" hangingPunct="0">
              <a:spcBef>
                <a:spcPct val="0"/>
              </a:spcBef>
              <a:spcAft>
                <a:spcPts val="60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Dreams of joining the Marines to honor his late father</a:t>
            </a:r>
          </a:p>
        </p:txBody>
      </p:sp>
      <p:pic>
        <p:nvPicPr>
          <p:cNvPr id="8" name="Graphic 7" descr="Office Worker">
            <a:extLst>
              <a:ext uri="{FF2B5EF4-FFF2-40B4-BE49-F238E27FC236}">
                <a16:creationId xmlns:a16="http://schemas.microsoft.com/office/drawing/2014/main" id="{11527C5E-1BDA-92FD-D671-E8813BFD23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17616" y="972608"/>
            <a:ext cx="4900269" cy="4900269"/>
          </a:xfrm>
          <a:prstGeom prst="rect">
            <a:avLst/>
          </a:prstGeom>
        </p:spPr>
      </p:pic>
      <p:sp>
        <p:nvSpPr>
          <p:cNvPr id="17" name="Isosceles Triangle 16">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1797250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45B71F80-1F92-4074-84D9-16A062B21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FD8B46-05A4-56DE-9F99-239942D79BB2}"/>
              </a:ext>
            </a:extLst>
          </p:cNvPr>
          <p:cNvSpPr>
            <a:spLocks noGrp="1"/>
          </p:cNvSpPr>
          <p:nvPr>
            <p:ph type="title"/>
          </p:nvPr>
        </p:nvSpPr>
        <p:spPr>
          <a:xfrm>
            <a:off x="1286933" y="609600"/>
            <a:ext cx="10197494" cy="1099457"/>
          </a:xfrm>
        </p:spPr>
        <p:txBody>
          <a:bodyPr>
            <a:normAutofit/>
          </a:bodyPr>
          <a:lstStyle/>
          <a:p>
            <a:r>
              <a:rPr lang="en-US"/>
              <a:t>Reasons for Seeking Career Counseling</a:t>
            </a:r>
            <a:endParaRPr lang="en-US" dirty="0"/>
          </a:p>
        </p:txBody>
      </p:sp>
      <p:sp>
        <p:nvSpPr>
          <p:cNvPr id="37" name="Isosceles Triangle 36">
            <a:extLst>
              <a:ext uri="{FF2B5EF4-FFF2-40B4-BE49-F238E27FC236}">
                <a16:creationId xmlns:a16="http://schemas.microsoft.com/office/drawing/2014/main" id="{7209C9DA-6E0D-46D9-8275-C52222D8CC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9" name="Isosceles Triangle 38">
            <a:extLst>
              <a:ext uri="{FF2B5EF4-FFF2-40B4-BE49-F238E27FC236}">
                <a16:creationId xmlns:a16="http://schemas.microsoft.com/office/drawing/2014/main" id="{3EB57A4D-E0D0-46DA-B339-F24CA46FA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31" name="Rectangle 1">
            <a:extLst>
              <a:ext uri="{FF2B5EF4-FFF2-40B4-BE49-F238E27FC236}">
                <a16:creationId xmlns:a16="http://schemas.microsoft.com/office/drawing/2014/main" id="{7A301F5D-D92D-2671-9362-32DB63EBCF24}"/>
              </a:ext>
            </a:extLst>
          </p:cNvPr>
          <p:cNvGraphicFramePr>
            <a:graphicFrameLocks noGrp="1"/>
          </p:cNvGraphicFramePr>
          <p:nvPr>
            <p:ph idx="1"/>
            <p:extLst>
              <p:ext uri="{D42A27DB-BD31-4B8C-83A1-F6EECF244321}">
                <p14:modId xmlns:p14="http://schemas.microsoft.com/office/powerpoint/2010/main" val="2479266778"/>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21014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38" name="Straight Connector 37">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2" name="Isosceles Triangle 41">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3"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4"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5"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6" name="Isosceles Triangle 45">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E5CD9DB6-08B8-24FD-1D58-35E922C8F861}"/>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Unique Problems and Situations</a:t>
            </a:r>
          </a:p>
        </p:txBody>
      </p:sp>
      <p:sp>
        <p:nvSpPr>
          <p:cNvPr id="48" name="Rectangle 47">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1" name="Rectangle 1">
            <a:extLst>
              <a:ext uri="{FF2B5EF4-FFF2-40B4-BE49-F238E27FC236}">
                <a16:creationId xmlns:a16="http://schemas.microsoft.com/office/drawing/2014/main" id="{AE474E8D-273F-5D03-2722-DE829AE7665E}"/>
              </a:ext>
            </a:extLst>
          </p:cNvPr>
          <p:cNvGraphicFramePr>
            <a:graphicFrameLocks noGrp="1"/>
          </p:cNvGraphicFramePr>
          <p:nvPr>
            <p:ph idx="1"/>
            <p:extLst>
              <p:ext uri="{D42A27DB-BD31-4B8C-83A1-F6EECF244321}">
                <p14:modId xmlns:p14="http://schemas.microsoft.com/office/powerpoint/2010/main" val="3953469141"/>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93635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Colorful carved figures of humans">
            <a:extLst>
              <a:ext uri="{FF2B5EF4-FFF2-40B4-BE49-F238E27FC236}">
                <a16:creationId xmlns:a16="http://schemas.microsoft.com/office/drawing/2014/main" id="{9B9BDBF5-7122-C6FC-3BC6-24A7C392F971}"/>
              </a:ext>
            </a:extLst>
          </p:cNvPr>
          <p:cNvPicPr>
            <a:picLocks noChangeAspect="1"/>
          </p:cNvPicPr>
          <p:nvPr/>
        </p:nvPicPr>
        <p:blipFill>
          <a:blip r:embed="rId3"/>
          <a:srcRect l="8963" r="8730" b="-1"/>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996D5C91-29D1-267A-015D-D79A744DDFF1}"/>
              </a:ext>
            </a:extLst>
          </p:cNvPr>
          <p:cNvSpPr>
            <a:spLocks noGrp="1"/>
          </p:cNvSpPr>
          <p:nvPr>
            <p:ph type="title"/>
          </p:nvPr>
        </p:nvSpPr>
        <p:spPr>
          <a:xfrm>
            <a:off x="677333" y="609600"/>
            <a:ext cx="3851123" cy="1320800"/>
          </a:xfrm>
        </p:spPr>
        <p:txBody>
          <a:bodyPr>
            <a:normAutofit/>
          </a:bodyPr>
          <a:lstStyle/>
          <a:p>
            <a:pPr>
              <a:lnSpc>
                <a:spcPct val="90000"/>
              </a:lnSpc>
            </a:pPr>
            <a:r>
              <a:rPr lang="en-US" sz="2800"/>
              <a:t>Overview of Holland's Career Theory</a:t>
            </a:r>
          </a:p>
        </p:txBody>
      </p:sp>
      <p:sp>
        <p:nvSpPr>
          <p:cNvPr id="3" name="Content Placeholder 2">
            <a:extLst>
              <a:ext uri="{FF2B5EF4-FFF2-40B4-BE49-F238E27FC236}">
                <a16:creationId xmlns:a16="http://schemas.microsoft.com/office/drawing/2014/main" id="{61F00751-564A-A18A-E936-A0A1A4FCB9FB}"/>
              </a:ext>
            </a:extLst>
          </p:cNvPr>
          <p:cNvSpPr>
            <a:spLocks noGrp="1"/>
          </p:cNvSpPr>
          <p:nvPr>
            <p:ph idx="1"/>
          </p:nvPr>
        </p:nvSpPr>
        <p:spPr>
          <a:xfrm>
            <a:off x="220134" y="1894162"/>
            <a:ext cx="5146410" cy="4110962"/>
          </a:xfrm>
        </p:spPr>
        <p:txBody>
          <a:bodyPr>
            <a:normAutofit/>
          </a:bodyPr>
          <a:lstStyle/>
          <a:p>
            <a:r>
              <a:rPr lang="en-US" sz="2000" b="1" dirty="0"/>
              <a:t>Major Concepts</a:t>
            </a:r>
            <a:r>
              <a:rPr lang="en-US" sz="2000" dirty="0"/>
              <a:t>:</a:t>
            </a:r>
          </a:p>
          <a:p>
            <a:pPr>
              <a:buFont typeface="Arial" panose="020B0604020202020204" pitchFamily="34" charset="0"/>
              <a:buChar char="•"/>
            </a:pPr>
            <a:r>
              <a:rPr lang="en-US" sz="2000" dirty="0"/>
              <a:t>Six vocational personality types: Realistic, Investigative, Artistic, Social, Enterprising, and Conventional (RIASEC)</a:t>
            </a:r>
          </a:p>
          <a:p>
            <a:pPr>
              <a:buFont typeface="Arial" panose="020B0604020202020204" pitchFamily="34" charset="0"/>
              <a:buChar char="•"/>
            </a:pPr>
            <a:r>
              <a:rPr lang="en-US" sz="2000" dirty="0"/>
              <a:t>People seek environments that match their personality types</a:t>
            </a:r>
          </a:p>
          <a:p>
            <a:pPr>
              <a:buFont typeface="Arial" panose="020B0604020202020204" pitchFamily="34" charset="0"/>
              <a:buChar char="•"/>
            </a:pPr>
            <a:r>
              <a:rPr lang="en-US" sz="2000" dirty="0"/>
              <a:t>Job satisfaction and success are highest when there is a good fit between personality and work environment</a:t>
            </a:r>
          </a:p>
          <a:p>
            <a:endParaRPr lang="en-US" dirty="0"/>
          </a:p>
        </p:txBody>
      </p:sp>
      <p:cxnSp>
        <p:nvCxnSpPr>
          <p:cNvPr id="9" name="Straight Connector 8">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661372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2D94F95D-89EF-455B-9F54-0F4231363A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1"/>
            <a:ext cx="12192000" cy="22859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35" name="Group 34">
            <a:extLst>
              <a:ext uri="{FF2B5EF4-FFF2-40B4-BE49-F238E27FC236}">
                <a16:creationId xmlns:a16="http://schemas.microsoft.com/office/drawing/2014/main" id="{612B9F8D-6DD1-481E-8CCE-81A7EEB15F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25267" y="-8467"/>
            <a:ext cx="4766733" cy="6866467"/>
            <a:chOff x="7425267" y="-8467"/>
            <a:chExt cx="4766733" cy="6866467"/>
          </a:xfrm>
        </p:grpSpPr>
        <p:cxnSp>
          <p:nvCxnSpPr>
            <p:cNvPr id="36" name="Straight Connector 35">
              <a:extLst>
                <a:ext uri="{FF2B5EF4-FFF2-40B4-BE49-F238E27FC236}">
                  <a16:creationId xmlns:a16="http://schemas.microsoft.com/office/drawing/2014/main" id="{BD531F65-BE00-4220-96DD-64DD545E03C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95BD48B8-B8E0-4EC6-889B-B9D5035859F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38" name="Rectangle 23">
              <a:extLst>
                <a:ext uri="{FF2B5EF4-FFF2-40B4-BE49-F238E27FC236}">
                  <a16:creationId xmlns:a16="http://schemas.microsoft.com/office/drawing/2014/main" id="{4CB88335-CEFC-4E93-A849-B293A59F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9" name="Rectangle 25">
              <a:extLst>
                <a:ext uri="{FF2B5EF4-FFF2-40B4-BE49-F238E27FC236}">
                  <a16:creationId xmlns:a16="http://schemas.microsoft.com/office/drawing/2014/main" id="{A68404B5-9CA3-4B1B-A75D-54F36B1B3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0" name="Isosceles Triangle 39">
              <a:extLst>
                <a:ext uri="{FF2B5EF4-FFF2-40B4-BE49-F238E27FC236}">
                  <a16:creationId xmlns:a16="http://schemas.microsoft.com/office/drawing/2014/main" id="{7260DE41-7357-49EC-A4FF-41B6666961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 name="Rectangle 27">
              <a:extLst>
                <a:ext uri="{FF2B5EF4-FFF2-40B4-BE49-F238E27FC236}">
                  <a16:creationId xmlns:a16="http://schemas.microsoft.com/office/drawing/2014/main" id="{1D9D87BA-A306-430B-8BCF-468FF820D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2" name="Rectangle 28">
              <a:extLst>
                <a:ext uri="{FF2B5EF4-FFF2-40B4-BE49-F238E27FC236}">
                  <a16:creationId xmlns:a16="http://schemas.microsoft.com/office/drawing/2014/main" id="{39F522E6-2DF0-48FC-873D-74BF21019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3" name="Rectangle 29">
              <a:extLst>
                <a:ext uri="{FF2B5EF4-FFF2-40B4-BE49-F238E27FC236}">
                  <a16:creationId xmlns:a16="http://schemas.microsoft.com/office/drawing/2014/main" id="{1015C585-0283-4901-9837-57DD565CE8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4" name="Isosceles Triangle 43">
              <a:extLst>
                <a:ext uri="{FF2B5EF4-FFF2-40B4-BE49-F238E27FC236}">
                  <a16:creationId xmlns:a16="http://schemas.microsoft.com/office/drawing/2014/main" id="{CB6D253E-04B9-4649-B17B-DE58968B27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E378C100-8F14-3B16-1E67-2AB5965E9681}"/>
              </a:ext>
            </a:extLst>
          </p:cNvPr>
          <p:cNvSpPr>
            <a:spLocks noGrp="1"/>
          </p:cNvSpPr>
          <p:nvPr>
            <p:ph type="title"/>
          </p:nvPr>
        </p:nvSpPr>
        <p:spPr>
          <a:xfrm>
            <a:off x="677334" y="4765972"/>
            <a:ext cx="8596668" cy="1320800"/>
          </a:xfrm>
        </p:spPr>
        <p:txBody>
          <a:bodyPr anchor="ctr">
            <a:normAutofit/>
          </a:bodyPr>
          <a:lstStyle/>
          <a:p>
            <a:pPr>
              <a:lnSpc>
                <a:spcPct val="90000"/>
              </a:lnSpc>
            </a:pPr>
            <a:r>
              <a:rPr lang="en-US" sz="4400">
                <a:solidFill>
                  <a:schemeClr val="bg1"/>
                </a:solidFill>
              </a:rPr>
              <a:t>Conceptualizing Vincent's Situation Using Holland's Theory</a:t>
            </a:r>
          </a:p>
        </p:txBody>
      </p:sp>
      <p:sp useBgFill="1">
        <p:nvSpPr>
          <p:cNvPr id="46" name="Rectangle 45">
            <a:extLst>
              <a:ext uri="{FF2B5EF4-FFF2-40B4-BE49-F238E27FC236}">
                <a16:creationId xmlns:a16="http://schemas.microsoft.com/office/drawing/2014/main" id="{A1AE21A0-AA96-4557-AB48-66255CF0A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9" name="Rectangle 1">
            <a:extLst>
              <a:ext uri="{FF2B5EF4-FFF2-40B4-BE49-F238E27FC236}">
                <a16:creationId xmlns:a16="http://schemas.microsoft.com/office/drawing/2014/main" id="{2F6AE24C-FC11-4EEE-79A3-7E282B4CB3C3}"/>
              </a:ext>
            </a:extLst>
          </p:cNvPr>
          <p:cNvGraphicFramePr>
            <a:graphicFrameLocks noGrp="1"/>
          </p:cNvGraphicFramePr>
          <p:nvPr>
            <p:ph idx="1"/>
            <p:extLst>
              <p:ext uri="{D42A27DB-BD31-4B8C-83A1-F6EECF244321}">
                <p14:modId xmlns:p14="http://schemas.microsoft.com/office/powerpoint/2010/main" val="2055810140"/>
              </p:ext>
            </p:extLst>
          </p:nvPr>
        </p:nvGraphicFramePr>
        <p:xfrm>
          <a:off x="642938" y="642938"/>
          <a:ext cx="10906125" cy="3286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753415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5" name="Group 34">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36" name="Straight Connector 35">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38"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9"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0" name="Isosceles Triangle 39">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2"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3"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4" name="Isosceles Triangle 43">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98011C36-E644-E934-D16A-75B0C5CD84C1}"/>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Initial Assessment Information Needed</a:t>
            </a:r>
          </a:p>
        </p:txBody>
      </p:sp>
      <p:sp>
        <p:nvSpPr>
          <p:cNvPr id="46" name="Rectangle 45">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9" name="Rectangle 1">
            <a:extLst>
              <a:ext uri="{FF2B5EF4-FFF2-40B4-BE49-F238E27FC236}">
                <a16:creationId xmlns:a16="http://schemas.microsoft.com/office/drawing/2014/main" id="{B5A5F5FD-F468-5A95-9B51-B2B3614BD6AD}"/>
              </a:ext>
            </a:extLst>
          </p:cNvPr>
          <p:cNvGraphicFramePr>
            <a:graphicFrameLocks noGrp="1"/>
          </p:cNvGraphicFramePr>
          <p:nvPr>
            <p:ph idx="1"/>
            <p:extLst>
              <p:ext uri="{D42A27DB-BD31-4B8C-83A1-F6EECF244321}">
                <p14:modId xmlns:p14="http://schemas.microsoft.com/office/powerpoint/2010/main" val="1351244543"/>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98164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3" name="Straight Connector 12">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Isosceles Triangle 20">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1118B786-CB70-39AF-805D-F384B0E07470}"/>
              </a:ext>
            </a:extLst>
          </p:cNvPr>
          <p:cNvSpPr>
            <a:spLocks noGrp="1"/>
          </p:cNvSpPr>
          <p:nvPr>
            <p:ph type="title"/>
          </p:nvPr>
        </p:nvSpPr>
        <p:spPr>
          <a:xfrm>
            <a:off x="652481" y="1382486"/>
            <a:ext cx="3547581" cy="4093028"/>
          </a:xfrm>
        </p:spPr>
        <p:txBody>
          <a:bodyPr anchor="ctr">
            <a:normAutofit/>
          </a:bodyPr>
          <a:lstStyle/>
          <a:p>
            <a:r>
              <a:rPr lang="en-US" sz="4400">
                <a:solidFill>
                  <a:schemeClr val="accent1">
                    <a:lumMod val="75000"/>
                  </a:schemeClr>
                </a:solidFill>
              </a:rPr>
              <a:t>Steps in the Career Development Process</a:t>
            </a:r>
          </a:p>
        </p:txBody>
      </p:sp>
      <p:sp>
        <p:nvSpPr>
          <p:cNvPr id="23" name="Rectangle 22">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Rectangle 1">
            <a:extLst>
              <a:ext uri="{FF2B5EF4-FFF2-40B4-BE49-F238E27FC236}">
                <a16:creationId xmlns:a16="http://schemas.microsoft.com/office/drawing/2014/main" id="{0FF9D1AA-4A2A-0708-70EE-9FCA5225E263}"/>
              </a:ext>
            </a:extLst>
          </p:cNvPr>
          <p:cNvGraphicFramePr>
            <a:graphicFrameLocks noGrp="1"/>
          </p:cNvGraphicFramePr>
          <p:nvPr>
            <p:ph idx="1"/>
            <p:extLst>
              <p:ext uri="{D42A27DB-BD31-4B8C-83A1-F6EECF244321}">
                <p14:modId xmlns:p14="http://schemas.microsoft.com/office/powerpoint/2010/main" val="2018977760"/>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84900691"/>
      </p:ext>
    </p:extLst>
  </p:cSld>
  <p:clrMapOvr>
    <a:masterClrMapping/>
  </p:clrMapOvr>
</p:sld>
</file>

<file path=ppt/theme/theme1.xml><?xml version="1.0" encoding="utf-8"?>
<a:theme xmlns:a="http://schemas.openxmlformats.org/drawingml/2006/main" name="Fac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160</TotalTime>
  <Words>2365</Words>
  <Application>Microsoft Office PowerPoint</Application>
  <PresentationFormat>Widescreen</PresentationFormat>
  <Paragraphs>105</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Trebuchet MS</vt:lpstr>
      <vt:lpstr>Wingdings 3</vt:lpstr>
      <vt:lpstr>Facet</vt:lpstr>
      <vt:lpstr>Career Counseling Plan  for Vincent Arroyo</vt:lpstr>
      <vt:lpstr>Basic Demographics</vt:lpstr>
      <vt:lpstr>Career Development Thus Far</vt:lpstr>
      <vt:lpstr>Reasons for Seeking Career Counseling</vt:lpstr>
      <vt:lpstr>Unique Problems and Situations</vt:lpstr>
      <vt:lpstr>Overview of Holland's Career Theory</vt:lpstr>
      <vt:lpstr>Conceptualizing Vincent's Situation Using Holland's Theory</vt:lpstr>
      <vt:lpstr>Initial Assessment Information Needed</vt:lpstr>
      <vt:lpstr>Steps in the Career Development Process</vt:lpstr>
      <vt:lpstr>Career Resources</vt:lpstr>
      <vt:lpstr>Career Assessment Tools</vt:lpstr>
      <vt:lpstr>Ethical Principle Application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Carrie Cattalo</dc:creator>
  <cp:lastModifiedBy>Carrie Cattalo</cp:lastModifiedBy>
  <cp:revision>3</cp:revision>
  <dcterms:created xsi:type="dcterms:W3CDTF">2025-01-05T13:17:35Z</dcterms:created>
  <dcterms:modified xsi:type="dcterms:W3CDTF">2025-01-05T15:59:23Z</dcterms:modified>
</cp:coreProperties>
</file>