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834" r:id="rId3"/>
    <p:sldId id="83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2C458-EA5D-4C46-863D-03FD4D97E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1149E9-0704-47D9-BEF5-67EE5E2C71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61A7C-88B6-4EB0-AD3F-088C4675C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B6A0-1A47-426B-AD86-E875D795422E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15CA8-69A1-4249-B37A-66EB0E2EB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A12B9-892D-4BEA-A3B9-015B845A8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7C09-609E-4D0D-A6A4-0444832D2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691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B832A-EC9F-413C-B5DF-F6D7468C8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97DEA3-92B9-426E-9DBE-97882DFDA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86C65-16D5-452D-9F5E-E7DA1BFE0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B6A0-1A47-426B-AD86-E875D795422E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294DD-6073-4EF1-BA73-FC54207E7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2F819-8B1C-4C8B-8E7D-9BF294611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7C09-609E-4D0D-A6A4-0444832D2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39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EC627E-4183-4FF1-8154-2E7AD01006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E96168-3490-4799-A95A-2D4DA61A01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EB5B27-1703-4E0C-9BD3-13E1CB502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B6A0-1A47-426B-AD86-E875D795422E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51E0E-BCF7-4135-B3D3-2851195D2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0AA3B-156A-4CB3-B81B-2E1183D66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7C09-609E-4D0D-A6A4-0444832D2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239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-Only Layout with Gradient Top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674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55DD-7F54-4D02-B41C-0F5DDC5BD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C9F54-0140-4D18-A159-F64256139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ECE460-4CB9-469C-B19E-D800DDB47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B6A0-1A47-426B-AD86-E875D795422E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E0762-3A75-46DA-9C13-FB60E0551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6F5F1-773D-484D-B848-EFA9FEFE8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7C09-609E-4D0D-A6A4-0444832D2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227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FE3BC-A4C0-49D1-838C-38906B5C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7F82FC-7436-46A9-B573-3414DEF01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532AB-4D5F-4C78-B1E2-652DFD0A4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B6A0-1A47-426B-AD86-E875D795422E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C7CE0-ABFC-4EA4-8601-BB9BD3693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EE6A5-8C35-4108-B20D-C15090CCD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7C09-609E-4D0D-A6A4-0444832D2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3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F34A2-EB5C-4EF7-A452-52AD434F8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F222E-C42C-4AE5-A39F-F837EA63CC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EB0780-6500-489C-ABD2-2043C74E66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BBDD49-2D46-46F7-A349-4AFCDBCA2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B6A0-1A47-426B-AD86-E875D795422E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341121-50A4-4CE1-BBCD-AA2DDB21B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0066BB-5BA5-4CAA-AE1A-85DA02A60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7C09-609E-4D0D-A6A4-0444832D2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839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F84A0-F918-49D1-9106-FF9803208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D810B6-C718-43C0-8B4A-DF8FEE198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FC5F85-0576-4D8E-9764-4E479123CC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FE2D96-B9F2-456E-81AF-802E3C03C3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1F4551-D764-4A31-9CBB-D879025382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C8044C-12AA-40E1-8830-B80B38DA9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B6A0-1A47-426B-AD86-E875D795422E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D5F17E-6C26-48A7-9375-212FFD023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2A8888-3E33-4DFF-98E7-238B1903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7C09-609E-4D0D-A6A4-0444832D2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408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4FDD2-C605-4829-BA89-DDDDA7B7D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128283-ACF2-4707-AD49-F90B9976F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B6A0-1A47-426B-AD86-E875D795422E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EFB3FF-093A-4FE8-91A6-F6E23C6F1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D7161B-E353-45B3-BC69-CF8D53EE1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7C09-609E-4D0D-A6A4-0444832D2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423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0486AD-3346-4497-BDDD-4FEAE4BA4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B6A0-1A47-426B-AD86-E875D795422E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40A415-06AC-4D39-8AC3-346D8AC3F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25D742-CB16-4C31-BF83-54F720D8E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7C09-609E-4D0D-A6A4-0444832D2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3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7088F-5C5B-4A4A-85F0-3A3D09F68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54184-A307-4D12-9C5F-02DA4882E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75012F-88C0-4EE9-846B-FB0D0D385D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ABC515-079A-4B13-B584-43CCDB59A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B6A0-1A47-426B-AD86-E875D795422E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583E1-87C4-4C66-9160-9CF82041D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827887-A7E4-4DFD-95E8-64053C305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7C09-609E-4D0D-A6A4-0444832D2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558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25EF8-8608-4BDA-B03D-2E5D44B99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30671A-C403-4185-8DB5-2C5DD09616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CE02A6-39CF-4A53-B8D0-848EF750E9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7CDB0D-70A7-4733-867E-6647DE95A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B6A0-1A47-426B-AD86-E875D795422E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7B3348-89EE-41B6-A593-D872D833B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461165-B6DE-4A37-A743-B28C29130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7C09-609E-4D0D-A6A4-0444832D2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067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3C663B-C7E2-4B16-95C6-E1EF694B8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198AC-ED95-4A36-BB01-428961109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2B8B6-9F5B-4636-991F-83185FED7E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EB6A0-1A47-426B-AD86-E875D795422E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8EF36-BC18-488E-AF69-01BCD00412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E81C3-9E6E-483B-9072-F955B8CE8B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C7C09-609E-4D0D-A6A4-0444832D2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06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AF00C-8EBF-4F7C-B941-CDD7DA11E5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Simplified Coding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158F54-BA64-4CF6-AC4B-0A3CAFF651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Dirk M. </a:t>
            </a:r>
            <a:r>
              <a:rPr lang="en-US" dirty="0" err="1"/>
              <a:t>Elston</a:t>
            </a:r>
            <a:r>
              <a:rPr lang="en-US" dirty="0"/>
              <a:t>, MD</a:t>
            </a:r>
          </a:p>
          <a:p>
            <a:r>
              <a:rPr lang="en-US" dirty="0"/>
              <a:t>MUSC Dermatology</a:t>
            </a:r>
          </a:p>
        </p:txBody>
      </p:sp>
    </p:spTree>
    <p:extLst>
      <p:ext uri="{BB962C8B-B14F-4D97-AF65-F5344CB8AC3E}">
        <p14:creationId xmlns:p14="http://schemas.microsoft.com/office/powerpoint/2010/main" val="1951293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54F1A35C-8A85-476D-93A4-15BE54199FAD}"/>
              </a:ext>
            </a:extLst>
          </p:cNvPr>
          <p:cNvSpPr txBox="1">
            <a:spLocks/>
          </p:cNvSpPr>
          <p:nvPr/>
        </p:nvSpPr>
        <p:spPr>
          <a:xfrm>
            <a:off x="1882775" y="3270250"/>
            <a:ext cx="2214563" cy="72707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rgbClr val="005288"/>
              </a:buClr>
              <a:buSzPct val="120000"/>
              <a:buFontTx/>
              <a:buNone/>
              <a:defRPr sz="2200" kern="1200" spc="-2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Clr>
                <a:srgbClr val="49948E"/>
              </a:buClr>
              <a:buSzPct val="100000"/>
              <a:buFont typeface="Arial Black" panose="020B0A04020102020204" pitchFamily="34" charset="0"/>
              <a:buChar char="›"/>
              <a:tabLst>
                <a:tab pos="457200" algn="l"/>
              </a:tabLst>
              <a:defRPr sz="2000" kern="1200" spc="-20" baseline="0">
                <a:solidFill>
                  <a:srgbClr val="516F8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rgbClr val="49948E"/>
              </a:buClr>
              <a:buFont typeface="Arial Black" panose="020B0A04020102020204" pitchFamily="34" charset="0"/>
              <a:buChar char="›"/>
              <a:tabLst>
                <a:tab pos="457200" algn="l"/>
              </a:tabLst>
              <a:defRPr sz="2000" kern="1200" spc="-20" baseline="0">
                <a:solidFill>
                  <a:srgbClr val="516F8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ct val="20000"/>
              </a:spcBef>
              <a:buClr>
                <a:srgbClr val="49948E"/>
              </a:buClr>
              <a:buFont typeface="Arial Black" panose="020B0A04020102020204" pitchFamily="34" charset="0"/>
              <a:buChar char="›"/>
              <a:defRPr sz="2000" kern="1200" spc="-20" baseline="0">
                <a:solidFill>
                  <a:srgbClr val="516F8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latinLnBrk="0" hangingPunct="1">
              <a:spcBef>
                <a:spcPct val="20000"/>
              </a:spcBef>
              <a:buClr>
                <a:srgbClr val="49948E"/>
              </a:buClr>
              <a:buFont typeface="Arial Black" panose="020B0A04020102020204" pitchFamily="34" charset="0"/>
              <a:buChar char="›"/>
              <a:defRPr sz="2000" kern="1200" spc="-20" baseline="0">
                <a:solidFill>
                  <a:srgbClr val="516F8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650" b="1" u="sng" dirty="0"/>
          </a:p>
        </p:txBody>
      </p:sp>
      <p:pic>
        <p:nvPicPr>
          <p:cNvPr id="25604" name="Picture 3">
            <a:extLst>
              <a:ext uri="{FF2B5EF4-FFF2-40B4-BE49-F238E27FC236}">
                <a16:creationId xmlns:a16="http://schemas.microsoft.com/office/drawing/2014/main" id="{2BCEE097-9414-4879-9918-DA1293CBD6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334" y="80962"/>
            <a:ext cx="3246437" cy="624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4">
            <a:extLst>
              <a:ext uri="{FF2B5EF4-FFF2-40B4-BE49-F238E27FC236}">
                <a16:creationId xmlns:a16="http://schemas.microsoft.com/office/drawing/2014/main" id="{C90C1207-EE81-4879-AEDB-BAF625D17C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1813" y="198438"/>
            <a:ext cx="3327400" cy="624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9" name="TextBox 10">
            <a:extLst>
              <a:ext uri="{FF2B5EF4-FFF2-40B4-BE49-F238E27FC236}">
                <a16:creationId xmlns:a16="http://schemas.microsoft.com/office/drawing/2014/main" id="{5A8D4777-190B-489E-833B-C19F7D8E26A0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224963" y="2819400"/>
            <a:ext cx="2433637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Prescription, biopsy/minor procedure,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Social determinant of health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5610" name="TextBox 11">
            <a:extLst>
              <a:ext uri="{FF2B5EF4-FFF2-40B4-BE49-F238E27FC236}">
                <a16:creationId xmlns:a16="http://schemas.microsoft.com/office/drawing/2014/main" id="{11105DA1-C6C0-4697-B102-BA814B091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9725" y="4348163"/>
            <a:ext cx="1246188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High risk medication/ surgery or admission</a:t>
            </a:r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id="{8FDF28E5-2DDB-4B5A-A6F1-BE6FB01EEA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751" y="80962"/>
            <a:ext cx="3948603" cy="624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ABA321BC-E4C6-4569-A554-206042D676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671950"/>
              </p:ext>
            </p:extLst>
          </p:nvPr>
        </p:nvGraphicFramePr>
        <p:xfrm>
          <a:off x="323850" y="0"/>
          <a:ext cx="11296652" cy="6208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163">
                  <a:extLst>
                    <a:ext uri="{9D8B030D-6E8A-4147-A177-3AD203B41FA5}">
                      <a16:colId xmlns:a16="http://schemas.microsoft.com/office/drawing/2014/main" val="2764032516"/>
                    </a:ext>
                  </a:extLst>
                </a:gridCol>
                <a:gridCol w="2824163">
                  <a:extLst>
                    <a:ext uri="{9D8B030D-6E8A-4147-A177-3AD203B41FA5}">
                      <a16:colId xmlns:a16="http://schemas.microsoft.com/office/drawing/2014/main" val="3948639967"/>
                    </a:ext>
                  </a:extLst>
                </a:gridCol>
                <a:gridCol w="2824163">
                  <a:extLst>
                    <a:ext uri="{9D8B030D-6E8A-4147-A177-3AD203B41FA5}">
                      <a16:colId xmlns:a16="http://schemas.microsoft.com/office/drawing/2014/main" val="2199180974"/>
                    </a:ext>
                  </a:extLst>
                </a:gridCol>
                <a:gridCol w="2824163">
                  <a:extLst>
                    <a:ext uri="{9D8B030D-6E8A-4147-A177-3AD203B41FA5}">
                      <a16:colId xmlns:a16="http://schemas.microsoft.com/office/drawing/2014/main" val="3807776099"/>
                    </a:ext>
                  </a:extLst>
                </a:gridCol>
              </a:tblGrid>
              <a:tr h="551269">
                <a:tc>
                  <a:txBody>
                    <a:bodyPr/>
                    <a:lstStyle/>
                    <a:p>
                      <a:r>
                        <a:rPr lang="en-US" dirty="0"/>
                        <a:t>Simple version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Complexity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Risk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894829"/>
                  </a:ext>
                </a:extLst>
              </a:tr>
              <a:tr h="1359293">
                <a:tc>
                  <a:txBody>
                    <a:bodyPr/>
                    <a:lstStyle/>
                    <a:p>
                      <a:r>
                        <a:rPr lang="en-US" dirty="0"/>
                        <a:t>L3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or more minor Dx</a:t>
                      </a:r>
                    </a:p>
                    <a:p>
                      <a:r>
                        <a:rPr lang="en-US" dirty="0"/>
                        <a:t>OR </a:t>
                      </a:r>
                    </a:p>
                    <a:p>
                      <a:r>
                        <a:rPr lang="en-US" dirty="0"/>
                        <a:t>1 chronic at 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labs/outside notes </a:t>
                      </a:r>
                    </a:p>
                    <a:p>
                      <a:r>
                        <a:rPr lang="en-US" dirty="0"/>
                        <a:t>OR</a:t>
                      </a:r>
                    </a:p>
                    <a:p>
                      <a:r>
                        <a:rPr lang="en-US" dirty="0"/>
                        <a:t>Independent historian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OTC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344323"/>
                  </a:ext>
                </a:extLst>
              </a:tr>
              <a:tr h="1359293">
                <a:tc>
                  <a:txBody>
                    <a:bodyPr/>
                    <a:lstStyle/>
                    <a:p>
                      <a:r>
                        <a:rPr lang="en-US" dirty="0"/>
                        <a:t>L4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or more chronic Dx</a:t>
                      </a:r>
                    </a:p>
                    <a:p>
                      <a:r>
                        <a:rPr lang="en-US" dirty="0"/>
                        <a:t>OR</a:t>
                      </a:r>
                    </a:p>
                    <a:p>
                      <a:r>
                        <a:rPr lang="en-US" dirty="0"/>
                        <a:t>1 not at 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labs/notes/historian</a:t>
                      </a:r>
                    </a:p>
                    <a:p>
                      <a:r>
                        <a:rPr lang="en-US" dirty="0"/>
                        <a:t>OR</a:t>
                      </a:r>
                    </a:p>
                    <a:p>
                      <a:r>
                        <a:rPr lang="en-US" dirty="0"/>
                        <a:t>Independent interpretation of test (</a:t>
                      </a:r>
                      <a:r>
                        <a:rPr lang="en-US" dirty="0" err="1"/>
                        <a:t>eg</a:t>
                      </a:r>
                      <a:r>
                        <a:rPr lang="en-US" dirty="0"/>
                        <a:t>: biopsy CPC)</a:t>
                      </a:r>
                    </a:p>
                    <a:p>
                      <a:r>
                        <a:rPr lang="en-US" dirty="0"/>
                        <a:t>OR</a:t>
                      </a:r>
                    </a:p>
                    <a:p>
                      <a:r>
                        <a:rPr lang="en-US" dirty="0"/>
                        <a:t>Call a Doc to discuss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Rx </a:t>
                      </a:r>
                    </a:p>
                    <a:p>
                      <a:r>
                        <a:rPr lang="en-US" dirty="0"/>
                        <a:t>OR</a:t>
                      </a:r>
                    </a:p>
                    <a:p>
                      <a:r>
                        <a:rPr lang="en-US" dirty="0"/>
                        <a:t>Social determinant of health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233629"/>
                  </a:ext>
                </a:extLst>
              </a:tr>
              <a:tr h="1359293">
                <a:tc>
                  <a:txBody>
                    <a:bodyPr/>
                    <a:lstStyle/>
                    <a:p>
                      <a:r>
                        <a:rPr lang="en-US" dirty="0"/>
                        <a:t>L5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Severe flare </a:t>
                      </a:r>
                    </a:p>
                    <a:p>
                      <a:r>
                        <a:rPr lang="en-US" dirty="0"/>
                        <a:t>OR</a:t>
                      </a:r>
                    </a:p>
                    <a:p>
                      <a:r>
                        <a:rPr lang="en-US" dirty="0"/>
                        <a:t>Life threatening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of the 3 below:</a:t>
                      </a:r>
                    </a:p>
                    <a:p>
                      <a:r>
                        <a:rPr lang="en-US" dirty="0"/>
                        <a:t>- 3 labs/notes/historian</a:t>
                      </a:r>
                    </a:p>
                    <a:p>
                      <a:r>
                        <a:rPr lang="en-US" dirty="0"/>
                        <a:t>- Independent interpretation of test (</a:t>
                      </a:r>
                      <a:r>
                        <a:rPr lang="en-US" dirty="0" err="1"/>
                        <a:t>eg</a:t>
                      </a:r>
                      <a:r>
                        <a:rPr lang="en-US" dirty="0"/>
                        <a:t>: biopsy CPC)</a:t>
                      </a:r>
                    </a:p>
                    <a:p>
                      <a:r>
                        <a:rPr lang="en-US" dirty="0"/>
                        <a:t>- Call a Doc to discuss management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Drug requiring quarterly monitoring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085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1357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123</Words>
  <Application>Microsoft Office PowerPoint</Application>
  <PresentationFormat>Widescreen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Simplified Coding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Simplified Coding Table</dc:title>
  <dc:creator>JAAD Editor</dc:creator>
  <cp:lastModifiedBy>Susan McConnell</cp:lastModifiedBy>
  <cp:revision>3</cp:revision>
  <dcterms:created xsi:type="dcterms:W3CDTF">2021-02-16T19:14:08Z</dcterms:created>
  <dcterms:modified xsi:type="dcterms:W3CDTF">2021-02-16T20:08:11Z</dcterms:modified>
</cp:coreProperties>
</file>