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781" r:id="rId4"/>
    <p:sldMasterId id="2147483803" r:id="rId5"/>
  </p:sldMasterIdLst>
  <p:notesMasterIdLst>
    <p:notesMasterId r:id="rId29"/>
  </p:notesMasterIdLst>
  <p:handoutMasterIdLst>
    <p:handoutMasterId r:id="rId30"/>
  </p:handoutMasterIdLst>
  <p:sldIdLst>
    <p:sldId id="265" r:id="rId6"/>
    <p:sldId id="324" r:id="rId7"/>
    <p:sldId id="326" r:id="rId8"/>
    <p:sldId id="328" r:id="rId9"/>
    <p:sldId id="329" r:id="rId10"/>
    <p:sldId id="357" r:id="rId11"/>
    <p:sldId id="275" r:id="rId12"/>
    <p:sldId id="276" r:id="rId13"/>
    <p:sldId id="277" r:id="rId14"/>
    <p:sldId id="278" r:id="rId15"/>
    <p:sldId id="355" r:id="rId16"/>
    <p:sldId id="279" r:id="rId17"/>
    <p:sldId id="356" r:id="rId18"/>
    <p:sldId id="280" r:id="rId19"/>
    <p:sldId id="310" r:id="rId20"/>
    <p:sldId id="311" r:id="rId21"/>
    <p:sldId id="315" r:id="rId22"/>
    <p:sldId id="272" r:id="rId23"/>
    <p:sldId id="344" r:id="rId24"/>
    <p:sldId id="298" r:id="rId25"/>
    <p:sldId id="299" r:id="rId26"/>
    <p:sldId id="301" r:id="rId27"/>
    <p:sldId id="323" r:id="rId28"/>
  </p:sldIdLst>
  <p:sldSz cx="12192000" cy="6858000"/>
  <p:notesSz cx="7315200" cy="9601200"/>
  <p:embeddedFontLst>
    <p:embeddedFont>
      <p:font typeface="Arial Bold" panose="020B0704020202020204" pitchFamily="34" charset="0"/>
      <p:bold r:id="rId31"/>
    </p:embeddedFont>
    <p:embeddedFont>
      <p:font typeface="Gisha" panose="020B0502040204020203" pitchFamily="34" charset="-79"/>
      <p:regular r:id="rId32"/>
      <p:bold r:id="rId33"/>
    </p:embeddedFont>
    <p:embeddedFont>
      <p:font typeface="Montserrat" panose="00000500000000000000" pitchFamily="50" charset="0"/>
      <p:regular r:id="rId34"/>
      <p:bold r:id="rId35"/>
      <p:italic r:id="rId36"/>
      <p:boldItalic r:id="rId37"/>
    </p:embeddedFont>
    <p:embeddedFont>
      <p:font typeface="Montserrat Black" panose="00000A00000000000000" pitchFamily="50" charset="0"/>
      <p:bold r:id="rId38"/>
      <p:boldItalic r:id="rId39"/>
    </p:embeddedFont>
    <p:embeddedFont>
      <p:font typeface="Montserrat Semi Bold" panose="00000700000000000000" pitchFamily="50" charset="0"/>
      <p:bold r:id="rId40"/>
    </p:embeddedFont>
    <p:embeddedFont>
      <p:font typeface="Roboto" panose="02000000000000000000" pitchFamily="2" charset="0"/>
      <p:regular r:id="rId41"/>
      <p:bold r:id="rId42"/>
      <p:italic r:id="rId43"/>
      <p:boldItalic r:id="rId44"/>
    </p:embeddedFont>
    <p:embeddedFont>
      <p:font typeface="Roboto Black" panose="02000000000000000000" pitchFamily="2" charset="0"/>
      <p:bold r:id="rId45"/>
      <p:boldItalic r:id="rId46"/>
    </p:embeddedFont>
    <p:embeddedFont>
      <p:font typeface="Wingdings 3" panose="05040102010807070707" pitchFamily="18" charset="2"/>
      <p:regular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ger Studstill" initials="AS" lastIdx="4" clrIdx="0">
    <p:extLst>
      <p:ext uri="{19B8F6BF-5375-455C-9EA6-DF929625EA0E}">
        <p15:presenceInfo xmlns:p15="http://schemas.microsoft.com/office/powerpoint/2012/main" userId="Alger Studstill" providerId="None"/>
      </p:ext>
    </p:extLst>
  </p:cmAuthor>
  <p:cmAuthor id="2" name="Pamela Moriarty" initials="PM" lastIdx="1" clrIdx="1">
    <p:extLst>
      <p:ext uri="{19B8F6BF-5375-455C-9EA6-DF929625EA0E}">
        <p15:presenceInfo xmlns:p15="http://schemas.microsoft.com/office/powerpoint/2012/main" userId="S-1-5-21-874590670-1633117062-1544898942-23157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36080"/>
    <a:srgbClr val="0036C9"/>
    <a:srgbClr val="0046AD"/>
    <a:srgbClr val="BB2054"/>
    <a:srgbClr val="7E99A9"/>
    <a:srgbClr val="FFC843"/>
    <a:srgbClr val="B9C8D3"/>
    <a:srgbClr val="BAB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25" autoAdjust="0"/>
    <p:restoredTop sz="73347" autoAdjust="0"/>
  </p:normalViewPr>
  <p:slideViewPr>
    <p:cSldViewPr snapToGrid="0">
      <p:cViewPr varScale="1">
        <p:scale>
          <a:sx n="75" d="100"/>
          <a:sy n="75" d="100"/>
        </p:scale>
        <p:origin x="1002" y="60"/>
      </p:cViewPr>
      <p:guideLst/>
    </p:cSldViewPr>
  </p:slideViewPr>
  <p:notesTextViewPr>
    <p:cViewPr>
      <p:scale>
        <a:sx n="3" d="2"/>
        <a:sy n="3" d="2"/>
      </p:scale>
      <p:origin x="0" y="0"/>
    </p:cViewPr>
  </p:notesTextViewPr>
  <p:sorterViewPr>
    <p:cViewPr>
      <p:scale>
        <a:sx n="100" d="100"/>
        <a:sy n="100" d="100"/>
      </p:scale>
      <p:origin x="0" y="0"/>
    </p:cViewPr>
  </p:sorterViewPr>
  <p:notesViewPr>
    <p:cSldViewPr snapToGrid="0">
      <p:cViewPr varScale="1">
        <p:scale>
          <a:sx n="64" d="100"/>
          <a:sy n="64" d="100"/>
        </p:scale>
        <p:origin x="3192" y="8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9.fntdata"/><Relationship Id="rId21" Type="http://schemas.openxmlformats.org/officeDocument/2006/relationships/slide" Target="slides/slide16.xml"/><Relationship Id="rId34" Type="http://schemas.openxmlformats.org/officeDocument/2006/relationships/font" Target="fonts/font4.fntdata"/><Relationship Id="rId42" Type="http://schemas.openxmlformats.org/officeDocument/2006/relationships/font" Target="fonts/font12.fntdata"/><Relationship Id="rId47" Type="http://schemas.openxmlformats.org/officeDocument/2006/relationships/font" Target="fonts/font17.fntdata"/><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notesMaster" Target="notesMasters/notesMaster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45" Type="http://schemas.openxmlformats.org/officeDocument/2006/relationships/font" Target="fonts/font15.fntdata"/><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6.fntdata"/><Relationship Id="rId49"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fntdata"/><Relationship Id="rId44" Type="http://schemas.openxmlformats.org/officeDocument/2006/relationships/font" Target="fonts/font14.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handoutMaster" Target="handoutMasters/handoutMaster1.xml"/><Relationship Id="rId35" Type="http://schemas.openxmlformats.org/officeDocument/2006/relationships/font" Target="fonts/font5.fntdata"/><Relationship Id="rId43" Type="http://schemas.openxmlformats.org/officeDocument/2006/relationships/font" Target="fonts/font13.fntdata"/><Relationship Id="rId48" Type="http://schemas.openxmlformats.org/officeDocument/2006/relationships/commentAuthors" Target="commentAuthors.xml"/><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3.fntdata"/><Relationship Id="rId38" Type="http://schemas.openxmlformats.org/officeDocument/2006/relationships/font" Target="fonts/font8.fntdata"/><Relationship Id="rId46" Type="http://schemas.openxmlformats.org/officeDocument/2006/relationships/font" Target="fonts/font16.fntdata"/><Relationship Id="rId20" Type="http://schemas.openxmlformats.org/officeDocument/2006/relationships/slide" Target="slides/slide15.xml"/><Relationship Id="rId41" Type="http://schemas.openxmlformats.org/officeDocument/2006/relationships/font" Target="fonts/font11.fntdata"/><Relationship Id="rId1" Type="http://schemas.openxmlformats.org/officeDocument/2006/relationships/customXml" Target="../customXml/item1.xml"/><Relationship Id="rId6"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2_4#2">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EF9C2B7-471F-48DB-8337-1653A072A497}" type="doc">
      <dgm:prSet loTypeId="urn:microsoft.com/office/officeart/2005/8/layout/orgChart1" loCatId="hierarchy" qsTypeId="urn:microsoft.com/office/officeart/2005/8/quickstyle/simple1#2" qsCatId="simple" csTypeId="urn:microsoft.com/office/officeart/2005/8/colors/accent2_4#2" csCatId="accent2" phldr="1"/>
      <dgm:spPr/>
    </dgm:pt>
    <dgm:pt modelId="{3BBC6D80-701F-447A-A45F-A19B32E8F71C}">
      <dgm:prSet/>
      <dgm:spPr>
        <a:solidFill>
          <a:schemeClr val="accent5">
            <a:lumMod val="40000"/>
            <a:lumOff val="60000"/>
          </a:schemeClr>
        </a:solidFill>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a:ln/>
              <a:solidFill>
                <a:schemeClr val="tx1"/>
              </a:solidFill>
              <a:effectLst/>
              <a:latin typeface="Calibri" pitchFamily="34" charset="0"/>
              <a:cs typeface="Calibri" pitchFamily="34" charset="0"/>
            </a:rPr>
            <a:t>PERSONS 18 YEARS OLD OR OLDER WHO</a:t>
          </a:r>
        </a:p>
      </dgm:t>
    </dgm:pt>
    <dgm:pt modelId="{7FD917B4-C3D8-4475-B2A4-D39C736B6E74}" type="parTrans" cxnId="{D427903C-4219-4AE0-9872-DC994B9D3442}">
      <dgm:prSet/>
      <dgm:spPr/>
      <dgm:t>
        <a:bodyPr/>
        <a:lstStyle/>
        <a:p>
          <a:endParaRPr lang="en-US"/>
        </a:p>
      </dgm:t>
    </dgm:pt>
    <dgm:pt modelId="{45445A99-FD2C-4DE6-B0D3-FA38589F609B}" type="sibTrans" cxnId="{D427903C-4219-4AE0-9872-DC994B9D3442}">
      <dgm:prSet/>
      <dgm:spPr/>
      <dgm:t>
        <a:bodyPr/>
        <a:lstStyle/>
        <a:p>
          <a:endParaRPr lang="en-US"/>
        </a:p>
      </dgm:t>
    </dgm:pt>
    <dgm:pt modelId="{633139A8-BEF2-461D-8AA5-978F78BAC7C8}">
      <dgm:prSet/>
      <dgm:spPr>
        <a:solidFill>
          <a:schemeClr val="accent5">
            <a:lumMod val="40000"/>
            <a:lumOff val="60000"/>
          </a:schemeClr>
        </a:solidFill>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a:ln/>
              <a:solidFill>
                <a:schemeClr val="tx1"/>
              </a:solidFill>
              <a:effectLst/>
              <a:latin typeface="Calibri" pitchFamily="34" charset="0"/>
              <a:cs typeface="Calibri" pitchFamily="34" charset="0"/>
            </a:rPr>
            <a:t>ARE VICTIMS OF ABUSE, NEGLECT OR EXPLOITATION AND</a:t>
          </a:r>
        </a:p>
      </dgm:t>
    </dgm:pt>
    <dgm:pt modelId="{EB4BBDBA-CBD6-4462-A2C2-FFF7F6A27341}" type="parTrans" cxnId="{2CA6C089-7162-438A-9CD6-BE72F755676E}">
      <dgm:prSet/>
      <dgm:spPr/>
      <dgm:t>
        <a:bodyPr/>
        <a:lstStyle/>
        <a:p>
          <a:endParaRPr lang="en-US"/>
        </a:p>
      </dgm:t>
    </dgm:pt>
    <dgm:pt modelId="{801F8DB2-79EB-4A71-955B-C8A9D8684EA2}" type="sibTrans" cxnId="{2CA6C089-7162-438A-9CD6-BE72F755676E}">
      <dgm:prSet/>
      <dgm:spPr/>
      <dgm:t>
        <a:bodyPr/>
        <a:lstStyle/>
        <a:p>
          <a:endParaRPr lang="en-US"/>
        </a:p>
      </dgm:t>
    </dgm:pt>
    <dgm:pt modelId="{1251327F-EAB7-407E-BAA4-76E372D33271}">
      <dgm:prSet custT="1"/>
      <dgm:spPr>
        <a:solidFill>
          <a:schemeClr val="accent5">
            <a:lumMod val="40000"/>
            <a:lumOff val="60000"/>
          </a:schemeClr>
        </a:solidFill>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solidFill>
                <a:schemeClr val="tx1"/>
              </a:solidFill>
              <a:effectLst/>
              <a:latin typeface="Calibri" pitchFamily="34" charset="0"/>
              <a:cs typeface="Calibri" pitchFamily="34" charset="0"/>
            </a:rPr>
            <a:t>HAVE A SUBSTANTIAL MENTAL IMPAIRMENT</a:t>
          </a:r>
        </a:p>
      </dgm:t>
    </dgm:pt>
    <dgm:pt modelId="{D91322BD-F32B-4BC0-A235-75B7A07CCA05}" type="parTrans" cxnId="{64D1068B-F931-4D03-9FD4-DA1CD40974B4}">
      <dgm:prSet/>
      <dgm:spPr/>
      <dgm:t>
        <a:bodyPr/>
        <a:lstStyle/>
        <a:p>
          <a:endParaRPr lang="en-US"/>
        </a:p>
      </dgm:t>
    </dgm:pt>
    <dgm:pt modelId="{B83117AF-B30A-407E-A868-EDB973273CFA}" type="sibTrans" cxnId="{64D1068B-F931-4D03-9FD4-DA1CD40974B4}">
      <dgm:prSet/>
      <dgm:spPr/>
      <dgm:t>
        <a:bodyPr/>
        <a:lstStyle/>
        <a:p>
          <a:endParaRPr lang="en-US"/>
        </a:p>
      </dgm:t>
    </dgm:pt>
    <dgm:pt modelId="{D7C46D4D-5279-4DBC-8629-B2D3EC706B5D}">
      <dgm:prSet custT="1"/>
      <dgm:spPr>
        <a:solidFill>
          <a:schemeClr val="accent5">
            <a:lumMod val="40000"/>
            <a:lumOff val="60000"/>
          </a:schemeClr>
        </a:solidFill>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solidFill>
                <a:schemeClr val="tx1"/>
              </a:solidFill>
              <a:effectLst/>
              <a:latin typeface="Calibri" pitchFamily="34" charset="0"/>
              <a:cs typeface="Calibri" pitchFamily="34" charset="0"/>
            </a:rPr>
            <a:t>HAVE SUBSTANTIAL FUNCTIONAL IMPAIRMENT</a:t>
          </a:r>
          <a:endParaRPr kumimoji="0" lang="en-US" sz="2000" b="0" i="0" u="none" strike="noStrike" cap="none" normalizeH="0" baseline="0" dirty="0">
            <a:ln/>
            <a:solidFill>
              <a:schemeClr val="tx1"/>
            </a:solidFill>
            <a:effectLst/>
            <a:latin typeface="Calibri" pitchFamily="34" charset="0"/>
            <a:cs typeface="Calibri" pitchFamily="34" charset="0"/>
          </a:endParaRPr>
        </a:p>
      </dgm:t>
    </dgm:pt>
    <dgm:pt modelId="{BA8FBCF8-0065-4F93-9522-9E94B0D4BC0E}" type="parTrans" cxnId="{51F8F4B0-CCA1-4498-B5AE-FFF73C794AD8}">
      <dgm:prSet/>
      <dgm:spPr/>
      <dgm:t>
        <a:bodyPr/>
        <a:lstStyle/>
        <a:p>
          <a:endParaRPr lang="en-US"/>
        </a:p>
      </dgm:t>
    </dgm:pt>
    <dgm:pt modelId="{891BDA3E-AA12-4FD3-A6FF-98C7D9C9ED02}" type="sibTrans" cxnId="{51F8F4B0-CCA1-4498-B5AE-FFF73C794AD8}">
      <dgm:prSet/>
      <dgm:spPr/>
      <dgm:t>
        <a:bodyPr/>
        <a:lstStyle/>
        <a:p>
          <a:endParaRPr lang="en-US"/>
        </a:p>
      </dgm:t>
    </dgm:pt>
    <dgm:pt modelId="{53CA6FF9-20D6-418C-8437-65FDE80A3BA4}">
      <dgm:prSet/>
      <dgm:spPr>
        <a:solidFill>
          <a:schemeClr val="accent5">
            <a:lumMod val="40000"/>
            <a:lumOff val="60000"/>
          </a:schemeClr>
        </a:solidFill>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b="1" i="0" u="none" strike="noStrike" cap="none" normalizeH="0" baseline="0" dirty="0">
              <a:ln/>
              <a:solidFill>
                <a:schemeClr val="tx1"/>
              </a:solidFill>
              <a:effectLst/>
              <a:latin typeface="Calibri" pitchFamily="34" charset="0"/>
              <a:cs typeface="Calibri" pitchFamily="34" charset="0"/>
            </a:rPr>
            <a:t>HAVE A GUARDIAN OR CONSERVATOR APPOINTED</a:t>
          </a:r>
        </a:p>
      </dgm:t>
    </dgm:pt>
    <dgm:pt modelId="{958361C0-3C0F-47EE-8ECF-282A21C8C75C}" type="parTrans" cxnId="{1B1660A8-8CA4-4789-8034-5040CDE4FDAE}">
      <dgm:prSet/>
      <dgm:spPr/>
      <dgm:t>
        <a:bodyPr/>
        <a:lstStyle/>
        <a:p>
          <a:endParaRPr lang="en-US"/>
        </a:p>
      </dgm:t>
    </dgm:pt>
    <dgm:pt modelId="{ABEB7244-2D7B-41D3-A04F-733B1FE5057C}" type="sibTrans" cxnId="{1B1660A8-8CA4-4789-8034-5040CDE4FDAE}">
      <dgm:prSet/>
      <dgm:spPr/>
      <dgm:t>
        <a:bodyPr/>
        <a:lstStyle/>
        <a:p>
          <a:endParaRPr lang="en-US"/>
        </a:p>
      </dgm:t>
    </dgm:pt>
    <dgm:pt modelId="{290C5535-A625-48C5-9BF5-D4236BA9415B}" type="pres">
      <dgm:prSet presAssocID="{8EF9C2B7-471F-48DB-8337-1653A072A497}" presName="hierChild1" presStyleCnt="0">
        <dgm:presLayoutVars>
          <dgm:orgChart val="1"/>
          <dgm:chPref val="1"/>
          <dgm:dir/>
          <dgm:animOne val="branch"/>
          <dgm:animLvl val="lvl"/>
          <dgm:resizeHandles/>
        </dgm:presLayoutVars>
      </dgm:prSet>
      <dgm:spPr/>
    </dgm:pt>
    <dgm:pt modelId="{52EC8CBE-9C2D-49B2-A11F-C293153EE440}" type="pres">
      <dgm:prSet presAssocID="{3BBC6D80-701F-447A-A45F-A19B32E8F71C}" presName="hierRoot1" presStyleCnt="0">
        <dgm:presLayoutVars>
          <dgm:hierBranch/>
        </dgm:presLayoutVars>
      </dgm:prSet>
      <dgm:spPr/>
    </dgm:pt>
    <dgm:pt modelId="{94C5BA5F-EBF1-4B3F-B8F7-23C5B98FE39D}" type="pres">
      <dgm:prSet presAssocID="{3BBC6D80-701F-447A-A45F-A19B32E8F71C}" presName="rootComposite1" presStyleCnt="0"/>
      <dgm:spPr/>
    </dgm:pt>
    <dgm:pt modelId="{3E07A15E-0579-4612-A295-C8B1FF7E9E33}" type="pres">
      <dgm:prSet presAssocID="{3BBC6D80-701F-447A-A45F-A19B32E8F71C}" presName="rootText1" presStyleLbl="node0" presStyleIdx="0" presStyleCnt="1">
        <dgm:presLayoutVars>
          <dgm:chPref val="3"/>
        </dgm:presLayoutVars>
      </dgm:prSet>
      <dgm:spPr/>
    </dgm:pt>
    <dgm:pt modelId="{CC02F3FA-7AA8-4CD8-8542-5E8EE6EE519D}" type="pres">
      <dgm:prSet presAssocID="{3BBC6D80-701F-447A-A45F-A19B32E8F71C}" presName="rootConnector1" presStyleLbl="node1" presStyleIdx="0" presStyleCnt="0"/>
      <dgm:spPr/>
    </dgm:pt>
    <dgm:pt modelId="{2A745112-1AA8-4FFB-B2C0-2085907E975A}" type="pres">
      <dgm:prSet presAssocID="{3BBC6D80-701F-447A-A45F-A19B32E8F71C}" presName="hierChild2" presStyleCnt="0"/>
      <dgm:spPr/>
    </dgm:pt>
    <dgm:pt modelId="{54ADD834-948E-4683-95F9-4FBB8B0DF1BD}" type="pres">
      <dgm:prSet presAssocID="{EB4BBDBA-CBD6-4462-A2C2-FFF7F6A27341}" presName="Name35" presStyleLbl="parChTrans1D2" presStyleIdx="0" presStyleCnt="1"/>
      <dgm:spPr/>
    </dgm:pt>
    <dgm:pt modelId="{01A15EE2-78E8-49E4-9633-2914908A7D05}" type="pres">
      <dgm:prSet presAssocID="{633139A8-BEF2-461D-8AA5-978F78BAC7C8}" presName="hierRoot2" presStyleCnt="0">
        <dgm:presLayoutVars>
          <dgm:hierBranch/>
        </dgm:presLayoutVars>
      </dgm:prSet>
      <dgm:spPr/>
    </dgm:pt>
    <dgm:pt modelId="{DFD7D28F-BA79-4AA0-913E-1B0F8321A224}" type="pres">
      <dgm:prSet presAssocID="{633139A8-BEF2-461D-8AA5-978F78BAC7C8}" presName="rootComposite" presStyleCnt="0"/>
      <dgm:spPr/>
    </dgm:pt>
    <dgm:pt modelId="{69793945-AAED-4182-979A-2CC9E2F528C2}" type="pres">
      <dgm:prSet presAssocID="{633139A8-BEF2-461D-8AA5-978F78BAC7C8}" presName="rootText" presStyleLbl="node2" presStyleIdx="0" presStyleCnt="1">
        <dgm:presLayoutVars>
          <dgm:chPref val="3"/>
        </dgm:presLayoutVars>
      </dgm:prSet>
      <dgm:spPr/>
    </dgm:pt>
    <dgm:pt modelId="{8FD2AC65-2149-40E1-B7A5-C21593CEC163}" type="pres">
      <dgm:prSet presAssocID="{633139A8-BEF2-461D-8AA5-978F78BAC7C8}" presName="rootConnector" presStyleLbl="node2" presStyleIdx="0" presStyleCnt="1"/>
      <dgm:spPr/>
    </dgm:pt>
    <dgm:pt modelId="{00E3351E-0E8A-436E-9DFD-A5140ABA220D}" type="pres">
      <dgm:prSet presAssocID="{633139A8-BEF2-461D-8AA5-978F78BAC7C8}" presName="hierChild4" presStyleCnt="0"/>
      <dgm:spPr/>
    </dgm:pt>
    <dgm:pt modelId="{2ECDC98E-1EB6-4253-B75C-CBEC9F5C14E7}" type="pres">
      <dgm:prSet presAssocID="{D91322BD-F32B-4BC0-A235-75B7A07CCA05}" presName="Name35" presStyleLbl="parChTrans1D3" presStyleIdx="0" presStyleCnt="3"/>
      <dgm:spPr/>
    </dgm:pt>
    <dgm:pt modelId="{3FF38ECA-0A76-4F3B-9ECA-735F3A5CA0F8}" type="pres">
      <dgm:prSet presAssocID="{1251327F-EAB7-407E-BAA4-76E372D33271}" presName="hierRoot2" presStyleCnt="0">
        <dgm:presLayoutVars>
          <dgm:hierBranch val="r"/>
        </dgm:presLayoutVars>
      </dgm:prSet>
      <dgm:spPr/>
    </dgm:pt>
    <dgm:pt modelId="{5AF77DDA-8ABD-4E84-BB41-DDEF03F33EDD}" type="pres">
      <dgm:prSet presAssocID="{1251327F-EAB7-407E-BAA4-76E372D33271}" presName="rootComposite" presStyleCnt="0"/>
      <dgm:spPr/>
    </dgm:pt>
    <dgm:pt modelId="{177F639E-7286-41F3-862F-E9602184A34E}" type="pres">
      <dgm:prSet presAssocID="{1251327F-EAB7-407E-BAA4-76E372D33271}" presName="rootText" presStyleLbl="node3" presStyleIdx="0" presStyleCnt="3">
        <dgm:presLayoutVars>
          <dgm:chPref val="3"/>
        </dgm:presLayoutVars>
      </dgm:prSet>
      <dgm:spPr/>
    </dgm:pt>
    <dgm:pt modelId="{5FF9B7AA-AE96-4A3D-927F-2F7B2288AF0C}" type="pres">
      <dgm:prSet presAssocID="{1251327F-EAB7-407E-BAA4-76E372D33271}" presName="rootConnector" presStyleLbl="node3" presStyleIdx="0" presStyleCnt="3"/>
      <dgm:spPr/>
    </dgm:pt>
    <dgm:pt modelId="{B0F2BF87-D00B-427B-B014-3B5FB901B624}" type="pres">
      <dgm:prSet presAssocID="{1251327F-EAB7-407E-BAA4-76E372D33271}" presName="hierChild4" presStyleCnt="0"/>
      <dgm:spPr/>
    </dgm:pt>
    <dgm:pt modelId="{A544B65A-C65F-4C7C-8BB7-538A19D97300}" type="pres">
      <dgm:prSet presAssocID="{1251327F-EAB7-407E-BAA4-76E372D33271}" presName="hierChild5" presStyleCnt="0"/>
      <dgm:spPr/>
    </dgm:pt>
    <dgm:pt modelId="{C956FF28-0DC2-43B0-8700-256979C43B3C}" type="pres">
      <dgm:prSet presAssocID="{BA8FBCF8-0065-4F93-9522-9E94B0D4BC0E}" presName="Name35" presStyleLbl="parChTrans1D3" presStyleIdx="1" presStyleCnt="3"/>
      <dgm:spPr/>
    </dgm:pt>
    <dgm:pt modelId="{C005F299-877D-4BDB-8272-BDDB463AA3B2}" type="pres">
      <dgm:prSet presAssocID="{D7C46D4D-5279-4DBC-8629-B2D3EC706B5D}" presName="hierRoot2" presStyleCnt="0">
        <dgm:presLayoutVars>
          <dgm:hierBranch val="r"/>
        </dgm:presLayoutVars>
      </dgm:prSet>
      <dgm:spPr/>
    </dgm:pt>
    <dgm:pt modelId="{1FBC825C-212E-4EC3-814E-53D101C864F4}" type="pres">
      <dgm:prSet presAssocID="{D7C46D4D-5279-4DBC-8629-B2D3EC706B5D}" presName="rootComposite" presStyleCnt="0"/>
      <dgm:spPr/>
    </dgm:pt>
    <dgm:pt modelId="{A132E9ED-3ADC-41B4-9160-45F44AB89EBF}" type="pres">
      <dgm:prSet presAssocID="{D7C46D4D-5279-4DBC-8629-B2D3EC706B5D}" presName="rootText" presStyleLbl="node3" presStyleIdx="1" presStyleCnt="3">
        <dgm:presLayoutVars>
          <dgm:chPref val="3"/>
        </dgm:presLayoutVars>
      </dgm:prSet>
      <dgm:spPr/>
    </dgm:pt>
    <dgm:pt modelId="{CE6068BB-1070-4E2C-8F82-FBA4AEA66C53}" type="pres">
      <dgm:prSet presAssocID="{D7C46D4D-5279-4DBC-8629-B2D3EC706B5D}" presName="rootConnector" presStyleLbl="node3" presStyleIdx="1" presStyleCnt="3"/>
      <dgm:spPr/>
    </dgm:pt>
    <dgm:pt modelId="{39E472D3-F56B-4F07-8A6A-BA9EC2B3F093}" type="pres">
      <dgm:prSet presAssocID="{D7C46D4D-5279-4DBC-8629-B2D3EC706B5D}" presName="hierChild4" presStyleCnt="0"/>
      <dgm:spPr/>
    </dgm:pt>
    <dgm:pt modelId="{9C3D8DB6-BB47-4C1B-ABB2-FD5CDBBEC949}" type="pres">
      <dgm:prSet presAssocID="{D7C46D4D-5279-4DBC-8629-B2D3EC706B5D}" presName="hierChild5" presStyleCnt="0"/>
      <dgm:spPr/>
    </dgm:pt>
    <dgm:pt modelId="{4929D323-12FC-4389-ADE4-E8EC45049B58}" type="pres">
      <dgm:prSet presAssocID="{958361C0-3C0F-47EE-8ECF-282A21C8C75C}" presName="Name35" presStyleLbl="parChTrans1D3" presStyleIdx="2" presStyleCnt="3"/>
      <dgm:spPr/>
    </dgm:pt>
    <dgm:pt modelId="{AB3E381B-D7F6-4FB6-8B9B-4A5ED514F7C3}" type="pres">
      <dgm:prSet presAssocID="{53CA6FF9-20D6-418C-8437-65FDE80A3BA4}" presName="hierRoot2" presStyleCnt="0">
        <dgm:presLayoutVars>
          <dgm:hierBranch val="r"/>
        </dgm:presLayoutVars>
      </dgm:prSet>
      <dgm:spPr/>
    </dgm:pt>
    <dgm:pt modelId="{74F89FCA-D0FE-41C0-906C-9E54CCEC1BC4}" type="pres">
      <dgm:prSet presAssocID="{53CA6FF9-20D6-418C-8437-65FDE80A3BA4}" presName="rootComposite" presStyleCnt="0"/>
      <dgm:spPr/>
    </dgm:pt>
    <dgm:pt modelId="{228686F8-75EB-49EB-991F-8FBFD14D0E39}" type="pres">
      <dgm:prSet presAssocID="{53CA6FF9-20D6-418C-8437-65FDE80A3BA4}" presName="rootText" presStyleLbl="node3" presStyleIdx="2" presStyleCnt="3">
        <dgm:presLayoutVars>
          <dgm:chPref val="3"/>
        </dgm:presLayoutVars>
      </dgm:prSet>
      <dgm:spPr/>
    </dgm:pt>
    <dgm:pt modelId="{014DBBA4-7AC6-469A-A7B9-4A67D5AAAEA7}" type="pres">
      <dgm:prSet presAssocID="{53CA6FF9-20D6-418C-8437-65FDE80A3BA4}" presName="rootConnector" presStyleLbl="node3" presStyleIdx="2" presStyleCnt="3"/>
      <dgm:spPr/>
    </dgm:pt>
    <dgm:pt modelId="{5590B919-4AF6-406C-B133-FEBD5F9F79E8}" type="pres">
      <dgm:prSet presAssocID="{53CA6FF9-20D6-418C-8437-65FDE80A3BA4}" presName="hierChild4" presStyleCnt="0"/>
      <dgm:spPr/>
    </dgm:pt>
    <dgm:pt modelId="{9DE399C8-971F-4CDF-B03A-7C7CDD22E91A}" type="pres">
      <dgm:prSet presAssocID="{53CA6FF9-20D6-418C-8437-65FDE80A3BA4}" presName="hierChild5" presStyleCnt="0"/>
      <dgm:spPr/>
    </dgm:pt>
    <dgm:pt modelId="{937FD554-D0B2-4B5E-99F3-8DEE76735C22}" type="pres">
      <dgm:prSet presAssocID="{633139A8-BEF2-461D-8AA5-978F78BAC7C8}" presName="hierChild5" presStyleCnt="0"/>
      <dgm:spPr/>
    </dgm:pt>
    <dgm:pt modelId="{B787629F-F860-49D0-9441-EFD787704FF0}" type="pres">
      <dgm:prSet presAssocID="{3BBC6D80-701F-447A-A45F-A19B32E8F71C}" presName="hierChild3" presStyleCnt="0"/>
      <dgm:spPr/>
    </dgm:pt>
  </dgm:ptLst>
  <dgm:cxnLst>
    <dgm:cxn modelId="{F9215923-6073-4A9E-8D03-766925DB0057}" type="presOf" srcId="{3BBC6D80-701F-447A-A45F-A19B32E8F71C}" destId="{3E07A15E-0579-4612-A295-C8B1FF7E9E33}" srcOrd="0" destOrd="0" presId="urn:microsoft.com/office/officeart/2005/8/layout/orgChart1"/>
    <dgm:cxn modelId="{D427903C-4219-4AE0-9872-DC994B9D3442}" srcId="{8EF9C2B7-471F-48DB-8337-1653A072A497}" destId="{3BBC6D80-701F-447A-A45F-A19B32E8F71C}" srcOrd="0" destOrd="0" parTransId="{7FD917B4-C3D8-4475-B2A4-D39C736B6E74}" sibTransId="{45445A99-FD2C-4DE6-B0D3-FA38589F609B}"/>
    <dgm:cxn modelId="{AEE0FE3C-BA3C-416F-9D63-EF8648F9D19A}" type="presOf" srcId="{1251327F-EAB7-407E-BAA4-76E372D33271}" destId="{5FF9B7AA-AE96-4A3D-927F-2F7B2288AF0C}" srcOrd="1" destOrd="0" presId="urn:microsoft.com/office/officeart/2005/8/layout/orgChart1"/>
    <dgm:cxn modelId="{73D8C83E-A3F6-4255-BD61-86ED208CA8A7}" type="presOf" srcId="{D91322BD-F32B-4BC0-A235-75B7A07CCA05}" destId="{2ECDC98E-1EB6-4253-B75C-CBEC9F5C14E7}" srcOrd="0" destOrd="0" presId="urn:microsoft.com/office/officeart/2005/8/layout/orgChart1"/>
    <dgm:cxn modelId="{7BF20C5E-3256-40F3-810F-D2D7170EF51B}" type="presOf" srcId="{633139A8-BEF2-461D-8AA5-978F78BAC7C8}" destId="{8FD2AC65-2149-40E1-B7A5-C21593CEC163}" srcOrd="1" destOrd="0" presId="urn:microsoft.com/office/officeart/2005/8/layout/orgChart1"/>
    <dgm:cxn modelId="{234A2141-5083-4ACE-8BCE-56B67644171A}" type="presOf" srcId="{53CA6FF9-20D6-418C-8437-65FDE80A3BA4}" destId="{228686F8-75EB-49EB-991F-8FBFD14D0E39}" srcOrd="0" destOrd="0" presId="urn:microsoft.com/office/officeart/2005/8/layout/orgChart1"/>
    <dgm:cxn modelId="{6A2FEE62-D0EF-4A8A-947D-D5145E53A9AA}" type="presOf" srcId="{3BBC6D80-701F-447A-A45F-A19B32E8F71C}" destId="{CC02F3FA-7AA8-4CD8-8542-5E8EE6EE519D}" srcOrd="1" destOrd="0" presId="urn:microsoft.com/office/officeart/2005/8/layout/orgChart1"/>
    <dgm:cxn modelId="{27150A51-4895-44A0-97A2-37B01936006F}" type="presOf" srcId="{8EF9C2B7-471F-48DB-8337-1653A072A497}" destId="{290C5535-A625-48C5-9BF5-D4236BA9415B}" srcOrd="0" destOrd="0" presId="urn:microsoft.com/office/officeart/2005/8/layout/orgChart1"/>
    <dgm:cxn modelId="{59EE137B-C23B-42E6-8BCA-8E8A94390A9D}" type="presOf" srcId="{D7C46D4D-5279-4DBC-8629-B2D3EC706B5D}" destId="{A132E9ED-3ADC-41B4-9160-45F44AB89EBF}" srcOrd="0" destOrd="0" presId="urn:microsoft.com/office/officeart/2005/8/layout/orgChart1"/>
    <dgm:cxn modelId="{2CA6C089-7162-438A-9CD6-BE72F755676E}" srcId="{3BBC6D80-701F-447A-A45F-A19B32E8F71C}" destId="{633139A8-BEF2-461D-8AA5-978F78BAC7C8}" srcOrd="0" destOrd="0" parTransId="{EB4BBDBA-CBD6-4462-A2C2-FFF7F6A27341}" sibTransId="{801F8DB2-79EB-4A71-955B-C8A9D8684EA2}"/>
    <dgm:cxn modelId="{64D1068B-F931-4D03-9FD4-DA1CD40974B4}" srcId="{633139A8-BEF2-461D-8AA5-978F78BAC7C8}" destId="{1251327F-EAB7-407E-BAA4-76E372D33271}" srcOrd="0" destOrd="0" parTransId="{D91322BD-F32B-4BC0-A235-75B7A07CCA05}" sibTransId="{B83117AF-B30A-407E-A868-EDB973273CFA}"/>
    <dgm:cxn modelId="{163284A5-40A0-466C-9F87-21AAD52D7A08}" type="presOf" srcId="{BA8FBCF8-0065-4F93-9522-9E94B0D4BC0E}" destId="{C956FF28-0DC2-43B0-8700-256979C43B3C}" srcOrd="0" destOrd="0" presId="urn:microsoft.com/office/officeart/2005/8/layout/orgChart1"/>
    <dgm:cxn modelId="{1B1660A8-8CA4-4789-8034-5040CDE4FDAE}" srcId="{633139A8-BEF2-461D-8AA5-978F78BAC7C8}" destId="{53CA6FF9-20D6-418C-8437-65FDE80A3BA4}" srcOrd="2" destOrd="0" parTransId="{958361C0-3C0F-47EE-8ECF-282A21C8C75C}" sibTransId="{ABEB7244-2D7B-41D3-A04F-733B1FE5057C}"/>
    <dgm:cxn modelId="{566EF8AA-008D-42F9-BE97-1D091962D1E8}" type="presOf" srcId="{D7C46D4D-5279-4DBC-8629-B2D3EC706B5D}" destId="{CE6068BB-1070-4E2C-8F82-FBA4AEA66C53}" srcOrd="1" destOrd="0" presId="urn:microsoft.com/office/officeart/2005/8/layout/orgChart1"/>
    <dgm:cxn modelId="{B4C4EBAE-8F79-4AA7-85CF-4EEDC193AD8F}" type="presOf" srcId="{633139A8-BEF2-461D-8AA5-978F78BAC7C8}" destId="{69793945-AAED-4182-979A-2CC9E2F528C2}" srcOrd="0" destOrd="0" presId="urn:microsoft.com/office/officeart/2005/8/layout/orgChart1"/>
    <dgm:cxn modelId="{7CE3F1AF-2B86-42DB-8C0B-BA16CD83DABA}" type="presOf" srcId="{53CA6FF9-20D6-418C-8437-65FDE80A3BA4}" destId="{014DBBA4-7AC6-469A-A7B9-4A67D5AAAEA7}" srcOrd="1" destOrd="0" presId="urn:microsoft.com/office/officeart/2005/8/layout/orgChart1"/>
    <dgm:cxn modelId="{51F8F4B0-CCA1-4498-B5AE-FFF73C794AD8}" srcId="{633139A8-BEF2-461D-8AA5-978F78BAC7C8}" destId="{D7C46D4D-5279-4DBC-8629-B2D3EC706B5D}" srcOrd="1" destOrd="0" parTransId="{BA8FBCF8-0065-4F93-9522-9E94B0D4BC0E}" sibTransId="{891BDA3E-AA12-4FD3-A6FF-98C7D9C9ED02}"/>
    <dgm:cxn modelId="{D3B970B1-A872-4C82-8EAB-4325E9516AE2}" type="presOf" srcId="{958361C0-3C0F-47EE-8ECF-282A21C8C75C}" destId="{4929D323-12FC-4389-ADE4-E8EC45049B58}" srcOrd="0" destOrd="0" presId="urn:microsoft.com/office/officeart/2005/8/layout/orgChart1"/>
    <dgm:cxn modelId="{16B451D4-70DF-4FD5-BB30-83E7C0D275C0}" type="presOf" srcId="{EB4BBDBA-CBD6-4462-A2C2-FFF7F6A27341}" destId="{54ADD834-948E-4683-95F9-4FBB8B0DF1BD}" srcOrd="0" destOrd="0" presId="urn:microsoft.com/office/officeart/2005/8/layout/orgChart1"/>
    <dgm:cxn modelId="{A51581EC-85B6-4593-A2A2-9CF80945CE9A}" type="presOf" srcId="{1251327F-EAB7-407E-BAA4-76E372D33271}" destId="{177F639E-7286-41F3-862F-E9602184A34E}" srcOrd="0" destOrd="0" presId="urn:microsoft.com/office/officeart/2005/8/layout/orgChart1"/>
    <dgm:cxn modelId="{88AFF2F5-048D-4149-BF0C-F158000208C4}" type="presParOf" srcId="{290C5535-A625-48C5-9BF5-D4236BA9415B}" destId="{52EC8CBE-9C2D-49B2-A11F-C293153EE440}" srcOrd="0" destOrd="0" presId="urn:microsoft.com/office/officeart/2005/8/layout/orgChart1"/>
    <dgm:cxn modelId="{01338DA5-B66F-4F51-BD1C-EC7834283838}" type="presParOf" srcId="{52EC8CBE-9C2D-49B2-A11F-C293153EE440}" destId="{94C5BA5F-EBF1-4B3F-B8F7-23C5B98FE39D}" srcOrd="0" destOrd="0" presId="urn:microsoft.com/office/officeart/2005/8/layout/orgChart1"/>
    <dgm:cxn modelId="{4E87786C-4996-4120-B65E-2A7F4D198969}" type="presParOf" srcId="{94C5BA5F-EBF1-4B3F-B8F7-23C5B98FE39D}" destId="{3E07A15E-0579-4612-A295-C8B1FF7E9E33}" srcOrd="0" destOrd="0" presId="urn:microsoft.com/office/officeart/2005/8/layout/orgChart1"/>
    <dgm:cxn modelId="{3C184809-9DC0-4C0B-ABE7-19FA91154567}" type="presParOf" srcId="{94C5BA5F-EBF1-4B3F-B8F7-23C5B98FE39D}" destId="{CC02F3FA-7AA8-4CD8-8542-5E8EE6EE519D}" srcOrd="1" destOrd="0" presId="urn:microsoft.com/office/officeart/2005/8/layout/orgChart1"/>
    <dgm:cxn modelId="{20335855-1265-4EE7-994C-AC40E2101E33}" type="presParOf" srcId="{52EC8CBE-9C2D-49B2-A11F-C293153EE440}" destId="{2A745112-1AA8-4FFB-B2C0-2085907E975A}" srcOrd="1" destOrd="0" presId="urn:microsoft.com/office/officeart/2005/8/layout/orgChart1"/>
    <dgm:cxn modelId="{BC6B1731-8CB8-4427-A50D-22B2BDE897C8}" type="presParOf" srcId="{2A745112-1AA8-4FFB-B2C0-2085907E975A}" destId="{54ADD834-948E-4683-95F9-4FBB8B0DF1BD}" srcOrd="0" destOrd="0" presId="urn:microsoft.com/office/officeart/2005/8/layout/orgChart1"/>
    <dgm:cxn modelId="{77FD8E85-48C3-47A5-B998-D06BEE8FC32F}" type="presParOf" srcId="{2A745112-1AA8-4FFB-B2C0-2085907E975A}" destId="{01A15EE2-78E8-49E4-9633-2914908A7D05}" srcOrd="1" destOrd="0" presId="urn:microsoft.com/office/officeart/2005/8/layout/orgChart1"/>
    <dgm:cxn modelId="{B4BCC9C1-25BF-4800-AAB2-54F840D65C41}" type="presParOf" srcId="{01A15EE2-78E8-49E4-9633-2914908A7D05}" destId="{DFD7D28F-BA79-4AA0-913E-1B0F8321A224}" srcOrd="0" destOrd="0" presId="urn:microsoft.com/office/officeart/2005/8/layout/orgChart1"/>
    <dgm:cxn modelId="{1A2922BA-2007-49CF-A60B-9782B1D23254}" type="presParOf" srcId="{DFD7D28F-BA79-4AA0-913E-1B0F8321A224}" destId="{69793945-AAED-4182-979A-2CC9E2F528C2}" srcOrd="0" destOrd="0" presId="urn:microsoft.com/office/officeart/2005/8/layout/orgChart1"/>
    <dgm:cxn modelId="{14B6077A-3279-489E-B55C-724B9D16FD82}" type="presParOf" srcId="{DFD7D28F-BA79-4AA0-913E-1B0F8321A224}" destId="{8FD2AC65-2149-40E1-B7A5-C21593CEC163}" srcOrd="1" destOrd="0" presId="urn:microsoft.com/office/officeart/2005/8/layout/orgChart1"/>
    <dgm:cxn modelId="{EBDFA770-0E07-4757-B9F2-3BF8F622C09B}" type="presParOf" srcId="{01A15EE2-78E8-49E4-9633-2914908A7D05}" destId="{00E3351E-0E8A-436E-9DFD-A5140ABA220D}" srcOrd="1" destOrd="0" presId="urn:microsoft.com/office/officeart/2005/8/layout/orgChart1"/>
    <dgm:cxn modelId="{7BAF5020-8362-4D02-A027-C91E77B33DA5}" type="presParOf" srcId="{00E3351E-0E8A-436E-9DFD-A5140ABA220D}" destId="{2ECDC98E-1EB6-4253-B75C-CBEC9F5C14E7}" srcOrd="0" destOrd="0" presId="urn:microsoft.com/office/officeart/2005/8/layout/orgChart1"/>
    <dgm:cxn modelId="{0A86B9A0-8313-464D-8FE1-1A955DDE8F99}" type="presParOf" srcId="{00E3351E-0E8A-436E-9DFD-A5140ABA220D}" destId="{3FF38ECA-0A76-4F3B-9ECA-735F3A5CA0F8}" srcOrd="1" destOrd="0" presId="urn:microsoft.com/office/officeart/2005/8/layout/orgChart1"/>
    <dgm:cxn modelId="{8E5AF9B7-E1A8-4143-AA5D-2F648B121C14}" type="presParOf" srcId="{3FF38ECA-0A76-4F3B-9ECA-735F3A5CA0F8}" destId="{5AF77DDA-8ABD-4E84-BB41-DDEF03F33EDD}" srcOrd="0" destOrd="0" presId="urn:microsoft.com/office/officeart/2005/8/layout/orgChart1"/>
    <dgm:cxn modelId="{DE494344-F173-4BFA-9654-CD6DA47237B1}" type="presParOf" srcId="{5AF77DDA-8ABD-4E84-BB41-DDEF03F33EDD}" destId="{177F639E-7286-41F3-862F-E9602184A34E}" srcOrd="0" destOrd="0" presId="urn:microsoft.com/office/officeart/2005/8/layout/orgChart1"/>
    <dgm:cxn modelId="{F522BDD0-BAAB-4A26-841E-1B90DA19BEED}" type="presParOf" srcId="{5AF77DDA-8ABD-4E84-BB41-DDEF03F33EDD}" destId="{5FF9B7AA-AE96-4A3D-927F-2F7B2288AF0C}" srcOrd="1" destOrd="0" presId="urn:microsoft.com/office/officeart/2005/8/layout/orgChart1"/>
    <dgm:cxn modelId="{1DF349D8-341A-4583-B958-981C1936A977}" type="presParOf" srcId="{3FF38ECA-0A76-4F3B-9ECA-735F3A5CA0F8}" destId="{B0F2BF87-D00B-427B-B014-3B5FB901B624}" srcOrd="1" destOrd="0" presId="urn:microsoft.com/office/officeart/2005/8/layout/orgChart1"/>
    <dgm:cxn modelId="{E9CDD2B1-9DD1-40DB-B652-05344DF526C7}" type="presParOf" srcId="{3FF38ECA-0A76-4F3B-9ECA-735F3A5CA0F8}" destId="{A544B65A-C65F-4C7C-8BB7-538A19D97300}" srcOrd="2" destOrd="0" presId="urn:microsoft.com/office/officeart/2005/8/layout/orgChart1"/>
    <dgm:cxn modelId="{3F249034-F45F-4FD2-AB1A-4C52C8583458}" type="presParOf" srcId="{00E3351E-0E8A-436E-9DFD-A5140ABA220D}" destId="{C956FF28-0DC2-43B0-8700-256979C43B3C}" srcOrd="2" destOrd="0" presId="urn:microsoft.com/office/officeart/2005/8/layout/orgChart1"/>
    <dgm:cxn modelId="{6C9A5875-7614-41F9-A17F-6CCDBC1D544E}" type="presParOf" srcId="{00E3351E-0E8A-436E-9DFD-A5140ABA220D}" destId="{C005F299-877D-4BDB-8272-BDDB463AA3B2}" srcOrd="3" destOrd="0" presId="urn:microsoft.com/office/officeart/2005/8/layout/orgChart1"/>
    <dgm:cxn modelId="{D4FE1C20-ABDF-4AC3-8290-58868EA4A7D9}" type="presParOf" srcId="{C005F299-877D-4BDB-8272-BDDB463AA3B2}" destId="{1FBC825C-212E-4EC3-814E-53D101C864F4}" srcOrd="0" destOrd="0" presId="urn:microsoft.com/office/officeart/2005/8/layout/orgChart1"/>
    <dgm:cxn modelId="{C55CB503-1C00-44C4-8248-E0F65290E6C7}" type="presParOf" srcId="{1FBC825C-212E-4EC3-814E-53D101C864F4}" destId="{A132E9ED-3ADC-41B4-9160-45F44AB89EBF}" srcOrd="0" destOrd="0" presId="urn:microsoft.com/office/officeart/2005/8/layout/orgChart1"/>
    <dgm:cxn modelId="{040DF902-7D25-4302-8B15-B79B8D717A4B}" type="presParOf" srcId="{1FBC825C-212E-4EC3-814E-53D101C864F4}" destId="{CE6068BB-1070-4E2C-8F82-FBA4AEA66C53}" srcOrd="1" destOrd="0" presId="urn:microsoft.com/office/officeart/2005/8/layout/orgChart1"/>
    <dgm:cxn modelId="{65AACA72-D356-49E5-9E78-B15D11ECB1ED}" type="presParOf" srcId="{C005F299-877D-4BDB-8272-BDDB463AA3B2}" destId="{39E472D3-F56B-4F07-8A6A-BA9EC2B3F093}" srcOrd="1" destOrd="0" presId="urn:microsoft.com/office/officeart/2005/8/layout/orgChart1"/>
    <dgm:cxn modelId="{78967E5F-808E-4DFC-BB14-529067B86433}" type="presParOf" srcId="{C005F299-877D-4BDB-8272-BDDB463AA3B2}" destId="{9C3D8DB6-BB47-4C1B-ABB2-FD5CDBBEC949}" srcOrd="2" destOrd="0" presId="urn:microsoft.com/office/officeart/2005/8/layout/orgChart1"/>
    <dgm:cxn modelId="{A983FFE5-4726-4465-BE36-D6BA774D9D8C}" type="presParOf" srcId="{00E3351E-0E8A-436E-9DFD-A5140ABA220D}" destId="{4929D323-12FC-4389-ADE4-E8EC45049B58}" srcOrd="4" destOrd="0" presId="urn:microsoft.com/office/officeart/2005/8/layout/orgChart1"/>
    <dgm:cxn modelId="{B3A79311-5691-458E-8237-EE6CE02060C7}" type="presParOf" srcId="{00E3351E-0E8A-436E-9DFD-A5140ABA220D}" destId="{AB3E381B-D7F6-4FB6-8B9B-4A5ED514F7C3}" srcOrd="5" destOrd="0" presId="urn:microsoft.com/office/officeart/2005/8/layout/orgChart1"/>
    <dgm:cxn modelId="{8B0DD4D1-FDEC-4913-B4D0-A62B0DE0C5D0}" type="presParOf" srcId="{AB3E381B-D7F6-4FB6-8B9B-4A5ED514F7C3}" destId="{74F89FCA-D0FE-41C0-906C-9E54CCEC1BC4}" srcOrd="0" destOrd="0" presId="urn:microsoft.com/office/officeart/2005/8/layout/orgChart1"/>
    <dgm:cxn modelId="{CBD57939-1749-45C0-9F57-7C31CA5FA3E4}" type="presParOf" srcId="{74F89FCA-D0FE-41C0-906C-9E54CCEC1BC4}" destId="{228686F8-75EB-49EB-991F-8FBFD14D0E39}" srcOrd="0" destOrd="0" presId="urn:microsoft.com/office/officeart/2005/8/layout/orgChart1"/>
    <dgm:cxn modelId="{634BED49-349E-43AC-8922-371C93FF8D51}" type="presParOf" srcId="{74F89FCA-D0FE-41C0-906C-9E54CCEC1BC4}" destId="{014DBBA4-7AC6-469A-A7B9-4A67D5AAAEA7}" srcOrd="1" destOrd="0" presId="urn:microsoft.com/office/officeart/2005/8/layout/orgChart1"/>
    <dgm:cxn modelId="{B9012154-4FD0-42E0-97E2-E46DC3AB9C15}" type="presParOf" srcId="{AB3E381B-D7F6-4FB6-8B9B-4A5ED514F7C3}" destId="{5590B919-4AF6-406C-B133-FEBD5F9F79E8}" srcOrd="1" destOrd="0" presId="urn:microsoft.com/office/officeart/2005/8/layout/orgChart1"/>
    <dgm:cxn modelId="{7056B46F-8A47-4D3F-8222-5A17F981B3E2}" type="presParOf" srcId="{AB3E381B-D7F6-4FB6-8B9B-4A5ED514F7C3}" destId="{9DE399C8-971F-4CDF-B03A-7C7CDD22E91A}" srcOrd="2" destOrd="0" presId="urn:microsoft.com/office/officeart/2005/8/layout/orgChart1"/>
    <dgm:cxn modelId="{7B2A8258-A6C1-49E4-AE39-56A1BAE8BF9E}" type="presParOf" srcId="{01A15EE2-78E8-49E4-9633-2914908A7D05}" destId="{937FD554-D0B2-4B5E-99F3-8DEE76735C22}" srcOrd="2" destOrd="0" presId="urn:microsoft.com/office/officeart/2005/8/layout/orgChart1"/>
    <dgm:cxn modelId="{F543358C-8E6C-4F43-8095-38BBFADD0B5D}" type="presParOf" srcId="{52EC8CBE-9C2D-49B2-A11F-C293153EE440}" destId="{B787629F-F860-49D0-9441-EFD787704FF0}"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929D323-12FC-4389-ADE4-E8EC45049B58}">
      <dsp:nvSpPr>
        <dsp:cNvPr id="0" name=""/>
        <dsp:cNvSpPr/>
      </dsp:nvSpPr>
      <dsp:spPr>
        <a:xfrm>
          <a:off x="4484204" y="2843256"/>
          <a:ext cx="2841437" cy="493142"/>
        </a:xfrm>
        <a:custGeom>
          <a:avLst/>
          <a:gdLst/>
          <a:ahLst/>
          <a:cxnLst/>
          <a:rect l="0" t="0" r="0" b="0"/>
          <a:pathLst>
            <a:path>
              <a:moveTo>
                <a:pt x="0" y="0"/>
              </a:moveTo>
              <a:lnTo>
                <a:pt x="0" y="246571"/>
              </a:lnTo>
              <a:lnTo>
                <a:pt x="2841437" y="246571"/>
              </a:lnTo>
              <a:lnTo>
                <a:pt x="2841437" y="493142"/>
              </a:lnTo>
            </a:path>
          </a:pathLst>
        </a:custGeom>
        <a:noFill/>
        <a:ln w="12700" cap="flat" cmpd="sng" algn="ctr">
          <a:solidFill>
            <a:schemeClr val="accent2">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956FF28-0DC2-43B0-8700-256979C43B3C}">
      <dsp:nvSpPr>
        <dsp:cNvPr id="0" name=""/>
        <dsp:cNvSpPr/>
      </dsp:nvSpPr>
      <dsp:spPr>
        <a:xfrm>
          <a:off x="4438484" y="2843256"/>
          <a:ext cx="91440" cy="493142"/>
        </a:xfrm>
        <a:custGeom>
          <a:avLst/>
          <a:gdLst/>
          <a:ahLst/>
          <a:cxnLst/>
          <a:rect l="0" t="0" r="0" b="0"/>
          <a:pathLst>
            <a:path>
              <a:moveTo>
                <a:pt x="45720" y="0"/>
              </a:moveTo>
              <a:lnTo>
                <a:pt x="45720" y="493142"/>
              </a:lnTo>
            </a:path>
          </a:pathLst>
        </a:custGeom>
        <a:noFill/>
        <a:ln w="12700" cap="flat" cmpd="sng" algn="ctr">
          <a:solidFill>
            <a:schemeClr val="accent2">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ECDC98E-1EB6-4253-B75C-CBEC9F5C14E7}">
      <dsp:nvSpPr>
        <dsp:cNvPr id="0" name=""/>
        <dsp:cNvSpPr/>
      </dsp:nvSpPr>
      <dsp:spPr>
        <a:xfrm>
          <a:off x="1642766" y="2843256"/>
          <a:ext cx="2841437" cy="493142"/>
        </a:xfrm>
        <a:custGeom>
          <a:avLst/>
          <a:gdLst/>
          <a:ahLst/>
          <a:cxnLst/>
          <a:rect l="0" t="0" r="0" b="0"/>
          <a:pathLst>
            <a:path>
              <a:moveTo>
                <a:pt x="2841437" y="0"/>
              </a:moveTo>
              <a:lnTo>
                <a:pt x="2841437" y="246571"/>
              </a:lnTo>
              <a:lnTo>
                <a:pt x="0" y="246571"/>
              </a:lnTo>
              <a:lnTo>
                <a:pt x="0" y="493142"/>
              </a:lnTo>
            </a:path>
          </a:pathLst>
        </a:custGeom>
        <a:noFill/>
        <a:ln w="12700" cap="flat" cmpd="sng" algn="ctr">
          <a:solidFill>
            <a:schemeClr val="accent2">
              <a:tint val="7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4ADD834-948E-4683-95F9-4FBB8B0DF1BD}">
      <dsp:nvSpPr>
        <dsp:cNvPr id="0" name=""/>
        <dsp:cNvSpPr/>
      </dsp:nvSpPr>
      <dsp:spPr>
        <a:xfrm>
          <a:off x="4438484" y="1175967"/>
          <a:ext cx="91440" cy="493142"/>
        </a:xfrm>
        <a:custGeom>
          <a:avLst/>
          <a:gdLst/>
          <a:ahLst/>
          <a:cxnLst/>
          <a:rect l="0" t="0" r="0" b="0"/>
          <a:pathLst>
            <a:path>
              <a:moveTo>
                <a:pt x="45720" y="0"/>
              </a:moveTo>
              <a:lnTo>
                <a:pt x="45720" y="493142"/>
              </a:lnTo>
            </a:path>
          </a:pathLst>
        </a:custGeom>
        <a:noFill/>
        <a:ln w="12700" cap="flat" cmpd="sng" algn="ctr">
          <a:solidFill>
            <a:schemeClr val="accent2">
              <a:tint val="9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3E07A15E-0579-4612-A295-C8B1FF7E9E33}">
      <dsp:nvSpPr>
        <dsp:cNvPr id="0" name=""/>
        <dsp:cNvSpPr/>
      </dsp:nvSpPr>
      <dsp:spPr>
        <a:xfrm>
          <a:off x="3310056" y="1819"/>
          <a:ext cx="2348295" cy="1174147"/>
        </a:xfrm>
        <a:prstGeom prst="rect">
          <a:avLst/>
        </a:prstGeom>
        <a:solidFill>
          <a:schemeClr val="accent5">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100" b="1" i="0" u="none" strike="noStrike" kern="1200" cap="none" normalizeH="0" baseline="0" dirty="0">
              <a:ln/>
              <a:solidFill>
                <a:schemeClr val="tx1"/>
              </a:solidFill>
              <a:effectLst/>
              <a:latin typeface="Calibri" pitchFamily="34" charset="0"/>
              <a:cs typeface="Calibri" pitchFamily="34" charset="0"/>
            </a:rPr>
            <a:t>PERSONS 18 YEARS OLD OR OLDER WHO</a:t>
          </a:r>
        </a:p>
      </dsp:txBody>
      <dsp:txXfrm>
        <a:off x="3310056" y="1819"/>
        <a:ext cx="2348295" cy="1174147"/>
      </dsp:txXfrm>
    </dsp:sp>
    <dsp:sp modelId="{69793945-AAED-4182-979A-2CC9E2F528C2}">
      <dsp:nvSpPr>
        <dsp:cNvPr id="0" name=""/>
        <dsp:cNvSpPr/>
      </dsp:nvSpPr>
      <dsp:spPr>
        <a:xfrm>
          <a:off x="3310056" y="1669109"/>
          <a:ext cx="2348295" cy="1174147"/>
        </a:xfrm>
        <a:prstGeom prst="rect">
          <a:avLst/>
        </a:prstGeom>
        <a:solidFill>
          <a:schemeClr val="accent5">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100" b="1" i="0" u="none" strike="noStrike" kern="1200" cap="none" normalizeH="0" baseline="0" dirty="0">
              <a:ln/>
              <a:solidFill>
                <a:schemeClr val="tx1"/>
              </a:solidFill>
              <a:effectLst/>
              <a:latin typeface="Calibri" pitchFamily="34" charset="0"/>
              <a:cs typeface="Calibri" pitchFamily="34" charset="0"/>
            </a:rPr>
            <a:t>ARE VICTIMS OF ABUSE, NEGLECT OR EXPLOITATION AND</a:t>
          </a:r>
        </a:p>
      </dsp:txBody>
      <dsp:txXfrm>
        <a:off x="3310056" y="1669109"/>
        <a:ext cx="2348295" cy="1174147"/>
      </dsp:txXfrm>
    </dsp:sp>
    <dsp:sp modelId="{177F639E-7286-41F3-862F-E9602184A34E}">
      <dsp:nvSpPr>
        <dsp:cNvPr id="0" name=""/>
        <dsp:cNvSpPr/>
      </dsp:nvSpPr>
      <dsp:spPr>
        <a:xfrm>
          <a:off x="468619" y="3336398"/>
          <a:ext cx="2348295" cy="1174147"/>
        </a:xfrm>
        <a:prstGeom prst="rect">
          <a:avLst/>
        </a:prstGeom>
        <a:solidFill>
          <a:schemeClr val="accent5">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kern="1200" cap="none" normalizeH="0" baseline="0" dirty="0">
              <a:ln/>
              <a:solidFill>
                <a:schemeClr val="tx1"/>
              </a:solidFill>
              <a:effectLst/>
              <a:latin typeface="Calibri" pitchFamily="34" charset="0"/>
              <a:cs typeface="Calibri" pitchFamily="34" charset="0"/>
            </a:rPr>
            <a:t>HAVE A SUBSTANTIAL MENTAL IMPAIRMENT</a:t>
          </a:r>
        </a:p>
      </dsp:txBody>
      <dsp:txXfrm>
        <a:off x="468619" y="3336398"/>
        <a:ext cx="2348295" cy="1174147"/>
      </dsp:txXfrm>
    </dsp:sp>
    <dsp:sp modelId="{A132E9ED-3ADC-41B4-9160-45F44AB89EBF}">
      <dsp:nvSpPr>
        <dsp:cNvPr id="0" name=""/>
        <dsp:cNvSpPr/>
      </dsp:nvSpPr>
      <dsp:spPr>
        <a:xfrm>
          <a:off x="3310056" y="3336398"/>
          <a:ext cx="2348295" cy="1174147"/>
        </a:xfrm>
        <a:prstGeom prst="rect">
          <a:avLst/>
        </a:prstGeom>
        <a:solidFill>
          <a:schemeClr val="accent5">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kern="1200" cap="none" normalizeH="0" baseline="0" dirty="0">
              <a:ln/>
              <a:solidFill>
                <a:schemeClr val="tx1"/>
              </a:solidFill>
              <a:effectLst/>
              <a:latin typeface="Calibri" pitchFamily="34" charset="0"/>
              <a:cs typeface="Calibri" pitchFamily="34" charset="0"/>
            </a:rPr>
            <a:t>HAVE SUBSTANTIAL FUNCTIONAL IMPAIRMENT</a:t>
          </a:r>
          <a:endParaRPr kumimoji="0" lang="en-US" sz="2000" b="0" i="0" u="none" strike="noStrike" kern="1200" cap="none" normalizeH="0" baseline="0" dirty="0">
            <a:ln/>
            <a:solidFill>
              <a:schemeClr val="tx1"/>
            </a:solidFill>
            <a:effectLst/>
            <a:latin typeface="Calibri" pitchFamily="34" charset="0"/>
            <a:cs typeface="Calibri" pitchFamily="34" charset="0"/>
          </a:endParaRPr>
        </a:p>
      </dsp:txBody>
      <dsp:txXfrm>
        <a:off x="3310056" y="3336398"/>
        <a:ext cx="2348295" cy="1174147"/>
      </dsp:txXfrm>
    </dsp:sp>
    <dsp:sp modelId="{228686F8-75EB-49EB-991F-8FBFD14D0E39}">
      <dsp:nvSpPr>
        <dsp:cNvPr id="0" name=""/>
        <dsp:cNvSpPr/>
      </dsp:nvSpPr>
      <dsp:spPr>
        <a:xfrm>
          <a:off x="6151494" y="3336398"/>
          <a:ext cx="2348295" cy="1174147"/>
        </a:xfrm>
        <a:prstGeom prst="rect">
          <a:avLst/>
        </a:prstGeom>
        <a:solidFill>
          <a:schemeClr val="accent5">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 tIns="13335" rIns="13335" bIns="1333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sz="2100" b="1" i="0" u="none" strike="noStrike" kern="1200" cap="none" normalizeH="0" baseline="0" dirty="0">
              <a:ln/>
              <a:solidFill>
                <a:schemeClr val="tx1"/>
              </a:solidFill>
              <a:effectLst/>
              <a:latin typeface="Calibri" pitchFamily="34" charset="0"/>
              <a:cs typeface="Calibri" pitchFamily="34" charset="0"/>
            </a:rPr>
            <a:t>HAVE A GUARDIAN OR CONSERVATOR APPOINTED</a:t>
          </a:r>
        </a:p>
      </dsp:txBody>
      <dsp:txXfrm>
        <a:off x="6151494" y="3336398"/>
        <a:ext cx="2348295" cy="1174147"/>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8"/>
            <a:ext cx="3169920" cy="482027"/>
          </a:xfrm>
          <a:prstGeom prst="rect">
            <a:avLst/>
          </a:prstGeom>
        </p:spPr>
        <p:txBody>
          <a:bodyPr vert="horz" lIns="95747" tIns="47873" rIns="95747" bIns="47873" rtlCol="0"/>
          <a:lstStyle>
            <a:lvl1pPr algn="l">
              <a:defRPr sz="1300"/>
            </a:lvl1pPr>
          </a:lstStyle>
          <a:p>
            <a:r>
              <a:rPr lang="en-US" dirty="0"/>
              <a:t>APS 101</a:t>
            </a:r>
          </a:p>
        </p:txBody>
      </p:sp>
      <p:sp>
        <p:nvSpPr>
          <p:cNvPr id="3" name="Date Placeholder 2"/>
          <p:cNvSpPr>
            <a:spLocks noGrp="1"/>
          </p:cNvSpPr>
          <p:nvPr>
            <p:ph type="dt" sz="quarter" idx="1"/>
          </p:nvPr>
        </p:nvSpPr>
        <p:spPr>
          <a:xfrm>
            <a:off x="4143587" y="8"/>
            <a:ext cx="3169920" cy="482027"/>
          </a:xfrm>
          <a:prstGeom prst="rect">
            <a:avLst/>
          </a:prstGeom>
        </p:spPr>
        <p:txBody>
          <a:bodyPr vert="horz" lIns="95747" tIns="47873" rIns="95747" bIns="47873" rtlCol="0"/>
          <a:lstStyle>
            <a:lvl1pPr algn="r">
              <a:defRPr sz="1300"/>
            </a:lvl1pPr>
          </a:lstStyle>
          <a:p>
            <a:fld id="{FA0657D6-E5BC-4EEE-9B53-1F84CEA62985}" type="datetimeFigureOut">
              <a:rPr lang="en-US" smtClean="0"/>
              <a:t>10/1/2026</a:t>
            </a:fld>
            <a:endParaRPr lang="en-US" dirty="0"/>
          </a:p>
        </p:txBody>
      </p:sp>
      <p:sp>
        <p:nvSpPr>
          <p:cNvPr id="4" name="Footer Placeholder 3"/>
          <p:cNvSpPr>
            <a:spLocks noGrp="1"/>
          </p:cNvSpPr>
          <p:nvPr>
            <p:ph type="ftr" sz="quarter" idx="2"/>
          </p:nvPr>
        </p:nvSpPr>
        <p:spPr>
          <a:xfrm>
            <a:off x="0" y="9119176"/>
            <a:ext cx="3169920" cy="482027"/>
          </a:xfrm>
          <a:prstGeom prst="rect">
            <a:avLst/>
          </a:prstGeom>
        </p:spPr>
        <p:txBody>
          <a:bodyPr vert="horz" lIns="95747" tIns="47873" rIns="95747" bIns="47873" rtlCol="0" anchor="b"/>
          <a:lstStyle>
            <a:lvl1pPr algn="l">
              <a:defRPr sz="1300"/>
            </a:lvl1pPr>
          </a:lstStyle>
          <a:p>
            <a:r>
              <a:rPr lang="en-US"/>
              <a:t>Helping People Live better Lives.</a:t>
            </a:r>
          </a:p>
        </p:txBody>
      </p:sp>
      <p:sp>
        <p:nvSpPr>
          <p:cNvPr id="5" name="Slide Number Placeholder 4"/>
          <p:cNvSpPr>
            <a:spLocks noGrp="1"/>
          </p:cNvSpPr>
          <p:nvPr>
            <p:ph type="sldNum" sz="quarter" idx="3"/>
          </p:nvPr>
        </p:nvSpPr>
        <p:spPr>
          <a:xfrm>
            <a:off x="4143587" y="9119176"/>
            <a:ext cx="3169920" cy="482027"/>
          </a:xfrm>
          <a:prstGeom prst="rect">
            <a:avLst/>
          </a:prstGeom>
        </p:spPr>
        <p:txBody>
          <a:bodyPr vert="horz" lIns="95747" tIns="47873" rIns="95747" bIns="47873" rtlCol="0" anchor="b"/>
          <a:lstStyle>
            <a:lvl1pPr algn="r">
              <a:defRPr sz="1300"/>
            </a:lvl1pPr>
          </a:lstStyle>
          <a:p>
            <a:fld id="{CE2D82DA-5D93-4F01-ABBC-625518272C17}" type="slidenum">
              <a:rPr lang="en-US" smtClean="0"/>
              <a:t>‹#›</a:t>
            </a:fld>
            <a:endParaRPr lang="en-US"/>
          </a:p>
        </p:txBody>
      </p:sp>
    </p:spTree>
    <p:extLst>
      <p:ext uri="{BB962C8B-B14F-4D97-AF65-F5344CB8AC3E}">
        <p14:creationId xmlns:p14="http://schemas.microsoft.com/office/powerpoint/2010/main" val="1963096504"/>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8" y="3"/>
            <a:ext cx="3170582" cy="480887"/>
          </a:xfrm>
          <a:prstGeom prst="rect">
            <a:avLst/>
          </a:prstGeom>
        </p:spPr>
        <p:txBody>
          <a:bodyPr vert="horz" lIns="95747" tIns="47873" rIns="95747" bIns="47873" rtlCol="0"/>
          <a:lstStyle>
            <a:lvl1pPr algn="l">
              <a:defRPr sz="1300"/>
            </a:lvl1pPr>
          </a:lstStyle>
          <a:p>
            <a:endParaRPr lang="en-US"/>
          </a:p>
        </p:txBody>
      </p:sp>
      <p:sp>
        <p:nvSpPr>
          <p:cNvPr id="3" name="Date Placeholder 2"/>
          <p:cNvSpPr>
            <a:spLocks noGrp="1"/>
          </p:cNvSpPr>
          <p:nvPr>
            <p:ph type="dt" idx="1"/>
          </p:nvPr>
        </p:nvSpPr>
        <p:spPr>
          <a:xfrm>
            <a:off x="4142969" y="3"/>
            <a:ext cx="3170582" cy="480887"/>
          </a:xfrm>
          <a:prstGeom prst="rect">
            <a:avLst/>
          </a:prstGeom>
        </p:spPr>
        <p:txBody>
          <a:bodyPr vert="horz" lIns="95747" tIns="47873" rIns="95747" bIns="47873" rtlCol="0"/>
          <a:lstStyle>
            <a:lvl1pPr algn="r">
              <a:defRPr sz="1300"/>
            </a:lvl1pPr>
          </a:lstStyle>
          <a:p>
            <a:fld id="{CD473510-9A33-4C2D-814F-062FEB88BA13}" type="datetimeFigureOut">
              <a:rPr lang="en-US" smtClean="0"/>
              <a:t>10/1/2026</a:t>
            </a:fld>
            <a:endParaRPr lang="en-US"/>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5747" tIns="47873" rIns="95747" bIns="47873" rtlCol="0" anchor="ctr"/>
          <a:lstStyle/>
          <a:p>
            <a:endParaRPr lang="en-US"/>
          </a:p>
        </p:txBody>
      </p:sp>
      <p:sp>
        <p:nvSpPr>
          <p:cNvPr id="5" name="Notes Placeholder 4"/>
          <p:cNvSpPr>
            <a:spLocks noGrp="1"/>
          </p:cNvSpPr>
          <p:nvPr>
            <p:ph type="body" sz="quarter" idx="3"/>
          </p:nvPr>
        </p:nvSpPr>
        <p:spPr>
          <a:xfrm>
            <a:off x="732183" y="4620474"/>
            <a:ext cx="5850835" cy="3780989"/>
          </a:xfrm>
          <a:prstGeom prst="rect">
            <a:avLst/>
          </a:prstGeom>
        </p:spPr>
        <p:txBody>
          <a:bodyPr vert="horz" lIns="95747" tIns="47873" rIns="95747" bIns="47873"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8" y="9120314"/>
            <a:ext cx="3170582" cy="480886"/>
          </a:xfrm>
          <a:prstGeom prst="rect">
            <a:avLst/>
          </a:prstGeom>
        </p:spPr>
        <p:txBody>
          <a:bodyPr vert="horz" lIns="95747" tIns="47873" rIns="95747" bIns="47873" rtlCol="0" anchor="b"/>
          <a:lstStyle>
            <a:lvl1pPr algn="l">
              <a:defRPr sz="1300"/>
            </a:lvl1pPr>
          </a:lstStyle>
          <a:p>
            <a:r>
              <a:rPr lang="en-US"/>
              <a:t>Helping People Live better Lives.</a:t>
            </a:r>
          </a:p>
        </p:txBody>
      </p:sp>
      <p:sp>
        <p:nvSpPr>
          <p:cNvPr id="7" name="Slide Number Placeholder 6"/>
          <p:cNvSpPr>
            <a:spLocks noGrp="1"/>
          </p:cNvSpPr>
          <p:nvPr>
            <p:ph type="sldNum" sz="quarter" idx="5"/>
          </p:nvPr>
        </p:nvSpPr>
        <p:spPr>
          <a:xfrm>
            <a:off x="4142969" y="9120314"/>
            <a:ext cx="3170582" cy="480886"/>
          </a:xfrm>
          <a:prstGeom prst="rect">
            <a:avLst/>
          </a:prstGeom>
        </p:spPr>
        <p:txBody>
          <a:bodyPr vert="horz" lIns="95747" tIns="47873" rIns="95747" bIns="47873" rtlCol="0" anchor="b"/>
          <a:lstStyle>
            <a:lvl1pPr algn="r">
              <a:defRPr sz="1300"/>
            </a:lvl1pPr>
          </a:lstStyle>
          <a:p>
            <a:fld id="{A06937D5-D888-482B-A8AA-31593E913E0B}" type="slidenum">
              <a:rPr lang="en-US" smtClean="0"/>
              <a:t>‹#›</a:t>
            </a:fld>
            <a:endParaRPr lang="en-US"/>
          </a:p>
        </p:txBody>
      </p:sp>
    </p:spTree>
    <p:extLst>
      <p:ext uri="{BB962C8B-B14F-4D97-AF65-F5344CB8AC3E}">
        <p14:creationId xmlns:p14="http://schemas.microsoft.com/office/powerpoint/2010/main" val="4182331899"/>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Arial" panose="020B0604020202020204" pitchFamily="34" charset="0"/>
                <a:cs typeface="Arial" panose="020B0604020202020204" pitchFamily="34" charset="0"/>
              </a:rPr>
              <a:t>Add the title of your presentation, your division, name, etc.</a:t>
            </a:r>
          </a:p>
        </p:txBody>
      </p:sp>
      <p:sp>
        <p:nvSpPr>
          <p:cNvPr id="4" name="Footer Placeholder 3"/>
          <p:cNvSpPr>
            <a:spLocks noGrp="1"/>
          </p:cNvSpPr>
          <p:nvPr>
            <p:ph type="ftr" sz="quarter" idx="10"/>
          </p:nvPr>
        </p:nvSpPr>
        <p:spPr/>
        <p:txBody>
          <a:bodyPr/>
          <a:lstStyle/>
          <a:p>
            <a:r>
              <a:rPr lang="en-US"/>
              <a:t>Helping People Live better Lives.</a:t>
            </a:r>
          </a:p>
        </p:txBody>
      </p:sp>
      <p:sp>
        <p:nvSpPr>
          <p:cNvPr id="5" name="Slide Number Placeholder 4"/>
          <p:cNvSpPr>
            <a:spLocks noGrp="1"/>
          </p:cNvSpPr>
          <p:nvPr>
            <p:ph type="sldNum" sz="quarter" idx="11"/>
          </p:nvPr>
        </p:nvSpPr>
        <p:spPr/>
        <p:txBody>
          <a:bodyPr/>
          <a:lstStyle/>
          <a:p>
            <a:fld id="{A06937D5-D888-482B-A8AA-31593E913E0B}" type="slidenum">
              <a:rPr lang="en-US" smtClean="0"/>
              <a:t>1</a:t>
            </a:fld>
            <a:endParaRPr lang="en-US"/>
          </a:p>
        </p:txBody>
      </p:sp>
    </p:spTree>
    <p:extLst>
      <p:ext uri="{BB962C8B-B14F-4D97-AF65-F5344CB8AC3E}">
        <p14:creationId xmlns:p14="http://schemas.microsoft.com/office/powerpoint/2010/main" val="2415757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r>
              <a:rPr lang="en-US"/>
              <a:t>Helping People Live better Lives.</a:t>
            </a:r>
          </a:p>
        </p:txBody>
      </p:sp>
      <p:sp>
        <p:nvSpPr>
          <p:cNvPr id="5" name="Slide Number Placeholder 4"/>
          <p:cNvSpPr>
            <a:spLocks noGrp="1"/>
          </p:cNvSpPr>
          <p:nvPr>
            <p:ph type="sldNum" sz="quarter" idx="11"/>
          </p:nvPr>
        </p:nvSpPr>
        <p:spPr/>
        <p:txBody>
          <a:bodyPr/>
          <a:lstStyle/>
          <a:p>
            <a:fld id="{A06937D5-D888-482B-A8AA-31593E913E0B}" type="slidenum">
              <a:rPr lang="en-US" smtClean="0"/>
              <a:t>2</a:t>
            </a:fld>
            <a:endParaRPr lang="en-US"/>
          </a:p>
        </p:txBody>
      </p:sp>
    </p:spTree>
    <p:extLst>
      <p:ext uri="{BB962C8B-B14F-4D97-AF65-F5344CB8AC3E}">
        <p14:creationId xmlns:p14="http://schemas.microsoft.com/office/powerpoint/2010/main" val="787897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Helping People Live better Lives.</a:t>
            </a: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6937D5-D888-482B-A8AA-31593E913E0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411297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APS operates under the authority of the Adult Protective Services Act.</a:t>
            </a:r>
          </a:p>
          <a:p>
            <a:r>
              <a:rPr lang="en-US" dirty="0"/>
              <a:t>Establishes a program to meet the needs of vulnerable adults and assure availability to eligible persons</a:t>
            </a:r>
          </a:p>
          <a:p>
            <a:r>
              <a:rPr lang="en-US" dirty="0"/>
              <a:t>Investigate abuse and neglect</a:t>
            </a:r>
          </a:p>
          <a:p>
            <a:r>
              <a:rPr lang="en-US" dirty="0"/>
              <a:t>Intervene in cases with abuse and neglect</a:t>
            </a:r>
          </a:p>
          <a:p>
            <a:r>
              <a:rPr lang="en-US" dirty="0"/>
              <a:t>ALWAYS Use the least restrictive interventions possible</a:t>
            </a:r>
          </a:p>
          <a:p>
            <a:r>
              <a:rPr lang="en-US" dirty="0"/>
              <a:t>Talk about Prevention services</a:t>
            </a:r>
          </a:p>
          <a:p>
            <a:r>
              <a:rPr lang="en-US" dirty="0"/>
              <a:t>APS is NOT law enforcement and we are NOT CPS – we cannot arrest perpetrators or force people to do what we want (this is sometimes frustrating to members of the public and our community partners who sometimes want us to intervene in ways that we are not allowed). We serve “vulnerable” adults and intervene in the “least restrictive“ ways possible.</a:t>
            </a:r>
          </a:p>
          <a:p>
            <a:endParaRPr lang="en-US" dirty="0"/>
          </a:p>
          <a:p>
            <a:endParaRPr lang="en-US" dirty="0"/>
          </a:p>
          <a:p>
            <a:endParaRPr lang="en-US" dirty="0"/>
          </a:p>
        </p:txBody>
      </p:sp>
      <p:sp>
        <p:nvSpPr>
          <p:cNvPr id="4" name="Footer Placeholder 3"/>
          <p:cNvSpPr>
            <a:spLocks noGrp="1"/>
          </p:cNvSpPr>
          <p:nvPr>
            <p:ph type="ftr" sz="quarter" idx="10"/>
          </p:nvPr>
        </p:nvSpPr>
        <p:spPr/>
        <p:txBody>
          <a:bodyPr/>
          <a:lstStyle/>
          <a:p>
            <a:r>
              <a:rPr lang="en-US"/>
              <a:t>Helping People Live better Lives.</a:t>
            </a:r>
          </a:p>
        </p:txBody>
      </p:sp>
      <p:sp>
        <p:nvSpPr>
          <p:cNvPr id="5" name="Slide Number Placeholder 4"/>
          <p:cNvSpPr>
            <a:spLocks noGrp="1"/>
          </p:cNvSpPr>
          <p:nvPr>
            <p:ph type="sldNum" sz="quarter" idx="11"/>
          </p:nvPr>
        </p:nvSpPr>
        <p:spPr/>
        <p:txBody>
          <a:bodyPr/>
          <a:lstStyle/>
          <a:p>
            <a:fld id="{A06937D5-D888-482B-A8AA-31593E913E0B}" type="slidenum">
              <a:rPr lang="en-US" smtClean="0"/>
              <a:t>4</a:t>
            </a:fld>
            <a:endParaRPr lang="en-US"/>
          </a:p>
        </p:txBody>
      </p:sp>
    </p:spTree>
    <p:extLst>
      <p:ext uri="{BB962C8B-B14F-4D97-AF65-F5344CB8AC3E}">
        <p14:creationId xmlns:p14="http://schemas.microsoft.com/office/powerpoint/2010/main" val="3823095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US" sz="3600" b="0" i="0" u="none" strike="noStrike" kern="1200" cap="none" spc="0" normalizeH="0" baseline="0" noProof="0" dirty="0">
                <a:ln>
                  <a:noFill/>
                </a:ln>
                <a:solidFill>
                  <a:srgbClr val="036080"/>
                </a:solidFill>
                <a:effectLst/>
                <a:uLnTx/>
                <a:uFillTx/>
                <a:latin typeface="Arial Bold"/>
                <a:ea typeface="+mj-ea"/>
                <a:cs typeface="+mj-cs"/>
              </a:rPr>
              <a:t>APS DEFINED BY STATE STATUTE </a:t>
            </a:r>
            <a:r>
              <a:rPr kumimoji="0" lang="en-US" sz="3600" b="1" i="0" u="none" strike="noStrike" kern="1200" cap="none" spc="0" normalizeH="0" baseline="0" noProof="0" dirty="0">
                <a:ln>
                  <a:noFill/>
                </a:ln>
                <a:solidFill>
                  <a:srgbClr val="7030A0"/>
                </a:solidFill>
                <a:effectLst/>
                <a:uLnTx/>
                <a:uFillTx/>
                <a:latin typeface="Calibri" pitchFamily="34" charset="0"/>
                <a:ea typeface="+mj-ea"/>
                <a:cs typeface="Calibri" pitchFamily="34" charset="0"/>
              </a:rPr>
              <a:t>§28-352</a:t>
            </a:r>
          </a:p>
          <a:p>
            <a:r>
              <a:rPr lang="en-US" dirty="0"/>
              <a:t>Adult Protective Services shall mean those services provided by the department for the prevention, correction, or discontinuance of abuse.  Such services shall be those necessary and appropriate under the circumstances to protect an abused vulnerable adult, ensure that the least restrictive alternative is provided, prevent further abuse, and promote self-care and independent living.</a:t>
            </a:r>
          </a:p>
          <a:p>
            <a:endParaRPr lang="en-US" dirty="0"/>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Helping People Live better Lives.</a:t>
            </a: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6937D5-D888-482B-A8AA-31593E913E0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86737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D47B5-F4FA-6259-2C0A-08FF457ACE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853D3C-61E3-2D7A-03DF-14A31F2D23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610B11-4242-5035-8072-F8A5DF766E9E}"/>
              </a:ext>
            </a:extLst>
          </p:cNvPr>
          <p:cNvSpPr>
            <a:spLocks noGrp="1"/>
          </p:cNvSpPr>
          <p:nvPr>
            <p:ph type="body" idx="1"/>
          </p:nvPr>
        </p:nvSpPr>
        <p:spPr/>
        <p:txBody>
          <a:bodyPr/>
          <a:lstStyle/>
          <a:p>
            <a:r>
              <a:rPr lang="en-US" dirty="0"/>
              <a:t>Every action taken by Adult Protective Services must balance the duty to protect the safety of the vulnerable adult with the adult’s right to self-determination.</a:t>
            </a:r>
          </a:p>
          <a:p>
            <a:r>
              <a:rPr lang="en-US" dirty="0"/>
              <a:t>Remember that adults have the right to make decisions—even “bad” decisions—as long as they have decision-making capacity.</a:t>
            </a:r>
          </a:p>
          <a:p>
            <a:r>
              <a:rPr lang="en-US" dirty="0"/>
              <a:t>Adults can refuse our services.</a:t>
            </a:r>
          </a:p>
        </p:txBody>
      </p:sp>
      <p:sp>
        <p:nvSpPr>
          <p:cNvPr id="4" name="Footer Placeholder 3">
            <a:extLst>
              <a:ext uri="{FF2B5EF4-FFF2-40B4-BE49-F238E27FC236}">
                <a16:creationId xmlns:a16="http://schemas.microsoft.com/office/drawing/2014/main" id="{C96D9650-A6AF-0A1E-C8F1-3496915FC5EA}"/>
              </a:ext>
            </a:extLst>
          </p:cNvPr>
          <p:cNvSpPr>
            <a:spLocks noGrp="1"/>
          </p:cNvSpPr>
          <p:nvPr>
            <p:ph type="ftr" sz="quarter" idx="10"/>
          </p:nvPr>
        </p:nvSpPr>
        <p:spPr/>
        <p:txBody>
          <a:bodyPr/>
          <a:lstStyle/>
          <a:p>
            <a:r>
              <a:rPr lang="en-US"/>
              <a:t>Helping People Live better Lives.</a:t>
            </a:r>
          </a:p>
        </p:txBody>
      </p:sp>
      <p:sp>
        <p:nvSpPr>
          <p:cNvPr id="5" name="Slide Number Placeholder 4">
            <a:extLst>
              <a:ext uri="{FF2B5EF4-FFF2-40B4-BE49-F238E27FC236}">
                <a16:creationId xmlns:a16="http://schemas.microsoft.com/office/drawing/2014/main" id="{DCB8B1A7-72F7-0F6B-CC59-834D8608CC28}"/>
              </a:ext>
            </a:extLst>
          </p:cNvPr>
          <p:cNvSpPr>
            <a:spLocks noGrp="1"/>
          </p:cNvSpPr>
          <p:nvPr>
            <p:ph type="sldNum" sz="quarter" idx="11"/>
          </p:nvPr>
        </p:nvSpPr>
        <p:spPr/>
        <p:txBody>
          <a:bodyPr/>
          <a:lstStyle/>
          <a:p>
            <a:fld id="{A06937D5-D888-482B-A8AA-31593E913E0B}" type="slidenum">
              <a:rPr lang="en-US" smtClean="0"/>
              <a:t>6</a:t>
            </a:fld>
            <a:endParaRPr lang="en-US"/>
          </a:p>
        </p:txBody>
      </p:sp>
    </p:spTree>
    <p:extLst>
      <p:ext uri="{BB962C8B-B14F-4D97-AF65-F5344CB8AC3E}">
        <p14:creationId xmlns:p14="http://schemas.microsoft.com/office/powerpoint/2010/main" val="1450247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DOES APS SERVE In Nebraska? To be eligible for APS intervention, an adult must be vulnerable. However, this does not mean we can impose our will on every vulnerable adult. Vulnerability does not necessarily mean a person lacks capacity. A person with capacity can still refuse services.</a:t>
            </a:r>
          </a:p>
          <a:p>
            <a:endParaRPr lang="en-US" dirty="0"/>
          </a:p>
        </p:txBody>
      </p:sp>
      <p:sp>
        <p:nvSpPr>
          <p:cNvPr id="4" name="Footer Placeholder 3"/>
          <p:cNvSpPr>
            <a:spLocks noGrp="1"/>
          </p:cNvSpPr>
          <p:nvPr>
            <p:ph type="ftr" sz="quarter" idx="10"/>
          </p:nvPr>
        </p:nvSpPr>
        <p:spPr/>
        <p:txBody>
          <a:bodyPr/>
          <a:lstStyle/>
          <a:p>
            <a:r>
              <a:rPr lang="en-US"/>
              <a:t>Helping People Live better Lives.</a:t>
            </a:r>
          </a:p>
        </p:txBody>
      </p:sp>
      <p:sp>
        <p:nvSpPr>
          <p:cNvPr id="5" name="Slide Number Placeholder 4"/>
          <p:cNvSpPr>
            <a:spLocks noGrp="1"/>
          </p:cNvSpPr>
          <p:nvPr>
            <p:ph type="sldNum" sz="quarter" idx="11"/>
          </p:nvPr>
        </p:nvSpPr>
        <p:spPr/>
        <p:txBody>
          <a:bodyPr/>
          <a:lstStyle/>
          <a:p>
            <a:fld id="{A06937D5-D888-482B-A8AA-31593E913E0B}" type="slidenum">
              <a:rPr lang="en-US" smtClean="0"/>
              <a:t>7</a:t>
            </a:fld>
            <a:endParaRPr lang="en-US"/>
          </a:p>
        </p:txBody>
      </p:sp>
    </p:spTree>
    <p:extLst>
      <p:ext uri="{BB962C8B-B14F-4D97-AF65-F5344CB8AC3E}">
        <p14:creationId xmlns:p14="http://schemas.microsoft.com/office/powerpoint/2010/main" val="38968127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Helping People Live better Lives.</a:t>
            </a: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6937D5-D888-482B-A8AA-31593E913E0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78703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Statutory reference.</a:t>
            </a:r>
          </a:p>
          <a:p>
            <a:r>
              <a:rPr lang="en-US" dirty="0"/>
              <a:t>Now we will break down what this definition means.</a:t>
            </a:r>
          </a:p>
        </p:txBody>
      </p:sp>
      <p:sp>
        <p:nvSpPr>
          <p:cNvPr id="4" name="Footer Placeholder 3"/>
          <p:cNvSpPr>
            <a:spLocks noGrp="1"/>
          </p:cNvSpPr>
          <p:nvPr>
            <p:ph type="ftr" sz="quarter" idx="10"/>
          </p:nvPr>
        </p:nvSpPr>
        <p:spPr/>
        <p:txBody>
          <a:bodyPr/>
          <a:lstStyle/>
          <a:p>
            <a:r>
              <a:rPr lang="en-US"/>
              <a:t>Helping People Live better Lives.</a:t>
            </a:r>
          </a:p>
        </p:txBody>
      </p:sp>
      <p:sp>
        <p:nvSpPr>
          <p:cNvPr id="5" name="Slide Number Placeholder 4"/>
          <p:cNvSpPr>
            <a:spLocks noGrp="1"/>
          </p:cNvSpPr>
          <p:nvPr>
            <p:ph type="sldNum" sz="quarter" idx="11"/>
          </p:nvPr>
        </p:nvSpPr>
        <p:spPr/>
        <p:txBody>
          <a:bodyPr/>
          <a:lstStyle/>
          <a:p>
            <a:fld id="{A06937D5-D888-482B-A8AA-31593E913E0B}" type="slidenum">
              <a:rPr lang="en-US" smtClean="0"/>
              <a:t>9</a:t>
            </a:fld>
            <a:endParaRPr lang="en-US"/>
          </a:p>
        </p:txBody>
      </p:sp>
    </p:spTree>
    <p:extLst>
      <p:ext uri="{BB962C8B-B14F-4D97-AF65-F5344CB8AC3E}">
        <p14:creationId xmlns:p14="http://schemas.microsoft.com/office/powerpoint/2010/main" val="340206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adult is physically impaired </a:t>
            </a:r>
            <a:r>
              <a:rPr lang="en-US" b="1" dirty="0"/>
              <a:t>and this restricts their ability to complete ADLs</a:t>
            </a:r>
          </a:p>
          <a:p>
            <a:r>
              <a:rPr lang="en-US" dirty="0"/>
              <a:t>Activities of Daily Living</a:t>
            </a:r>
          </a:p>
        </p:txBody>
      </p:sp>
      <p:sp>
        <p:nvSpPr>
          <p:cNvPr id="4" name="Footer Placeholder 3"/>
          <p:cNvSpPr>
            <a:spLocks noGrp="1"/>
          </p:cNvSpPr>
          <p:nvPr>
            <p:ph type="ftr" sz="quarter" idx="10"/>
          </p:nvPr>
        </p:nvSpPr>
        <p:spPr/>
        <p:txBody>
          <a:bodyPr/>
          <a:lstStyle/>
          <a:p>
            <a:r>
              <a:rPr lang="en-US"/>
              <a:t>Helping People Live better Lives.</a:t>
            </a:r>
          </a:p>
        </p:txBody>
      </p:sp>
      <p:sp>
        <p:nvSpPr>
          <p:cNvPr id="5" name="Slide Number Placeholder 4"/>
          <p:cNvSpPr>
            <a:spLocks noGrp="1"/>
          </p:cNvSpPr>
          <p:nvPr>
            <p:ph type="sldNum" sz="quarter" idx="11"/>
          </p:nvPr>
        </p:nvSpPr>
        <p:spPr/>
        <p:txBody>
          <a:bodyPr/>
          <a:lstStyle/>
          <a:p>
            <a:fld id="{A06937D5-D888-482B-A8AA-31593E913E0B}" type="slidenum">
              <a:rPr lang="en-US" smtClean="0"/>
              <a:t>10</a:t>
            </a:fld>
            <a:endParaRPr lang="en-US"/>
          </a:p>
        </p:txBody>
      </p:sp>
    </p:spTree>
    <p:extLst>
      <p:ext uri="{BB962C8B-B14F-4D97-AF65-F5344CB8AC3E}">
        <p14:creationId xmlns:p14="http://schemas.microsoft.com/office/powerpoint/2010/main" val="16937644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solidFill>
                  <a:prstClr val="black"/>
                </a:solidFill>
                <a:effectLst/>
                <a:uLnTx/>
                <a:uFillTx/>
                <a:latin typeface="Arial"/>
                <a:ea typeface="+mn-ea"/>
                <a:cs typeface="+mn-cs"/>
              </a:rPr>
              <a:t>Substantial Functional Impairment means a substantial incapability, due to physical limitations, of living independently or providing self-care (Neb. Rev. Stat. § 28 -368). Two conditions must be met to indicate vulnerability: The alleged victim must show indications of having a physical impairment, </a:t>
            </a:r>
            <a:r>
              <a:rPr kumimoji="0" lang="en-US" sz="2000" b="1" i="0" u="none" strike="noStrike" kern="1200" cap="none" spc="0" normalizeH="0" baseline="0" noProof="0" dirty="0">
                <a:ln>
                  <a:noFill/>
                </a:ln>
                <a:solidFill>
                  <a:prstClr val="black"/>
                </a:solidFill>
                <a:effectLst/>
                <a:uLnTx/>
                <a:uFillTx/>
                <a:latin typeface="Arial"/>
                <a:ea typeface="+mn-ea"/>
                <a:cs typeface="+mn-cs"/>
              </a:rPr>
              <a:t>and this impairment must prevent independent living or provision of self-care</a:t>
            </a:r>
            <a:r>
              <a:rPr kumimoji="0" lang="en-US" sz="2000" b="0" i="0" u="none" strike="noStrike" kern="1200" cap="none" spc="0" normalizeH="0" baseline="0" noProof="0" dirty="0">
                <a:ln>
                  <a:noFill/>
                </a:ln>
                <a:solidFill>
                  <a:prstClr val="black"/>
                </a:solidFill>
                <a:effectLst/>
                <a:uLnTx/>
                <a:uFillTx/>
                <a:latin typeface="Arial"/>
                <a:ea typeface="+mn-ea"/>
                <a:cs typeface="+mn-cs"/>
              </a:rPr>
              <a:t>. At least one element from each column below must be present to mark this item.</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prstClr val="black"/>
              </a:solidFill>
              <a:effectLst/>
              <a:uLnTx/>
              <a:uFillTx/>
              <a:latin typeface="Arial"/>
              <a:ea typeface="+mn-ea"/>
              <a:cs typeface="+mn-cs"/>
            </a:endParaRPr>
          </a:p>
          <a:p>
            <a:endParaRPr lang="en-US" dirty="0"/>
          </a:p>
        </p:txBody>
      </p:sp>
      <p:sp>
        <p:nvSpPr>
          <p:cNvPr id="4" name="Footer Placeholder 3"/>
          <p:cNvSpPr>
            <a:spLocks noGrp="1"/>
          </p:cNvSpPr>
          <p:nvPr>
            <p:ph type="ftr" sz="quarter" idx="4"/>
          </p:nvPr>
        </p:nvSpPr>
        <p:spPr/>
        <p:txBody>
          <a:bodyPr/>
          <a:lstStyle/>
          <a:p>
            <a:r>
              <a:rPr lang="en-US"/>
              <a:t>Helping People Live better Lives.</a:t>
            </a:r>
          </a:p>
        </p:txBody>
      </p:sp>
      <p:sp>
        <p:nvSpPr>
          <p:cNvPr id="5" name="Slide Number Placeholder 4"/>
          <p:cNvSpPr>
            <a:spLocks noGrp="1"/>
          </p:cNvSpPr>
          <p:nvPr>
            <p:ph type="sldNum" sz="quarter" idx="5"/>
          </p:nvPr>
        </p:nvSpPr>
        <p:spPr/>
        <p:txBody>
          <a:bodyPr/>
          <a:lstStyle/>
          <a:p>
            <a:fld id="{A06937D5-D888-482B-A8AA-31593E913E0B}" type="slidenum">
              <a:rPr lang="en-US" smtClean="0"/>
              <a:t>11</a:t>
            </a:fld>
            <a:endParaRPr lang="en-US"/>
          </a:p>
        </p:txBody>
      </p:sp>
    </p:spTree>
    <p:extLst>
      <p:ext uri="{BB962C8B-B14F-4D97-AF65-F5344CB8AC3E}">
        <p14:creationId xmlns:p14="http://schemas.microsoft.com/office/powerpoint/2010/main" val="28721920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can include mental illness and/or dementia.</a:t>
            </a:r>
          </a:p>
        </p:txBody>
      </p:sp>
      <p:sp>
        <p:nvSpPr>
          <p:cNvPr id="4" name="Footer Placeholder 3"/>
          <p:cNvSpPr>
            <a:spLocks noGrp="1"/>
          </p:cNvSpPr>
          <p:nvPr>
            <p:ph type="ftr" sz="quarter" idx="10"/>
          </p:nvPr>
        </p:nvSpPr>
        <p:spPr/>
        <p:txBody>
          <a:bodyPr/>
          <a:lstStyle/>
          <a:p>
            <a:r>
              <a:rPr lang="en-US"/>
              <a:t>Helping People Live better Lives.</a:t>
            </a:r>
          </a:p>
        </p:txBody>
      </p:sp>
      <p:sp>
        <p:nvSpPr>
          <p:cNvPr id="5" name="Slide Number Placeholder 4"/>
          <p:cNvSpPr>
            <a:spLocks noGrp="1"/>
          </p:cNvSpPr>
          <p:nvPr>
            <p:ph type="sldNum" sz="quarter" idx="11"/>
          </p:nvPr>
        </p:nvSpPr>
        <p:spPr/>
        <p:txBody>
          <a:bodyPr/>
          <a:lstStyle/>
          <a:p>
            <a:fld id="{A06937D5-D888-482B-A8AA-31593E913E0B}" type="slidenum">
              <a:rPr lang="en-US" smtClean="0"/>
              <a:t>12</a:t>
            </a:fld>
            <a:endParaRPr lang="en-US"/>
          </a:p>
        </p:txBody>
      </p:sp>
    </p:spTree>
    <p:extLst>
      <p:ext uri="{BB962C8B-B14F-4D97-AF65-F5344CB8AC3E}">
        <p14:creationId xmlns:p14="http://schemas.microsoft.com/office/powerpoint/2010/main" val="20971904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Substantial mental impairment means a substantial disorder of thought, mood, perception, orientation, or memory that grossly impairs judgment, behavior, or ability to live independently or provide self-care.</a:t>
            </a:r>
          </a:p>
          <a:p>
            <a:endParaRPr lang="en-US" dirty="0"/>
          </a:p>
          <a:p>
            <a:r>
              <a:rPr lang="en-US" dirty="0"/>
              <a:t>Once again, Two conditions must be met to indicate vulnerability: The alleged victim must show indications of having substantial mental impairment, and this impairment </a:t>
            </a:r>
            <a:r>
              <a:rPr lang="en-US" b="1" dirty="0"/>
              <a:t>must prevent independent living or provision of self-care</a:t>
            </a:r>
            <a:r>
              <a:rPr lang="en-US" dirty="0"/>
              <a:t>. At least one element from each column below must be present to mark this item.</a:t>
            </a:r>
          </a:p>
          <a:p>
            <a:endParaRPr lang="en-US" dirty="0"/>
          </a:p>
          <a:p>
            <a:endParaRPr lang="en-US" dirty="0"/>
          </a:p>
        </p:txBody>
      </p:sp>
      <p:sp>
        <p:nvSpPr>
          <p:cNvPr id="4" name="Footer Placeholder 3"/>
          <p:cNvSpPr>
            <a:spLocks noGrp="1"/>
          </p:cNvSpPr>
          <p:nvPr>
            <p:ph type="ftr" sz="quarter" idx="4"/>
          </p:nvPr>
        </p:nvSpPr>
        <p:spPr/>
        <p:txBody>
          <a:bodyPr/>
          <a:lstStyle/>
          <a:p>
            <a:r>
              <a:rPr lang="en-US"/>
              <a:t>Helping People Live better Lives.</a:t>
            </a:r>
          </a:p>
        </p:txBody>
      </p:sp>
      <p:sp>
        <p:nvSpPr>
          <p:cNvPr id="5" name="Slide Number Placeholder 4"/>
          <p:cNvSpPr>
            <a:spLocks noGrp="1"/>
          </p:cNvSpPr>
          <p:nvPr>
            <p:ph type="sldNum" sz="quarter" idx="5"/>
          </p:nvPr>
        </p:nvSpPr>
        <p:spPr/>
        <p:txBody>
          <a:bodyPr/>
          <a:lstStyle/>
          <a:p>
            <a:fld id="{A06937D5-D888-482B-A8AA-31593E913E0B}" type="slidenum">
              <a:rPr lang="en-US" smtClean="0"/>
              <a:t>13</a:t>
            </a:fld>
            <a:endParaRPr lang="en-US"/>
          </a:p>
        </p:txBody>
      </p:sp>
    </p:spTree>
    <p:extLst>
      <p:ext uri="{BB962C8B-B14F-4D97-AF65-F5344CB8AC3E}">
        <p14:creationId xmlns:p14="http://schemas.microsoft.com/office/powerpoint/2010/main" val="3842077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a person who has a guardian appointed by the Court is assumed to be vulnerable.</a:t>
            </a:r>
          </a:p>
          <a:p>
            <a:r>
              <a:rPr lang="en-US" dirty="0"/>
              <a:t>Nebraska APS eligibility is not age-based, other than over 18.</a:t>
            </a:r>
          </a:p>
          <a:p>
            <a:r>
              <a:rPr lang="en-US" dirty="0"/>
              <a:t>For example: Case</a:t>
            </a:r>
            <a:r>
              <a:rPr lang="en-US" baseline="0" dirty="0"/>
              <a:t> with a 100-year-old woman accepted for self-neglect; she was suffering from malnutrition, not eating a healthy diet. BUT she was not vulnerable.  That is hard to say, because she is 100, but, she was able to complete her ADL’s, and had no substantial cognitive impairment.</a:t>
            </a:r>
            <a:endParaRPr lang="en-US" dirty="0"/>
          </a:p>
        </p:txBody>
      </p:sp>
      <p:sp>
        <p:nvSpPr>
          <p:cNvPr id="4" name="Footer Placeholder 3"/>
          <p:cNvSpPr>
            <a:spLocks noGrp="1"/>
          </p:cNvSpPr>
          <p:nvPr>
            <p:ph type="ftr" sz="quarter" idx="10"/>
          </p:nvPr>
        </p:nvSpPr>
        <p:spPr/>
        <p:txBody>
          <a:bodyPr/>
          <a:lstStyle/>
          <a:p>
            <a:r>
              <a:rPr lang="en-US"/>
              <a:t>Helping People Live better Lives.</a:t>
            </a:r>
          </a:p>
        </p:txBody>
      </p:sp>
      <p:sp>
        <p:nvSpPr>
          <p:cNvPr id="5" name="Slide Number Placeholder 4"/>
          <p:cNvSpPr>
            <a:spLocks noGrp="1"/>
          </p:cNvSpPr>
          <p:nvPr>
            <p:ph type="sldNum" sz="quarter" idx="11"/>
          </p:nvPr>
        </p:nvSpPr>
        <p:spPr/>
        <p:txBody>
          <a:bodyPr/>
          <a:lstStyle/>
          <a:p>
            <a:fld id="{A06937D5-D888-482B-A8AA-31593E913E0B}" type="slidenum">
              <a:rPr lang="en-US" smtClean="0"/>
              <a:t>14</a:t>
            </a:fld>
            <a:endParaRPr lang="en-US"/>
          </a:p>
        </p:txBody>
      </p:sp>
    </p:spTree>
    <p:extLst>
      <p:ext uri="{BB962C8B-B14F-4D97-AF65-F5344CB8AC3E}">
        <p14:creationId xmlns:p14="http://schemas.microsoft.com/office/powerpoint/2010/main" val="8213147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Regardless of the type of investigations (Individual or Organization), APS determines whether the adult  or alleged victim is vulnerable, whether mistreatment occurred and determines whether any services are necessary.</a:t>
            </a:r>
          </a:p>
          <a:p>
            <a:r>
              <a:rPr lang="en-US" dirty="0"/>
              <a:t>APS works with the adult to develop Service Plans to mitigate and prevent further abuse, neglect, or exploitation. </a:t>
            </a:r>
          </a:p>
          <a:p>
            <a:r>
              <a:rPr lang="en-US" dirty="0"/>
              <a:t>When it appears a crime has been committed, APS refers the case to LE or County Attorney for prosecution</a:t>
            </a:r>
          </a:p>
        </p:txBody>
      </p:sp>
      <p:sp>
        <p:nvSpPr>
          <p:cNvPr id="4" name="Footer Placeholder 3"/>
          <p:cNvSpPr>
            <a:spLocks noGrp="1"/>
          </p:cNvSpPr>
          <p:nvPr>
            <p:ph type="ftr" sz="quarter" idx="10"/>
          </p:nvPr>
        </p:nvSpPr>
        <p:spPr/>
        <p:txBody>
          <a:bodyPr/>
          <a:lstStyle/>
          <a:p>
            <a:r>
              <a:rPr lang="en-US"/>
              <a:t>Helping People Live better Lives.</a:t>
            </a:r>
          </a:p>
        </p:txBody>
      </p:sp>
      <p:sp>
        <p:nvSpPr>
          <p:cNvPr id="5" name="Slide Number Placeholder 4"/>
          <p:cNvSpPr>
            <a:spLocks noGrp="1"/>
          </p:cNvSpPr>
          <p:nvPr>
            <p:ph type="sldNum" sz="quarter" idx="11"/>
          </p:nvPr>
        </p:nvSpPr>
        <p:spPr/>
        <p:txBody>
          <a:bodyPr/>
          <a:lstStyle/>
          <a:p>
            <a:fld id="{A06937D5-D888-482B-A8AA-31593E913E0B}" type="slidenum">
              <a:rPr lang="en-US" smtClean="0"/>
              <a:t>15</a:t>
            </a:fld>
            <a:endParaRPr lang="en-US"/>
          </a:p>
        </p:txBody>
      </p:sp>
    </p:spTree>
    <p:extLst>
      <p:ext uri="{BB962C8B-B14F-4D97-AF65-F5344CB8AC3E}">
        <p14:creationId xmlns:p14="http://schemas.microsoft.com/office/powerpoint/2010/main" val="6862589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*Ongoing Service Coordination is discussed later.</a:t>
            </a:r>
          </a:p>
          <a:p>
            <a:r>
              <a:rPr lang="en-US" dirty="0"/>
              <a:t>Most often APS Links clients with community services</a:t>
            </a:r>
          </a:p>
          <a:p>
            <a:r>
              <a:rPr lang="en-US" dirty="0"/>
              <a:t>If an adult is no longer decisional and requires care, APS can assist with obtaining a guardian for them</a:t>
            </a:r>
          </a:p>
          <a:p>
            <a:r>
              <a:rPr lang="en-US" dirty="0"/>
              <a:t>APS can purchase services for individuals: Cleaning Service &amp; Garbage Removal, Clothing, telephone / service, Food, Furniture, Home Repair. Appliances, rent or mortgage, hotel, Legal Fees, Medical or Mental Health Services, Medical Supplies, Prescriptions, Moving Expenses, Personal Hygiene Items, Pest Control, Transportation, Other</a:t>
            </a:r>
          </a:p>
          <a:p>
            <a:r>
              <a:rPr lang="en-US" dirty="0"/>
              <a:t>Utilities, Other</a:t>
            </a:r>
          </a:p>
          <a:p>
            <a:endParaRPr lang="en-US" dirty="0"/>
          </a:p>
        </p:txBody>
      </p:sp>
      <p:sp>
        <p:nvSpPr>
          <p:cNvPr id="4" name="Footer Placehold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a:ln>
                  <a:noFill/>
                </a:ln>
                <a:solidFill>
                  <a:prstClr val="black"/>
                </a:solidFill>
                <a:effectLst/>
                <a:uLnTx/>
                <a:uFillTx/>
                <a:latin typeface="Calibri" panose="020F0502020204030204"/>
                <a:ea typeface="+mn-ea"/>
                <a:cs typeface="+mn-cs"/>
              </a:rPr>
              <a:t>Helping People Live better Lives.</a:t>
            </a:r>
          </a:p>
        </p:txBody>
      </p:sp>
      <p:sp>
        <p:nvSpPr>
          <p:cNvPr id="5" name="Slide Number Placehold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06937D5-D888-482B-A8AA-31593E913E0B}" type="slidenum">
              <a:rPr kumimoji="0" lang="en-US"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49523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Often, older people do not want to speak with APS Specialists because they believe we can force them to leave their homes. Worse yet, family members and “friends” perpetuate this mis-information. APS cannot force people from their homes or make them go to Long-Term Care. We are NOT CPS.</a:t>
            </a:r>
          </a:p>
        </p:txBody>
      </p:sp>
      <p:sp>
        <p:nvSpPr>
          <p:cNvPr id="4" name="Footer Placeholder 3"/>
          <p:cNvSpPr>
            <a:spLocks noGrp="1"/>
          </p:cNvSpPr>
          <p:nvPr>
            <p:ph type="ftr" sz="quarter" idx="10"/>
          </p:nvPr>
        </p:nvSpPr>
        <p:spPr/>
        <p:txBody>
          <a:bodyPr/>
          <a:lstStyle/>
          <a:p>
            <a:r>
              <a:rPr lang="en-US"/>
              <a:t>Helping People Live better Lives.</a:t>
            </a:r>
          </a:p>
        </p:txBody>
      </p:sp>
      <p:sp>
        <p:nvSpPr>
          <p:cNvPr id="5" name="Slide Number Placeholder 4"/>
          <p:cNvSpPr>
            <a:spLocks noGrp="1"/>
          </p:cNvSpPr>
          <p:nvPr>
            <p:ph type="sldNum" sz="quarter" idx="11"/>
          </p:nvPr>
        </p:nvSpPr>
        <p:spPr/>
        <p:txBody>
          <a:bodyPr/>
          <a:lstStyle/>
          <a:p>
            <a:fld id="{A06937D5-D888-482B-A8AA-31593E913E0B}" type="slidenum">
              <a:rPr lang="en-US" smtClean="0"/>
              <a:t>17</a:t>
            </a:fld>
            <a:endParaRPr lang="en-US"/>
          </a:p>
        </p:txBody>
      </p:sp>
    </p:spTree>
    <p:extLst>
      <p:ext uri="{BB962C8B-B14F-4D97-AF65-F5344CB8AC3E}">
        <p14:creationId xmlns:p14="http://schemas.microsoft.com/office/powerpoint/2010/main" val="25684471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action taken by Adult Protective Services must balance the duty to protect the safety of the vulnerable adult with the adult’s right to self-determination.</a:t>
            </a:r>
          </a:p>
          <a:p>
            <a:r>
              <a:rPr lang="en-US" dirty="0"/>
              <a:t>Remember that adults have the right to make decisions—even “bad” decisions—as long as they have decision-making capacity.</a:t>
            </a:r>
          </a:p>
          <a:p>
            <a:r>
              <a:rPr lang="en-US" dirty="0"/>
              <a:t>Adults can refuse our services.</a:t>
            </a:r>
          </a:p>
        </p:txBody>
      </p:sp>
      <p:sp>
        <p:nvSpPr>
          <p:cNvPr id="4" name="Footer Placeholder 3"/>
          <p:cNvSpPr>
            <a:spLocks noGrp="1"/>
          </p:cNvSpPr>
          <p:nvPr>
            <p:ph type="ftr" sz="quarter" idx="10"/>
          </p:nvPr>
        </p:nvSpPr>
        <p:spPr/>
        <p:txBody>
          <a:bodyPr/>
          <a:lstStyle/>
          <a:p>
            <a:r>
              <a:rPr lang="en-US"/>
              <a:t>Helping People Live better Lives.</a:t>
            </a:r>
          </a:p>
        </p:txBody>
      </p:sp>
      <p:sp>
        <p:nvSpPr>
          <p:cNvPr id="5" name="Slide Number Placeholder 4"/>
          <p:cNvSpPr>
            <a:spLocks noGrp="1"/>
          </p:cNvSpPr>
          <p:nvPr>
            <p:ph type="sldNum" sz="quarter" idx="11"/>
          </p:nvPr>
        </p:nvSpPr>
        <p:spPr/>
        <p:txBody>
          <a:bodyPr/>
          <a:lstStyle/>
          <a:p>
            <a:fld id="{A06937D5-D888-482B-A8AA-31593E913E0B}" type="slidenum">
              <a:rPr lang="en-US" smtClean="0"/>
              <a:t>18</a:t>
            </a:fld>
            <a:endParaRPr lang="en-US"/>
          </a:p>
        </p:txBody>
      </p:sp>
    </p:spTree>
    <p:extLst>
      <p:ext uri="{BB962C8B-B14F-4D97-AF65-F5344CB8AC3E}">
        <p14:creationId xmlns:p14="http://schemas.microsoft.com/office/powerpoint/2010/main" val="19218553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IF THE VICTIM IS UNSAFE AND UNCOOPERATIVE? IF the APS Specialist determines that immediate or ongoing protective services are required to resolve abusive, neglectful, or exploitative circumstances, and the vulnerable adult is unable to make informed decisions, involuntary services can be sought. </a:t>
            </a:r>
          </a:p>
          <a:p>
            <a:r>
              <a:rPr lang="en-US" dirty="0"/>
              <a:t>THIS IS EXTREMELY RARE</a:t>
            </a:r>
          </a:p>
          <a:p>
            <a:r>
              <a:rPr lang="en-US" dirty="0"/>
              <a:t>Sometimes vulnerable adults require support to make decisions.</a:t>
            </a:r>
          </a:p>
          <a:p>
            <a:r>
              <a:rPr lang="en-US" dirty="0"/>
              <a:t>These are some ways of providing surrogate decision-making.</a:t>
            </a:r>
          </a:p>
        </p:txBody>
      </p:sp>
      <p:sp>
        <p:nvSpPr>
          <p:cNvPr id="4" name="Footer Placeholder 3"/>
          <p:cNvSpPr>
            <a:spLocks noGrp="1"/>
          </p:cNvSpPr>
          <p:nvPr>
            <p:ph type="ftr" sz="quarter" idx="10"/>
          </p:nvPr>
        </p:nvSpPr>
        <p:spPr/>
        <p:txBody>
          <a:bodyPr/>
          <a:lstStyle/>
          <a:p>
            <a:r>
              <a:rPr lang="en-US"/>
              <a:t>Helping People Live better Lives.</a:t>
            </a:r>
          </a:p>
        </p:txBody>
      </p:sp>
      <p:sp>
        <p:nvSpPr>
          <p:cNvPr id="5" name="Slide Number Placeholder 4"/>
          <p:cNvSpPr>
            <a:spLocks noGrp="1"/>
          </p:cNvSpPr>
          <p:nvPr>
            <p:ph type="sldNum" sz="quarter" idx="11"/>
          </p:nvPr>
        </p:nvSpPr>
        <p:spPr/>
        <p:txBody>
          <a:bodyPr/>
          <a:lstStyle/>
          <a:p>
            <a:fld id="{A06937D5-D888-482B-A8AA-31593E913E0B}" type="slidenum">
              <a:rPr lang="en-US" smtClean="0"/>
              <a:t>19</a:t>
            </a:fld>
            <a:endParaRPr lang="en-US"/>
          </a:p>
        </p:txBody>
      </p:sp>
    </p:spTree>
    <p:extLst>
      <p:ext uri="{BB962C8B-B14F-4D97-AF65-F5344CB8AC3E}">
        <p14:creationId xmlns:p14="http://schemas.microsoft.com/office/powerpoint/2010/main" val="19325370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Should update the picture!</a:t>
            </a:r>
          </a:p>
          <a:p>
            <a:r>
              <a:rPr lang="en-US" dirty="0"/>
              <a:t>It all starts with a call to the Abuse and Neglect Hotline</a:t>
            </a:r>
          </a:p>
          <a:p>
            <a:r>
              <a:rPr lang="en-US" dirty="0"/>
              <a:t>Also, there is now an option to report online: </a:t>
            </a:r>
          </a:p>
        </p:txBody>
      </p:sp>
      <p:sp>
        <p:nvSpPr>
          <p:cNvPr id="4" name="Footer Placeholder 3"/>
          <p:cNvSpPr>
            <a:spLocks noGrp="1"/>
          </p:cNvSpPr>
          <p:nvPr>
            <p:ph type="ftr" sz="quarter" idx="10"/>
          </p:nvPr>
        </p:nvSpPr>
        <p:spPr/>
        <p:txBody>
          <a:bodyPr/>
          <a:lstStyle/>
          <a:p>
            <a:r>
              <a:rPr lang="en-US"/>
              <a:t>Helping People Live better Lives.</a:t>
            </a:r>
          </a:p>
        </p:txBody>
      </p:sp>
      <p:sp>
        <p:nvSpPr>
          <p:cNvPr id="5" name="Slide Number Placeholder 4"/>
          <p:cNvSpPr>
            <a:spLocks noGrp="1"/>
          </p:cNvSpPr>
          <p:nvPr>
            <p:ph type="sldNum" sz="quarter" idx="11"/>
          </p:nvPr>
        </p:nvSpPr>
        <p:spPr/>
        <p:txBody>
          <a:bodyPr/>
          <a:lstStyle/>
          <a:p>
            <a:fld id="{A06937D5-D888-482B-A8AA-31593E913E0B}" type="slidenum">
              <a:rPr lang="en-US" smtClean="0"/>
              <a:t>20</a:t>
            </a:fld>
            <a:endParaRPr lang="en-US"/>
          </a:p>
        </p:txBody>
      </p:sp>
    </p:spTree>
    <p:extLst>
      <p:ext uri="{BB962C8B-B14F-4D97-AF65-F5344CB8AC3E}">
        <p14:creationId xmlns:p14="http://schemas.microsoft.com/office/powerpoint/2010/main" val="3430055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Unlike CPS, Nebraska law does not mandate every adult is a reporter. </a:t>
            </a:r>
            <a:r>
              <a:rPr lang="en-US" b="1" dirty="0"/>
              <a:t>Most of us who are employed by the state OR WHO WORK WITH VULNERABLE POPULATIONS are in the category of human services professionals. We are mandatory reporters. </a:t>
            </a:r>
            <a:r>
              <a:rPr lang="en-US" dirty="0"/>
              <a:t>Doesn’t mean that people who are not on this list can’t make a report</a:t>
            </a:r>
          </a:p>
          <a:p>
            <a:r>
              <a:rPr lang="en-US" dirty="0"/>
              <a:t>ANYONE can report!</a:t>
            </a:r>
          </a:p>
          <a:p>
            <a:r>
              <a:rPr lang="en-US" dirty="0"/>
              <a:t>28-384. Failure to make report; penalty.</a:t>
            </a:r>
          </a:p>
          <a:p>
            <a:r>
              <a:rPr lang="en-US" dirty="0"/>
              <a:t>Any person who willfully fails to make any report required by the APS Act shall be guilty of a Class III misdemeanor.</a:t>
            </a:r>
          </a:p>
        </p:txBody>
      </p:sp>
      <p:sp>
        <p:nvSpPr>
          <p:cNvPr id="4" name="Footer Placeholder 3"/>
          <p:cNvSpPr>
            <a:spLocks noGrp="1"/>
          </p:cNvSpPr>
          <p:nvPr>
            <p:ph type="ftr" sz="quarter" idx="10"/>
          </p:nvPr>
        </p:nvSpPr>
        <p:spPr/>
        <p:txBody>
          <a:bodyPr/>
          <a:lstStyle/>
          <a:p>
            <a:r>
              <a:rPr lang="en-US"/>
              <a:t>Helping People Live better Lives.</a:t>
            </a:r>
          </a:p>
        </p:txBody>
      </p:sp>
      <p:sp>
        <p:nvSpPr>
          <p:cNvPr id="5" name="Slide Number Placeholder 4"/>
          <p:cNvSpPr>
            <a:spLocks noGrp="1"/>
          </p:cNvSpPr>
          <p:nvPr>
            <p:ph type="sldNum" sz="quarter" idx="11"/>
          </p:nvPr>
        </p:nvSpPr>
        <p:spPr/>
        <p:txBody>
          <a:bodyPr/>
          <a:lstStyle/>
          <a:p>
            <a:fld id="{A06937D5-D888-482B-A8AA-31593E913E0B}" type="slidenum">
              <a:rPr lang="en-US" smtClean="0"/>
              <a:t>21</a:t>
            </a:fld>
            <a:endParaRPr lang="en-US"/>
          </a:p>
        </p:txBody>
      </p:sp>
    </p:spTree>
    <p:extLst>
      <p:ext uri="{BB962C8B-B14F-4D97-AF65-F5344CB8AC3E}">
        <p14:creationId xmlns:p14="http://schemas.microsoft.com/office/powerpoint/2010/main" val="1569786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Include as much information as you know, but do not </a:t>
            </a:r>
            <a:r>
              <a:rPr lang="en-US" dirty="0" err="1"/>
              <a:t>NOT</a:t>
            </a:r>
            <a:r>
              <a:rPr lang="en-US" dirty="0"/>
              <a:t> report just because you don’t think you have enough information to report.</a:t>
            </a:r>
          </a:p>
          <a:p>
            <a:r>
              <a:rPr lang="en-US" dirty="0"/>
              <a:t>Often there are several people concerned about an individual and the reports are taken together.</a:t>
            </a:r>
          </a:p>
        </p:txBody>
      </p:sp>
      <p:sp>
        <p:nvSpPr>
          <p:cNvPr id="4" name="Footer Placeholder 3"/>
          <p:cNvSpPr>
            <a:spLocks noGrp="1"/>
          </p:cNvSpPr>
          <p:nvPr>
            <p:ph type="ftr" sz="quarter" idx="10"/>
          </p:nvPr>
        </p:nvSpPr>
        <p:spPr/>
        <p:txBody>
          <a:bodyPr/>
          <a:lstStyle/>
          <a:p>
            <a:r>
              <a:rPr lang="en-US"/>
              <a:t>Helping People Live better Lives.</a:t>
            </a:r>
          </a:p>
        </p:txBody>
      </p:sp>
      <p:sp>
        <p:nvSpPr>
          <p:cNvPr id="5" name="Slide Number Placeholder 4"/>
          <p:cNvSpPr>
            <a:spLocks noGrp="1"/>
          </p:cNvSpPr>
          <p:nvPr>
            <p:ph type="sldNum" sz="quarter" idx="11"/>
          </p:nvPr>
        </p:nvSpPr>
        <p:spPr/>
        <p:txBody>
          <a:bodyPr/>
          <a:lstStyle/>
          <a:p>
            <a:fld id="{A06937D5-D888-482B-A8AA-31593E913E0B}" type="slidenum">
              <a:rPr lang="en-US" smtClean="0"/>
              <a:t>22</a:t>
            </a:fld>
            <a:endParaRPr lang="en-US"/>
          </a:p>
        </p:txBody>
      </p:sp>
    </p:spTree>
    <p:extLst>
      <p:ext uri="{BB962C8B-B14F-4D97-AF65-F5344CB8AC3E}">
        <p14:creationId xmlns:p14="http://schemas.microsoft.com/office/powerpoint/2010/main" val="224259120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Roboto" panose="02000000000000000000" pitchFamily="2" charset="0"/>
                <a:ea typeface="Roboto" panose="02000000000000000000" pitchFamily="2" charset="0"/>
                <a:cs typeface="Roboto" panose="02000000000000000000" pitchFamily="2" charset="0"/>
              </a:rPr>
              <a:t>Call the Abuse &amp; Neglect Hotline to report Vulnerable Adult Abuse, Neglect or Exploitation and if you have any questions regarding your report, you can also contact the Hotline. 800-652-1999</a:t>
            </a:r>
          </a:p>
        </p:txBody>
      </p:sp>
      <p:sp>
        <p:nvSpPr>
          <p:cNvPr id="4" name="Footer Placeholder 3"/>
          <p:cNvSpPr>
            <a:spLocks noGrp="1"/>
          </p:cNvSpPr>
          <p:nvPr>
            <p:ph type="ftr" sz="quarter" idx="10"/>
          </p:nvPr>
        </p:nvSpPr>
        <p:spPr/>
        <p:txBody>
          <a:bodyPr/>
          <a:lstStyle/>
          <a:p>
            <a:r>
              <a:rPr lang="en-US"/>
              <a:t>Helping People Live better Lives.</a:t>
            </a:r>
          </a:p>
        </p:txBody>
      </p:sp>
      <p:sp>
        <p:nvSpPr>
          <p:cNvPr id="5" name="Slide Number Placeholder 4"/>
          <p:cNvSpPr>
            <a:spLocks noGrp="1"/>
          </p:cNvSpPr>
          <p:nvPr>
            <p:ph type="sldNum" sz="quarter" idx="11"/>
          </p:nvPr>
        </p:nvSpPr>
        <p:spPr/>
        <p:txBody>
          <a:bodyPr/>
          <a:lstStyle/>
          <a:p>
            <a:fld id="{A06937D5-D888-482B-A8AA-31593E913E0B}" type="slidenum">
              <a:rPr lang="en-US" smtClean="0"/>
              <a:t>23</a:t>
            </a:fld>
            <a:endParaRPr lang="en-US"/>
          </a:p>
        </p:txBody>
      </p:sp>
    </p:spTree>
    <p:extLst>
      <p:ext uri="{BB962C8B-B14F-4D97-AF65-F5344CB8AC3E}">
        <p14:creationId xmlns:p14="http://schemas.microsoft.com/office/powerpoint/2010/main" val="27387882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dhhs.ne.gov" TargetMode="External"/><Relationship Id="rId2" Type="http://schemas.openxmlformats.org/officeDocument/2006/relationships/hyperlink" Target="mailto:First.Last@nebraska.gov" TargetMode="External"/><Relationship Id="rId1" Type="http://schemas.openxmlformats.org/officeDocument/2006/relationships/slideMaster" Target="../slideMasters/slideMaster1.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2.xml"/><Relationship Id="rId6" Type="http://schemas.openxmlformats.org/officeDocument/2006/relationships/hyperlink" Target="dhhs.ne.gov" TargetMode="External"/><Relationship Id="rId5" Type="http://schemas.openxmlformats.org/officeDocument/2006/relationships/hyperlink" Target="mailto:First.Last@nebraska.gov" TargetMode="External"/><Relationship Id="rId4" Type="http://schemas.openxmlformats.org/officeDocument/2006/relationships/image" Target="../media/image4.jp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hyperlink" Target="dhhs.ne.gov" TargetMode="External"/><Relationship Id="rId2" Type="http://schemas.openxmlformats.org/officeDocument/2006/relationships/hyperlink" Target="mailto:First.Last@nebraska.gov" TargetMode="External"/><Relationship Id="rId1" Type="http://schemas.openxmlformats.org/officeDocument/2006/relationships/slideMaster" Target="../slideMasters/slideMaster2.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arge logo">
    <p:spTree>
      <p:nvGrpSpPr>
        <p:cNvPr id="1" name=""/>
        <p:cNvGrpSpPr/>
        <p:nvPr/>
      </p:nvGrpSpPr>
      <p:grpSpPr>
        <a:xfrm>
          <a:off x="0" y="0"/>
          <a:ext cx="0" cy="0"/>
          <a:chOff x="0" y="0"/>
          <a:chExt cx="0" cy="0"/>
        </a:xfrm>
      </p:grpSpPr>
      <p:sp>
        <p:nvSpPr>
          <p:cNvPr id="6" name="Title Placeholder 3"/>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lvl1pPr>
              <a:defRPr>
                <a:latin typeface="+mj-lt"/>
              </a:defRPr>
            </a:lvl1pPr>
          </a:lstStyle>
          <a:p>
            <a:r>
              <a:rPr lang="en-US" dirty="0"/>
              <a:t>Master title</a:t>
            </a:r>
          </a:p>
        </p:txBody>
      </p:sp>
    </p:spTree>
    <p:extLst>
      <p:ext uri="{BB962C8B-B14F-4D97-AF65-F5344CB8AC3E}">
        <p14:creationId xmlns:p14="http://schemas.microsoft.com/office/powerpoint/2010/main" val="19052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End Slide">
    <p:spTree>
      <p:nvGrpSpPr>
        <p:cNvPr id="1" name=""/>
        <p:cNvGrpSpPr/>
        <p:nvPr/>
      </p:nvGrpSpPr>
      <p:grpSpPr>
        <a:xfrm>
          <a:off x="0" y="0"/>
          <a:ext cx="0" cy="0"/>
          <a:chOff x="0" y="0"/>
          <a:chExt cx="0" cy="0"/>
        </a:xfrm>
      </p:grpSpPr>
      <p:sp>
        <p:nvSpPr>
          <p:cNvPr id="10" name="Subhead"/>
          <p:cNvSpPr>
            <a:spLocks noGrp="1"/>
          </p:cNvSpPr>
          <p:nvPr>
            <p:ph type="body" sz="quarter" idx="11" hasCustomPrompt="1"/>
          </p:nvPr>
        </p:nvSpPr>
        <p:spPr>
          <a:xfrm>
            <a:off x="838200" y="2755761"/>
            <a:ext cx="10478729" cy="774839"/>
          </a:xfrm>
          <a:prstGeom prst="rect">
            <a:avLst/>
          </a:prstGeom>
          <a:noFill/>
        </p:spPr>
        <p:txBody>
          <a:bodyPr anchor="t" anchorCtr="1">
            <a:noAutofit/>
          </a:bodyPr>
          <a:lstStyle>
            <a:lvl1pPr marL="0" marR="0" indent="0" algn="ctr" defTabSz="914400" rtl="0" eaLnBrk="1" fontAlgn="auto" latinLnBrk="0" hangingPunct="1">
              <a:lnSpc>
                <a:spcPct val="100000"/>
              </a:lnSpc>
              <a:spcBef>
                <a:spcPts val="0"/>
              </a:spcBef>
              <a:spcAft>
                <a:spcPts val="600"/>
              </a:spcAft>
              <a:buClrTx/>
              <a:buSzTx/>
              <a:buFontTx/>
              <a:buNone/>
              <a:tabLst/>
              <a:defRPr sz="2400">
                <a:solidFill>
                  <a:srgbClr val="036080"/>
                </a:solidFill>
                <a:latin typeface="+mn-lt"/>
                <a:ea typeface="Roboto" panose="02000000000000000000" pitchFamily="2" charset="0"/>
                <a:cs typeface="Roboto" panose="02000000000000000000" pitchFamily="2" charset="0"/>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mn-lt"/>
                <a:ea typeface="+mn-ea"/>
                <a:cs typeface="+mn-cs"/>
              </a:rPr>
              <a:t>Title</a:t>
            </a:r>
          </a:p>
        </p:txBody>
      </p:sp>
      <p:sp>
        <p:nvSpPr>
          <p:cNvPr id="11" name="Page Subhead Bold"/>
          <p:cNvSpPr>
            <a:spLocks noGrp="1"/>
          </p:cNvSpPr>
          <p:nvPr>
            <p:ph type="body" sz="quarter" idx="12" hasCustomPrompt="1"/>
          </p:nvPr>
        </p:nvSpPr>
        <p:spPr>
          <a:xfrm>
            <a:off x="838200" y="2240666"/>
            <a:ext cx="10478729" cy="469563"/>
          </a:xfrm>
          <a:prstGeom prst="rect">
            <a:avLst/>
          </a:prstGeom>
          <a:solidFill>
            <a:srgbClr val="036080"/>
          </a:solidFill>
          <a:effectLst>
            <a:innerShdw blurRad="63500" dist="50800" dir="13500000">
              <a:prstClr val="black">
                <a:alpha val="50000"/>
              </a:prstClr>
            </a:innerShdw>
          </a:effectLst>
        </p:spPr>
        <p:txBody>
          <a:bodyPr>
            <a:noAutofit/>
          </a:bodyPr>
          <a:lstStyle>
            <a:lvl1pPr marL="0" indent="0" algn="ctr">
              <a:buClr>
                <a:srgbClr val="0036C9"/>
              </a:buClr>
              <a:buFont typeface="Wingdings 3" panose="05040102010807070707" pitchFamily="18" charset="2"/>
              <a:buNone/>
              <a:defRPr sz="2800" b="1" baseline="0">
                <a:solidFill>
                  <a:schemeClr val="bg1"/>
                </a:solidFill>
                <a:latin typeface="+mj-lt"/>
              </a:defRPr>
            </a:lvl1pPr>
          </a:lstStyle>
          <a:p>
            <a:pPr lvl="0"/>
            <a:r>
              <a:rPr lang="en-US" dirty="0"/>
              <a:t>Contact Name</a:t>
            </a:r>
          </a:p>
        </p:txBody>
      </p:sp>
      <p:sp>
        <p:nvSpPr>
          <p:cNvPr id="13" name="Additonal Text"/>
          <p:cNvSpPr>
            <a:spLocks noGrp="1"/>
          </p:cNvSpPr>
          <p:nvPr>
            <p:ph type="body" sz="quarter" idx="13" hasCustomPrompt="1"/>
          </p:nvPr>
        </p:nvSpPr>
        <p:spPr>
          <a:xfrm>
            <a:off x="840085" y="4610335"/>
            <a:ext cx="10478729" cy="765965"/>
          </a:xfrm>
          <a:prstGeom prst="rect">
            <a:avLst/>
          </a:prstGeom>
        </p:spPr>
        <p:txBody>
          <a:bodyPr/>
          <a:lstStyle>
            <a:lvl1pPr marL="0" indent="0" algn="ctr">
              <a:buClr>
                <a:srgbClr val="0036C9"/>
              </a:buClr>
              <a:buFontTx/>
              <a:buNone/>
              <a:tabLst>
                <a:tab pos="182880" algn="l"/>
              </a:tabLst>
              <a:defRPr sz="1200" baseline="0">
                <a:solidFill>
                  <a:schemeClr val="tx1"/>
                </a:solidFill>
                <a:latin typeface="+mn-lt"/>
              </a:defRPr>
            </a:lvl1pPr>
            <a:lvl2pPr defTabSz="1828800">
              <a:defRPr/>
            </a:lvl2pPr>
            <a:lvl4pPr marL="1097280" indent="0">
              <a:spcBef>
                <a:spcPts val="1000"/>
              </a:spcBef>
              <a:buClr>
                <a:schemeClr val="accent1"/>
              </a:buClr>
              <a:buFontTx/>
              <a:buNone/>
              <a:defRPr/>
            </a:lvl4pPr>
          </a:lstStyle>
          <a:p>
            <a:pPr lvl="0"/>
            <a:r>
              <a:rPr lang="en-US" dirty="0"/>
              <a:t>Click to add additional text</a:t>
            </a:r>
          </a:p>
        </p:txBody>
      </p:sp>
      <p:sp>
        <p:nvSpPr>
          <p:cNvPr id="14" name="Email Text"/>
          <p:cNvSpPr>
            <a:spLocks noGrp="1"/>
          </p:cNvSpPr>
          <p:nvPr>
            <p:ph type="body" sz="quarter" idx="14" hasCustomPrompt="1"/>
          </p:nvPr>
        </p:nvSpPr>
        <p:spPr>
          <a:xfrm>
            <a:off x="846764" y="3585624"/>
            <a:ext cx="10478729" cy="463576"/>
          </a:xfrm>
          <a:prstGeom prst="rect">
            <a:avLst/>
          </a:prstGeom>
        </p:spPr>
        <p:txBody>
          <a:bodyPr>
            <a:normAutofit/>
          </a:bodyPr>
          <a:lstStyle>
            <a:lvl1pPr marL="0" indent="0" algn="ctr">
              <a:buClr>
                <a:srgbClr val="0036C9"/>
              </a:buClr>
              <a:buFontTx/>
              <a:buNone/>
              <a:tabLst>
                <a:tab pos="182880" algn="l"/>
              </a:tabLst>
              <a:defRPr lang="en-US" sz="1600" b="0" kern="1200" baseline="0" dirty="0" smtClean="0">
                <a:solidFill>
                  <a:srgbClr val="7E99A9"/>
                </a:solidFill>
                <a:latin typeface="+mn-lt"/>
                <a:ea typeface="+mn-ea"/>
                <a:cs typeface="+mn-cs"/>
              </a:defRPr>
            </a:lvl1pPr>
            <a:lvl2pPr defTabSz="1828800">
              <a:defRPr/>
            </a:lvl2pPr>
            <a:lvl4pPr marL="1097280" indent="0">
              <a:spcBef>
                <a:spcPts val="1000"/>
              </a:spcBef>
              <a:buClr>
                <a:schemeClr val="accent1"/>
              </a:buClr>
              <a:buFontTx/>
              <a:buNone/>
              <a:defRPr/>
            </a:lvl4pPr>
          </a:lstStyle>
          <a:p>
            <a:pPr lvl="0"/>
            <a:r>
              <a:rPr lang="en-US" dirty="0">
                <a:solidFill>
                  <a:schemeClr val="accent2">
                    <a:lumMod val="50000"/>
                  </a:schemeClr>
                </a:solidFill>
                <a:hlinkClick r:id="rId2"/>
              </a:rPr>
              <a:t>First.Last@nebraska.gov</a:t>
            </a:r>
            <a:endParaRPr lang="en-US" dirty="0"/>
          </a:p>
        </p:txBody>
      </p:sp>
      <p:sp>
        <p:nvSpPr>
          <p:cNvPr id="16" name="Website"/>
          <p:cNvSpPr txBox="1">
            <a:spLocks/>
          </p:cNvSpPr>
          <p:nvPr/>
        </p:nvSpPr>
        <p:spPr>
          <a:xfrm>
            <a:off x="5194998" y="5431323"/>
            <a:ext cx="1788606" cy="361538"/>
          </a:xfrm>
          <a:prstGeom prst="rect">
            <a:avLst/>
          </a:prstGeom>
          <a:noFill/>
          <a:ln>
            <a:solidFill>
              <a:srgbClr val="FFC843"/>
            </a:solidFill>
          </a:ln>
          <a:effectLst>
            <a:softEdge rad="0"/>
          </a:effectLst>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spc="70" baseline="0" dirty="0">
                <a:solidFill>
                  <a:srgbClr val="036080"/>
                </a:solidFill>
                <a:latin typeface="+mj-lt"/>
                <a:cs typeface="Gisha" panose="020B0502040204020203" pitchFamily="34" charset="-79"/>
                <a:hlinkClick r:id="rId3"/>
              </a:rPr>
              <a:t>dhhs.ne.gov</a:t>
            </a:r>
            <a:endParaRPr lang="en-US" sz="1600" b="1" spc="70" baseline="0" dirty="0">
              <a:solidFill>
                <a:srgbClr val="036080"/>
              </a:solidFill>
              <a:latin typeface="+mj-lt"/>
              <a:cs typeface="Gisha" panose="020B0502040204020203" pitchFamily="34" charset="-79"/>
            </a:endParaRPr>
          </a:p>
        </p:txBody>
      </p:sp>
      <p:pic>
        <p:nvPicPr>
          <p:cNvPr id="7" name="Facebook"/>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2989" y="5360085"/>
            <a:ext cx="457200" cy="432776"/>
          </a:xfrm>
          <a:prstGeom prst="rect">
            <a:avLst/>
          </a:prstGeom>
          <a:effectLst/>
        </p:spPr>
      </p:pic>
      <p:sp>
        <p:nvSpPr>
          <p:cNvPr id="2" name="TextBox 1"/>
          <p:cNvSpPr txBox="1"/>
          <p:nvPr userDrawn="1"/>
        </p:nvSpPr>
        <p:spPr>
          <a:xfrm>
            <a:off x="2064425" y="5834088"/>
            <a:ext cx="769276" cy="223138"/>
          </a:xfrm>
          <a:prstGeom prst="rect">
            <a:avLst/>
          </a:prstGeom>
          <a:noFill/>
        </p:spPr>
        <p:txBody>
          <a:bodyPr wrap="square" rtlCol="0">
            <a:spAutoFit/>
          </a:bodyPr>
          <a:lstStyle/>
          <a:p>
            <a:r>
              <a:rPr lang="en-US" sz="850" kern="1200" dirty="0">
                <a:solidFill>
                  <a:schemeClr val="tx1"/>
                </a:solidFill>
                <a:effectLst/>
                <a:latin typeface="+mn-lt"/>
                <a:ea typeface="+mn-ea"/>
                <a:cs typeface="+mn-cs"/>
              </a:rPr>
              <a:t>@NEDHHS</a:t>
            </a:r>
            <a:endParaRPr lang="en-US" sz="850" dirty="0"/>
          </a:p>
        </p:txBody>
      </p:sp>
      <p:pic>
        <p:nvPicPr>
          <p:cNvPr id="5" name="Twitte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8976" y="5360085"/>
            <a:ext cx="467498" cy="432776"/>
          </a:xfrm>
          <a:prstGeom prst="rect">
            <a:avLst/>
          </a:prstGeom>
        </p:spPr>
      </p:pic>
      <p:sp>
        <p:nvSpPr>
          <p:cNvPr id="17" name="TextBox 16"/>
          <p:cNvSpPr txBox="1"/>
          <p:nvPr userDrawn="1"/>
        </p:nvSpPr>
        <p:spPr>
          <a:xfrm>
            <a:off x="297907" y="5834088"/>
            <a:ext cx="769276" cy="223138"/>
          </a:xfrm>
          <a:prstGeom prst="rect">
            <a:avLst/>
          </a:prstGeom>
          <a:noFill/>
        </p:spPr>
        <p:txBody>
          <a:bodyPr wrap="square" rtlCol="0">
            <a:spAutoFit/>
          </a:bodyPr>
          <a:lstStyle/>
          <a:p>
            <a:r>
              <a:rPr lang="en-US" sz="850" kern="1200" dirty="0">
                <a:solidFill>
                  <a:schemeClr val="tx1"/>
                </a:solidFill>
                <a:effectLst/>
                <a:latin typeface="+mn-lt"/>
                <a:ea typeface="+mn-ea"/>
                <a:cs typeface="+mn-cs"/>
              </a:rPr>
              <a:t>@NEDHHS</a:t>
            </a:r>
            <a:endParaRPr lang="en-US" sz="850" dirty="0"/>
          </a:p>
        </p:txBody>
      </p:sp>
      <p:pic>
        <p:nvPicPr>
          <p:cNvPr id="6" name="You Tube"/>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349525" y="5366159"/>
            <a:ext cx="457200" cy="432776"/>
          </a:xfrm>
          <a:prstGeom prst="rect">
            <a:avLst/>
          </a:prstGeom>
        </p:spPr>
      </p:pic>
      <p:sp>
        <p:nvSpPr>
          <p:cNvPr id="19" name="TextBox 18"/>
          <p:cNvSpPr txBox="1"/>
          <p:nvPr userDrawn="1"/>
        </p:nvSpPr>
        <p:spPr>
          <a:xfrm>
            <a:off x="956618" y="5834088"/>
            <a:ext cx="1213825" cy="223138"/>
          </a:xfrm>
          <a:prstGeom prst="rect">
            <a:avLst/>
          </a:prstGeom>
          <a:noFill/>
        </p:spPr>
        <p:txBody>
          <a:bodyPr wrap="square" rtlCol="0">
            <a:spAutoFit/>
          </a:bodyPr>
          <a:lstStyle/>
          <a:p>
            <a:pPr algn="ctr"/>
            <a:r>
              <a:rPr lang="en-US" sz="850" kern="1200" dirty="0" err="1">
                <a:solidFill>
                  <a:schemeClr val="tx1"/>
                </a:solidFill>
                <a:effectLst/>
                <a:latin typeface="+mn-lt"/>
                <a:ea typeface="+mn-ea"/>
                <a:cs typeface="+mn-cs"/>
              </a:rPr>
              <a:t>NebraskaDHHS</a:t>
            </a:r>
            <a:endParaRPr lang="en-US" sz="850" dirty="0"/>
          </a:p>
        </p:txBody>
      </p:sp>
      <p:sp>
        <p:nvSpPr>
          <p:cNvPr id="18" name="Email Text"/>
          <p:cNvSpPr>
            <a:spLocks noGrp="1"/>
          </p:cNvSpPr>
          <p:nvPr>
            <p:ph type="body" sz="quarter" idx="15" hasCustomPrompt="1"/>
          </p:nvPr>
        </p:nvSpPr>
        <p:spPr>
          <a:xfrm>
            <a:off x="846764" y="4049200"/>
            <a:ext cx="10478729" cy="525982"/>
          </a:xfrm>
          <a:prstGeom prst="rect">
            <a:avLst/>
          </a:prstGeom>
        </p:spPr>
        <p:txBody>
          <a:bodyPr>
            <a:normAutofit/>
          </a:bodyPr>
          <a:lstStyle>
            <a:lvl1pPr marL="0" indent="0" algn="ctr">
              <a:buClr>
                <a:srgbClr val="0036C9"/>
              </a:buClr>
              <a:buFontTx/>
              <a:buNone/>
              <a:tabLst>
                <a:tab pos="182880" algn="l"/>
              </a:tabLst>
              <a:defRPr lang="en-US" sz="2400" b="0" kern="1200" baseline="0" dirty="0" smtClean="0">
                <a:solidFill>
                  <a:srgbClr val="7E99A9"/>
                </a:solidFill>
                <a:latin typeface="+mn-lt"/>
                <a:ea typeface="+mn-ea"/>
                <a:cs typeface="+mn-cs"/>
              </a:defRPr>
            </a:lvl1pPr>
            <a:lvl2pPr defTabSz="1828800">
              <a:defRPr/>
            </a:lvl2pPr>
            <a:lvl4pPr marL="1097280" indent="0">
              <a:spcBef>
                <a:spcPts val="1000"/>
              </a:spcBef>
              <a:buClr>
                <a:schemeClr val="accent1"/>
              </a:buClr>
              <a:buFontTx/>
              <a:buNone/>
              <a:defRPr/>
            </a:lvl4pPr>
          </a:lstStyle>
          <a:p>
            <a:pPr lvl="0"/>
            <a:r>
              <a:rPr lang="en-US" dirty="0"/>
              <a:t>000-000-0000</a:t>
            </a:r>
          </a:p>
        </p:txBody>
      </p:sp>
    </p:spTree>
    <p:extLst>
      <p:ext uri="{BB962C8B-B14F-4D97-AF65-F5344CB8AC3E}">
        <p14:creationId xmlns:p14="http://schemas.microsoft.com/office/powerpoint/2010/main" val="3969005537"/>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entered / no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365125"/>
            <a:ext cx="10515600" cy="1316191"/>
          </a:xfrm>
          <a:prstGeom prst="rect">
            <a:avLst/>
          </a:prstGeom>
        </p:spPr>
        <p:txBody>
          <a:bodyPr/>
          <a:lstStyle>
            <a:lvl1pPr>
              <a:defRPr baseline="0">
                <a:latin typeface="+mj-lt"/>
                <a:cs typeface="Arial" panose="020B0604020202020204" pitchFamily="34" charset="0"/>
              </a:defRPr>
            </a:lvl1pPr>
          </a:lstStyle>
          <a:p>
            <a:r>
              <a:rPr lang="en-US" dirty="0"/>
              <a:t>Master Headline</a:t>
            </a:r>
          </a:p>
        </p:txBody>
      </p:sp>
    </p:spTree>
    <p:extLst>
      <p:ext uri="{BB962C8B-B14F-4D97-AF65-F5344CB8AC3E}">
        <p14:creationId xmlns:p14="http://schemas.microsoft.com/office/powerpoint/2010/main" val="3270998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cxnSp>
        <p:nvCxnSpPr>
          <p:cNvPr id="4" name="Title Page Rule Line"/>
          <p:cNvCxnSpPr/>
          <p:nvPr userDrawn="1"/>
        </p:nvCxnSpPr>
        <p:spPr>
          <a:xfrm>
            <a:off x="838200" y="2443431"/>
            <a:ext cx="10515600"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
        <p:nvSpPr>
          <p:cNvPr id="5" name="Master Title"/>
          <p:cNvSpPr>
            <a:spLocks noGrp="1"/>
          </p:cNvSpPr>
          <p:nvPr>
            <p:ph type="title" hasCustomPrompt="1"/>
          </p:nvPr>
        </p:nvSpPr>
        <p:spPr>
          <a:xfrm>
            <a:off x="838200" y="7010"/>
            <a:ext cx="10515600" cy="2417921"/>
          </a:xfrm>
          <a:prstGeom prst="rect">
            <a:avLst/>
          </a:prstGeom>
        </p:spPr>
        <p:txBody>
          <a:bodyPr anchor="b" anchorCtr="0">
            <a:normAutofit/>
          </a:bodyPr>
          <a:lstStyle>
            <a:lvl1pPr>
              <a:defRPr sz="4400">
                <a:solidFill>
                  <a:srgbClr val="036080"/>
                </a:solidFill>
                <a:latin typeface="+mj-lt"/>
              </a:defRPr>
            </a:lvl1pPr>
          </a:lstStyle>
          <a:p>
            <a:r>
              <a:rPr lang="en-US" dirty="0"/>
              <a:t>Headline</a:t>
            </a:r>
          </a:p>
        </p:txBody>
      </p:sp>
      <p:sp>
        <p:nvSpPr>
          <p:cNvPr id="6" name="Text Placeholder 3"/>
          <p:cNvSpPr>
            <a:spLocks noGrp="1"/>
          </p:cNvSpPr>
          <p:nvPr>
            <p:ph idx="1" hasCustomPrompt="1"/>
          </p:nvPr>
        </p:nvSpPr>
        <p:spPr>
          <a:xfrm>
            <a:off x="838200" y="2587767"/>
            <a:ext cx="10515600" cy="1925893"/>
          </a:xfrm>
          <a:prstGeom prst="rect">
            <a:avLst/>
          </a:prstGeom>
        </p:spPr>
        <p:txBody>
          <a:bodyPr vert="horz" lIns="91440" tIns="45720" rIns="91440" bIns="45720" rtlCol="0">
            <a:normAutofit/>
          </a:bodyPr>
          <a:lstStyle>
            <a:lvl1pPr algn="ctr">
              <a:defRPr sz="3200">
                <a:solidFill>
                  <a:srgbClr val="7E99A9"/>
                </a:solidFill>
                <a:latin typeface="+mn-lt"/>
                <a:ea typeface="Roboto" panose="02000000000000000000" pitchFamily="2" charset="0"/>
                <a:cs typeface="Roboto" panose="02000000000000000000" pitchFamily="2" charset="0"/>
              </a:defRPr>
            </a:lvl1pPr>
          </a:lstStyle>
          <a:p>
            <a:pPr lvl="0"/>
            <a:r>
              <a:rPr lang="en-US" dirty="0"/>
              <a:t>Subtitle</a:t>
            </a:r>
          </a:p>
        </p:txBody>
      </p:sp>
    </p:spTree>
    <p:extLst>
      <p:ext uri="{BB962C8B-B14F-4D97-AF65-F5344CB8AC3E}">
        <p14:creationId xmlns:p14="http://schemas.microsoft.com/office/powerpoint/2010/main" val="3889951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Headline / 1-column text">
    <p:spTree>
      <p:nvGrpSpPr>
        <p:cNvPr id="1" name=""/>
        <p:cNvGrpSpPr/>
        <p:nvPr/>
      </p:nvGrpSpPr>
      <p:grpSpPr>
        <a:xfrm>
          <a:off x="0" y="0"/>
          <a:ext cx="0" cy="0"/>
          <a:chOff x="0" y="0"/>
          <a:chExt cx="0" cy="0"/>
        </a:xfrm>
      </p:grpSpPr>
      <p:sp>
        <p:nvSpPr>
          <p:cNvPr id="5" name="Body Text"/>
          <p:cNvSpPr>
            <a:spLocks noGrp="1"/>
          </p:cNvSpPr>
          <p:nvPr>
            <p:ph type="body" sz="quarter" idx="11" hasCustomPrompt="1"/>
          </p:nvPr>
        </p:nvSpPr>
        <p:spPr>
          <a:xfrm>
            <a:off x="373487" y="1073568"/>
            <a:ext cx="11552349" cy="5060532"/>
          </a:xfrm>
          <a:prstGeom prst="rect">
            <a:avLst/>
          </a:prstGeom>
        </p:spPr>
        <p:txBody>
          <a:bodyPr/>
          <a:lstStyle>
            <a:lvl1pPr marL="0" indent="0" algn="l">
              <a:buNone/>
              <a:defRPr sz="2000">
                <a:solidFill>
                  <a:schemeClr val="tx1"/>
                </a:solidFill>
                <a:latin typeface="+mn-lt"/>
              </a:defRPr>
            </a:lvl1pPr>
          </a:lstStyle>
          <a:p>
            <a:pPr lvl="0"/>
            <a:r>
              <a:rPr lang="en-US" dirty="0"/>
              <a:t>1-column</a:t>
            </a:r>
          </a:p>
        </p:txBody>
      </p:sp>
      <p:cxnSp>
        <p:nvCxnSpPr>
          <p:cNvPr id="6" name="Title Page Rule Line"/>
          <p:cNvCxnSpPr/>
          <p:nvPr userDrawn="1"/>
        </p:nvCxnSpPr>
        <p:spPr>
          <a:xfrm>
            <a:off x="373487" y="940992"/>
            <a:ext cx="11552349"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
        <p:nvSpPr>
          <p:cNvPr id="7" name="Title 1"/>
          <p:cNvSpPr>
            <a:spLocks noGrp="1"/>
          </p:cNvSpPr>
          <p:nvPr>
            <p:ph type="title" hasCustomPrompt="1"/>
          </p:nvPr>
        </p:nvSpPr>
        <p:spPr>
          <a:xfrm>
            <a:off x="373487" y="365126"/>
            <a:ext cx="11552349" cy="696420"/>
          </a:xfrm>
          <a:prstGeom prst="rect">
            <a:avLst/>
          </a:prstGeom>
        </p:spPr>
        <p:txBody>
          <a:bodyPr>
            <a:noAutofit/>
          </a:bodyPr>
          <a:lstStyle>
            <a:lvl1pPr algn="l">
              <a:defRPr sz="3600">
                <a:latin typeface="+mj-lt"/>
              </a:defRPr>
            </a:lvl1pPr>
          </a:lstStyle>
          <a:p>
            <a:r>
              <a:rPr lang="en-US" dirty="0"/>
              <a:t>Headline</a:t>
            </a:r>
          </a:p>
        </p:txBody>
      </p:sp>
    </p:spTree>
    <p:extLst>
      <p:ext uri="{BB962C8B-B14F-4D97-AF65-F5344CB8AC3E}">
        <p14:creationId xmlns:p14="http://schemas.microsoft.com/office/powerpoint/2010/main" val="17712653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1-column bulleted">
    <p:spTree>
      <p:nvGrpSpPr>
        <p:cNvPr id="1" name=""/>
        <p:cNvGrpSpPr/>
        <p:nvPr/>
      </p:nvGrpSpPr>
      <p:grpSpPr>
        <a:xfrm>
          <a:off x="0" y="0"/>
          <a:ext cx="0" cy="0"/>
          <a:chOff x="0" y="0"/>
          <a:chExt cx="0" cy="0"/>
        </a:xfrm>
      </p:grpSpPr>
      <p:sp>
        <p:nvSpPr>
          <p:cNvPr id="9" name="Bulleted Text"/>
          <p:cNvSpPr>
            <a:spLocks noGrp="1"/>
          </p:cNvSpPr>
          <p:nvPr>
            <p:ph type="body" sz="quarter" idx="12" hasCustomPrompt="1"/>
          </p:nvPr>
        </p:nvSpPr>
        <p:spPr>
          <a:xfrm>
            <a:off x="365098" y="1073276"/>
            <a:ext cx="11552349" cy="5060823"/>
          </a:xfrm>
          <a:prstGeom prst="rect">
            <a:avLst/>
          </a:prstGeom>
        </p:spPr>
        <p:txBody>
          <a:bodyPr lIns="0" tIns="45720" rIns="91440" spcCol="274320"/>
          <a:lstStyle>
            <a:lvl1pPr marL="457200" indent="-274320" algn="l">
              <a:lnSpc>
                <a:spcPct val="150000"/>
              </a:lnSpc>
              <a:spcBef>
                <a:spcPts val="0"/>
              </a:spcBef>
              <a:buClr>
                <a:srgbClr val="B9C8D3"/>
              </a:buClr>
              <a:buFont typeface="Wingdings 3" panose="05040102010807070707" pitchFamily="18" charset="2"/>
              <a:buChar char=""/>
              <a:defRPr lang="en-US" sz="1800" kern="1200" baseline="0" dirty="0" smtClean="0">
                <a:solidFill>
                  <a:schemeClr val="tx1"/>
                </a:solidFill>
                <a:latin typeface="+mn-lt"/>
                <a:ea typeface="Roboto" panose="02000000000000000000" pitchFamily="2" charset="0"/>
                <a:cs typeface="Roboto" panose="02000000000000000000" pitchFamily="2" charset="0"/>
              </a:defRPr>
            </a:lvl1pPr>
          </a:lstStyle>
          <a:p>
            <a:pPr lvl="0"/>
            <a:r>
              <a:rPr lang="en-US" dirty="0"/>
              <a:t>1-column bulleted text</a:t>
            </a:r>
          </a:p>
        </p:txBody>
      </p:sp>
      <p:sp>
        <p:nvSpPr>
          <p:cNvPr id="10" name="Title 1"/>
          <p:cNvSpPr>
            <a:spLocks noGrp="1"/>
          </p:cNvSpPr>
          <p:nvPr>
            <p:ph type="title" hasCustomPrompt="1"/>
          </p:nvPr>
        </p:nvSpPr>
        <p:spPr>
          <a:xfrm>
            <a:off x="373487" y="365126"/>
            <a:ext cx="11552349" cy="696420"/>
          </a:xfrm>
          <a:prstGeom prst="rect">
            <a:avLst/>
          </a:prstGeom>
        </p:spPr>
        <p:txBody>
          <a:bodyPr>
            <a:normAutofit/>
          </a:bodyPr>
          <a:lstStyle>
            <a:lvl1pPr algn="l">
              <a:defRPr sz="3600">
                <a:latin typeface="+mj-lt"/>
              </a:defRPr>
            </a:lvl1pPr>
          </a:lstStyle>
          <a:p>
            <a:r>
              <a:rPr lang="en-US" dirty="0"/>
              <a:t>Headline</a:t>
            </a:r>
          </a:p>
        </p:txBody>
      </p:sp>
      <p:cxnSp>
        <p:nvCxnSpPr>
          <p:cNvPr id="11" name="Title Page Rule Line"/>
          <p:cNvCxnSpPr/>
          <p:nvPr userDrawn="1"/>
        </p:nvCxnSpPr>
        <p:spPr>
          <a:xfrm>
            <a:off x="373487" y="940992"/>
            <a:ext cx="11552349"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83548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 / Subhead / Bulleted">
    <p:spTree>
      <p:nvGrpSpPr>
        <p:cNvPr id="1" name=""/>
        <p:cNvGrpSpPr/>
        <p:nvPr/>
      </p:nvGrpSpPr>
      <p:grpSpPr>
        <a:xfrm>
          <a:off x="0" y="0"/>
          <a:ext cx="0" cy="0"/>
          <a:chOff x="0" y="0"/>
          <a:chExt cx="0" cy="0"/>
        </a:xfrm>
      </p:grpSpPr>
      <p:sp>
        <p:nvSpPr>
          <p:cNvPr id="4" name="Bulleted Text"/>
          <p:cNvSpPr>
            <a:spLocks noGrp="1"/>
          </p:cNvSpPr>
          <p:nvPr>
            <p:ph type="body" sz="quarter" idx="11" hasCustomPrompt="1"/>
          </p:nvPr>
        </p:nvSpPr>
        <p:spPr>
          <a:xfrm>
            <a:off x="365098" y="1653828"/>
            <a:ext cx="11552349" cy="4480272"/>
          </a:xfrm>
          <a:prstGeom prst="rect">
            <a:avLst/>
          </a:prstGeom>
        </p:spPr>
        <p:txBody>
          <a:bodyPr spcCol="274320">
            <a:normAutofit/>
          </a:bodyPr>
          <a:lstStyle>
            <a:lvl1pPr marL="525780" indent="-342900" algn="l">
              <a:buClr>
                <a:srgbClr val="0036C9"/>
              </a:buClr>
              <a:buFont typeface="Wingdings 3" panose="05040102010807070707" pitchFamily="18" charset="2"/>
              <a:buChar char=""/>
              <a:defRPr lang="en-US" sz="2400" kern="1200" baseline="0" dirty="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marL="685800" indent="-228600">
              <a:buFont typeface="Arial" panose="020B0604020202020204" pitchFamily="34" charset="0"/>
              <a:buChar char="•"/>
              <a:defRPr sz="2000">
                <a:latin typeface="Arial" panose="020B0604020202020204" pitchFamily="34" charset="0"/>
                <a:cs typeface="Arial" panose="020B0604020202020204" pitchFamily="34" charset="0"/>
              </a:defRPr>
            </a:lvl2pPr>
            <a:lvl3pPr marL="1143000" indent="-228600">
              <a:buFont typeface="Arial" panose="020B0604020202020204" pitchFamily="34" charset="0"/>
              <a:buChar char="•"/>
              <a:defRPr sz="1800">
                <a:latin typeface="Arial" panose="020B0604020202020204" pitchFamily="34" charset="0"/>
                <a:cs typeface="Arial" panose="020B0604020202020204" pitchFamily="34" charset="0"/>
              </a:defRPr>
            </a:lvl3pPr>
            <a:lvl4pPr marL="1600200" indent="-228600">
              <a:buFont typeface="Arial" panose="020B0604020202020204" pitchFamily="34" charset="0"/>
              <a:buChar char="•"/>
              <a:defRPr sz="1600">
                <a:latin typeface="Arial" panose="020B0604020202020204" pitchFamily="34" charset="0"/>
                <a:cs typeface="Arial" panose="020B0604020202020204" pitchFamily="34" charset="0"/>
              </a:defRPr>
            </a:lvl4pPr>
            <a:lvl5pPr marL="2057400" indent="-228600">
              <a:buFont typeface="Arial" panose="020B0604020202020204" pitchFamily="34" charset="0"/>
              <a:buChar char="•"/>
              <a:defRPr sz="1400">
                <a:latin typeface="Arial" panose="020B0604020202020204" pitchFamily="34" charset="0"/>
                <a:cs typeface="Arial" panose="020B0604020202020204" pitchFamily="34" charset="0"/>
              </a:defRPr>
            </a:lvl5pPr>
          </a:lstStyle>
          <a:p>
            <a:pPr lvl="1"/>
            <a:r>
              <a:rPr lang="en-US" dirty="0"/>
              <a:t>Bulleted</a:t>
            </a:r>
          </a:p>
          <a:p>
            <a:pPr lvl="2"/>
            <a:r>
              <a:rPr lang="en-US" dirty="0"/>
              <a:t>Bulleted</a:t>
            </a:r>
          </a:p>
          <a:p>
            <a:pPr lvl="3"/>
            <a:r>
              <a:rPr lang="en-US" dirty="0"/>
              <a:t>Bulleted</a:t>
            </a:r>
          </a:p>
          <a:p>
            <a:pPr lvl="4"/>
            <a:r>
              <a:rPr lang="en-US" dirty="0"/>
              <a:t>Bulleted</a:t>
            </a:r>
          </a:p>
        </p:txBody>
      </p:sp>
      <p:sp>
        <p:nvSpPr>
          <p:cNvPr id="6" name="Page Subhead Bold"/>
          <p:cNvSpPr>
            <a:spLocks noGrp="1"/>
          </p:cNvSpPr>
          <p:nvPr>
            <p:ph type="body" sz="quarter" idx="12" hasCustomPrompt="1"/>
          </p:nvPr>
        </p:nvSpPr>
        <p:spPr>
          <a:xfrm>
            <a:off x="365097" y="1080538"/>
            <a:ext cx="11552349" cy="559488"/>
          </a:xfrm>
          <a:prstGeom prst="rect">
            <a:avLst/>
          </a:prstGeom>
        </p:spPr>
        <p:txBody>
          <a:bodyPr>
            <a:normAutofit/>
          </a:bodyPr>
          <a:lstStyle>
            <a:lvl1pPr marL="0" indent="0" algn="l">
              <a:buClr>
                <a:srgbClr val="0036C9"/>
              </a:buClr>
              <a:buFont typeface="Wingdings 3" panose="05040102010807070707" pitchFamily="18" charset="2"/>
              <a:buNone/>
              <a:defRPr sz="2400" b="0">
                <a:solidFill>
                  <a:srgbClr val="7E99A9"/>
                </a:solidFill>
                <a:latin typeface="+mn-lt"/>
                <a:ea typeface="Roboto" panose="02000000000000000000" pitchFamily="2" charset="0"/>
                <a:cs typeface="Roboto" panose="02000000000000000000" pitchFamily="2" charset="0"/>
              </a:defRPr>
            </a:lvl1pPr>
          </a:lstStyle>
          <a:p>
            <a:pPr lvl="0"/>
            <a:r>
              <a:rPr lang="en-US" dirty="0"/>
              <a:t>Subhead</a:t>
            </a:r>
          </a:p>
        </p:txBody>
      </p:sp>
      <p:sp>
        <p:nvSpPr>
          <p:cNvPr id="8" name="Title 1"/>
          <p:cNvSpPr>
            <a:spLocks noGrp="1"/>
          </p:cNvSpPr>
          <p:nvPr>
            <p:ph type="title" hasCustomPrompt="1"/>
          </p:nvPr>
        </p:nvSpPr>
        <p:spPr>
          <a:xfrm>
            <a:off x="373487" y="365126"/>
            <a:ext cx="11552349" cy="696420"/>
          </a:xfrm>
          <a:prstGeom prst="rect">
            <a:avLst/>
          </a:prstGeom>
        </p:spPr>
        <p:txBody>
          <a:bodyPr>
            <a:normAutofit/>
          </a:bodyPr>
          <a:lstStyle>
            <a:lvl1pPr algn="l">
              <a:defRPr sz="3600">
                <a:latin typeface="+mj-lt"/>
              </a:defRPr>
            </a:lvl1pPr>
          </a:lstStyle>
          <a:p>
            <a:r>
              <a:rPr lang="en-US" dirty="0"/>
              <a:t>Headline</a:t>
            </a:r>
          </a:p>
        </p:txBody>
      </p:sp>
      <p:cxnSp>
        <p:nvCxnSpPr>
          <p:cNvPr id="9" name="Title Page Rule Line"/>
          <p:cNvCxnSpPr/>
          <p:nvPr userDrawn="1"/>
        </p:nvCxnSpPr>
        <p:spPr>
          <a:xfrm>
            <a:off x="373487" y="940992"/>
            <a:ext cx="11552349"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08704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Headline / 2-column / bulleted">
    <p:spTree>
      <p:nvGrpSpPr>
        <p:cNvPr id="1" name=""/>
        <p:cNvGrpSpPr/>
        <p:nvPr/>
      </p:nvGrpSpPr>
      <p:grpSpPr>
        <a:xfrm>
          <a:off x="0" y="0"/>
          <a:ext cx="0" cy="0"/>
          <a:chOff x="0" y="0"/>
          <a:chExt cx="0" cy="0"/>
        </a:xfrm>
      </p:grpSpPr>
      <p:sp>
        <p:nvSpPr>
          <p:cNvPr id="8" name="Body Text 3-col"/>
          <p:cNvSpPr>
            <a:spLocks noGrp="1"/>
          </p:cNvSpPr>
          <p:nvPr>
            <p:ph type="body" sz="quarter" idx="11" hasCustomPrompt="1"/>
          </p:nvPr>
        </p:nvSpPr>
        <p:spPr>
          <a:xfrm>
            <a:off x="365097" y="1081210"/>
            <a:ext cx="11560739" cy="4936131"/>
          </a:xfrm>
          <a:prstGeom prst="rect">
            <a:avLst/>
          </a:prstGeom>
        </p:spPr>
        <p:txBody>
          <a:bodyPr wrap="none" numCol="2" spcCol="274320">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000">
                <a:solidFill>
                  <a:schemeClr val="tx1"/>
                </a:solidFill>
                <a:latin typeface="+mn-lt"/>
              </a:defRPr>
            </a:lvl1pPr>
            <a:lvl2pPr marL="685800" indent="-228600">
              <a:buFont typeface="Arial" panose="020B0604020202020204" pitchFamily="34" charset="0"/>
              <a:buChar char="•"/>
              <a:defRPr sz="2000">
                <a:latin typeface="+mn-lt"/>
              </a:defRPr>
            </a:lvl2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2-column text</a:t>
            </a:r>
          </a:p>
          <a:p>
            <a:pPr lvl="1"/>
            <a:r>
              <a:rPr lang="en-US" dirty="0"/>
              <a:t>Bulleted</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en-US" dirty="0"/>
          </a:p>
        </p:txBody>
      </p:sp>
      <p:sp>
        <p:nvSpPr>
          <p:cNvPr id="9" name="Title 1"/>
          <p:cNvSpPr>
            <a:spLocks noGrp="1"/>
          </p:cNvSpPr>
          <p:nvPr>
            <p:ph type="title" hasCustomPrompt="1"/>
          </p:nvPr>
        </p:nvSpPr>
        <p:spPr>
          <a:xfrm>
            <a:off x="373487" y="365126"/>
            <a:ext cx="11552349" cy="696420"/>
          </a:xfrm>
          <a:prstGeom prst="rect">
            <a:avLst/>
          </a:prstGeom>
        </p:spPr>
        <p:txBody>
          <a:bodyPr>
            <a:normAutofit/>
          </a:bodyPr>
          <a:lstStyle>
            <a:lvl1pPr algn="l">
              <a:defRPr sz="3600">
                <a:latin typeface="+mj-lt"/>
              </a:defRPr>
            </a:lvl1pPr>
          </a:lstStyle>
          <a:p>
            <a:r>
              <a:rPr lang="en-US" dirty="0"/>
              <a:t>Headline</a:t>
            </a:r>
          </a:p>
        </p:txBody>
      </p:sp>
      <p:cxnSp>
        <p:nvCxnSpPr>
          <p:cNvPr id="10" name="Title Page Rule Line"/>
          <p:cNvCxnSpPr/>
          <p:nvPr userDrawn="1"/>
        </p:nvCxnSpPr>
        <p:spPr>
          <a:xfrm>
            <a:off x="373487" y="940992"/>
            <a:ext cx="11552349"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5368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Headline / 1-column / photos">
    <p:spTree>
      <p:nvGrpSpPr>
        <p:cNvPr id="1" name=""/>
        <p:cNvGrpSpPr/>
        <p:nvPr/>
      </p:nvGrpSpPr>
      <p:grpSpPr>
        <a:xfrm>
          <a:off x="0" y="0"/>
          <a:ext cx="0" cy="0"/>
          <a:chOff x="0" y="0"/>
          <a:chExt cx="0" cy="0"/>
        </a:xfrm>
      </p:grpSpPr>
      <p:sp>
        <p:nvSpPr>
          <p:cNvPr id="4" name="Smaller Body Text"/>
          <p:cNvSpPr>
            <a:spLocks noGrp="1"/>
          </p:cNvSpPr>
          <p:nvPr>
            <p:ph type="body" sz="quarter" idx="11" hasCustomPrompt="1"/>
          </p:nvPr>
        </p:nvSpPr>
        <p:spPr>
          <a:xfrm>
            <a:off x="373488" y="1081210"/>
            <a:ext cx="4178022" cy="4955448"/>
          </a:xfrm>
          <a:prstGeom prst="rect">
            <a:avLst/>
          </a:prstGeom>
        </p:spPr>
        <p:txBody>
          <a:bodyPr spcCol="274320">
            <a:normAutofit/>
          </a:bodyPr>
          <a:lstStyle>
            <a:lvl1pPr marL="0" indent="0" algn="l">
              <a:buNone/>
              <a:defRPr sz="2000">
                <a:solidFill>
                  <a:schemeClr val="tx1"/>
                </a:solidFill>
                <a:latin typeface="+mn-lt"/>
              </a:defRPr>
            </a:lvl1pPr>
          </a:lstStyle>
          <a:p>
            <a:pPr lvl="0"/>
            <a:r>
              <a:rPr lang="en-US" dirty="0"/>
              <a:t>1-column text</a:t>
            </a:r>
          </a:p>
        </p:txBody>
      </p:sp>
      <p:sp>
        <p:nvSpPr>
          <p:cNvPr id="5" name="Picture Placeholder 12"/>
          <p:cNvSpPr>
            <a:spLocks noGrp="1"/>
          </p:cNvSpPr>
          <p:nvPr>
            <p:ph type="pic" sz="quarter" idx="12" hasCustomPrompt="1"/>
          </p:nvPr>
        </p:nvSpPr>
        <p:spPr>
          <a:xfrm>
            <a:off x="7043895" y="1085118"/>
            <a:ext cx="4808380" cy="3818910"/>
          </a:xfrm>
          <a:prstGeom prst="rect">
            <a:avLst/>
          </a:prstGeom>
        </p:spPr>
        <p:txBody>
          <a:bodyPr/>
          <a:lstStyle>
            <a:lvl1pPr>
              <a:defRPr>
                <a:solidFill>
                  <a:srgbClr val="FFC843"/>
                </a:solidFill>
                <a:latin typeface="+mn-lt"/>
              </a:defRPr>
            </a:lvl1pPr>
          </a:lstStyle>
          <a:p>
            <a:r>
              <a:rPr lang="en-US" dirty="0"/>
              <a:t>photo</a:t>
            </a:r>
          </a:p>
        </p:txBody>
      </p:sp>
      <p:sp>
        <p:nvSpPr>
          <p:cNvPr id="6" name="Picture Placeholder 14"/>
          <p:cNvSpPr>
            <a:spLocks noGrp="1"/>
          </p:cNvSpPr>
          <p:nvPr>
            <p:ph type="pic" sz="quarter" idx="13" hasCustomPrompt="1"/>
          </p:nvPr>
        </p:nvSpPr>
        <p:spPr>
          <a:xfrm>
            <a:off x="4732338" y="1085118"/>
            <a:ext cx="2130729" cy="1819288"/>
          </a:xfrm>
          <a:prstGeom prst="rect">
            <a:avLst/>
          </a:prstGeom>
        </p:spPr>
        <p:txBody>
          <a:bodyPr/>
          <a:lstStyle>
            <a:lvl1pPr>
              <a:defRPr>
                <a:solidFill>
                  <a:srgbClr val="FFC843"/>
                </a:solidFill>
                <a:latin typeface="+mn-lt"/>
              </a:defRPr>
            </a:lvl1pPr>
          </a:lstStyle>
          <a:p>
            <a:r>
              <a:rPr lang="en-US" dirty="0"/>
              <a:t>photo</a:t>
            </a:r>
          </a:p>
        </p:txBody>
      </p:sp>
      <p:sp>
        <p:nvSpPr>
          <p:cNvPr id="7" name="Picture Placeholder 16"/>
          <p:cNvSpPr>
            <a:spLocks noGrp="1"/>
          </p:cNvSpPr>
          <p:nvPr>
            <p:ph type="pic" sz="quarter" idx="14" hasCustomPrompt="1"/>
          </p:nvPr>
        </p:nvSpPr>
        <p:spPr>
          <a:xfrm>
            <a:off x="4732338" y="3094901"/>
            <a:ext cx="2160587" cy="1809128"/>
          </a:xfrm>
          <a:prstGeom prst="rect">
            <a:avLst/>
          </a:prstGeom>
        </p:spPr>
        <p:txBody>
          <a:bodyPr/>
          <a:lstStyle>
            <a:lvl1pPr>
              <a:defRPr>
                <a:solidFill>
                  <a:srgbClr val="FFC843"/>
                </a:solidFill>
                <a:latin typeface="+mn-lt"/>
              </a:defRPr>
            </a:lvl1pPr>
          </a:lstStyle>
          <a:p>
            <a:r>
              <a:rPr lang="en-US" dirty="0"/>
              <a:t>photo</a:t>
            </a:r>
          </a:p>
        </p:txBody>
      </p:sp>
      <p:sp>
        <p:nvSpPr>
          <p:cNvPr id="8" name="Title 1"/>
          <p:cNvSpPr>
            <a:spLocks noGrp="1"/>
          </p:cNvSpPr>
          <p:nvPr>
            <p:ph type="title" hasCustomPrompt="1"/>
          </p:nvPr>
        </p:nvSpPr>
        <p:spPr>
          <a:xfrm>
            <a:off x="373488" y="365126"/>
            <a:ext cx="11478084" cy="696420"/>
          </a:xfrm>
          <a:prstGeom prst="rect">
            <a:avLst/>
          </a:prstGeom>
        </p:spPr>
        <p:txBody>
          <a:bodyPr>
            <a:normAutofit/>
          </a:bodyPr>
          <a:lstStyle>
            <a:lvl1pPr algn="l">
              <a:defRPr sz="3600">
                <a:latin typeface="+mj-lt"/>
              </a:defRPr>
            </a:lvl1pPr>
          </a:lstStyle>
          <a:p>
            <a:r>
              <a:rPr lang="en-US" dirty="0"/>
              <a:t>Headline</a:t>
            </a:r>
          </a:p>
        </p:txBody>
      </p:sp>
      <p:cxnSp>
        <p:nvCxnSpPr>
          <p:cNvPr id="9" name="Title Page Rule Line"/>
          <p:cNvCxnSpPr/>
          <p:nvPr userDrawn="1"/>
        </p:nvCxnSpPr>
        <p:spPr>
          <a:xfrm>
            <a:off x="373487" y="941997"/>
            <a:ext cx="11552349"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8697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 / 1-column bulleted">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a:xfrm>
            <a:off x="9456174" y="6356350"/>
            <a:ext cx="2283542" cy="365125"/>
          </a:xfrm>
          <a:prstGeom prst="rect">
            <a:avLst/>
          </a:prstGeom>
        </p:spPr>
        <p:txBody>
          <a:bodyPr/>
          <a:lstStyle/>
          <a:p>
            <a:fld id="{07E7C557-6977-4010-A8B0-973A074F99DE}" type="slidenum">
              <a:rPr lang="en-US" smtClean="0"/>
              <a:pPr/>
              <a:t>‹#›</a:t>
            </a:fld>
            <a:endParaRPr lang="en-US" dirty="0"/>
          </a:p>
        </p:txBody>
      </p:sp>
      <p:sp>
        <p:nvSpPr>
          <p:cNvPr id="5" name="Text Placeholder 3"/>
          <p:cNvSpPr>
            <a:spLocks noGrp="1"/>
          </p:cNvSpPr>
          <p:nvPr>
            <p:ph type="body" sz="quarter" idx="11" hasCustomPrompt="1"/>
          </p:nvPr>
        </p:nvSpPr>
        <p:spPr>
          <a:xfrm>
            <a:off x="365097" y="1081210"/>
            <a:ext cx="11560739" cy="4716953"/>
          </a:xfrm>
          <a:prstGeom prst="rect">
            <a:avLst/>
          </a:prstGeom>
        </p:spPr>
        <p:txBody>
          <a:bodyPr spcCol="274320"/>
          <a:lstStyle>
            <a:lvl2pPr marL="685800" indent="-228600">
              <a:buFont typeface="Arial" panose="020B0604020202020204" pitchFamily="34" charset="0"/>
              <a:buChar char="•"/>
              <a:defRPr>
                <a:latin typeface="+mn-lt"/>
              </a:defRPr>
            </a:lvl2pPr>
            <a:lvl3pPr marL="1143000" indent="-228600">
              <a:buFont typeface="Arial" panose="020B0604020202020204" pitchFamily="34" charset="0"/>
              <a:buChar char="•"/>
              <a:defRPr>
                <a:latin typeface="+mn-lt"/>
              </a:defRPr>
            </a:lvl3pPr>
            <a:lvl4pPr marL="1600200" indent="-228600">
              <a:buFont typeface="Arial" panose="020B0604020202020204" pitchFamily="34" charset="0"/>
              <a:buChar char="•"/>
              <a:defRPr>
                <a:latin typeface="+mn-lt"/>
              </a:defRPr>
            </a:lvl4pPr>
            <a:lvl5pPr marL="2057400" indent="-228600">
              <a:buFont typeface="Arial" panose="020B0604020202020204" pitchFamily="34" charset="0"/>
              <a:buChar char="•"/>
              <a:defRPr>
                <a:latin typeface="+mn-lt"/>
              </a:defRPr>
            </a:lvl5pPr>
          </a:lstStyle>
          <a:p>
            <a:pPr lvl="1"/>
            <a:r>
              <a:rPr lang="en-US" dirty="0"/>
              <a:t>Bulleted</a:t>
            </a:r>
          </a:p>
          <a:p>
            <a:pPr lvl="2"/>
            <a:r>
              <a:rPr lang="en-US" dirty="0"/>
              <a:t>Bulleted</a:t>
            </a:r>
          </a:p>
          <a:p>
            <a:pPr lvl="3"/>
            <a:r>
              <a:rPr lang="en-US" dirty="0"/>
              <a:t>Bulleted</a:t>
            </a:r>
          </a:p>
          <a:p>
            <a:pPr lvl="4"/>
            <a:r>
              <a:rPr lang="en-US" dirty="0"/>
              <a:t>Bulleted</a:t>
            </a:r>
          </a:p>
        </p:txBody>
      </p:sp>
      <p:sp>
        <p:nvSpPr>
          <p:cNvPr id="9" name="Title 1"/>
          <p:cNvSpPr>
            <a:spLocks noGrp="1"/>
          </p:cNvSpPr>
          <p:nvPr>
            <p:ph type="title" hasCustomPrompt="1"/>
          </p:nvPr>
        </p:nvSpPr>
        <p:spPr>
          <a:xfrm>
            <a:off x="373487" y="365126"/>
            <a:ext cx="11552349" cy="696420"/>
          </a:xfrm>
          <a:prstGeom prst="rect">
            <a:avLst/>
          </a:prstGeom>
        </p:spPr>
        <p:txBody>
          <a:bodyPr>
            <a:normAutofit/>
          </a:bodyPr>
          <a:lstStyle>
            <a:lvl1pPr algn="l">
              <a:defRPr sz="3600">
                <a:latin typeface="+mj-lt"/>
              </a:defRPr>
            </a:lvl1pPr>
          </a:lstStyle>
          <a:p>
            <a:r>
              <a:rPr lang="en-US" dirty="0"/>
              <a:t>Headline</a:t>
            </a:r>
          </a:p>
        </p:txBody>
      </p:sp>
      <p:cxnSp>
        <p:nvCxnSpPr>
          <p:cNvPr id="10" name="Title Page Rule Line"/>
          <p:cNvCxnSpPr/>
          <p:nvPr userDrawn="1"/>
        </p:nvCxnSpPr>
        <p:spPr>
          <a:xfrm>
            <a:off x="373487" y="940992"/>
            <a:ext cx="11552349"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458100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Large logo">
    <p:spTree>
      <p:nvGrpSpPr>
        <p:cNvPr id="1" name=""/>
        <p:cNvGrpSpPr/>
        <p:nvPr/>
      </p:nvGrpSpPr>
      <p:grpSpPr>
        <a:xfrm>
          <a:off x="0" y="0"/>
          <a:ext cx="0" cy="0"/>
          <a:chOff x="0" y="0"/>
          <a:chExt cx="0" cy="0"/>
        </a:xfrm>
      </p:grpSpPr>
      <p:sp>
        <p:nvSpPr>
          <p:cNvPr id="6" name="Title Placeholder 3"/>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lvl1pPr>
              <a:defRPr>
                <a:latin typeface="+mj-lt"/>
              </a:defRPr>
            </a:lvl1pPr>
          </a:lstStyle>
          <a:p>
            <a:r>
              <a:rPr lang="en-US" dirty="0"/>
              <a:t>Master title</a:t>
            </a:r>
          </a:p>
        </p:txBody>
      </p:sp>
    </p:spTree>
    <p:extLst>
      <p:ext uri="{BB962C8B-B14F-4D97-AF65-F5344CB8AC3E}">
        <p14:creationId xmlns:p14="http://schemas.microsoft.com/office/powerpoint/2010/main" val="4109839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Brand Title Page">
    <p:spTree>
      <p:nvGrpSpPr>
        <p:cNvPr id="1" name=""/>
        <p:cNvGrpSpPr/>
        <p:nvPr/>
      </p:nvGrpSpPr>
      <p:grpSpPr>
        <a:xfrm>
          <a:off x="0" y="0"/>
          <a:ext cx="0" cy="0"/>
          <a:chOff x="0" y="0"/>
          <a:chExt cx="0" cy="0"/>
        </a:xfrm>
      </p:grpSpPr>
      <p:cxnSp>
        <p:nvCxnSpPr>
          <p:cNvPr id="5" name="Title Page Rule Line"/>
          <p:cNvCxnSpPr/>
          <p:nvPr/>
        </p:nvCxnSpPr>
        <p:spPr>
          <a:xfrm>
            <a:off x="838200" y="3558784"/>
            <a:ext cx="10515600"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
        <p:nvSpPr>
          <p:cNvPr id="2" name="Master Title"/>
          <p:cNvSpPr>
            <a:spLocks noGrp="1"/>
          </p:cNvSpPr>
          <p:nvPr>
            <p:ph type="title" hasCustomPrompt="1"/>
          </p:nvPr>
        </p:nvSpPr>
        <p:spPr>
          <a:xfrm>
            <a:off x="838200" y="1122363"/>
            <a:ext cx="10515600" cy="2417921"/>
          </a:xfrm>
          <a:prstGeom prst="rect">
            <a:avLst/>
          </a:prstGeom>
        </p:spPr>
        <p:txBody>
          <a:bodyPr anchor="b" anchorCtr="0">
            <a:normAutofit/>
          </a:bodyPr>
          <a:lstStyle>
            <a:lvl1pPr>
              <a:defRPr sz="4400">
                <a:solidFill>
                  <a:srgbClr val="036080"/>
                </a:solidFill>
              </a:defRPr>
            </a:lvl1pPr>
          </a:lstStyle>
          <a:p>
            <a:r>
              <a:rPr lang="en-US" dirty="0"/>
              <a:t>Click to edit Master Title</a:t>
            </a:r>
          </a:p>
        </p:txBody>
      </p:sp>
      <p:sp>
        <p:nvSpPr>
          <p:cNvPr id="7" name="Text Placeholder 3"/>
          <p:cNvSpPr>
            <a:spLocks noGrp="1"/>
          </p:cNvSpPr>
          <p:nvPr>
            <p:ph idx="1" hasCustomPrompt="1"/>
          </p:nvPr>
        </p:nvSpPr>
        <p:spPr>
          <a:xfrm>
            <a:off x="838200" y="3703120"/>
            <a:ext cx="10515600" cy="1925893"/>
          </a:xfrm>
          <a:prstGeom prst="rect">
            <a:avLst/>
          </a:prstGeom>
        </p:spPr>
        <p:txBody>
          <a:bodyPr vert="horz" lIns="91440" tIns="45720" rIns="91440" bIns="45720" rtlCol="0">
            <a:normAutofit/>
          </a:bodyPr>
          <a:lstStyle>
            <a:lvl1pPr algn="ctr">
              <a:defRPr sz="3200">
                <a:solidFill>
                  <a:srgbClr val="BABF33"/>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Click to edit Subtitle</a:t>
            </a:r>
          </a:p>
        </p:txBody>
      </p:sp>
    </p:spTree>
    <p:extLst>
      <p:ext uri="{BB962C8B-B14F-4D97-AF65-F5344CB8AC3E}">
        <p14:creationId xmlns:p14="http://schemas.microsoft.com/office/powerpoint/2010/main" val="14563103"/>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Brand DHHS Title and Content">
    <p:spTree>
      <p:nvGrpSpPr>
        <p:cNvPr id="1" name=""/>
        <p:cNvGrpSpPr/>
        <p:nvPr/>
      </p:nvGrpSpPr>
      <p:grpSpPr>
        <a:xfrm>
          <a:off x="0" y="0"/>
          <a:ext cx="0" cy="0"/>
          <a:chOff x="0" y="0"/>
          <a:chExt cx="0" cy="0"/>
        </a:xfrm>
      </p:grpSpPr>
      <p:sp>
        <p:nvSpPr>
          <p:cNvPr id="14" name="Body Text"/>
          <p:cNvSpPr>
            <a:spLocks noGrp="1"/>
          </p:cNvSpPr>
          <p:nvPr>
            <p:ph type="body" sz="quarter" idx="10" hasCustomPrompt="1"/>
          </p:nvPr>
        </p:nvSpPr>
        <p:spPr>
          <a:xfrm>
            <a:off x="373487" y="1197393"/>
            <a:ext cx="11552349" cy="4390607"/>
          </a:xfrm>
          <a:prstGeom prst="rect">
            <a:avLst/>
          </a:prstGeom>
        </p:spPr>
        <p:txBody>
          <a:bodyPr/>
          <a:lstStyle>
            <a:lvl1pPr marL="0" indent="0" algn="l">
              <a:buNone/>
              <a:defRPr sz="2000">
                <a:solidFill>
                  <a:schemeClr val="tx1"/>
                </a:solidFill>
              </a:defRPr>
            </a:lvl1pPr>
          </a:lstStyle>
          <a:p>
            <a:pPr lvl="0"/>
            <a:r>
              <a:rPr lang="en-US" dirty="0"/>
              <a:t>Click to edit text</a:t>
            </a:r>
          </a:p>
        </p:txBody>
      </p:sp>
      <p:sp>
        <p:nvSpPr>
          <p:cNvPr id="7" name="Title 1"/>
          <p:cNvSpPr>
            <a:spLocks noGrp="1"/>
          </p:cNvSpPr>
          <p:nvPr>
            <p:ph type="title"/>
          </p:nvPr>
        </p:nvSpPr>
        <p:spPr>
          <a:xfrm>
            <a:off x="373487" y="365126"/>
            <a:ext cx="11552349" cy="696420"/>
          </a:xfrm>
          <a:prstGeom prst="rect">
            <a:avLst/>
          </a:prstGeom>
        </p:spPr>
        <p:txBody>
          <a:bodyPr>
            <a:noAutofit/>
          </a:bodyPr>
          <a:lstStyle>
            <a:lvl1pPr algn="l">
              <a:defRPr sz="3600"/>
            </a:lvl1pPr>
          </a:lstStyle>
          <a:p>
            <a:r>
              <a:rPr lang="en-US"/>
              <a:t>Click to edit Master title style</a:t>
            </a:r>
            <a:endParaRPr lang="en-US" dirty="0"/>
          </a:p>
        </p:txBody>
      </p:sp>
      <p:cxnSp>
        <p:nvCxnSpPr>
          <p:cNvPr id="5" name="Title Page Rule Line"/>
          <p:cNvCxnSpPr/>
          <p:nvPr/>
        </p:nvCxnSpPr>
        <p:spPr>
          <a:xfrm>
            <a:off x="373487" y="1064817"/>
            <a:ext cx="11552349"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48512935"/>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Brand DHHS 2-Col Title and Content">
    <p:spTree>
      <p:nvGrpSpPr>
        <p:cNvPr id="1" name=""/>
        <p:cNvGrpSpPr/>
        <p:nvPr/>
      </p:nvGrpSpPr>
      <p:grpSpPr>
        <a:xfrm>
          <a:off x="0" y="0"/>
          <a:ext cx="0" cy="0"/>
          <a:chOff x="0" y="0"/>
          <a:chExt cx="0" cy="0"/>
        </a:xfrm>
      </p:grpSpPr>
      <p:sp>
        <p:nvSpPr>
          <p:cNvPr id="7" name="Body Text 3-col"/>
          <p:cNvSpPr>
            <a:spLocks noGrp="1"/>
          </p:cNvSpPr>
          <p:nvPr>
            <p:ph type="body" sz="quarter" idx="11" hasCustomPrompt="1"/>
          </p:nvPr>
        </p:nvSpPr>
        <p:spPr>
          <a:xfrm>
            <a:off x="373487" y="1200087"/>
            <a:ext cx="11552349" cy="4424858"/>
          </a:xfrm>
          <a:prstGeom prst="rect">
            <a:avLst/>
          </a:prstGeom>
        </p:spPr>
        <p:txBody>
          <a:bodyPr wrap="none" numCol="2" spcCol="457200">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000">
                <a:solidFill>
                  <a:schemeClr val="tx1"/>
                </a:solidFill>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2-column text</a:t>
            </a:r>
          </a:p>
        </p:txBody>
      </p:sp>
      <p:sp>
        <p:nvSpPr>
          <p:cNvPr id="6" name="Title 1"/>
          <p:cNvSpPr>
            <a:spLocks noGrp="1"/>
          </p:cNvSpPr>
          <p:nvPr>
            <p:ph type="title"/>
          </p:nvPr>
        </p:nvSpPr>
        <p:spPr>
          <a:xfrm>
            <a:off x="373487" y="365126"/>
            <a:ext cx="11552349" cy="696420"/>
          </a:xfrm>
          <a:prstGeom prst="rect">
            <a:avLst/>
          </a:prstGeom>
        </p:spPr>
        <p:txBody>
          <a:bodyPr>
            <a:normAutofit/>
          </a:bodyPr>
          <a:lstStyle>
            <a:lvl1pPr algn="l">
              <a:defRPr sz="3600"/>
            </a:lvl1pPr>
          </a:lstStyle>
          <a:p>
            <a:r>
              <a:rPr lang="en-US"/>
              <a:t>Click to edit Master title style</a:t>
            </a:r>
            <a:endParaRPr lang="en-US" dirty="0"/>
          </a:p>
        </p:txBody>
      </p:sp>
      <p:cxnSp>
        <p:nvCxnSpPr>
          <p:cNvPr id="10" name="Title Page Rule Line"/>
          <p:cNvCxnSpPr/>
          <p:nvPr/>
        </p:nvCxnSpPr>
        <p:spPr>
          <a:xfrm>
            <a:off x="373487" y="1061546"/>
            <a:ext cx="11552349"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18223361"/>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Brand DHHS Subhead Layout w Bullets">
    <p:spTree>
      <p:nvGrpSpPr>
        <p:cNvPr id="1" name=""/>
        <p:cNvGrpSpPr/>
        <p:nvPr/>
      </p:nvGrpSpPr>
      <p:grpSpPr>
        <a:xfrm>
          <a:off x="0" y="0"/>
          <a:ext cx="0" cy="0"/>
          <a:chOff x="0" y="0"/>
          <a:chExt cx="0" cy="0"/>
        </a:xfrm>
      </p:grpSpPr>
      <p:sp>
        <p:nvSpPr>
          <p:cNvPr id="5" name="Bulleted Text"/>
          <p:cNvSpPr>
            <a:spLocks noGrp="1"/>
          </p:cNvSpPr>
          <p:nvPr>
            <p:ph type="body" sz="quarter" idx="11" hasCustomPrompt="1"/>
          </p:nvPr>
        </p:nvSpPr>
        <p:spPr>
          <a:xfrm>
            <a:off x="365098" y="1787178"/>
            <a:ext cx="11552349" cy="3819295"/>
          </a:xfrm>
          <a:prstGeom prst="rect">
            <a:avLst/>
          </a:prstGeom>
        </p:spPr>
        <p:txBody>
          <a:bodyPr>
            <a:normAutofit/>
          </a:bodyPr>
          <a:lstStyle>
            <a:lvl1pPr marL="525780" indent="-342900" algn="l">
              <a:buClr>
                <a:srgbClr val="0036C9"/>
              </a:buClr>
              <a:buFont typeface="Wingdings 3" panose="05040102010807070707" pitchFamily="18" charset="2"/>
              <a:buChar char=""/>
              <a:defRPr lang="en-US" sz="2400" kern="1200" baseline="0" dirty="0" smtClean="0">
                <a:solidFill>
                  <a:schemeClr val="tx1"/>
                </a:solidFill>
                <a:latin typeface="Roboto" panose="02000000000000000000" pitchFamily="2" charset="0"/>
                <a:ea typeface="Roboto" panose="02000000000000000000" pitchFamily="2" charset="0"/>
                <a:cs typeface="Roboto" panose="02000000000000000000" pitchFamily="2" charset="0"/>
              </a:defRPr>
            </a:lvl1pPr>
            <a:lvl2pPr>
              <a:defRPr sz="2000"/>
            </a:lvl2pPr>
            <a:lvl3pPr>
              <a:defRPr sz="1800"/>
            </a:lvl3pPr>
            <a:lvl4pPr>
              <a:defRPr sz="1600"/>
            </a:lvl4pPr>
            <a:lvl5pPr>
              <a:defRPr sz="1400"/>
            </a:lvl5pPr>
          </a:lstStyle>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1"/>
          <p:cNvSpPr>
            <a:spLocks noGrp="1"/>
          </p:cNvSpPr>
          <p:nvPr>
            <p:ph type="title"/>
          </p:nvPr>
        </p:nvSpPr>
        <p:spPr>
          <a:xfrm>
            <a:off x="365097" y="365126"/>
            <a:ext cx="11552349" cy="696420"/>
          </a:xfrm>
          <a:prstGeom prst="rect">
            <a:avLst/>
          </a:prstGeom>
        </p:spPr>
        <p:txBody>
          <a:bodyPr>
            <a:normAutofit/>
          </a:bodyPr>
          <a:lstStyle>
            <a:lvl1pPr algn="l">
              <a:defRPr sz="3600"/>
            </a:lvl1pPr>
          </a:lstStyle>
          <a:p>
            <a:r>
              <a:rPr lang="en-US"/>
              <a:t>Click to edit Master title style</a:t>
            </a:r>
            <a:endParaRPr lang="en-US" dirty="0"/>
          </a:p>
        </p:txBody>
      </p:sp>
      <p:sp>
        <p:nvSpPr>
          <p:cNvPr id="11" name="Page Subhead Bold"/>
          <p:cNvSpPr>
            <a:spLocks noGrp="1"/>
          </p:cNvSpPr>
          <p:nvPr>
            <p:ph type="body" sz="quarter" idx="12" hasCustomPrompt="1"/>
          </p:nvPr>
        </p:nvSpPr>
        <p:spPr>
          <a:xfrm>
            <a:off x="365097" y="1213888"/>
            <a:ext cx="11552349" cy="559488"/>
          </a:xfrm>
          <a:prstGeom prst="rect">
            <a:avLst/>
          </a:prstGeom>
        </p:spPr>
        <p:txBody>
          <a:bodyPr>
            <a:normAutofit/>
          </a:bodyPr>
          <a:lstStyle>
            <a:lvl1pPr marL="0" indent="0" algn="l">
              <a:buClr>
                <a:srgbClr val="0036C9"/>
              </a:buClr>
              <a:buFont typeface="Wingdings 3" panose="05040102010807070707" pitchFamily="18" charset="2"/>
              <a:buNone/>
              <a:defRPr sz="2400" b="0">
                <a:solidFill>
                  <a:srgbClr val="BABF33"/>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Click to edit bold subhead</a:t>
            </a:r>
          </a:p>
        </p:txBody>
      </p:sp>
      <p:cxnSp>
        <p:nvCxnSpPr>
          <p:cNvPr id="12" name="Title Page Rule Line"/>
          <p:cNvCxnSpPr/>
          <p:nvPr/>
        </p:nvCxnSpPr>
        <p:spPr>
          <a:xfrm>
            <a:off x="373487" y="1075347"/>
            <a:ext cx="11552349"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48741522"/>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Brand DHHS Bullet Text Layout">
    <p:spTree>
      <p:nvGrpSpPr>
        <p:cNvPr id="1" name=""/>
        <p:cNvGrpSpPr/>
        <p:nvPr/>
      </p:nvGrpSpPr>
      <p:grpSpPr>
        <a:xfrm>
          <a:off x="0" y="0"/>
          <a:ext cx="0" cy="0"/>
          <a:chOff x="0" y="0"/>
          <a:chExt cx="0" cy="0"/>
        </a:xfrm>
      </p:grpSpPr>
      <p:sp>
        <p:nvSpPr>
          <p:cNvPr id="8" name="Title 1"/>
          <p:cNvSpPr>
            <a:spLocks noGrp="1"/>
          </p:cNvSpPr>
          <p:nvPr>
            <p:ph type="title"/>
          </p:nvPr>
        </p:nvSpPr>
        <p:spPr>
          <a:xfrm>
            <a:off x="365097" y="365126"/>
            <a:ext cx="11552349" cy="696420"/>
          </a:xfrm>
          <a:prstGeom prst="rect">
            <a:avLst/>
          </a:prstGeom>
        </p:spPr>
        <p:txBody>
          <a:bodyPr>
            <a:normAutofit/>
          </a:bodyPr>
          <a:lstStyle>
            <a:lvl1pPr algn="l">
              <a:defRPr sz="3600"/>
            </a:lvl1pPr>
          </a:lstStyle>
          <a:p>
            <a:r>
              <a:rPr lang="en-US"/>
              <a:t>Click to edit Master title style</a:t>
            </a:r>
            <a:endParaRPr lang="en-US" dirty="0"/>
          </a:p>
        </p:txBody>
      </p:sp>
      <p:sp>
        <p:nvSpPr>
          <p:cNvPr id="6" name="Bulleted Text"/>
          <p:cNvSpPr>
            <a:spLocks noGrp="1"/>
          </p:cNvSpPr>
          <p:nvPr>
            <p:ph type="body" sz="quarter" idx="12" hasCustomPrompt="1"/>
          </p:nvPr>
        </p:nvSpPr>
        <p:spPr>
          <a:xfrm>
            <a:off x="365098" y="1206627"/>
            <a:ext cx="11552349" cy="4362900"/>
          </a:xfrm>
          <a:prstGeom prst="rect">
            <a:avLst/>
          </a:prstGeom>
        </p:spPr>
        <p:txBody>
          <a:bodyPr lIns="0" tIns="45720" rIns="91440"/>
          <a:lstStyle>
            <a:lvl1pPr marL="457200" indent="-274320" algn="l">
              <a:lnSpc>
                <a:spcPct val="150000"/>
              </a:lnSpc>
              <a:spcBef>
                <a:spcPts val="0"/>
              </a:spcBef>
              <a:buClr>
                <a:srgbClr val="B9C8D3"/>
              </a:buClr>
              <a:buFont typeface="Wingdings 3" panose="05040102010807070707" pitchFamily="18" charset="2"/>
              <a:buChar char=""/>
              <a:defRPr lang="en-US" sz="2000" kern="1200" baseline="0" dirty="0" smtClean="0">
                <a:solidFill>
                  <a:schemeClr val="tx1"/>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Click to edit bulleted text</a:t>
            </a:r>
          </a:p>
        </p:txBody>
      </p:sp>
      <p:cxnSp>
        <p:nvCxnSpPr>
          <p:cNvPr id="10" name="Title Page Rule Line"/>
          <p:cNvCxnSpPr/>
          <p:nvPr/>
        </p:nvCxnSpPr>
        <p:spPr>
          <a:xfrm>
            <a:off x="373487" y="1064816"/>
            <a:ext cx="11552349"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7760277"/>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Brand DHHS Indent Bullets">
    <p:spTree>
      <p:nvGrpSpPr>
        <p:cNvPr id="1" name=""/>
        <p:cNvGrpSpPr/>
        <p:nvPr/>
      </p:nvGrpSpPr>
      <p:grpSpPr>
        <a:xfrm>
          <a:off x="0" y="0"/>
          <a:ext cx="0" cy="0"/>
          <a:chOff x="0" y="0"/>
          <a:chExt cx="0" cy="0"/>
        </a:xfrm>
      </p:grpSpPr>
      <p:sp>
        <p:nvSpPr>
          <p:cNvPr id="9" name="Page Subhead Bold"/>
          <p:cNvSpPr>
            <a:spLocks noGrp="1"/>
          </p:cNvSpPr>
          <p:nvPr>
            <p:ph type="body" sz="quarter" idx="12" hasCustomPrompt="1"/>
          </p:nvPr>
        </p:nvSpPr>
        <p:spPr>
          <a:xfrm>
            <a:off x="365097" y="1200087"/>
            <a:ext cx="11552349" cy="573290"/>
          </a:xfrm>
          <a:prstGeom prst="rect">
            <a:avLst/>
          </a:prstGeom>
        </p:spPr>
        <p:txBody>
          <a:bodyPr>
            <a:normAutofit/>
          </a:bodyPr>
          <a:lstStyle>
            <a:lvl1pPr marL="0" indent="0" algn="l">
              <a:buClr>
                <a:srgbClr val="0036C9"/>
              </a:buClr>
              <a:buFont typeface="Wingdings 3" panose="05040102010807070707" pitchFamily="18" charset="2"/>
              <a:buNone/>
              <a:defRPr sz="2400" b="0">
                <a:solidFill>
                  <a:srgbClr val="BABF33"/>
                </a:solidFill>
                <a:latin typeface="Roboto" panose="02000000000000000000" pitchFamily="2" charset="0"/>
                <a:ea typeface="Roboto" panose="02000000000000000000" pitchFamily="2" charset="0"/>
                <a:cs typeface="Roboto" panose="02000000000000000000" pitchFamily="2" charset="0"/>
              </a:defRPr>
            </a:lvl1pPr>
          </a:lstStyle>
          <a:p>
            <a:pPr lvl="0"/>
            <a:r>
              <a:rPr lang="en-US" dirty="0"/>
              <a:t>Click to edit bold subhead</a:t>
            </a:r>
          </a:p>
        </p:txBody>
      </p:sp>
      <p:sp>
        <p:nvSpPr>
          <p:cNvPr id="10" name="Bulleted Text"/>
          <p:cNvSpPr>
            <a:spLocks noGrp="1"/>
          </p:cNvSpPr>
          <p:nvPr>
            <p:ph type="body" sz="quarter" idx="13" hasCustomPrompt="1"/>
          </p:nvPr>
        </p:nvSpPr>
        <p:spPr>
          <a:xfrm>
            <a:off x="365098" y="2364502"/>
            <a:ext cx="11552349" cy="3230755"/>
          </a:xfrm>
          <a:prstGeom prst="rect">
            <a:avLst/>
          </a:prstGeom>
        </p:spPr>
        <p:txBody>
          <a:bodyPr/>
          <a:lstStyle>
            <a:lvl1pPr marL="914400" indent="-274320" algn="l">
              <a:buClr>
                <a:srgbClr val="BABF33"/>
              </a:buClr>
              <a:buFont typeface="Wingdings 3" panose="05040102010807070707" pitchFamily="18" charset="2"/>
              <a:buChar char=""/>
              <a:defRPr sz="2400">
                <a:solidFill>
                  <a:schemeClr val="tx1"/>
                </a:solidFill>
              </a:defRPr>
            </a:lvl1pPr>
            <a:lvl2pPr>
              <a:defRPr sz="2000"/>
            </a:lvl2pPr>
          </a:lstStyle>
          <a:p>
            <a:pPr lvl="1"/>
            <a:r>
              <a:rPr lang="en-US" dirty="0"/>
              <a:t>Second level</a:t>
            </a:r>
          </a:p>
        </p:txBody>
      </p:sp>
      <p:sp>
        <p:nvSpPr>
          <p:cNvPr id="11" name="Title 1"/>
          <p:cNvSpPr>
            <a:spLocks noGrp="1"/>
          </p:cNvSpPr>
          <p:nvPr>
            <p:ph type="title"/>
          </p:nvPr>
        </p:nvSpPr>
        <p:spPr>
          <a:xfrm>
            <a:off x="365097" y="365126"/>
            <a:ext cx="11552349" cy="696420"/>
          </a:xfrm>
          <a:prstGeom prst="rect">
            <a:avLst/>
          </a:prstGeom>
        </p:spPr>
        <p:txBody>
          <a:bodyPr>
            <a:normAutofit/>
          </a:bodyPr>
          <a:lstStyle>
            <a:lvl1pPr algn="l">
              <a:defRPr sz="3600"/>
            </a:lvl1pPr>
          </a:lstStyle>
          <a:p>
            <a:r>
              <a:rPr lang="en-US"/>
              <a:t>Click to edit Master title style</a:t>
            </a:r>
            <a:endParaRPr lang="en-US" dirty="0"/>
          </a:p>
        </p:txBody>
      </p:sp>
      <p:cxnSp>
        <p:nvCxnSpPr>
          <p:cNvPr id="14" name="Title Page Rule Line"/>
          <p:cNvCxnSpPr/>
          <p:nvPr/>
        </p:nvCxnSpPr>
        <p:spPr>
          <a:xfrm>
            <a:off x="365097" y="1061546"/>
            <a:ext cx="11552349"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
        <p:nvSpPr>
          <p:cNvPr id="15" name="Body Text 3-col"/>
          <p:cNvSpPr>
            <a:spLocks noGrp="1"/>
          </p:cNvSpPr>
          <p:nvPr>
            <p:ph type="body" sz="quarter" idx="11" hasCustomPrompt="1"/>
          </p:nvPr>
        </p:nvSpPr>
        <p:spPr>
          <a:xfrm>
            <a:off x="365097" y="1801085"/>
            <a:ext cx="11560739" cy="554181"/>
          </a:xfrm>
          <a:prstGeom prst="rect">
            <a:avLst/>
          </a:prstGeom>
        </p:spPr>
        <p:txBody>
          <a:bodyPr wrap="none" numCol="2" spcCol="457200">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000">
                <a:solidFill>
                  <a:schemeClr val="tx1"/>
                </a:solidFill>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3-column text</a:t>
            </a:r>
          </a:p>
        </p:txBody>
      </p:sp>
    </p:spTree>
    <p:extLst>
      <p:ext uri="{BB962C8B-B14F-4D97-AF65-F5344CB8AC3E}">
        <p14:creationId xmlns:p14="http://schemas.microsoft.com/office/powerpoint/2010/main" val="1489734150"/>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Brand DHHS Indent Bullets alt">
    <p:spTree>
      <p:nvGrpSpPr>
        <p:cNvPr id="1" name=""/>
        <p:cNvGrpSpPr/>
        <p:nvPr/>
      </p:nvGrpSpPr>
      <p:grpSpPr>
        <a:xfrm>
          <a:off x="0" y="0"/>
          <a:ext cx="0" cy="0"/>
          <a:chOff x="0" y="0"/>
          <a:chExt cx="0" cy="0"/>
        </a:xfrm>
      </p:grpSpPr>
      <p:sp>
        <p:nvSpPr>
          <p:cNvPr id="10" name="Bulleted Text"/>
          <p:cNvSpPr>
            <a:spLocks noGrp="1"/>
          </p:cNvSpPr>
          <p:nvPr>
            <p:ph type="body" sz="quarter" idx="13" hasCustomPrompt="1"/>
          </p:nvPr>
        </p:nvSpPr>
        <p:spPr>
          <a:xfrm>
            <a:off x="365098" y="1740925"/>
            <a:ext cx="11552349" cy="3810789"/>
          </a:xfrm>
          <a:prstGeom prst="rect">
            <a:avLst/>
          </a:prstGeom>
        </p:spPr>
        <p:txBody>
          <a:bodyPr/>
          <a:lstStyle>
            <a:lvl1pPr marL="914400" indent="-274320" algn="l">
              <a:buClr>
                <a:srgbClr val="BABF33"/>
              </a:buClr>
              <a:buFont typeface="Wingdings 3" panose="05040102010807070707" pitchFamily="18" charset="2"/>
              <a:buChar char=""/>
              <a:tabLst>
                <a:tab pos="182880" algn="l"/>
              </a:tabLst>
              <a:defRPr sz="2800">
                <a:solidFill>
                  <a:schemeClr val="tx1"/>
                </a:solidFill>
              </a:defRPr>
            </a:lvl1pPr>
            <a:lvl2pPr defTabSz="1828800">
              <a:defRPr sz="2000"/>
            </a:lvl2pPr>
            <a:lvl4pPr marL="1371600" indent="-274320">
              <a:spcBef>
                <a:spcPts val="1000"/>
              </a:spcBef>
              <a:buClr>
                <a:srgbClr val="BABF33"/>
              </a:buClr>
              <a:defRPr/>
            </a:lvl4pPr>
          </a:lstStyle>
          <a:p>
            <a:pPr lvl="1"/>
            <a:r>
              <a:rPr lang="en-US" dirty="0"/>
              <a:t>Second level</a:t>
            </a:r>
          </a:p>
        </p:txBody>
      </p:sp>
      <p:sp>
        <p:nvSpPr>
          <p:cNvPr id="8" name="Title 1"/>
          <p:cNvSpPr>
            <a:spLocks noGrp="1"/>
          </p:cNvSpPr>
          <p:nvPr>
            <p:ph type="title"/>
          </p:nvPr>
        </p:nvSpPr>
        <p:spPr>
          <a:xfrm>
            <a:off x="365097" y="365126"/>
            <a:ext cx="11552349" cy="696420"/>
          </a:xfrm>
          <a:prstGeom prst="rect">
            <a:avLst/>
          </a:prstGeom>
        </p:spPr>
        <p:txBody>
          <a:bodyPr/>
          <a:lstStyle>
            <a:lvl1pPr algn="l">
              <a:defRPr sz="3600"/>
            </a:lvl1pPr>
          </a:lstStyle>
          <a:p>
            <a:r>
              <a:rPr lang="en-US"/>
              <a:t>Click to edit Master title style</a:t>
            </a:r>
            <a:endParaRPr lang="en-US" dirty="0"/>
          </a:p>
        </p:txBody>
      </p:sp>
      <p:cxnSp>
        <p:nvCxnSpPr>
          <p:cNvPr id="12" name="Title Page Rule Line"/>
          <p:cNvCxnSpPr/>
          <p:nvPr/>
        </p:nvCxnSpPr>
        <p:spPr>
          <a:xfrm>
            <a:off x="373487" y="1159110"/>
            <a:ext cx="11552349"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
        <p:nvSpPr>
          <p:cNvPr id="13" name="Body Text 3-col"/>
          <p:cNvSpPr>
            <a:spLocks noGrp="1"/>
          </p:cNvSpPr>
          <p:nvPr>
            <p:ph type="body" sz="quarter" idx="11" hasCustomPrompt="1"/>
          </p:nvPr>
        </p:nvSpPr>
        <p:spPr>
          <a:xfrm>
            <a:off x="365097" y="1234450"/>
            <a:ext cx="11560739" cy="486552"/>
          </a:xfrm>
          <a:prstGeom prst="rect">
            <a:avLst/>
          </a:prstGeom>
        </p:spPr>
        <p:txBody>
          <a:bodyPr wrap="none" numCol="2" spcCol="457200">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000">
                <a:solidFill>
                  <a:schemeClr val="tx1"/>
                </a:solidFill>
              </a:defRPr>
            </a:lvl1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Click to edit 2-column</a:t>
            </a:r>
          </a:p>
        </p:txBody>
      </p:sp>
    </p:spTree>
    <p:extLst>
      <p:ext uri="{BB962C8B-B14F-4D97-AF65-F5344CB8AC3E}">
        <p14:creationId xmlns:p14="http://schemas.microsoft.com/office/powerpoint/2010/main" val="3204987673"/>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Brand DHHS Photo Layout">
    <p:spTree>
      <p:nvGrpSpPr>
        <p:cNvPr id="1" name=""/>
        <p:cNvGrpSpPr/>
        <p:nvPr/>
      </p:nvGrpSpPr>
      <p:grpSpPr>
        <a:xfrm>
          <a:off x="0" y="0"/>
          <a:ext cx="0" cy="0"/>
          <a:chOff x="0" y="0"/>
          <a:chExt cx="0" cy="0"/>
        </a:xfrm>
      </p:grpSpPr>
      <p:sp>
        <p:nvSpPr>
          <p:cNvPr id="5" name="Smaller Body Text"/>
          <p:cNvSpPr>
            <a:spLocks noGrp="1"/>
          </p:cNvSpPr>
          <p:nvPr>
            <p:ph type="body" sz="quarter" idx="11" hasCustomPrompt="1"/>
          </p:nvPr>
        </p:nvSpPr>
        <p:spPr>
          <a:xfrm>
            <a:off x="373488" y="1238132"/>
            <a:ext cx="4178022" cy="4907973"/>
          </a:xfrm>
          <a:prstGeom prst="rect">
            <a:avLst/>
          </a:prstGeom>
        </p:spPr>
        <p:txBody>
          <a:bodyPr>
            <a:normAutofit/>
          </a:bodyPr>
          <a:lstStyle>
            <a:lvl1pPr marL="0" indent="0" algn="l">
              <a:buNone/>
              <a:defRPr sz="2000">
                <a:solidFill>
                  <a:schemeClr val="tx1"/>
                </a:solidFill>
              </a:defRPr>
            </a:lvl1pPr>
          </a:lstStyle>
          <a:p>
            <a:pPr lvl="0"/>
            <a:r>
              <a:rPr lang="en-US" dirty="0"/>
              <a:t>Click to edit text</a:t>
            </a:r>
          </a:p>
        </p:txBody>
      </p:sp>
      <p:sp>
        <p:nvSpPr>
          <p:cNvPr id="13" name="Picture Placeholder 12"/>
          <p:cNvSpPr>
            <a:spLocks noGrp="1"/>
          </p:cNvSpPr>
          <p:nvPr>
            <p:ph type="pic" sz="quarter" idx="12"/>
          </p:nvPr>
        </p:nvSpPr>
        <p:spPr>
          <a:xfrm>
            <a:off x="7043895" y="1238132"/>
            <a:ext cx="4808380" cy="3988210"/>
          </a:xfrm>
          <a:prstGeom prst="rect">
            <a:avLst/>
          </a:prstGeom>
        </p:spPr>
        <p:txBody>
          <a:bodyPr/>
          <a:lstStyle/>
          <a:p>
            <a:r>
              <a:rPr lang="en-US"/>
              <a:t>Click icon to add picture</a:t>
            </a:r>
            <a:endParaRPr lang="en-US" dirty="0"/>
          </a:p>
        </p:txBody>
      </p:sp>
      <p:sp>
        <p:nvSpPr>
          <p:cNvPr id="15" name="Picture Placeholder 14"/>
          <p:cNvSpPr>
            <a:spLocks noGrp="1"/>
          </p:cNvSpPr>
          <p:nvPr>
            <p:ph type="pic" sz="quarter" idx="13"/>
          </p:nvPr>
        </p:nvSpPr>
        <p:spPr>
          <a:xfrm>
            <a:off x="4732338" y="1238132"/>
            <a:ext cx="2130729" cy="1966546"/>
          </a:xfrm>
          <a:prstGeom prst="rect">
            <a:avLst/>
          </a:prstGeom>
        </p:spPr>
        <p:txBody>
          <a:bodyPr/>
          <a:lstStyle/>
          <a:p>
            <a:r>
              <a:rPr lang="en-US"/>
              <a:t>Click icon to add picture</a:t>
            </a:r>
          </a:p>
        </p:txBody>
      </p:sp>
      <p:sp>
        <p:nvSpPr>
          <p:cNvPr id="17" name="Picture Placeholder 16"/>
          <p:cNvSpPr>
            <a:spLocks noGrp="1"/>
          </p:cNvSpPr>
          <p:nvPr>
            <p:ph type="pic" sz="quarter" idx="14"/>
          </p:nvPr>
        </p:nvSpPr>
        <p:spPr>
          <a:xfrm>
            <a:off x="4732338" y="3374906"/>
            <a:ext cx="2160587" cy="1851435"/>
          </a:xfrm>
          <a:prstGeom prst="rect">
            <a:avLst/>
          </a:prstGeom>
        </p:spPr>
        <p:txBody>
          <a:bodyPr/>
          <a:lstStyle/>
          <a:p>
            <a:r>
              <a:rPr lang="en-US"/>
              <a:t>Click icon to add picture</a:t>
            </a:r>
          </a:p>
        </p:txBody>
      </p:sp>
      <p:sp>
        <p:nvSpPr>
          <p:cNvPr id="9" name="Title 1"/>
          <p:cNvSpPr>
            <a:spLocks noGrp="1"/>
          </p:cNvSpPr>
          <p:nvPr>
            <p:ph type="title"/>
          </p:nvPr>
        </p:nvSpPr>
        <p:spPr>
          <a:xfrm>
            <a:off x="373488" y="365126"/>
            <a:ext cx="11478084" cy="696420"/>
          </a:xfrm>
          <a:prstGeom prst="rect">
            <a:avLst/>
          </a:prstGeom>
        </p:spPr>
        <p:txBody>
          <a:bodyPr>
            <a:normAutofit/>
          </a:bodyPr>
          <a:lstStyle>
            <a:lvl1pPr algn="l">
              <a:defRPr sz="3600"/>
            </a:lvl1pPr>
          </a:lstStyle>
          <a:p>
            <a:r>
              <a:rPr lang="en-US"/>
              <a:t>Click to edit Master title style</a:t>
            </a:r>
            <a:endParaRPr lang="en-US" dirty="0"/>
          </a:p>
        </p:txBody>
      </p:sp>
      <p:cxnSp>
        <p:nvCxnSpPr>
          <p:cNvPr id="12" name="Title Page Rule Line"/>
          <p:cNvCxnSpPr/>
          <p:nvPr/>
        </p:nvCxnSpPr>
        <p:spPr>
          <a:xfrm>
            <a:off x="373487" y="1075347"/>
            <a:ext cx="11552349"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04060510"/>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Brand DHHS End Slide Layout">
    <p:spTree>
      <p:nvGrpSpPr>
        <p:cNvPr id="1" name=""/>
        <p:cNvGrpSpPr/>
        <p:nvPr/>
      </p:nvGrpSpPr>
      <p:grpSpPr>
        <a:xfrm>
          <a:off x="0" y="0"/>
          <a:ext cx="0" cy="0"/>
          <a:chOff x="0" y="0"/>
          <a:chExt cx="0" cy="0"/>
        </a:xfrm>
      </p:grpSpPr>
      <p:sp>
        <p:nvSpPr>
          <p:cNvPr id="10" name="Subhead"/>
          <p:cNvSpPr>
            <a:spLocks noGrp="1"/>
          </p:cNvSpPr>
          <p:nvPr>
            <p:ph type="body" sz="quarter" idx="11" hasCustomPrompt="1"/>
          </p:nvPr>
        </p:nvSpPr>
        <p:spPr>
          <a:xfrm>
            <a:off x="838200" y="2755761"/>
            <a:ext cx="10478729" cy="774839"/>
          </a:xfrm>
          <a:prstGeom prst="rect">
            <a:avLst/>
          </a:prstGeom>
          <a:noFill/>
        </p:spPr>
        <p:txBody>
          <a:bodyPr anchor="t" anchorCtr="1">
            <a:noAutofit/>
          </a:bodyPr>
          <a:lstStyle>
            <a:lvl1pPr marL="0" marR="0" indent="0" algn="ctr" defTabSz="914400" rtl="0" eaLnBrk="1" fontAlgn="auto" latinLnBrk="0" hangingPunct="1">
              <a:lnSpc>
                <a:spcPct val="100000"/>
              </a:lnSpc>
              <a:spcBef>
                <a:spcPts val="0"/>
              </a:spcBef>
              <a:spcAft>
                <a:spcPts val="600"/>
              </a:spcAft>
              <a:buClrTx/>
              <a:buSzTx/>
              <a:buFontTx/>
              <a:buNone/>
              <a:tabLst/>
              <a:defRPr sz="2400">
                <a:solidFill>
                  <a:srgbClr val="5690E2"/>
                </a:solidFill>
                <a:latin typeface="Roboto" panose="02000000000000000000" pitchFamily="2" charset="0"/>
                <a:ea typeface="Roboto" panose="02000000000000000000" pitchFamily="2" charset="0"/>
                <a:cs typeface="Roboto" panose="02000000000000000000" pitchFamily="2" charset="0"/>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mn-lt"/>
                <a:ea typeface="+mn-ea"/>
                <a:cs typeface="+mn-cs"/>
              </a:rPr>
              <a:t>Click to edit Title</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mn-lt"/>
                <a:ea typeface="+mn-ea"/>
                <a:cs typeface="+mn-cs"/>
              </a:rPr>
              <a:t>Click to edit Department</a:t>
            </a:r>
          </a:p>
        </p:txBody>
      </p:sp>
      <p:grpSp>
        <p:nvGrpSpPr>
          <p:cNvPr id="4" name="Group 3"/>
          <p:cNvGrpSpPr/>
          <p:nvPr/>
        </p:nvGrpSpPr>
        <p:grpSpPr>
          <a:xfrm>
            <a:off x="508289" y="6065378"/>
            <a:ext cx="1675916" cy="438850"/>
            <a:chOff x="4913982" y="5342258"/>
            <a:chExt cx="1675916" cy="463617"/>
          </a:xfrm>
          <a:effectLst>
            <a:reflection stA="41000" endPos="65000" dist="50800" dir="5400000" sy="-100000" algn="bl" rotWithShape="0"/>
          </a:effectLst>
        </p:grpSpPr>
        <p:pic>
          <p:nvPicPr>
            <p:cNvPr id="5" name="Twitte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913982" y="5342258"/>
              <a:ext cx="467498" cy="457200"/>
            </a:xfrm>
            <a:prstGeom prst="rect">
              <a:avLst/>
            </a:prstGeom>
          </p:spPr>
        </p:pic>
        <p:pic>
          <p:nvPicPr>
            <p:cNvPr id="6" name="You Tube"/>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27001" y="5348675"/>
              <a:ext cx="457200" cy="457200"/>
            </a:xfrm>
            <a:prstGeom prst="rect">
              <a:avLst/>
            </a:prstGeom>
          </p:spPr>
        </p:pic>
        <p:pic>
          <p:nvPicPr>
            <p:cNvPr id="7" name="Facebook"/>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32698" y="5342258"/>
              <a:ext cx="457200" cy="457200"/>
            </a:xfrm>
            <a:prstGeom prst="rect">
              <a:avLst/>
            </a:prstGeom>
          </p:spPr>
        </p:pic>
      </p:grpSp>
      <p:sp>
        <p:nvSpPr>
          <p:cNvPr id="11" name="Page Subhead Bold"/>
          <p:cNvSpPr>
            <a:spLocks noGrp="1"/>
          </p:cNvSpPr>
          <p:nvPr>
            <p:ph type="body" sz="quarter" idx="12" hasCustomPrompt="1"/>
          </p:nvPr>
        </p:nvSpPr>
        <p:spPr>
          <a:xfrm>
            <a:off x="838200" y="2240666"/>
            <a:ext cx="10478729" cy="469563"/>
          </a:xfrm>
          <a:prstGeom prst="rect">
            <a:avLst/>
          </a:prstGeom>
          <a:solidFill>
            <a:srgbClr val="BABF33"/>
          </a:solidFill>
          <a:effectLst>
            <a:innerShdw blurRad="63500" dist="50800" dir="13500000">
              <a:prstClr val="black">
                <a:alpha val="50000"/>
              </a:prstClr>
            </a:innerShdw>
          </a:effectLst>
        </p:spPr>
        <p:txBody>
          <a:bodyPr>
            <a:noAutofit/>
          </a:bodyPr>
          <a:lstStyle>
            <a:lvl1pPr marL="0" indent="0" algn="ctr">
              <a:buClr>
                <a:srgbClr val="0036C9"/>
              </a:buClr>
              <a:buFont typeface="Wingdings 3" panose="05040102010807070707" pitchFamily="18" charset="2"/>
              <a:buNone/>
              <a:defRPr sz="2800" b="1" baseline="0">
                <a:solidFill>
                  <a:schemeClr val="bg1"/>
                </a:solidFill>
              </a:defRPr>
            </a:lvl1pPr>
          </a:lstStyle>
          <a:p>
            <a:pPr lvl="0"/>
            <a:r>
              <a:rPr lang="en-US" dirty="0"/>
              <a:t>Click to edit Contact Name</a:t>
            </a:r>
          </a:p>
        </p:txBody>
      </p:sp>
      <p:sp>
        <p:nvSpPr>
          <p:cNvPr id="13" name="Additonal Text"/>
          <p:cNvSpPr>
            <a:spLocks noGrp="1"/>
          </p:cNvSpPr>
          <p:nvPr>
            <p:ph type="body" sz="quarter" idx="13" hasCustomPrompt="1"/>
          </p:nvPr>
        </p:nvSpPr>
        <p:spPr>
          <a:xfrm>
            <a:off x="840085" y="4628162"/>
            <a:ext cx="10478729" cy="657500"/>
          </a:xfrm>
          <a:prstGeom prst="rect">
            <a:avLst/>
          </a:prstGeom>
        </p:spPr>
        <p:txBody>
          <a:bodyPr/>
          <a:lstStyle>
            <a:lvl1pPr marL="0" indent="0" algn="ctr">
              <a:buClr>
                <a:srgbClr val="0036C9"/>
              </a:buClr>
              <a:buFontTx/>
              <a:buNone/>
              <a:tabLst>
                <a:tab pos="182880" algn="l"/>
              </a:tabLst>
              <a:defRPr sz="1200" baseline="0">
                <a:solidFill>
                  <a:schemeClr val="tx1"/>
                </a:solidFill>
                <a:latin typeface="+mn-lt"/>
              </a:defRPr>
            </a:lvl1pPr>
            <a:lvl2pPr defTabSz="1828800">
              <a:defRPr/>
            </a:lvl2pPr>
            <a:lvl4pPr marL="1097280" indent="0">
              <a:spcBef>
                <a:spcPts val="1000"/>
              </a:spcBef>
              <a:buClr>
                <a:schemeClr val="accent1"/>
              </a:buClr>
              <a:buFontTx/>
              <a:buNone/>
              <a:defRPr/>
            </a:lvl4pPr>
          </a:lstStyle>
          <a:p>
            <a:pPr lvl="0"/>
            <a:r>
              <a:rPr lang="en-US" dirty="0"/>
              <a:t>Click to add additional text</a:t>
            </a:r>
          </a:p>
        </p:txBody>
      </p:sp>
      <p:sp>
        <p:nvSpPr>
          <p:cNvPr id="14" name="Email Text"/>
          <p:cNvSpPr>
            <a:spLocks noGrp="1"/>
          </p:cNvSpPr>
          <p:nvPr>
            <p:ph type="body" sz="quarter" idx="14" hasCustomPrompt="1"/>
          </p:nvPr>
        </p:nvSpPr>
        <p:spPr>
          <a:xfrm>
            <a:off x="846764" y="3644144"/>
            <a:ext cx="10478729" cy="405055"/>
          </a:xfrm>
          <a:prstGeom prst="rect">
            <a:avLst/>
          </a:prstGeom>
        </p:spPr>
        <p:txBody>
          <a:bodyPr>
            <a:normAutofit/>
          </a:bodyPr>
          <a:lstStyle>
            <a:lvl1pPr marL="0" indent="0" algn="ctr">
              <a:buClr>
                <a:srgbClr val="0036C9"/>
              </a:buClr>
              <a:buFontTx/>
              <a:buNone/>
              <a:tabLst>
                <a:tab pos="182880" algn="l"/>
              </a:tabLst>
              <a:defRPr lang="en-US" sz="1600" b="0" kern="1200" baseline="0" dirty="0" smtClean="0">
                <a:solidFill>
                  <a:srgbClr val="036080"/>
                </a:solidFill>
                <a:latin typeface="+mn-lt"/>
                <a:ea typeface="+mn-ea"/>
                <a:cs typeface="+mn-cs"/>
              </a:defRPr>
            </a:lvl1pPr>
            <a:lvl2pPr defTabSz="1828800">
              <a:defRPr/>
            </a:lvl2pPr>
            <a:lvl4pPr marL="1097280" indent="0">
              <a:spcBef>
                <a:spcPts val="1000"/>
              </a:spcBef>
              <a:buClr>
                <a:schemeClr val="accent1"/>
              </a:buClr>
              <a:buFontTx/>
              <a:buNone/>
              <a:defRPr/>
            </a:lvl4pPr>
          </a:lstStyle>
          <a:p>
            <a:pPr lvl="0"/>
            <a:r>
              <a:rPr lang="en-US" dirty="0">
                <a:solidFill>
                  <a:schemeClr val="accent2">
                    <a:lumMod val="50000"/>
                  </a:schemeClr>
                </a:solidFill>
                <a:hlinkClick r:id="rId5"/>
              </a:rPr>
              <a:t>First.Last@nebraska.gov</a:t>
            </a:r>
            <a:endParaRPr lang="en-US" dirty="0"/>
          </a:p>
        </p:txBody>
      </p:sp>
      <p:sp>
        <p:nvSpPr>
          <p:cNvPr id="16" name="Website"/>
          <p:cNvSpPr txBox="1">
            <a:spLocks/>
          </p:cNvSpPr>
          <p:nvPr/>
        </p:nvSpPr>
        <p:spPr>
          <a:xfrm>
            <a:off x="2318151" y="6123375"/>
            <a:ext cx="2148581" cy="427153"/>
          </a:xfrm>
          <a:prstGeom prst="rect">
            <a:avLst/>
          </a:prstGeom>
          <a:noFill/>
          <a:ln>
            <a:solidFill>
              <a:srgbClr val="5690E2"/>
            </a:solidFill>
          </a:ln>
          <a:effectLst>
            <a:softEdge rad="0"/>
          </a:effectLst>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036080"/>
                </a:solidFill>
                <a:latin typeface="Gisha" panose="020B0502040204020203" pitchFamily="34" charset="-79"/>
                <a:cs typeface="Gisha" panose="020B0502040204020203" pitchFamily="34" charset="-79"/>
                <a:hlinkClick r:id="rId6"/>
              </a:rPr>
              <a:t>dhhs.ne.gov</a:t>
            </a:r>
            <a:endParaRPr lang="en-US" sz="2400" b="1" dirty="0">
              <a:solidFill>
                <a:srgbClr val="036080"/>
              </a:solidFill>
              <a:latin typeface="Gisha" panose="020B0502040204020203" pitchFamily="34" charset="-79"/>
              <a:cs typeface="Gisha" panose="020B0502040204020203" pitchFamily="34" charset="-79"/>
            </a:endParaRPr>
          </a:p>
        </p:txBody>
      </p:sp>
      <p:sp>
        <p:nvSpPr>
          <p:cNvPr id="18" name="Website"/>
          <p:cNvSpPr txBox="1">
            <a:spLocks/>
          </p:cNvSpPr>
          <p:nvPr/>
        </p:nvSpPr>
        <p:spPr>
          <a:xfrm>
            <a:off x="5012550" y="5402453"/>
            <a:ext cx="2148581" cy="438851"/>
          </a:xfrm>
          <a:prstGeom prst="rect">
            <a:avLst/>
          </a:prstGeom>
          <a:noFill/>
          <a:ln>
            <a:noFill/>
          </a:ln>
          <a:effectLst>
            <a:softEdge rad="0"/>
          </a:effectLst>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ts val="1200"/>
              </a:lnSpc>
            </a:pPr>
            <a:r>
              <a:rPr lang="en-US" sz="1400" b="1" dirty="0">
                <a:solidFill>
                  <a:schemeClr val="tx2"/>
                </a:solidFill>
                <a:latin typeface="Gisha" panose="020B0502040204020203" pitchFamily="34" charset="-79"/>
                <a:cs typeface="Gisha" panose="020B0502040204020203" pitchFamily="34" charset="-79"/>
              </a:rPr>
              <a:t>DHHS Helpline:</a:t>
            </a:r>
          </a:p>
          <a:p>
            <a:pPr>
              <a:lnSpc>
                <a:spcPts val="1200"/>
              </a:lnSpc>
            </a:pPr>
            <a:r>
              <a:rPr lang="en-US" sz="1050" b="0" dirty="0">
                <a:solidFill>
                  <a:schemeClr val="tx2"/>
                </a:solidFill>
                <a:latin typeface="Gisha" panose="020B0502040204020203" pitchFamily="34" charset="-79"/>
                <a:cs typeface="Gisha" panose="020B0502040204020203" pitchFamily="34" charset="-79"/>
              </a:rPr>
              <a:t>800-254-4202</a:t>
            </a:r>
          </a:p>
          <a:p>
            <a:pPr>
              <a:lnSpc>
                <a:spcPts val="1200"/>
              </a:lnSpc>
            </a:pPr>
            <a:r>
              <a:rPr lang="en-US" sz="1050" b="0" dirty="0">
                <a:solidFill>
                  <a:schemeClr val="tx2"/>
                </a:solidFill>
                <a:latin typeface="Gisha" panose="020B0502040204020203" pitchFamily="34" charset="-79"/>
                <a:cs typeface="Gisha" panose="020B0502040204020203" pitchFamily="34" charset="-79"/>
              </a:rPr>
              <a:t>DHHS.helpline@Nebraska.gov</a:t>
            </a:r>
          </a:p>
        </p:txBody>
      </p:sp>
      <p:sp>
        <p:nvSpPr>
          <p:cNvPr id="15" name="Phone"/>
          <p:cNvSpPr txBox="1"/>
          <p:nvPr/>
        </p:nvSpPr>
        <p:spPr>
          <a:xfrm>
            <a:off x="846763" y="4109007"/>
            <a:ext cx="10478729" cy="461665"/>
          </a:xfrm>
          <a:prstGeom prst="rect">
            <a:avLst/>
          </a:prstGeom>
          <a:noFill/>
        </p:spPr>
        <p:txBody>
          <a:bodyPr wrap="square" rtlCol="0">
            <a:spAutoFit/>
          </a:bodyPr>
          <a:lstStyle/>
          <a:p>
            <a:pPr algn="ctr"/>
            <a:r>
              <a:rPr lang="en-US" sz="2400" dirty="0">
                <a:solidFill>
                  <a:schemeClr val="tx2"/>
                </a:solidFill>
                <a:latin typeface="Montserrat Black" panose="00000A00000000000000" pitchFamily="50" charset="0"/>
              </a:rPr>
              <a:t>000-000-0000</a:t>
            </a:r>
          </a:p>
        </p:txBody>
      </p:sp>
    </p:spTree>
    <p:extLst>
      <p:ext uri="{BB962C8B-B14F-4D97-AF65-F5344CB8AC3E}">
        <p14:creationId xmlns:p14="http://schemas.microsoft.com/office/powerpoint/2010/main" val="3066316179"/>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Large logo">
    <p:spTree>
      <p:nvGrpSpPr>
        <p:cNvPr id="1" name=""/>
        <p:cNvGrpSpPr/>
        <p:nvPr/>
      </p:nvGrpSpPr>
      <p:grpSpPr>
        <a:xfrm>
          <a:off x="0" y="0"/>
          <a:ext cx="0" cy="0"/>
          <a:chOff x="0" y="0"/>
          <a:chExt cx="0" cy="0"/>
        </a:xfrm>
      </p:grpSpPr>
      <p:sp>
        <p:nvSpPr>
          <p:cNvPr id="6" name="Title Placeholder 3"/>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lvl1pPr>
              <a:defRPr>
                <a:latin typeface="+mj-lt"/>
              </a:defRPr>
            </a:lvl1pPr>
          </a:lstStyle>
          <a:p>
            <a:r>
              <a:rPr lang="en-US" dirty="0"/>
              <a:t>Master title</a:t>
            </a:r>
          </a:p>
        </p:txBody>
      </p:sp>
    </p:spTree>
    <p:extLst>
      <p:ext uri="{BB962C8B-B14F-4D97-AF65-F5344CB8AC3E}">
        <p14:creationId xmlns:p14="http://schemas.microsoft.com/office/powerpoint/2010/main" val="14951924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Headline / Subhead / 3-column / bulleted">
    <p:spTree>
      <p:nvGrpSpPr>
        <p:cNvPr id="1" name=""/>
        <p:cNvGrpSpPr/>
        <p:nvPr/>
      </p:nvGrpSpPr>
      <p:grpSpPr>
        <a:xfrm>
          <a:off x="0" y="0"/>
          <a:ext cx="0" cy="0"/>
          <a:chOff x="0" y="0"/>
          <a:chExt cx="0" cy="0"/>
        </a:xfrm>
      </p:grpSpPr>
      <p:sp>
        <p:nvSpPr>
          <p:cNvPr id="4" name="Page Subhead Bold"/>
          <p:cNvSpPr>
            <a:spLocks noGrp="1"/>
          </p:cNvSpPr>
          <p:nvPr>
            <p:ph type="body" sz="quarter" idx="12" hasCustomPrompt="1"/>
          </p:nvPr>
        </p:nvSpPr>
        <p:spPr>
          <a:xfrm>
            <a:off x="365097" y="1081211"/>
            <a:ext cx="11552349" cy="563070"/>
          </a:xfrm>
          <a:prstGeom prst="rect">
            <a:avLst/>
          </a:prstGeom>
        </p:spPr>
        <p:txBody>
          <a:bodyPr>
            <a:normAutofit/>
          </a:bodyPr>
          <a:lstStyle>
            <a:lvl1pPr marL="0" indent="0" algn="l">
              <a:buClr>
                <a:srgbClr val="0036C9"/>
              </a:buClr>
              <a:buFont typeface="Wingdings 3" panose="05040102010807070707" pitchFamily="18" charset="2"/>
              <a:buNone/>
              <a:defRPr sz="2400" b="0">
                <a:solidFill>
                  <a:srgbClr val="7E99A9"/>
                </a:solidFill>
                <a:latin typeface="+mn-lt"/>
                <a:ea typeface="Roboto" panose="02000000000000000000" pitchFamily="2" charset="0"/>
                <a:cs typeface="Roboto" panose="02000000000000000000" pitchFamily="2" charset="0"/>
              </a:defRPr>
            </a:lvl1pPr>
          </a:lstStyle>
          <a:p>
            <a:pPr lvl="0"/>
            <a:r>
              <a:rPr lang="en-US" dirty="0"/>
              <a:t>Subhead</a:t>
            </a:r>
          </a:p>
        </p:txBody>
      </p:sp>
      <p:sp>
        <p:nvSpPr>
          <p:cNvPr id="7" name="Body Text 3-col"/>
          <p:cNvSpPr>
            <a:spLocks noGrp="1"/>
          </p:cNvSpPr>
          <p:nvPr>
            <p:ph type="body" sz="quarter" idx="11" hasCustomPrompt="1"/>
          </p:nvPr>
        </p:nvSpPr>
        <p:spPr>
          <a:xfrm>
            <a:off x="365097" y="1657903"/>
            <a:ext cx="11560739" cy="4329942"/>
          </a:xfrm>
          <a:prstGeom prst="rect">
            <a:avLst/>
          </a:prstGeom>
        </p:spPr>
        <p:txBody>
          <a:bodyPr wrap="none" numCol="3" spcCol="274320">
            <a:norm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sz="2000">
                <a:solidFill>
                  <a:schemeClr val="tx1"/>
                </a:solidFill>
                <a:latin typeface="+mn-lt"/>
              </a:defRPr>
            </a:lvl1pPr>
            <a:lvl2pPr marL="685800" indent="-228600">
              <a:buFont typeface="Arial" panose="020B0604020202020204" pitchFamily="34" charset="0"/>
              <a:buChar char="•"/>
              <a:defRPr sz="2000">
                <a:latin typeface="+mn-lt"/>
              </a:defRPr>
            </a:lvl2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en-US" dirty="0"/>
              <a:t>3-column text</a:t>
            </a:r>
          </a:p>
          <a:p>
            <a:pPr lvl="1"/>
            <a:r>
              <a:rPr lang="en-US" dirty="0"/>
              <a:t>Bulleted</a:t>
            </a:r>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lang="en-US" dirty="0"/>
          </a:p>
        </p:txBody>
      </p:sp>
      <p:sp>
        <p:nvSpPr>
          <p:cNvPr id="9" name="Title 1"/>
          <p:cNvSpPr>
            <a:spLocks noGrp="1"/>
          </p:cNvSpPr>
          <p:nvPr>
            <p:ph type="title" hasCustomPrompt="1"/>
          </p:nvPr>
        </p:nvSpPr>
        <p:spPr>
          <a:xfrm>
            <a:off x="373487" y="365126"/>
            <a:ext cx="11552349" cy="696420"/>
          </a:xfrm>
          <a:prstGeom prst="rect">
            <a:avLst/>
          </a:prstGeom>
        </p:spPr>
        <p:txBody>
          <a:bodyPr>
            <a:normAutofit/>
          </a:bodyPr>
          <a:lstStyle>
            <a:lvl1pPr algn="l">
              <a:defRPr sz="3600">
                <a:latin typeface="+mj-lt"/>
              </a:defRPr>
            </a:lvl1pPr>
          </a:lstStyle>
          <a:p>
            <a:r>
              <a:rPr lang="en-US" dirty="0"/>
              <a:t>Headline</a:t>
            </a:r>
          </a:p>
        </p:txBody>
      </p:sp>
      <p:cxnSp>
        <p:nvCxnSpPr>
          <p:cNvPr id="10" name="Title Page Rule Line"/>
          <p:cNvCxnSpPr/>
          <p:nvPr userDrawn="1"/>
        </p:nvCxnSpPr>
        <p:spPr>
          <a:xfrm>
            <a:off x="373487" y="940992"/>
            <a:ext cx="11552349"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5636281"/>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Headline / 2-column bulleted text">
    <p:spTree>
      <p:nvGrpSpPr>
        <p:cNvPr id="1" name=""/>
        <p:cNvGrpSpPr/>
        <p:nvPr/>
      </p:nvGrpSpPr>
      <p:grpSpPr>
        <a:xfrm>
          <a:off x="0" y="0"/>
          <a:ext cx="0" cy="0"/>
          <a:chOff x="0" y="0"/>
          <a:chExt cx="0" cy="0"/>
        </a:xfrm>
      </p:grpSpPr>
      <p:sp>
        <p:nvSpPr>
          <p:cNvPr id="6" name="Title 1"/>
          <p:cNvSpPr>
            <a:spLocks noGrp="1"/>
          </p:cNvSpPr>
          <p:nvPr>
            <p:ph type="title" hasCustomPrompt="1"/>
          </p:nvPr>
        </p:nvSpPr>
        <p:spPr>
          <a:xfrm>
            <a:off x="373487" y="365126"/>
            <a:ext cx="11552349" cy="696420"/>
          </a:xfrm>
          <a:prstGeom prst="rect">
            <a:avLst/>
          </a:prstGeom>
        </p:spPr>
        <p:txBody>
          <a:bodyPr>
            <a:normAutofit/>
          </a:bodyPr>
          <a:lstStyle>
            <a:lvl1pPr algn="l">
              <a:defRPr sz="3600">
                <a:latin typeface="+mj-lt"/>
              </a:defRPr>
            </a:lvl1pPr>
          </a:lstStyle>
          <a:p>
            <a:r>
              <a:rPr lang="en-US" dirty="0"/>
              <a:t>Headline</a:t>
            </a:r>
          </a:p>
        </p:txBody>
      </p:sp>
      <p:sp>
        <p:nvSpPr>
          <p:cNvPr id="7" name="Body Text"/>
          <p:cNvSpPr>
            <a:spLocks noGrp="1"/>
          </p:cNvSpPr>
          <p:nvPr>
            <p:ph type="body" sz="quarter" idx="11" hasCustomPrompt="1"/>
          </p:nvPr>
        </p:nvSpPr>
        <p:spPr>
          <a:xfrm>
            <a:off x="373487" y="1073568"/>
            <a:ext cx="11552349" cy="5060532"/>
          </a:xfrm>
          <a:prstGeom prst="rect">
            <a:avLst/>
          </a:prstGeom>
        </p:spPr>
        <p:txBody>
          <a:bodyPr numCol="2" spcCol="274320"/>
          <a:lstStyle>
            <a:lvl1pPr marL="171450" indent="-171450" algn="l">
              <a:buClr>
                <a:srgbClr val="7E99A9"/>
              </a:buClr>
              <a:buFont typeface="Wingdings 3" panose="05040102010807070707" pitchFamily="18" charset="2"/>
              <a:buChar char=""/>
              <a:defRPr sz="1200">
                <a:solidFill>
                  <a:schemeClr val="tx1"/>
                </a:solidFill>
                <a:latin typeface="+mn-lt"/>
              </a:defRPr>
            </a:lvl1pPr>
          </a:lstStyle>
          <a:p>
            <a:pPr lvl="0"/>
            <a:r>
              <a:rPr lang="en-US" dirty="0"/>
              <a:t>2-column</a:t>
            </a:r>
          </a:p>
        </p:txBody>
      </p:sp>
      <p:cxnSp>
        <p:nvCxnSpPr>
          <p:cNvPr id="8" name="Title Page Rule Line"/>
          <p:cNvCxnSpPr/>
          <p:nvPr userDrawn="1"/>
        </p:nvCxnSpPr>
        <p:spPr>
          <a:xfrm>
            <a:off x="373487" y="940992"/>
            <a:ext cx="11552349" cy="0"/>
          </a:xfrm>
          <a:prstGeom prst="line">
            <a:avLst/>
          </a:prstGeom>
          <a:ln w="15875">
            <a:solidFill>
              <a:srgbClr val="FFC84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8215378"/>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End Slide">
    <p:spTree>
      <p:nvGrpSpPr>
        <p:cNvPr id="1" name=""/>
        <p:cNvGrpSpPr/>
        <p:nvPr/>
      </p:nvGrpSpPr>
      <p:grpSpPr>
        <a:xfrm>
          <a:off x="0" y="0"/>
          <a:ext cx="0" cy="0"/>
          <a:chOff x="0" y="0"/>
          <a:chExt cx="0" cy="0"/>
        </a:xfrm>
      </p:grpSpPr>
      <p:sp>
        <p:nvSpPr>
          <p:cNvPr id="10" name="Subhead"/>
          <p:cNvSpPr>
            <a:spLocks noGrp="1"/>
          </p:cNvSpPr>
          <p:nvPr>
            <p:ph type="body" sz="quarter" idx="11" hasCustomPrompt="1"/>
          </p:nvPr>
        </p:nvSpPr>
        <p:spPr>
          <a:xfrm>
            <a:off x="838200" y="2755761"/>
            <a:ext cx="10478729" cy="774839"/>
          </a:xfrm>
          <a:prstGeom prst="rect">
            <a:avLst/>
          </a:prstGeom>
          <a:noFill/>
        </p:spPr>
        <p:txBody>
          <a:bodyPr anchor="t" anchorCtr="1">
            <a:noAutofit/>
          </a:bodyPr>
          <a:lstStyle>
            <a:lvl1pPr marL="0" marR="0" indent="0" algn="ctr" defTabSz="914400" rtl="0" eaLnBrk="1" fontAlgn="auto" latinLnBrk="0" hangingPunct="1">
              <a:lnSpc>
                <a:spcPct val="100000"/>
              </a:lnSpc>
              <a:spcBef>
                <a:spcPts val="0"/>
              </a:spcBef>
              <a:spcAft>
                <a:spcPts val="600"/>
              </a:spcAft>
              <a:buClrTx/>
              <a:buSzTx/>
              <a:buFontTx/>
              <a:buNone/>
              <a:tabLst/>
              <a:defRPr sz="2400">
                <a:solidFill>
                  <a:srgbClr val="036080"/>
                </a:solidFill>
                <a:latin typeface="+mn-lt"/>
                <a:ea typeface="Roboto" panose="02000000000000000000" pitchFamily="2" charset="0"/>
                <a:cs typeface="Roboto" panose="02000000000000000000" pitchFamily="2" charset="0"/>
              </a:defRPr>
            </a:lvl1p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mn-lt"/>
                <a:ea typeface="+mn-ea"/>
                <a:cs typeface="+mn-cs"/>
              </a:rPr>
              <a:t>Title</a:t>
            </a:r>
          </a:p>
        </p:txBody>
      </p:sp>
      <p:sp>
        <p:nvSpPr>
          <p:cNvPr id="11" name="Page Subhead Bold"/>
          <p:cNvSpPr>
            <a:spLocks noGrp="1"/>
          </p:cNvSpPr>
          <p:nvPr>
            <p:ph type="body" sz="quarter" idx="12" hasCustomPrompt="1"/>
          </p:nvPr>
        </p:nvSpPr>
        <p:spPr>
          <a:xfrm>
            <a:off x="838200" y="2240666"/>
            <a:ext cx="10478729" cy="469563"/>
          </a:xfrm>
          <a:prstGeom prst="rect">
            <a:avLst/>
          </a:prstGeom>
          <a:solidFill>
            <a:srgbClr val="036080"/>
          </a:solidFill>
          <a:effectLst>
            <a:innerShdw blurRad="63500" dist="50800" dir="13500000">
              <a:prstClr val="black">
                <a:alpha val="50000"/>
              </a:prstClr>
            </a:innerShdw>
          </a:effectLst>
        </p:spPr>
        <p:txBody>
          <a:bodyPr>
            <a:noAutofit/>
          </a:bodyPr>
          <a:lstStyle>
            <a:lvl1pPr marL="0" indent="0" algn="ctr">
              <a:buClr>
                <a:srgbClr val="0036C9"/>
              </a:buClr>
              <a:buFont typeface="Wingdings 3" panose="05040102010807070707" pitchFamily="18" charset="2"/>
              <a:buNone/>
              <a:defRPr sz="2800" b="1" baseline="0">
                <a:solidFill>
                  <a:schemeClr val="bg1"/>
                </a:solidFill>
                <a:latin typeface="+mj-lt"/>
              </a:defRPr>
            </a:lvl1pPr>
          </a:lstStyle>
          <a:p>
            <a:pPr lvl="0"/>
            <a:r>
              <a:rPr lang="en-US" dirty="0"/>
              <a:t>Contact Name</a:t>
            </a:r>
          </a:p>
        </p:txBody>
      </p:sp>
      <p:sp>
        <p:nvSpPr>
          <p:cNvPr id="13" name="Additonal Text"/>
          <p:cNvSpPr>
            <a:spLocks noGrp="1"/>
          </p:cNvSpPr>
          <p:nvPr>
            <p:ph type="body" sz="quarter" idx="13" hasCustomPrompt="1"/>
          </p:nvPr>
        </p:nvSpPr>
        <p:spPr>
          <a:xfrm>
            <a:off x="840085" y="4610335"/>
            <a:ext cx="10478729" cy="765965"/>
          </a:xfrm>
          <a:prstGeom prst="rect">
            <a:avLst/>
          </a:prstGeom>
        </p:spPr>
        <p:txBody>
          <a:bodyPr/>
          <a:lstStyle>
            <a:lvl1pPr marL="0" indent="0" algn="ctr">
              <a:buClr>
                <a:srgbClr val="0036C9"/>
              </a:buClr>
              <a:buFontTx/>
              <a:buNone/>
              <a:tabLst>
                <a:tab pos="182880" algn="l"/>
              </a:tabLst>
              <a:defRPr sz="1200" baseline="0">
                <a:solidFill>
                  <a:schemeClr val="tx1"/>
                </a:solidFill>
                <a:latin typeface="+mn-lt"/>
              </a:defRPr>
            </a:lvl1pPr>
            <a:lvl2pPr defTabSz="1828800">
              <a:defRPr/>
            </a:lvl2pPr>
            <a:lvl4pPr marL="1097280" indent="0">
              <a:spcBef>
                <a:spcPts val="1000"/>
              </a:spcBef>
              <a:buClr>
                <a:schemeClr val="accent1"/>
              </a:buClr>
              <a:buFontTx/>
              <a:buNone/>
              <a:defRPr/>
            </a:lvl4pPr>
          </a:lstStyle>
          <a:p>
            <a:pPr lvl="0"/>
            <a:r>
              <a:rPr lang="en-US" dirty="0"/>
              <a:t>Click to add additional text</a:t>
            </a:r>
          </a:p>
        </p:txBody>
      </p:sp>
      <p:sp>
        <p:nvSpPr>
          <p:cNvPr id="14" name="Email Text"/>
          <p:cNvSpPr>
            <a:spLocks noGrp="1"/>
          </p:cNvSpPr>
          <p:nvPr>
            <p:ph type="body" sz="quarter" idx="14" hasCustomPrompt="1"/>
          </p:nvPr>
        </p:nvSpPr>
        <p:spPr>
          <a:xfrm>
            <a:off x="846764" y="3585624"/>
            <a:ext cx="10478729" cy="463576"/>
          </a:xfrm>
          <a:prstGeom prst="rect">
            <a:avLst/>
          </a:prstGeom>
        </p:spPr>
        <p:txBody>
          <a:bodyPr>
            <a:normAutofit/>
          </a:bodyPr>
          <a:lstStyle>
            <a:lvl1pPr marL="0" indent="0" algn="ctr">
              <a:buClr>
                <a:srgbClr val="0036C9"/>
              </a:buClr>
              <a:buFontTx/>
              <a:buNone/>
              <a:tabLst>
                <a:tab pos="182880" algn="l"/>
              </a:tabLst>
              <a:defRPr lang="en-US" sz="1600" b="0" kern="1200" baseline="0" dirty="0" smtClean="0">
                <a:solidFill>
                  <a:srgbClr val="7E99A9"/>
                </a:solidFill>
                <a:latin typeface="+mn-lt"/>
                <a:ea typeface="+mn-ea"/>
                <a:cs typeface="+mn-cs"/>
              </a:defRPr>
            </a:lvl1pPr>
            <a:lvl2pPr defTabSz="1828800">
              <a:defRPr/>
            </a:lvl2pPr>
            <a:lvl4pPr marL="1097280" indent="0">
              <a:spcBef>
                <a:spcPts val="1000"/>
              </a:spcBef>
              <a:buClr>
                <a:schemeClr val="accent1"/>
              </a:buClr>
              <a:buFontTx/>
              <a:buNone/>
              <a:defRPr/>
            </a:lvl4pPr>
          </a:lstStyle>
          <a:p>
            <a:pPr lvl="0"/>
            <a:r>
              <a:rPr lang="en-US" dirty="0">
                <a:solidFill>
                  <a:schemeClr val="accent2">
                    <a:lumMod val="50000"/>
                  </a:schemeClr>
                </a:solidFill>
                <a:hlinkClick r:id="rId2"/>
              </a:rPr>
              <a:t>First.Last@nebraska.gov</a:t>
            </a:r>
            <a:endParaRPr lang="en-US" dirty="0"/>
          </a:p>
        </p:txBody>
      </p:sp>
      <p:sp>
        <p:nvSpPr>
          <p:cNvPr id="16" name="Website"/>
          <p:cNvSpPr txBox="1">
            <a:spLocks/>
          </p:cNvSpPr>
          <p:nvPr/>
        </p:nvSpPr>
        <p:spPr>
          <a:xfrm>
            <a:off x="5194998" y="5431323"/>
            <a:ext cx="1788606" cy="361538"/>
          </a:xfrm>
          <a:prstGeom prst="rect">
            <a:avLst/>
          </a:prstGeom>
          <a:noFill/>
          <a:ln>
            <a:solidFill>
              <a:srgbClr val="FFC843"/>
            </a:solidFill>
          </a:ln>
          <a:effectLst>
            <a:softEdge rad="0"/>
          </a:effectLst>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spc="70" baseline="0" dirty="0">
                <a:solidFill>
                  <a:srgbClr val="036080"/>
                </a:solidFill>
                <a:latin typeface="+mj-lt"/>
                <a:cs typeface="Gisha" panose="020B0502040204020203" pitchFamily="34" charset="-79"/>
                <a:hlinkClick r:id="rId3"/>
              </a:rPr>
              <a:t>dhhs.ne.gov</a:t>
            </a:r>
            <a:endParaRPr lang="en-US" sz="1600" b="1" spc="70" baseline="0" dirty="0">
              <a:solidFill>
                <a:srgbClr val="036080"/>
              </a:solidFill>
              <a:latin typeface="+mj-lt"/>
              <a:cs typeface="Gisha" panose="020B0502040204020203" pitchFamily="34" charset="-79"/>
            </a:endParaRPr>
          </a:p>
        </p:txBody>
      </p:sp>
      <p:pic>
        <p:nvPicPr>
          <p:cNvPr id="7" name="Facebook"/>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02989" y="5360085"/>
            <a:ext cx="457200" cy="432776"/>
          </a:xfrm>
          <a:prstGeom prst="rect">
            <a:avLst/>
          </a:prstGeom>
          <a:effectLst/>
        </p:spPr>
      </p:pic>
      <p:sp>
        <p:nvSpPr>
          <p:cNvPr id="2" name="TextBox 1"/>
          <p:cNvSpPr txBox="1"/>
          <p:nvPr userDrawn="1"/>
        </p:nvSpPr>
        <p:spPr>
          <a:xfrm>
            <a:off x="2064425" y="5834088"/>
            <a:ext cx="769276" cy="223138"/>
          </a:xfrm>
          <a:prstGeom prst="rect">
            <a:avLst/>
          </a:prstGeom>
          <a:noFill/>
        </p:spPr>
        <p:txBody>
          <a:bodyPr wrap="square" rtlCol="0">
            <a:spAutoFit/>
          </a:bodyPr>
          <a:lstStyle/>
          <a:p>
            <a:r>
              <a:rPr lang="en-US" sz="850" kern="1200" dirty="0">
                <a:solidFill>
                  <a:schemeClr val="tx1"/>
                </a:solidFill>
                <a:effectLst/>
                <a:latin typeface="+mn-lt"/>
                <a:ea typeface="+mn-ea"/>
                <a:cs typeface="+mn-cs"/>
              </a:rPr>
              <a:t>@NEDHHS</a:t>
            </a:r>
            <a:endParaRPr lang="en-US" sz="850" dirty="0"/>
          </a:p>
        </p:txBody>
      </p:sp>
      <p:pic>
        <p:nvPicPr>
          <p:cNvPr id="5" name="Twitte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458976" y="5360085"/>
            <a:ext cx="467498" cy="432776"/>
          </a:xfrm>
          <a:prstGeom prst="rect">
            <a:avLst/>
          </a:prstGeom>
        </p:spPr>
      </p:pic>
      <p:sp>
        <p:nvSpPr>
          <p:cNvPr id="17" name="TextBox 16"/>
          <p:cNvSpPr txBox="1"/>
          <p:nvPr userDrawn="1"/>
        </p:nvSpPr>
        <p:spPr>
          <a:xfrm>
            <a:off x="297907" y="5834088"/>
            <a:ext cx="769276" cy="223138"/>
          </a:xfrm>
          <a:prstGeom prst="rect">
            <a:avLst/>
          </a:prstGeom>
          <a:noFill/>
        </p:spPr>
        <p:txBody>
          <a:bodyPr wrap="square" rtlCol="0">
            <a:spAutoFit/>
          </a:bodyPr>
          <a:lstStyle/>
          <a:p>
            <a:r>
              <a:rPr lang="en-US" sz="850" kern="1200" dirty="0">
                <a:solidFill>
                  <a:schemeClr val="tx1"/>
                </a:solidFill>
                <a:effectLst/>
                <a:latin typeface="+mn-lt"/>
                <a:ea typeface="+mn-ea"/>
                <a:cs typeface="+mn-cs"/>
              </a:rPr>
              <a:t>@NEDHHS</a:t>
            </a:r>
            <a:endParaRPr lang="en-US" sz="850" dirty="0"/>
          </a:p>
        </p:txBody>
      </p:sp>
      <p:pic>
        <p:nvPicPr>
          <p:cNvPr id="6" name="You Tube"/>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349525" y="5366159"/>
            <a:ext cx="457200" cy="432776"/>
          </a:xfrm>
          <a:prstGeom prst="rect">
            <a:avLst/>
          </a:prstGeom>
        </p:spPr>
      </p:pic>
      <p:sp>
        <p:nvSpPr>
          <p:cNvPr id="19" name="TextBox 18"/>
          <p:cNvSpPr txBox="1"/>
          <p:nvPr userDrawn="1"/>
        </p:nvSpPr>
        <p:spPr>
          <a:xfrm>
            <a:off x="956618" y="5834088"/>
            <a:ext cx="1213825" cy="223138"/>
          </a:xfrm>
          <a:prstGeom prst="rect">
            <a:avLst/>
          </a:prstGeom>
          <a:noFill/>
        </p:spPr>
        <p:txBody>
          <a:bodyPr wrap="square" rtlCol="0">
            <a:spAutoFit/>
          </a:bodyPr>
          <a:lstStyle/>
          <a:p>
            <a:pPr algn="ctr"/>
            <a:r>
              <a:rPr lang="en-US" sz="850" kern="1200" dirty="0" err="1">
                <a:solidFill>
                  <a:schemeClr val="tx1"/>
                </a:solidFill>
                <a:effectLst/>
                <a:latin typeface="+mn-lt"/>
                <a:ea typeface="+mn-ea"/>
                <a:cs typeface="+mn-cs"/>
              </a:rPr>
              <a:t>NebraskaDHHS</a:t>
            </a:r>
            <a:endParaRPr lang="en-US" sz="850" dirty="0"/>
          </a:p>
        </p:txBody>
      </p:sp>
      <p:sp>
        <p:nvSpPr>
          <p:cNvPr id="18" name="Email Text"/>
          <p:cNvSpPr>
            <a:spLocks noGrp="1"/>
          </p:cNvSpPr>
          <p:nvPr>
            <p:ph type="body" sz="quarter" idx="15" hasCustomPrompt="1"/>
          </p:nvPr>
        </p:nvSpPr>
        <p:spPr>
          <a:xfrm>
            <a:off x="846764" y="4049200"/>
            <a:ext cx="10478729" cy="525982"/>
          </a:xfrm>
          <a:prstGeom prst="rect">
            <a:avLst/>
          </a:prstGeom>
        </p:spPr>
        <p:txBody>
          <a:bodyPr>
            <a:normAutofit/>
          </a:bodyPr>
          <a:lstStyle>
            <a:lvl1pPr marL="0" indent="0" algn="ctr">
              <a:buClr>
                <a:srgbClr val="0036C9"/>
              </a:buClr>
              <a:buFontTx/>
              <a:buNone/>
              <a:tabLst>
                <a:tab pos="182880" algn="l"/>
              </a:tabLst>
              <a:defRPr lang="en-US" sz="2400" b="0" kern="1200" baseline="0" dirty="0" smtClean="0">
                <a:solidFill>
                  <a:srgbClr val="7E99A9"/>
                </a:solidFill>
                <a:latin typeface="+mn-lt"/>
                <a:ea typeface="+mn-ea"/>
                <a:cs typeface="+mn-cs"/>
              </a:defRPr>
            </a:lvl1pPr>
            <a:lvl2pPr defTabSz="1828800">
              <a:defRPr/>
            </a:lvl2pPr>
            <a:lvl4pPr marL="1097280" indent="0">
              <a:spcBef>
                <a:spcPts val="1000"/>
              </a:spcBef>
              <a:buClr>
                <a:schemeClr val="accent1"/>
              </a:buClr>
              <a:buFontTx/>
              <a:buNone/>
              <a:defRPr/>
            </a:lvl4pPr>
          </a:lstStyle>
          <a:p>
            <a:pPr lvl="0"/>
            <a:r>
              <a:rPr lang="en-US" dirty="0"/>
              <a:t>000-000-0000</a:t>
            </a:r>
          </a:p>
        </p:txBody>
      </p:sp>
    </p:spTree>
    <p:extLst>
      <p:ext uri="{BB962C8B-B14F-4D97-AF65-F5344CB8AC3E}">
        <p14:creationId xmlns:p14="http://schemas.microsoft.com/office/powerpoint/2010/main" val="2856809389"/>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image" Target="../media/image3.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image" Target="../media/image2.jpeg"/><Relationship Id="rId2" Type="http://schemas.openxmlformats.org/officeDocument/2006/relationships/slideLayout" Target="../slideLayouts/slideLayout13.xml"/><Relationship Id="rId16" Type="http://schemas.openxmlformats.org/officeDocument/2006/relationships/image" Target="../media/image8.wmf"/><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7.jp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5041" y="10049"/>
            <a:ext cx="12170664" cy="6839924"/>
          </a:xfrm>
          <a:prstGeom prst="rect">
            <a:avLst/>
          </a:prstGeom>
          <a:ln>
            <a:solidFill>
              <a:schemeClr val="tx1"/>
            </a:solidFill>
          </a:ln>
        </p:spPr>
      </p:pic>
      <p:pic>
        <p:nvPicPr>
          <p:cNvPr id="7" name="Picture 6"/>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9475089" y="4845428"/>
            <a:ext cx="2360315" cy="971453"/>
          </a:xfrm>
          <a:prstGeom prst="rect">
            <a:avLst/>
          </a:prstGeom>
        </p:spPr>
      </p:pic>
      <p:sp>
        <p:nvSpPr>
          <p:cNvPr id="13" name="Rectangle 12"/>
          <p:cNvSpPr/>
          <p:nvPr userDrawn="1"/>
        </p:nvSpPr>
        <p:spPr>
          <a:xfrm>
            <a:off x="2852230" y="6055600"/>
            <a:ext cx="2885379" cy="276999"/>
          </a:xfrm>
          <a:prstGeom prst="rect">
            <a:avLst/>
          </a:prstGeom>
          <a:effectLst>
            <a:outerShdw blurRad="50800" dist="38100" dir="2700000" algn="tl" rotWithShape="0">
              <a:sysClr val="window" lastClr="FFFFFF">
                <a:alpha val="40000"/>
              </a:sysClr>
            </a:outerShdw>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20" normalizeH="0" baseline="0" noProof="0" dirty="0">
                <a:ln>
                  <a:noFill/>
                </a:ln>
                <a:solidFill>
                  <a:srgbClr val="036080"/>
                </a:solidFill>
                <a:effectLst/>
                <a:uLnTx/>
                <a:uFillTx/>
                <a:latin typeface="Montserrat"/>
              </a:rPr>
              <a:t>Helping People Live Better Lives.</a:t>
            </a:r>
          </a:p>
        </p:txBody>
      </p:sp>
      <p:sp>
        <p:nvSpPr>
          <p:cNvPr id="8" name="Slide Number Placeholder 3"/>
          <p:cNvSpPr txBox="1">
            <a:spLocks/>
          </p:cNvSpPr>
          <p:nvPr userDrawn="1"/>
        </p:nvSpPr>
        <p:spPr>
          <a:xfrm>
            <a:off x="9456174" y="6356350"/>
            <a:ext cx="2283542"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E7C557-6977-4010-A8B0-973A074F99DE}" type="slidenum">
              <a:rPr lang="en-US" sz="1100" smtClean="0"/>
              <a:pPr/>
              <a:t>‹#›</a:t>
            </a:fld>
            <a:endParaRPr lang="en-US" sz="1100" dirty="0"/>
          </a:p>
        </p:txBody>
      </p:sp>
      <p:sp>
        <p:nvSpPr>
          <p:cNvPr id="4" name="Title Placeholder 3"/>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Master title</a:t>
            </a:r>
          </a:p>
        </p:txBody>
      </p:sp>
    </p:spTree>
    <p:extLst>
      <p:ext uri="{BB962C8B-B14F-4D97-AF65-F5344CB8AC3E}">
        <p14:creationId xmlns:p14="http://schemas.microsoft.com/office/powerpoint/2010/main" val="4112078921"/>
      </p:ext>
    </p:extLst>
  </p:cSld>
  <p:clrMap bg1="lt1" tx1="dk1" bg2="lt2" tx2="dk2" accent1="accent1" accent2="accent2" accent3="accent3" accent4="accent4" accent5="accent5" accent6="accent6" hlink="hlink" folHlink="folHlink"/>
  <p:sldLayoutIdLst>
    <p:sldLayoutId id="2147483787" r:id="rId1"/>
    <p:sldLayoutId id="2147483802" r:id="rId2"/>
    <p:sldLayoutId id="2147483789" r:id="rId3"/>
    <p:sldLayoutId id="2147483798" r:id="rId4"/>
    <p:sldLayoutId id="2147483790" r:id="rId5"/>
    <p:sldLayoutId id="2147483792" r:id="rId6"/>
    <p:sldLayoutId id="2147483793" r:id="rId7"/>
    <p:sldLayoutId id="2147483795" r:id="rId8"/>
    <p:sldLayoutId id="2147483796" r:id="rId9"/>
    <p:sldLayoutId id="2147483797" r:id="rId10"/>
    <p:sldLayoutId id="2147483799" r:id="rId11"/>
  </p:sldLayoutIdLst>
  <p:txStyles>
    <p:titleStyle>
      <a:lvl1pPr algn="ctr" defTabSz="914400" rtl="0" eaLnBrk="1" latinLnBrk="0" hangingPunct="1">
        <a:lnSpc>
          <a:spcPct val="90000"/>
        </a:lnSpc>
        <a:spcBef>
          <a:spcPct val="0"/>
        </a:spcBef>
        <a:buNone/>
        <a:defRPr sz="4400" kern="1200">
          <a:solidFill>
            <a:srgbClr val="03608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967831" y="5659880"/>
            <a:ext cx="3101912" cy="821546"/>
          </a:xfrm>
          <a:prstGeom prst="rect">
            <a:avLst/>
          </a:prstGeom>
        </p:spPr>
      </p:pic>
      <p:sp>
        <p:nvSpPr>
          <p:cNvPr id="7" name="Rectangle 6"/>
          <p:cNvSpPr/>
          <p:nvPr/>
        </p:nvSpPr>
        <p:spPr>
          <a:xfrm>
            <a:off x="4777503" y="6278948"/>
            <a:ext cx="2644790" cy="278371"/>
          </a:xfrm>
          <a:prstGeom prst="rect">
            <a:avLst/>
          </a:prstGeom>
        </p:spPr>
        <p:txBody>
          <a:bodyPr wrap="square">
            <a:spAutoFit/>
          </a:bodyPr>
          <a:lstStyle/>
          <a:p>
            <a:r>
              <a:rPr lang="en-US" sz="1200" i="1" dirty="0">
                <a:solidFill>
                  <a:srgbClr val="036080"/>
                </a:solidFill>
              </a:rPr>
              <a:t>Helping People Live better Lives.</a:t>
            </a:r>
          </a:p>
        </p:txBody>
      </p:sp>
      <p:pic>
        <p:nvPicPr>
          <p:cNvPr id="5" name="Picture 4"/>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8967831" y="5659880"/>
            <a:ext cx="3101912" cy="821546"/>
          </a:xfrm>
          <a:prstGeom prst="rect">
            <a:avLst/>
          </a:prstGeom>
        </p:spPr>
      </p:pic>
      <p:pic>
        <p:nvPicPr>
          <p:cNvPr id="6" name="Picture 5"/>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5041" y="10049"/>
            <a:ext cx="12170664" cy="6839924"/>
          </a:xfrm>
          <a:prstGeom prst="rect">
            <a:avLst/>
          </a:prstGeom>
          <a:ln>
            <a:solidFill>
              <a:schemeClr val="tx1"/>
            </a:solidFill>
          </a:ln>
        </p:spPr>
      </p:pic>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9475089" y="4845428"/>
            <a:ext cx="2360315" cy="971453"/>
          </a:xfrm>
          <a:prstGeom prst="rect">
            <a:avLst/>
          </a:prstGeom>
        </p:spPr>
      </p:pic>
      <p:sp>
        <p:nvSpPr>
          <p:cNvPr id="9" name="Rectangle 8"/>
          <p:cNvSpPr/>
          <p:nvPr userDrawn="1"/>
        </p:nvSpPr>
        <p:spPr>
          <a:xfrm>
            <a:off x="2852230" y="6055600"/>
            <a:ext cx="2885379" cy="276999"/>
          </a:xfrm>
          <a:prstGeom prst="rect">
            <a:avLst/>
          </a:prstGeom>
          <a:effectLst>
            <a:outerShdw blurRad="50800" dist="38100" dir="2700000" algn="tl" rotWithShape="0">
              <a:sysClr val="window" lastClr="FFFFFF">
                <a:alpha val="40000"/>
              </a:sysClr>
            </a:outerShdw>
          </a:effectLst>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20" normalizeH="0" baseline="0" noProof="0" dirty="0">
                <a:ln>
                  <a:noFill/>
                </a:ln>
                <a:solidFill>
                  <a:srgbClr val="036080"/>
                </a:solidFill>
                <a:effectLst/>
                <a:uLnTx/>
                <a:uFillTx/>
                <a:latin typeface="Montserrat"/>
              </a:rPr>
              <a:t>Helping People Live Better Lives.</a:t>
            </a:r>
          </a:p>
        </p:txBody>
      </p:sp>
      <p:sp>
        <p:nvSpPr>
          <p:cNvPr id="10" name="Slide Number Placeholder 3"/>
          <p:cNvSpPr txBox="1">
            <a:spLocks/>
          </p:cNvSpPr>
          <p:nvPr userDrawn="1"/>
        </p:nvSpPr>
        <p:spPr>
          <a:xfrm>
            <a:off x="9456174" y="6356350"/>
            <a:ext cx="2283542" cy="365125"/>
          </a:xfrm>
          <a:prstGeom prst="rect">
            <a:avLst/>
          </a:prstGeom>
        </p:spPr>
        <p:txBody>
          <a:bodyPr vert="horz" lIns="91440" tIns="45720" rIns="91440" bIns="45720" rtlCol="0" anchor="ctr"/>
          <a:lstStyle>
            <a:defPPr>
              <a:defRPr lang="en-US"/>
            </a:defPPr>
            <a:lvl1pPr marL="0" algn="r" defTabSz="914400" rtl="0" eaLnBrk="1" latinLnBrk="0" hangingPunct="1">
              <a:defRPr sz="1200" b="1"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7E7C557-6977-4010-A8B0-973A074F99DE}" type="slidenum">
              <a:rPr lang="en-US" sz="1100" smtClean="0"/>
              <a:pPr/>
              <a:t>‹#›</a:t>
            </a:fld>
            <a:endParaRPr lang="en-US" sz="1100" dirty="0"/>
          </a:p>
        </p:txBody>
      </p:sp>
    </p:spTree>
    <p:extLst>
      <p:ext uri="{BB962C8B-B14F-4D97-AF65-F5344CB8AC3E}">
        <p14:creationId xmlns:p14="http://schemas.microsoft.com/office/powerpoint/2010/main" val="3536283188"/>
      </p:ext>
    </p:extLst>
  </p:cSld>
  <p:clrMap bg1="lt1" tx1="dk1" bg2="lt2" tx2="dk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 id="2147483816" r:id="rId13"/>
  </p:sldLayoutIdLst>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txStyles>
    <p:titleStyle>
      <a:lvl1pPr algn="ctr" defTabSz="914400" rtl="0" eaLnBrk="1" latinLnBrk="0" hangingPunct="1">
        <a:lnSpc>
          <a:spcPct val="90000"/>
        </a:lnSpc>
        <a:spcBef>
          <a:spcPct val="0"/>
        </a:spcBef>
        <a:buNone/>
        <a:defRPr sz="4400" kern="1200" baseline="0">
          <a:ln>
            <a:noFill/>
          </a:ln>
          <a:solidFill>
            <a:srgbClr val="036080"/>
          </a:solidFill>
          <a:latin typeface="Montserrat Semi Bold" panose="00000700000000000000" pitchFamily="50" charset="0"/>
          <a:ea typeface="+mj-ea"/>
          <a:cs typeface="+mj-cs"/>
        </a:defRPr>
      </a:lvl1pPr>
    </p:titleStyle>
    <p:bodyStyle>
      <a:lvl1pPr marL="0" indent="0" algn="ctr" defTabSz="914400" rtl="0" eaLnBrk="1" latinLnBrk="0" hangingPunct="1">
        <a:lnSpc>
          <a:spcPct val="100000"/>
        </a:lnSpc>
        <a:spcBef>
          <a:spcPts val="1000"/>
        </a:spcBef>
        <a:buFont typeface="Arial" panose="020B0604020202020204" pitchFamily="34" charset="0"/>
        <a:buNone/>
        <a:defRPr sz="3200" kern="1200" baseline="0">
          <a:solidFill>
            <a:srgbClr val="BABF33"/>
          </a:solidFill>
          <a:latin typeface="Roboto" panose="02000000000000000000" pitchFamily="2" charset="0"/>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Clr>
          <a:srgbClr val="B9C8D3"/>
        </a:buClr>
        <a:buFont typeface="Wingdings 3" panose="05040102010807070707" pitchFamily="18" charset="2"/>
        <a:buChar char=""/>
        <a:defRPr sz="2400" kern="1200">
          <a:solidFill>
            <a:schemeClr val="tx1"/>
          </a:solidFill>
          <a:latin typeface="Roboto" panose="02000000000000000000" pitchFamily="2" charset="0"/>
          <a:ea typeface="Roboto" panose="02000000000000000000" pitchFamily="2" charset="0"/>
          <a:cs typeface="Roboto" panose="02000000000000000000" pitchFamily="2" charset="0"/>
        </a:defRPr>
      </a:lvl2pPr>
      <a:lvl3pPr marL="1143000" indent="-228600" algn="l" defTabSz="914400" rtl="0" eaLnBrk="1" latinLnBrk="0" hangingPunct="1">
        <a:lnSpc>
          <a:spcPct val="90000"/>
        </a:lnSpc>
        <a:spcBef>
          <a:spcPts val="500"/>
        </a:spcBef>
        <a:buClr>
          <a:srgbClr val="B9C8D3"/>
        </a:buClr>
        <a:buFont typeface="Wingdings 3" panose="05040102010807070707" pitchFamily="18" charset="2"/>
        <a:buChar char=""/>
        <a:defRPr sz="2000" kern="1200">
          <a:solidFill>
            <a:schemeClr val="tx1"/>
          </a:solidFill>
          <a:latin typeface="Roboto" panose="02000000000000000000" pitchFamily="2" charset="0"/>
          <a:ea typeface="Roboto" panose="02000000000000000000" pitchFamily="2" charset="0"/>
          <a:cs typeface="Roboto" panose="02000000000000000000" pitchFamily="2" charset="0"/>
        </a:defRPr>
      </a:lvl3pPr>
      <a:lvl4pPr marL="1600200" indent="-228600" algn="l" defTabSz="914400" rtl="0" eaLnBrk="1" latinLnBrk="0" hangingPunct="1">
        <a:lnSpc>
          <a:spcPct val="90000"/>
        </a:lnSpc>
        <a:spcBef>
          <a:spcPts val="500"/>
        </a:spcBef>
        <a:buClr>
          <a:srgbClr val="B9C8D3"/>
        </a:buClr>
        <a:buFont typeface="Wingdings 3" panose="05040102010807070707" pitchFamily="18" charset="2"/>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4pPr>
      <a:lvl5pPr marL="2057400" indent="-228600" algn="l" defTabSz="914400" rtl="0" eaLnBrk="1" latinLnBrk="0" hangingPunct="1">
        <a:lnSpc>
          <a:spcPct val="90000"/>
        </a:lnSpc>
        <a:spcBef>
          <a:spcPts val="500"/>
        </a:spcBef>
        <a:buClr>
          <a:srgbClr val="B9C8D3"/>
        </a:buClr>
        <a:buFont typeface="Wingdings 3" panose="05040102010807070707" pitchFamily="18" charset="2"/>
        <a:buChar char=""/>
        <a:defRPr sz="1800" kern="1200">
          <a:solidFill>
            <a:schemeClr val="tx1"/>
          </a:solidFill>
          <a:latin typeface="Roboto" panose="02000000000000000000" pitchFamily="2" charset="0"/>
          <a:ea typeface="Roboto" panose="02000000000000000000" pitchFamily="2" charset="0"/>
          <a:cs typeface="Roboto" panose="02000000000000000000"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5.xml"/><Relationship Id="rId5" Type="http://schemas.openxmlformats.org/officeDocument/2006/relationships/hyperlink" Target="https://creativecommons.org/licenses/by/3.0/" TargetMode="External"/><Relationship Id="rId4" Type="http://schemas.openxmlformats.org/officeDocument/2006/relationships/hyperlink" Target="https://www.flickr.com/photos/143601516@N03/27571702173"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4"/>
          <p:cNvSpPr>
            <a:spLocks noGrp="1"/>
          </p:cNvSpPr>
          <p:nvPr>
            <p:ph type="title"/>
          </p:nvPr>
        </p:nvSpPr>
        <p:spPr>
          <a:xfrm>
            <a:off x="778565" y="387626"/>
            <a:ext cx="10515600" cy="4899991"/>
          </a:xfrm>
        </p:spPr>
        <p:txBody>
          <a:bodyPr>
            <a:normAutofit fontScale="90000"/>
          </a:bodyPr>
          <a:lstStyle/>
          <a:p>
            <a:pPr algn="ctr">
              <a:defRPr/>
            </a:pPr>
            <a:br>
              <a:rPr lang="en-US" sz="4400" b="1" i="1" u="sng" dirty="0">
                <a:solidFill>
                  <a:schemeClr val="tx2"/>
                </a:solidFill>
                <a:effectLst>
                  <a:outerShdw blurRad="38100" dist="38100" dir="2700000" algn="tl">
                    <a:srgbClr val="000000">
                      <a:alpha val="43137"/>
                    </a:srgbClr>
                  </a:outerShdw>
                </a:effectLst>
                <a:latin typeface="Calibri" pitchFamily="34" charset="0"/>
                <a:cs typeface="Calibri" pitchFamily="34" charset="0"/>
              </a:rPr>
            </a:br>
            <a:br>
              <a:rPr lang="en-US" sz="4400" b="1" i="1" u="sng" dirty="0">
                <a:solidFill>
                  <a:schemeClr val="tx2"/>
                </a:solidFill>
                <a:effectLst>
                  <a:outerShdw blurRad="38100" dist="38100" dir="2700000" algn="tl">
                    <a:srgbClr val="000000">
                      <a:alpha val="43137"/>
                    </a:srgbClr>
                  </a:outerShdw>
                </a:effectLst>
                <a:latin typeface="Calibri" pitchFamily="34" charset="0"/>
                <a:cs typeface="Calibri" pitchFamily="34" charset="0"/>
              </a:rPr>
            </a:br>
            <a:br>
              <a:rPr lang="en-US" sz="4400" b="1" i="1" u="sng" dirty="0">
                <a:solidFill>
                  <a:schemeClr val="tx2"/>
                </a:solidFill>
                <a:effectLst>
                  <a:outerShdw blurRad="38100" dist="38100" dir="2700000" algn="tl">
                    <a:srgbClr val="000000">
                      <a:alpha val="43137"/>
                    </a:srgbClr>
                  </a:outerShdw>
                </a:effectLst>
                <a:latin typeface="Calibri" pitchFamily="34" charset="0"/>
                <a:cs typeface="Calibri" pitchFamily="34" charset="0"/>
              </a:rPr>
            </a:br>
            <a:r>
              <a:rPr lang="en-US" sz="4400" b="1" dirty="0">
                <a:solidFill>
                  <a:schemeClr val="tx2"/>
                </a:solidFill>
                <a:latin typeface="Calibri" pitchFamily="34" charset="0"/>
                <a:cs typeface="Calibri" pitchFamily="34" charset="0"/>
              </a:rPr>
              <a:t>When Autonomy Meets Protection: </a:t>
            </a:r>
            <a:br>
              <a:rPr lang="en-US" sz="4400" b="1" dirty="0">
                <a:solidFill>
                  <a:schemeClr val="tx2"/>
                </a:solidFill>
                <a:latin typeface="Calibri" pitchFamily="34" charset="0"/>
                <a:cs typeface="Calibri" pitchFamily="34" charset="0"/>
              </a:rPr>
            </a:br>
            <a:r>
              <a:rPr lang="en-US" sz="4400" b="1" dirty="0">
                <a:solidFill>
                  <a:schemeClr val="tx2"/>
                </a:solidFill>
                <a:latin typeface="Calibri" pitchFamily="34" charset="0"/>
                <a:cs typeface="Calibri" pitchFamily="34" charset="0"/>
              </a:rPr>
              <a:t>Nebraska Adult Protective Services</a:t>
            </a:r>
            <a:endParaRPr lang="en-US" sz="4400" b="1" dirty="0">
              <a:solidFill>
                <a:schemeClr val="tx2"/>
              </a:solidFill>
              <a:effectLst>
                <a:outerShdw blurRad="38100" dist="38100" dir="2700000" algn="tl">
                  <a:srgbClr val="000000">
                    <a:alpha val="43137"/>
                  </a:srgbClr>
                </a:outerShdw>
              </a:effectLst>
              <a:latin typeface="Calibri" pitchFamily="34" charset="0"/>
              <a:cs typeface="Calibri" pitchFamily="34" charset="0"/>
            </a:endParaRPr>
          </a:p>
          <a:p>
            <a:pPr algn="ctr">
              <a:defRPr/>
            </a:pPr>
            <a:br>
              <a:rPr lang="en-US" sz="4400" b="1" dirty="0">
                <a:solidFill>
                  <a:schemeClr val="tx2"/>
                </a:solidFill>
                <a:latin typeface="Calibri" pitchFamily="34" charset="0"/>
                <a:cs typeface="Calibri" pitchFamily="34" charset="0"/>
              </a:rPr>
            </a:br>
            <a:br>
              <a:rPr lang="en-US" b="1" dirty="0">
                <a:solidFill>
                  <a:schemeClr val="tx2"/>
                </a:solidFill>
                <a:latin typeface="Calibri" pitchFamily="34" charset="0"/>
                <a:cs typeface="Calibri" pitchFamily="34" charset="0"/>
              </a:rPr>
            </a:br>
            <a:endParaRPr lang="en-US" sz="4400" b="1" dirty="0">
              <a:solidFill>
                <a:schemeClr val="tx2"/>
              </a:solidFill>
              <a:latin typeface="Calibri" pitchFamily="34" charset="0"/>
              <a:cs typeface="Calibri" pitchFamily="34" charset="0"/>
            </a:endParaRPr>
          </a:p>
        </p:txBody>
      </p:sp>
    </p:spTree>
    <p:extLst>
      <p:ext uri="{BB962C8B-B14F-4D97-AF65-F5344CB8AC3E}">
        <p14:creationId xmlns:p14="http://schemas.microsoft.com/office/powerpoint/2010/main" val="2554059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7010"/>
            <a:ext cx="10515600" cy="2417921"/>
          </a:xfrm>
        </p:spPr>
        <p:txBody>
          <a:bodyPr anchor="b">
            <a:normAutofit/>
          </a:bodyPr>
          <a:lstStyle/>
          <a:p>
            <a:r>
              <a:rPr lang="en-US" dirty="0"/>
              <a:t>OBJECTIVES</a:t>
            </a:r>
          </a:p>
        </p:txBody>
      </p:sp>
      <p:sp>
        <p:nvSpPr>
          <p:cNvPr id="2" name="Text Placeholder 1"/>
          <p:cNvSpPr>
            <a:spLocks noGrp="1"/>
          </p:cNvSpPr>
          <p:nvPr>
            <p:ph idx="1"/>
          </p:nvPr>
        </p:nvSpPr>
        <p:spPr>
          <a:xfrm>
            <a:off x="838200" y="2587767"/>
            <a:ext cx="10515600" cy="2898775"/>
          </a:xfrm>
        </p:spPr>
        <p:txBody>
          <a:bodyPr>
            <a:normAutofit/>
          </a:bodyPr>
          <a:lstStyle/>
          <a:p>
            <a:pPr>
              <a:lnSpc>
                <a:spcPct val="100000"/>
              </a:lnSpc>
              <a:buClr>
                <a:srgbClr val="FFC843"/>
              </a:buClr>
              <a:buFont typeface="Wingdings" panose="05000000000000000000" pitchFamily="2" charset="2"/>
              <a:buChar char="Ø"/>
            </a:pPr>
            <a:r>
              <a:rPr lang="en-US" altLang="en-US" dirty="0">
                <a:solidFill>
                  <a:schemeClr val="tx1">
                    <a:lumMod val="85000"/>
                    <a:lumOff val="15000"/>
                  </a:schemeClr>
                </a:solidFill>
              </a:rPr>
              <a:t>Learn what makes a person a Vulnerable Adult in the State of Nebraska</a:t>
            </a:r>
          </a:p>
          <a:p>
            <a:pPr>
              <a:lnSpc>
                <a:spcPct val="100000"/>
              </a:lnSpc>
              <a:buClr>
                <a:srgbClr val="FFC843"/>
              </a:buClr>
              <a:buFont typeface="Wingdings" panose="05000000000000000000" pitchFamily="2" charset="2"/>
              <a:buChar char="Ø"/>
            </a:pPr>
            <a:r>
              <a:rPr lang="en-US" altLang="en-US" dirty="0">
                <a:solidFill>
                  <a:schemeClr val="tx1">
                    <a:lumMod val="85000"/>
                    <a:lumOff val="15000"/>
                  </a:schemeClr>
                </a:solidFill>
              </a:rPr>
              <a:t>Build a foundation of knowledge about the authority and responsibility of Adult Protective Services, and how it relates to self-determination</a:t>
            </a:r>
          </a:p>
        </p:txBody>
      </p:sp>
    </p:spTree>
    <p:extLst>
      <p:ext uri="{BB962C8B-B14F-4D97-AF65-F5344CB8AC3E}">
        <p14:creationId xmlns:p14="http://schemas.microsoft.com/office/powerpoint/2010/main" val="5793784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03437"/>
            <a:ext cx="10515600" cy="1325563"/>
          </a:xfrm>
        </p:spPr>
        <p:txBody>
          <a:bodyPr anchor="ctr">
            <a:normAutofit/>
          </a:bodyPr>
          <a:lstStyle/>
          <a:p>
            <a:r>
              <a:rPr lang="en-US" dirty="0">
                <a:effectLst>
                  <a:outerShdw blurRad="38100" dist="38100" dir="2700000" algn="tl">
                    <a:srgbClr val="000000">
                      <a:alpha val="43137"/>
                    </a:srgbClr>
                  </a:outerShdw>
                </a:effectLst>
              </a:rPr>
              <a:t>WHAT IS APS?</a:t>
            </a:r>
          </a:p>
        </p:txBody>
      </p:sp>
    </p:spTree>
    <p:extLst>
      <p:ext uri="{BB962C8B-B14F-4D97-AF65-F5344CB8AC3E}">
        <p14:creationId xmlns:p14="http://schemas.microsoft.com/office/powerpoint/2010/main" val="1226962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4909931" y="1069544"/>
            <a:ext cx="6658097" cy="5060532"/>
          </a:xfrm>
        </p:spPr>
        <p:txBody>
          <a:bodyPr/>
          <a:lstStyle/>
          <a:p>
            <a:r>
              <a:rPr lang="en-US" sz="3600" dirty="0"/>
              <a:t>Under Nebraska State Statutes, we have both the right and the duty to investigate reports of adult abuse and neglect. Our department policies guide how we put these laws into action.</a:t>
            </a:r>
            <a:endParaRPr lang="en-US" dirty="0"/>
          </a:p>
        </p:txBody>
      </p:sp>
      <p:sp>
        <p:nvSpPr>
          <p:cNvPr id="3" name="Title 2"/>
          <p:cNvSpPr>
            <a:spLocks noGrp="1"/>
          </p:cNvSpPr>
          <p:nvPr>
            <p:ph type="title"/>
          </p:nvPr>
        </p:nvSpPr>
        <p:spPr/>
        <p:txBody>
          <a:bodyPr/>
          <a:lstStyle/>
          <a:p>
            <a:r>
              <a:rPr lang="en-US" dirty="0"/>
              <a:t>ADULT PROTECTIVE SERVICES</a:t>
            </a:r>
          </a:p>
        </p:txBody>
      </p:sp>
      <p:pic>
        <p:nvPicPr>
          <p:cNvPr id="4" name="Picture 20" descr="C:\Users\scarmic\AppData\Local\Microsoft\Windows\Temporary Internet Files\Content.IE5\2HMPQPJF\MP900408864[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a:xfrm>
            <a:off x="509186" y="1186068"/>
            <a:ext cx="4032997" cy="4464017"/>
          </a:xfrm>
          <a:prstGeom prst="rect">
            <a:avLst/>
          </a:prstGeom>
          <a:noFill/>
        </p:spPr>
      </p:pic>
    </p:spTree>
    <p:extLst>
      <p:ext uri="{BB962C8B-B14F-4D97-AF65-F5344CB8AC3E}">
        <p14:creationId xmlns:p14="http://schemas.microsoft.com/office/powerpoint/2010/main" val="2483154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D233BAB-D4BF-5683-3D18-5CAAEAE35BE9}"/>
              </a:ext>
            </a:extLst>
          </p:cNvPr>
          <p:cNvSpPr/>
          <p:nvPr/>
        </p:nvSpPr>
        <p:spPr>
          <a:xfrm>
            <a:off x="9431079" y="4795284"/>
            <a:ext cx="2413591" cy="11376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838200" y="7010"/>
            <a:ext cx="10515600" cy="2417921"/>
          </a:xfrm>
        </p:spPr>
        <p:txBody>
          <a:bodyPr anchor="b">
            <a:normAutofit/>
          </a:bodyPr>
          <a:lstStyle/>
          <a:p>
            <a:r>
              <a:rPr lang="en-US" dirty="0"/>
              <a:t>NEBRASKA STATE STATUTES </a:t>
            </a:r>
            <a:br>
              <a:rPr lang="en-US" dirty="0"/>
            </a:br>
            <a:r>
              <a:rPr lang="en-US" dirty="0"/>
              <a:t>ADULT PROTECTIVE SERVICES ACT</a:t>
            </a:r>
          </a:p>
        </p:txBody>
      </p:sp>
      <p:sp>
        <p:nvSpPr>
          <p:cNvPr id="2" name="Text Placeholder 1"/>
          <p:cNvSpPr>
            <a:spLocks noGrp="1"/>
          </p:cNvSpPr>
          <p:nvPr>
            <p:ph idx="1"/>
          </p:nvPr>
        </p:nvSpPr>
        <p:spPr>
          <a:xfrm>
            <a:off x="838200" y="2587767"/>
            <a:ext cx="10515600" cy="2898775"/>
          </a:xfrm>
        </p:spPr>
        <p:txBody>
          <a:bodyPr>
            <a:normAutofit lnSpcReduction="10000"/>
          </a:bodyPr>
          <a:lstStyle/>
          <a:p>
            <a:pPr>
              <a:lnSpc>
                <a:spcPct val="100000"/>
              </a:lnSpc>
              <a:spcAft>
                <a:spcPts val="1200"/>
              </a:spcAft>
              <a:buClr>
                <a:schemeClr val="accent5"/>
              </a:buClr>
              <a:buFont typeface="Wingdings" panose="05000000000000000000" pitchFamily="2" charset="2"/>
              <a:buChar char="Ø"/>
            </a:pPr>
            <a:r>
              <a:rPr lang="en-US" sz="2800" dirty="0">
                <a:solidFill>
                  <a:schemeClr val="tx1">
                    <a:lumMod val="85000"/>
                    <a:lumOff val="15000"/>
                  </a:schemeClr>
                </a:solidFill>
              </a:rPr>
              <a:t>Establishes a program to meet the needs of vulnerable adults and assure availability to eligible persons</a:t>
            </a:r>
          </a:p>
          <a:p>
            <a:pPr>
              <a:lnSpc>
                <a:spcPct val="100000"/>
              </a:lnSpc>
              <a:spcAft>
                <a:spcPts val="1200"/>
              </a:spcAft>
              <a:buClr>
                <a:schemeClr val="accent5"/>
              </a:buClr>
              <a:buFont typeface="Wingdings" panose="05000000000000000000" pitchFamily="2" charset="2"/>
              <a:buChar char="Ø"/>
            </a:pPr>
            <a:r>
              <a:rPr lang="en-US" sz="2800" dirty="0">
                <a:solidFill>
                  <a:schemeClr val="tx1">
                    <a:lumMod val="85000"/>
                    <a:lumOff val="15000"/>
                  </a:schemeClr>
                </a:solidFill>
              </a:rPr>
              <a:t>Investigate abuse and neglect</a:t>
            </a:r>
          </a:p>
          <a:p>
            <a:pPr>
              <a:lnSpc>
                <a:spcPct val="100000"/>
              </a:lnSpc>
              <a:spcAft>
                <a:spcPts val="1200"/>
              </a:spcAft>
              <a:buClr>
                <a:schemeClr val="accent5"/>
              </a:buClr>
              <a:buFont typeface="Wingdings" panose="05000000000000000000" pitchFamily="2" charset="2"/>
              <a:buChar char="Ø"/>
            </a:pPr>
            <a:r>
              <a:rPr lang="en-US" sz="2800" dirty="0">
                <a:solidFill>
                  <a:schemeClr val="tx1">
                    <a:lumMod val="85000"/>
                    <a:lumOff val="15000"/>
                  </a:schemeClr>
                </a:solidFill>
              </a:rPr>
              <a:t>Intervene in cases of abuse and neglect</a:t>
            </a:r>
          </a:p>
          <a:p>
            <a:pPr>
              <a:lnSpc>
                <a:spcPct val="100000"/>
              </a:lnSpc>
              <a:spcAft>
                <a:spcPts val="1200"/>
              </a:spcAft>
              <a:buClr>
                <a:schemeClr val="accent5"/>
              </a:buClr>
              <a:buFont typeface="Wingdings" panose="05000000000000000000" pitchFamily="2" charset="2"/>
              <a:buChar char="Ø"/>
            </a:pPr>
            <a:r>
              <a:rPr lang="en-US" sz="2800" dirty="0">
                <a:solidFill>
                  <a:schemeClr val="tx1">
                    <a:lumMod val="85000"/>
                    <a:lumOff val="15000"/>
                  </a:schemeClr>
                </a:solidFill>
              </a:rPr>
              <a:t>Use the least restrictive interventions possible</a:t>
            </a:r>
          </a:p>
        </p:txBody>
      </p:sp>
    </p:spTree>
    <p:extLst>
      <p:ext uri="{BB962C8B-B14F-4D97-AF65-F5344CB8AC3E}">
        <p14:creationId xmlns:p14="http://schemas.microsoft.com/office/powerpoint/2010/main" val="289892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540E9-291C-9DB4-44C3-4A2B911E7E3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5A0BF74-20EF-917D-FF75-0D8666F10AB7}"/>
              </a:ext>
            </a:extLst>
          </p:cNvPr>
          <p:cNvSpPr>
            <a:spLocks noGrp="1"/>
          </p:cNvSpPr>
          <p:nvPr>
            <p:ph type="body" sz="quarter" idx="11"/>
          </p:nvPr>
        </p:nvSpPr>
        <p:spPr>
          <a:xfrm>
            <a:off x="365097" y="1081210"/>
            <a:ext cx="11560739" cy="4716953"/>
          </a:xfrm>
        </p:spPr>
        <p:txBody>
          <a:bodyPr>
            <a:normAutofit/>
          </a:bodyPr>
          <a:lstStyle/>
          <a:p>
            <a:pPr>
              <a:lnSpc>
                <a:spcPct val="100000"/>
              </a:lnSpc>
              <a:buClr>
                <a:schemeClr val="accent5"/>
              </a:buClr>
              <a:buFont typeface="Wingdings" panose="05000000000000000000" pitchFamily="2" charset="2"/>
              <a:buChar char="Ø"/>
            </a:pPr>
            <a:r>
              <a:rPr lang="en-US" sz="2400" dirty="0"/>
              <a:t> </a:t>
            </a:r>
            <a:r>
              <a:rPr lang="en-US" dirty="0"/>
              <a:t>Adults have the right to be safe.</a:t>
            </a:r>
          </a:p>
          <a:p>
            <a:pPr>
              <a:lnSpc>
                <a:spcPct val="100000"/>
              </a:lnSpc>
              <a:buClr>
                <a:schemeClr val="accent5"/>
              </a:buClr>
              <a:buFont typeface="Wingdings" panose="05000000000000000000" pitchFamily="2" charset="2"/>
              <a:buChar char="Ø"/>
            </a:pPr>
            <a:r>
              <a:rPr lang="en-US" dirty="0">
                <a:solidFill>
                  <a:srgbClr val="7030A0"/>
                </a:solidFill>
              </a:rPr>
              <a:t>Adults retain all their civil and constitutional rights unless some of these rights have been restricted by court action.</a:t>
            </a:r>
          </a:p>
          <a:p>
            <a:pPr>
              <a:lnSpc>
                <a:spcPct val="100000"/>
              </a:lnSpc>
              <a:buClr>
                <a:schemeClr val="accent5"/>
              </a:buClr>
              <a:buFont typeface="Wingdings" panose="05000000000000000000" pitchFamily="2" charset="2"/>
              <a:buChar char="Ø"/>
            </a:pPr>
            <a:r>
              <a:rPr lang="en-US" dirty="0"/>
              <a:t> Adults have the right to make decisions that do not conform to societal norms as long as these decisions do not harm others.</a:t>
            </a:r>
          </a:p>
          <a:p>
            <a:pPr>
              <a:lnSpc>
                <a:spcPct val="100000"/>
              </a:lnSpc>
              <a:buClr>
                <a:schemeClr val="accent5"/>
              </a:buClr>
              <a:buFont typeface="Wingdings" panose="05000000000000000000" pitchFamily="2" charset="2"/>
              <a:buChar char="Ø"/>
            </a:pPr>
            <a:r>
              <a:rPr lang="en-US" dirty="0">
                <a:solidFill>
                  <a:srgbClr val="7030A0"/>
                </a:solidFill>
              </a:rPr>
              <a:t>Adults are presumed to have decision-making capacity unless a court adjudicates otherwise.</a:t>
            </a:r>
          </a:p>
          <a:p>
            <a:pPr>
              <a:lnSpc>
                <a:spcPct val="100000"/>
              </a:lnSpc>
              <a:buClr>
                <a:schemeClr val="accent5"/>
              </a:buClr>
              <a:buFont typeface="Wingdings" panose="05000000000000000000" pitchFamily="2" charset="2"/>
              <a:buChar char="Ø"/>
            </a:pPr>
            <a:r>
              <a:rPr lang="en-US" dirty="0"/>
              <a:t>Adults have the right to accept or refuse services.</a:t>
            </a:r>
          </a:p>
          <a:p>
            <a:pPr>
              <a:buClr>
                <a:schemeClr val="accent5"/>
              </a:buClr>
              <a:buFont typeface="Arial" panose="020B0604020202020204" pitchFamily="34" charset="0"/>
              <a:buChar char="•"/>
            </a:pPr>
            <a:endParaRPr lang="en-US" sz="2400" dirty="0"/>
          </a:p>
        </p:txBody>
      </p:sp>
      <p:sp>
        <p:nvSpPr>
          <p:cNvPr id="3" name="Title 2">
            <a:extLst>
              <a:ext uri="{FF2B5EF4-FFF2-40B4-BE49-F238E27FC236}">
                <a16:creationId xmlns:a16="http://schemas.microsoft.com/office/drawing/2014/main" id="{28CB09CA-83C0-1646-EDF5-A17567315445}"/>
              </a:ext>
            </a:extLst>
          </p:cNvPr>
          <p:cNvSpPr>
            <a:spLocks noGrp="1"/>
          </p:cNvSpPr>
          <p:nvPr>
            <p:ph type="title"/>
          </p:nvPr>
        </p:nvSpPr>
        <p:spPr>
          <a:xfrm>
            <a:off x="373487" y="365126"/>
            <a:ext cx="11552349" cy="696420"/>
          </a:xfrm>
        </p:spPr>
        <p:txBody>
          <a:bodyPr anchor="ctr">
            <a:normAutofit/>
          </a:bodyPr>
          <a:lstStyle/>
          <a:p>
            <a:r>
              <a:rPr lang="en-US" dirty="0"/>
              <a:t>DHHS APS </a:t>
            </a:r>
            <a:r>
              <a:rPr lang="en-US"/>
              <a:t>PRINCIPLES</a:t>
            </a:r>
            <a:r>
              <a:rPr lang="en-US" dirty="0"/>
              <a:t> AND </a:t>
            </a:r>
            <a:r>
              <a:rPr lang="en-US"/>
              <a:t>POLICY</a:t>
            </a:r>
          </a:p>
        </p:txBody>
      </p:sp>
    </p:spTree>
    <p:extLst>
      <p:ext uri="{BB962C8B-B14F-4D97-AF65-F5344CB8AC3E}">
        <p14:creationId xmlns:p14="http://schemas.microsoft.com/office/powerpoint/2010/main" val="9907017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p:cNvGraphicFramePr/>
          <p:nvPr>
            <p:extLst>
              <p:ext uri="{D42A27DB-BD31-4B8C-83A1-F6EECF244321}">
                <p14:modId xmlns:p14="http://schemas.microsoft.com/office/powerpoint/2010/main" val="2059926944"/>
              </p:ext>
            </p:extLst>
          </p:nvPr>
        </p:nvGraphicFramePr>
        <p:xfrm>
          <a:off x="392594" y="337930"/>
          <a:ext cx="8968409" cy="451236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ight Brace 4"/>
          <p:cNvSpPr/>
          <p:nvPr/>
        </p:nvSpPr>
        <p:spPr>
          <a:xfrm rot="5400000">
            <a:off x="4548807" y="2592884"/>
            <a:ext cx="655985" cy="5170809"/>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6" name="TextBox 5"/>
          <p:cNvSpPr txBox="1">
            <a:spLocks noChangeArrowheads="1"/>
          </p:cNvSpPr>
          <p:nvPr/>
        </p:nvSpPr>
        <p:spPr bwMode="auto">
          <a:xfrm>
            <a:off x="3467099" y="5421871"/>
            <a:ext cx="2819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sz="2800" b="1" dirty="0">
                <a:latin typeface="Calibri" pitchFamily="34" charset="0"/>
                <a:cs typeface="Calibri" pitchFamily="34" charset="0"/>
              </a:rPr>
              <a:t>Vulnerable Adult</a:t>
            </a:r>
          </a:p>
        </p:txBody>
      </p:sp>
    </p:spTree>
    <p:extLst>
      <p:ext uri="{BB962C8B-B14F-4D97-AF65-F5344CB8AC3E}">
        <p14:creationId xmlns:p14="http://schemas.microsoft.com/office/powerpoint/2010/main" val="3754721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5" grpId="0" animBg="1"/>
      <p:bldP spid="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232757"/>
            <a:ext cx="10515600" cy="1325563"/>
          </a:xfrm>
        </p:spPr>
        <p:txBody>
          <a:bodyPr/>
          <a:lstStyle/>
          <a:p>
            <a:r>
              <a:rPr lang="en-US" dirty="0">
                <a:effectLst>
                  <a:outerShdw blurRad="38100" dist="38100" dir="2700000" algn="tl">
                    <a:srgbClr val="000000">
                      <a:alpha val="43137"/>
                    </a:srgbClr>
                  </a:outerShdw>
                </a:effectLst>
              </a:rPr>
              <a:t>WHAT DO WE MEAN BY VULNERABLE ADULT?</a:t>
            </a:r>
          </a:p>
        </p:txBody>
      </p:sp>
    </p:spTree>
    <p:extLst>
      <p:ext uri="{BB962C8B-B14F-4D97-AF65-F5344CB8AC3E}">
        <p14:creationId xmlns:p14="http://schemas.microsoft.com/office/powerpoint/2010/main" val="11010099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7010"/>
            <a:ext cx="10515600" cy="2417921"/>
          </a:xfrm>
        </p:spPr>
        <p:txBody>
          <a:bodyPr anchor="b">
            <a:normAutofit/>
          </a:bodyPr>
          <a:lstStyle/>
          <a:p>
            <a:r>
              <a:rPr lang="en-US" dirty="0"/>
              <a:t>VULNERABLE ADULT - </a:t>
            </a:r>
            <a:r>
              <a:rPr lang="en-US" b="1" dirty="0">
                <a:solidFill>
                  <a:srgbClr val="7030A0"/>
                </a:solidFill>
              </a:rPr>
              <a:t>§28-371</a:t>
            </a:r>
            <a:endParaRPr lang="en-US" dirty="0">
              <a:solidFill>
                <a:srgbClr val="7030A0"/>
              </a:solidFill>
            </a:endParaRPr>
          </a:p>
        </p:txBody>
      </p:sp>
      <p:sp>
        <p:nvSpPr>
          <p:cNvPr id="2" name="Text Placeholder 1"/>
          <p:cNvSpPr>
            <a:spLocks noGrp="1"/>
          </p:cNvSpPr>
          <p:nvPr>
            <p:ph idx="1"/>
          </p:nvPr>
        </p:nvSpPr>
        <p:spPr>
          <a:xfrm>
            <a:off x="838200" y="2587767"/>
            <a:ext cx="10515600" cy="2898775"/>
          </a:xfrm>
        </p:spPr>
        <p:txBody>
          <a:bodyPr>
            <a:normAutofit/>
          </a:bodyPr>
          <a:lstStyle/>
          <a:p>
            <a:pPr marL="0" indent="0">
              <a:spcAft>
                <a:spcPts val="1200"/>
              </a:spcAft>
              <a:buNone/>
            </a:pPr>
            <a:r>
              <a:rPr lang="en-US" dirty="0">
                <a:solidFill>
                  <a:schemeClr val="tx1">
                    <a:lumMod val="95000"/>
                    <a:lumOff val="5000"/>
                  </a:schemeClr>
                </a:solidFill>
              </a:rPr>
              <a:t>Any person eighteen years of age or older who has a </a:t>
            </a:r>
            <a:r>
              <a:rPr lang="en-US" u="sng" dirty="0">
                <a:solidFill>
                  <a:schemeClr val="tx1">
                    <a:lumMod val="95000"/>
                    <a:lumOff val="5000"/>
                  </a:schemeClr>
                </a:solidFill>
              </a:rPr>
              <a:t>substantial mental </a:t>
            </a:r>
            <a:r>
              <a:rPr lang="en-US" dirty="0">
                <a:solidFill>
                  <a:schemeClr val="tx1">
                    <a:lumMod val="95000"/>
                    <a:lumOff val="5000"/>
                  </a:schemeClr>
                </a:solidFill>
              </a:rPr>
              <a:t>or </a:t>
            </a:r>
            <a:r>
              <a:rPr lang="en-US" u="sng" dirty="0">
                <a:solidFill>
                  <a:schemeClr val="tx1">
                    <a:lumMod val="95000"/>
                    <a:lumOff val="5000"/>
                  </a:schemeClr>
                </a:solidFill>
              </a:rPr>
              <a:t>functional impairment </a:t>
            </a:r>
            <a:r>
              <a:rPr lang="en-US" dirty="0">
                <a:solidFill>
                  <a:schemeClr val="tx1">
                    <a:lumMod val="95000"/>
                    <a:lumOff val="5000"/>
                  </a:schemeClr>
                </a:solidFill>
              </a:rPr>
              <a:t>or for whom a </a:t>
            </a:r>
            <a:r>
              <a:rPr lang="en-US" u="sng" dirty="0">
                <a:solidFill>
                  <a:schemeClr val="tx1">
                    <a:lumMod val="95000"/>
                    <a:lumOff val="5000"/>
                  </a:schemeClr>
                </a:solidFill>
              </a:rPr>
              <a:t>guardian or conservator </a:t>
            </a:r>
            <a:r>
              <a:rPr lang="en-US" dirty="0">
                <a:solidFill>
                  <a:schemeClr val="tx1">
                    <a:lumMod val="95000"/>
                    <a:lumOff val="5000"/>
                  </a:schemeClr>
                </a:solidFill>
              </a:rPr>
              <a:t>has been appointed under the </a:t>
            </a:r>
            <a:r>
              <a:rPr lang="en-US" b="1" dirty="0">
                <a:solidFill>
                  <a:schemeClr val="tx1">
                    <a:lumMod val="95000"/>
                    <a:lumOff val="5000"/>
                  </a:schemeClr>
                </a:solidFill>
              </a:rPr>
              <a:t>NEBRASKA PROBATE CODE</a:t>
            </a:r>
            <a:r>
              <a:rPr lang="en-US" dirty="0">
                <a:solidFill>
                  <a:schemeClr val="tx1">
                    <a:lumMod val="95000"/>
                    <a:lumOff val="5000"/>
                  </a:schemeClr>
                </a:solidFill>
              </a:rPr>
              <a:t>.</a:t>
            </a:r>
          </a:p>
        </p:txBody>
      </p:sp>
    </p:spTree>
    <p:extLst>
      <p:ext uri="{BB962C8B-B14F-4D97-AF65-F5344CB8AC3E}">
        <p14:creationId xmlns:p14="http://schemas.microsoft.com/office/powerpoint/2010/main" val="1234930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7010"/>
            <a:ext cx="10515600" cy="2417921"/>
          </a:xfrm>
        </p:spPr>
        <p:txBody>
          <a:bodyPr anchor="b">
            <a:normAutofit/>
          </a:bodyPr>
          <a:lstStyle/>
          <a:p>
            <a:r>
              <a:rPr lang="en-US" dirty="0"/>
              <a:t>SUBSTANTIAL FUNCTIONAL IMPAIRMENT - </a:t>
            </a:r>
            <a:r>
              <a:rPr lang="en-US" b="1" dirty="0">
                <a:solidFill>
                  <a:srgbClr val="7030A0"/>
                </a:solidFill>
              </a:rPr>
              <a:t>§28-368</a:t>
            </a:r>
            <a:endParaRPr lang="en-US" dirty="0">
              <a:solidFill>
                <a:srgbClr val="7030A0"/>
              </a:solidFill>
            </a:endParaRPr>
          </a:p>
        </p:txBody>
      </p:sp>
      <p:sp>
        <p:nvSpPr>
          <p:cNvPr id="2" name="Text Placeholder 1"/>
          <p:cNvSpPr>
            <a:spLocks noGrp="1"/>
          </p:cNvSpPr>
          <p:nvPr>
            <p:ph idx="1"/>
          </p:nvPr>
        </p:nvSpPr>
        <p:spPr>
          <a:xfrm>
            <a:off x="838200" y="2587767"/>
            <a:ext cx="10515600" cy="2898775"/>
          </a:xfrm>
        </p:spPr>
        <p:txBody>
          <a:bodyPr>
            <a:normAutofit/>
          </a:bodyPr>
          <a:lstStyle/>
          <a:p>
            <a:pPr marL="0" indent="0">
              <a:buNone/>
            </a:pPr>
            <a:r>
              <a:rPr lang="en-US" dirty="0">
                <a:solidFill>
                  <a:schemeClr val="tx1">
                    <a:lumMod val="95000"/>
                    <a:lumOff val="5000"/>
                  </a:schemeClr>
                </a:solidFill>
              </a:rPr>
              <a:t>A substantial incapability, because of physical limitations, of living independently or providing self-care as determined through observation, diagnosis, investigation, or evaluation.</a:t>
            </a:r>
          </a:p>
        </p:txBody>
      </p:sp>
    </p:spTree>
    <p:extLst>
      <p:ext uri="{BB962C8B-B14F-4D97-AF65-F5344CB8AC3E}">
        <p14:creationId xmlns:p14="http://schemas.microsoft.com/office/powerpoint/2010/main" val="36848472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C11A0AF-5F97-BDD9-40F6-6F9045A8352F}"/>
              </a:ext>
            </a:extLst>
          </p:cNvPr>
          <p:cNvSpPr>
            <a:spLocks noGrp="1" noRot="1" noMove="1" noResize="1" noEditPoints="1" noAdjustHandles="1" noChangeArrowheads="1" noChangeShapeType="1"/>
          </p:cNvSpPr>
          <p:nvPr/>
        </p:nvSpPr>
        <p:spPr>
          <a:xfrm>
            <a:off x="9431079" y="4795284"/>
            <a:ext cx="2413591" cy="11376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E6FF22E3-4A49-4CC4-381C-D77A5E2A077C}"/>
              </a:ext>
            </a:extLst>
          </p:cNvPr>
          <p:cNvSpPr>
            <a:spLocks noGrp="1"/>
          </p:cNvSpPr>
          <p:nvPr>
            <p:ph type="body" sz="quarter" idx="11"/>
          </p:nvPr>
        </p:nvSpPr>
        <p:spPr>
          <a:xfrm>
            <a:off x="365097" y="1562986"/>
            <a:ext cx="11560739" cy="4454355"/>
          </a:xfrm>
        </p:spPr>
        <p:txBody>
          <a:bodyPr/>
          <a:lstStyle/>
          <a:p>
            <a:r>
              <a:rPr lang="en-US" b="1" dirty="0">
                <a:solidFill>
                  <a:srgbClr val="7030A0"/>
                </a:solidFill>
              </a:rPr>
              <a:t>Physical impairment may include:</a:t>
            </a:r>
          </a:p>
          <a:p>
            <a:pPr marL="342900" indent="-342900">
              <a:buClr>
                <a:srgbClr val="FFC000"/>
              </a:buClr>
              <a:buFont typeface="Arial" panose="020B0604020202020204" pitchFamily="34" charset="0"/>
              <a:buChar char="•"/>
            </a:pPr>
            <a:r>
              <a:rPr lang="en-US" dirty="0"/>
              <a:t>Hearing</a:t>
            </a:r>
          </a:p>
          <a:p>
            <a:pPr marL="342900" indent="-342900">
              <a:buClr>
                <a:srgbClr val="FFC000"/>
              </a:buClr>
              <a:buFont typeface="Arial" panose="020B0604020202020204" pitchFamily="34" charset="0"/>
              <a:buChar char="•"/>
            </a:pPr>
            <a:r>
              <a:rPr lang="en-US" dirty="0"/>
              <a:t>Speech</a:t>
            </a:r>
          </a:p>
          <a:p>
            <a:pPr marL="342900" indent="-342900">
              <a:buClr>
                <a:srgbClr val="FFC000"/>
              </a:buClr>
              <a:buFont typeface="Arial" panose="020B0604020202020204" pitchFamily="34" charset="0"/>
              <a:buChar char="•"/>
            </a:pPr>
            <a:r>
              <a:rPr lang="en-US" dirty="0"/>
              <a:t>Vision</a:t>
            </a:r>
          </a:p>
          <a:p>
            <a:pPr marL="342900" indent="-342900">
              <a:buClr>
                <a:srgbClr val="FFC000"/>
              </a:buClr>
              <a:buFont typeface="Arial" panose="020B0604020202020204" pitchFamily="34" charset="0"/>
              <a:buChar char="•"/>
            </a:pPr>
            <a:r>
              <a:rPr lang="en-US" dirty="0"/>
              <a:t>Mobility</a:t>
            </a:r>
          </a:p>
          <a:p>
            <a:pPr marL="342900" indent="-342900">
              <a:buClr>
                <a:srgbClr val="FFC000"/>
              </a:buClr>
              <a:buFont typeface="Arial" panose="020B0604020202020204" pitchFamily="34" charset="0"/>
              <a:buChar char="•"/>
            </a:pPr>
            <a:r>
              <a:rPr lang="en-US" dirty="0"/>
              <a:t>Conditions that impair basic physical activities such as walking, climbing stairs, lifting, or carrying things. </a:t>
            </a:r>
          </a:p>
          <a:p>
            <a:pPr marL="342900" indent="-342900">
              <a:buFont typeface="Arial" panose="020B0604020202020204" pitchFamily="34" charset="0"/>
              <a:buChar char="•"/>
            </a:pPr>
            <a:endParaRPr lang="en-US" dirty="0"/>
          </a:p>
          <a:p>
            <a:endParaRPr lang="en-US" dirty="0"/>
          </a:p>
          <a:p>
            <a:pPr>
              <a:spcBef>
                <a:spcPts val="600"/>
              </a:spcBef>
            </a:pPr>
            <a:endParaRPr lang="en-US" dirty="0"/>
          </a:p>
          <a:p>
            <a:pPr>
              <a:spcBef>
                <a:spcPts val="600"/>
              </a:spcBef>
            </a:pPr>
            <a:r>
              <a:rPr lang="en-US" b="1" dirty="0">
                <a:solidFill>
                  <a:srgbClr val="7030A0"/>
                </a:solidFill>
              </a:rPr>
              <a:t>Self-care that may be affected by an impairment:</a:t>
            </a:r>
          </a:p>
          <a:p>
            <a:pPr marL="342900" indent="-342900">
              <a:spcBef>
                <a:spcPts val="600"/>
              </a:spcBef>
              <a:buClr>
                <a:schemeClr val="accent2"/>
              </a:buClr>
              <a:buFont typeface="Arial" panose="020B0604020202020204" pitchFamily="34" charset="0"/>
              <a:buChar char="•"/>
            </a:pPr>
            <a:r>
              <a:rPr lang="en-US" dirty="0"/>
              <a:t>Personal hygiene</a:t>
            </a:r>
          </a:p>
          <a:p>
            <a:pPr marL="342900" indent="-342900">
              <a:spcBef>
                <a:spcPts val="600"/>
              </a:spcBef>
              <a:buClr>
                <a:schemeClr val="accent2"/>
              </a:buClr>
              <a:buFont typeface="Arial" panose="020B0604020202020204" pitchFamily="34" charset="0"/>
              <a:buChar char="•"/>
            </a:pPr>
            <a:r>
              <a:rPr lang="en-US" dirty="0"/>
              <a:t>Eating</a:t>
            </a:r>
          </a:p>
          <a:p>
            <a:pPr marL="342900" indent="-342900">
              <a:spcBef>
                <a:spcPts val="600"/>
              </a:spcBef>
              <a:buClr>
                <a:schemeClr val="accent2"/>
              </a:buClr>
              <a:buFont typeface="Arial" panose="020B0604020202020204" pitchFamily="34" charset="0"/>
              <a:buChar char="•"/>
            </a:pPr>
            <a:r>
              <a:rPr lang="en-US" dirty="0"/>
              <a:t>Dressing</a:t>
            </a:r>
          </a:p>
          <a:p>
            <a:pPr marL="342900" indent="-342900">
              <a:spcBef>
                <a:spcPts val="600"/>
              </a:spcBef>
              <a:buClr>
                <a:schemeClr val="accent2"/>
              </a:buClr>
              <a:buFont typeface="Arial" panose="020B0604020202020204" pitchFamily="34" charset="0"/>
              <a:buChar char="•"/>
            </a:pPr>
            <a:r>
              <a:rPr lang="en-US" dirty="0"/>
              <a:t>Activities of independent living</a:t>
            </a:r>
          </a:p>
          <a:p>
            <a:pPr marL="1028700" lvl="1" indent="-342900">
              <a:buClr>
                <a:schemeClr val="accent2"/>
              </a:buClr>
            </a:pPr>
            <a:r>
              <a:rPr lang="en-US" dirty="0"/>
              <a:t>Using a telephone</a:t>
            </a:r>
          </a:p>
          <a:p>
            <a:pPr marL="1028700" lvl="1" indent="-342900">
              <a:buClr>
                <a:schemeClr val="accent2"/>
              </a:buClr>
            </a:pPr>
            <a:r>
              <a:rPr lang="en-US" dirty="0"/>
              <a:t>Shopping</a:t>
            </a:r>
          </a:p>
          <a:p>
            <a:pPr marL="1028700" lvl="1" indent="-342900">
              <a:buClr>
                <a:schemeClr val="accent2"/>
              </a:buClr>
            </a:pPr>
            <a:r>
              <a:rPr lang="en-US" dirty="0"/>
              <a:t>Preparing food</a:t>
            </a:r>
          </a:p>
          <a:p>
            <a:pPr marL="1028700" lvl="1" indent="-342900">
              <a:buClr>
                <a:schemeClr val="accent2"/>
              </a:buClr>
            </a:pPr>
            <a:r>
              <a:rPr lang="en-US" dirty="0"/>
              <a:t>Housekeeping</a:t>
            </a:r>
          </a:p>
          <a:p>
            <a:pPr marL="1028700" lvl="1" indent="-342900">
              <a:buClr>
                <a:schemeClr val="accent2"/>
              </a:buClr>
            </a:pPr>
            <a:r>
              <a:rPr lang="en-US" dirty="0"/>
              <a:t>Taking medications</a:t>
            </a:r>
          </a:p>
          <a:p>
            <a:pPr marL="1028700" lvl="1" indent="-342900">
              <a:buClr>
                <a:schemeClr val="accent2"/>
              </a:buClr>
            </a:pPr>
            <a:r>
              <a:rPr lang="en-US" dirty="0"/>
              <a:t>Managing money</a:t>
            </a:r>
          </a:p>
        </p:txBody>
      </p:sp>
      <p:sp>
        <p:nvSpPr>
          <p:cNvPr id="3" name="Title 2">
            <a:extLst>
              <a:ext uri="{FF2B5EF4-FFF2-40B4-BE49-F238E27FC236}">
                <a16:creationId xmlns:a16="http://schemas.microsoft.com/office/drawing/2014/main" id="{3AA25EE1-5257-FDA4-664D-258A9DD50D89}"/>
              </a:ext>
            </a:extLst>
          </p:cNvPr>
          <p:cNvSpPr>
            <a:spLocks noGrp="1"/>
          </p:cNvSpPr>
          <p:nvPr>
            <p:ph type="title"/>
          </p:nvPr>
        </p:nvSpPr>
        <p:spPr/>
        <p:txBody>
          <a:bodyPr vert="horz" lIns="91440" tIns="45720" rIns="91440" bIns="45720" rtlCol="0" anchor="ctr">
            <a:normAutofit/>
          </a:bodyPr>
          <a:lstStyle/>
          <a:p>
            <a:r>
              <a:rPr lang="en-US" kern="1200">
                <a:latin typeface="+mj-lt"/>
                <a:ea typeface="+mj-ea"/>
                <a:cs typeface="+mj-cs"/>
              </a:rPr>
              <a:t>Substantial Functional Impairment</a:t>
            </a:r>
          </a:p>
        </p:txBody>
      </p:sp>
    </p:spTree>
    <p:extLst>
      <p:ext uri="{BB962C8B-B14F-4D97-AF65-F5344CB8AC3E}">
        <p14:creationId xmlns:p14="http://schemas.microsoft.com/office/powerpoint/2010/main" val="23807711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7010"/>
            <a:ext cx="10515600" cy="2417921"/>
          </a:xfrm>
        </p:spPr>
        <p:txBody>
          <a:bodyPr anchor="b">
            <a:normAutofit/>
          </a:bodyPr>
          <a:lstStyle/>
          <a:p>
            <a:r>
              <a:rPr lang="en-US" dirty="0"/>
              <a:t>SUBSTANTIAL MENTAL IMPAIRMENT - </a:t>
            </a:r>
            <a:r>
              <a:rPr lang="en-US" b="1" dirty="0">
                <a:solidFill>
                  <a:srgbClr val="7030A0"/>
                </a:solidFill>
              </a:rPr>
              <a:t>§28-369</a:t>
            </a:r>
            <a:endParaRPr lang="en-US" dirty="0">
              <a:solidFill>
                <a:srgbClr val="7030A0"/>
              </a:solidFill>
            </a:endParaRPr>
          </a:p>
        </p:txBody>
      </p:sp>
      <p:sp>
        <p:nvSpPr>
          <p:cNvPr id="2" name="Text Placeholder 1"/>
          <p:cNvSpPr>
            <a:spLocks noGrp="1"/>
          </p:cNvSpPr>
          <p:nvPr>
            <p:ph idx="1"/>
          </p:nvPr>
        </p:nvSpPr>
        <p:spPr>
          <a:xfrm>
            <a:off x="838200" y="2587767"/>
            <a:ext cx="10515600" cy="2898775"/>
          </a:xfrm>
        </p:spPr>
        <p:txBody>
          <a:bodyPr>
            <a:normAutofit/>
          </a:bodyPr>
          <a:lstStyle/>
          <a:p>
            <a:pPr marL="0" indent="0">
              <a:buNone/>
            </a:pPr>
            <a:r>
              <a:rPr lang="en-US" dirty="0">
                <a:solidFill>
                  <a:schemeClr val="tx1">
                    <a:lumMod val="95000"/>
                    <a:lumOff val="5000"/>
                  </a:schemeClr>
                </a:solidFill>
              </a:rPr>
              <a:t>A substantial disorder of thought, mood, perception, orientation, or memory that grossly impairs judgment, behavior, or ability to live independently or provide self-care as revealed by observation, diagnosis, investigation, or evaluation.</a:t>
            </a:r>
          </a:p>
        </p:txBody>
      </p:sp>
    </p:spTree>
    <p:extLst>
      <p:ext uri="{BB962C8B-B14F-4D97-AF65-F5344CB8AC3E}">
        <p14:creationId xmlns:p14="http://schemas.microsoft.com/office/powerpoint/2010/main" val="9533177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CD7EDA5-59DE-DF6E-E994-F58CC32503C8}"/>
              </a:ext>
            </a:extLst>
          </p:cNvPr>
          <p:cNvSpPr>
            <a:spLocks noGrp="1" noRot="1" noMove="1" noResize="1" noEditPoints="1" noAdjustHandles="1" noChangeArrowheads="1" noChangeShapeType="1"/>
          </p:cNvSpPr>
          <p:nvPr/>
        </p:nvSpPr>
        <p:spPr>
          <a:xfrm>
            <a:off x="9431079" y="4795284"/>
            <a:ext cx="2413591" cy="113768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a:extLst>
              <a:ext uri="{FF2B5EF4-FFF2-40B4-BE49-F238E27FC236}">
                <a16:creationId xmlns:a16="http://schemas.microsoft.com/office/drawing/2014/main" id="{CA9DAC07-5942-1558-3C99-40976016E472}"/>
              </a:ext>
            </a:extLst>
          </p:cNvPr>
          <p:cNvSpPr>
            <a:spLocks noGrp="1"/>
          </p:cNvSpPr>
          <p:nvPr>
            <p:ph type="body" sz="quarter" idx="11"/>
          </p:nvPr>
        </p:nvSpPr>
        <p:spPr>
          <a:xfrm>
            <a:off x="365098" y="1653828"/>
            <a:ext cx="11552349" cy="4480272"/>
          </a:xfrm>
        </p:spPr>
        <p:txBody>
          <a:bodyPr numCol="2">
            <a:normAutofit/>
          </a:bodyPr>
          <a:lstStyle/>
          <a:p>
            <a:pPr marL="182880" indent="0">
              <a:buClrTx/>
              <a:buNone/>
            </a:pPr>
            <a:r>
              <a:rPr lang="en-US" sz="2000" b="1" dirty="0">
                <a:solidFill>
                  <a:srgbClr val="7030A0"/>
                </a:solidFill>
                <a:latin typeface="+mn-lt"/>
              </a:rPr>
              <a:t>Psychotic or thought disorders</a:t>
            </a:r>
          </a:p>
          <a:p>
            <a:pPr lvl="1">
              <a:buClr>
                <a:srgbClr val="FFC843"/>
              </a:buClr>
            </a:pPr>
            <a:r>
              <a:rPr lang="en-US" dirty="0">
                <a:latin typeface="+mn-lt"/>
              </a:rPr>
              <a:t>Schizophrenia</a:t>
            </a:r>
          </a:p>
          <a:p>
            <a:pPr lvl="1">
              <a:buClr>
                <a:srgbClr val="FFC843"/>
              </a:buClr>
            </a:pPr>
            <a:r>
              <a:rPr lang="en-US" dirty="0">
                <a:latin typeface="+mn-lt"/>
              </a:rPr>
              <a:t>Delusional disorders</a:t>
            </a:r>
          </a:p>
          <a:p>
            <a:pPr lvl="2">
              <a:buClr>
                <a:srgbClr val="FFC843"/>
              </a:buClr>
            </a:pPr>
            <a:r>
              <a:rPr lang="en-US" sz="2000" dirty="0">
                <a:latin typeface="+mn-lt"/>
              </a:rPr>
              <a:t>Hallucinations</a:t>
            </a:r>
          </a:p>
          <a:p>
            <a:pPr lvl="1">
              <a:buClr>
                <a:srgbClr val="FFC843"/>
              </a:buClr>
            </a:pPr>
            <a:r>
              <a:rPr lang="en-US" dirty="0">
                <a:latin typeface="+mn-lt"/>
              </a:rPr>
              <a:t>Dementia</a:t>
            </a:r>
          </a:p>
          <a:p>
            <a:pPr lvl="2">
              <a:buClr>
                <a:srgbClr val="FFC843"/>
              </a:buClr>
            </a:pPr>
            <a:r>
              <a:rPr lang="en-US" sz="2000" dirty="0">
                <a:latin typeface="+mn-lt"/>
              </a:rPr>
              <a:t>Memory loss</a:t>
            </a:r>
          </a:p>
          <a:p>
            <a:pPr lvl="2">
              <a:buClr>
                <a:srgbClr val="FFC843"/>
              </a:buClr>
            </a:pPr>
            <a:r>
              <a:rPr lang="en-US" sz="2000" dirty="0">
                <a:latin typeface="+mn-lt"/>
              </a:rPr>
              <a:t>Alzheimer’s disorder</a:t>
            </a:r>
          </a:p>
          <a:p>
            <a:pPr lvl="1">
              <a:buClr>
                <a:srgbClr val="FFC843"/>
              </a:buClr>
            </a:pPr>
            <a:r>
              <a:rPr lang="en-US" dirty="0">
                <a:latin typeface="+mn-lt"/>
              </a:rPr>
              <a:t>Mood disorders</a:t>
            </a:r>
          </a:p>
          <a:p>
            <a:pPr lvl="2">
              <a:buClr>
                <a:srgbClr val="FFC843"/>
              </a:buClr>
            </a:pPr>
            <a:r>
              <a:rPr lang="en-US" sz="2000" dirty="0">
                <a:latin typeface="+mn-lt"/>
              </a:rPr>
              <a:t>Bipolar</a:t>
            </a:r>
          </a:p>
          <a:p>
            <a:pPr lvl="2">
              <a:buClr>
                <a:srgbClr val="FFC843"/>
              </a:buClr>
            </a:pPr>
            <a:r>
              <a:rPr lang="en-US" sz="2000" dirty="0">
                <a:latin typeface="+mn-lt"/>
              </a:rPr>
              <a:t>Major depressive disorder</a:t>
            </a:r>
          </a:p>
          <a:p>
            <a:pPr lvl="1">
              <a:buClr>
                <a:srgbClr val="FFC843"/>
              </a:buClr>
            </a:pPr>
            <a:r>
              <a:rPr lang="en-US" dirty="0">
                <a:latin typeface="+mn-lt"/>
              </a:rPr>
              <a:t>Substance Use Disorder</a:t>
            </a:r>
          </a:p>
          <a:p>
            <a:pPr marL="457200" lvl="1" indent="0">
              <a:buNone/>
            </a:pPr>
            <a:endParaRPr lang="en-US" dirty="0">
              <a:latin typeface="+mn-lt"/>
            </a:endParaRPr>
          </a:p>
          <a:p>
            <a:pPr marL="457200" lvl="1" indent="0">
              <a:buNone/>
            </a:pPr>
            <a:endParaRPr lang="en-US" dirty="0">
              <a:latin typeface="+mn-lt"/>
            </a:endParaRPr>
          </a:p>
          <a:p>
            <a:pPr marL="297180" indent="0">
              <a:buNone/>
            </a:pPr>
            <a:r>
              <a:rPr lang="en-US" sz="2000" b="1" dirty="0">
                <a:solidFill>
                  <a:srgbClr val="7030A0"/>
                </a:solidFill>
                <a:latin typeface="+mn-lt"/>
              </a:rPr>
              <a:t>Self-care that may be affected by a disorder:</a:t>
            </a:r>
          </a:p>
          <a:p>
            <a:pPr lvl="1">
              <a:buClr>
                <a:srgbClr val="FFC843"/>
              </a:buClr>
            </a:pPr>
            <a:r>
              <a:rPr lang="en-US" dirty="0">
                <a:latin typeface="+mn-lt"/>
              </a:rPr>
              <a:t>Personal hygiene</a:t>
            </a:r>
          </a:p>
          <a:p>
            <a:pPr lvl="1">
              <a:buClr>
                <a:srgbClr val="FFC843"/>
              </a:buClr>
            </a:pPr>
            <a:r>
              <a:rPr lang="en-US" dirty="0">
                <a:latin typeface="+mn-lt"/>
              </a:rPr>
              <a:t>Eating</a:t>
            </a:r>
          </a:p>
          <a:p>
            <a:pPr lvl="1">
              <a:buClr>
                <a:srgbClr val="FFC843"/>
              </a:buClr>
            </a:pPr>
            <a:r>
              <a:rPr lang="en-US" dirty="0">
                <a:latin typeface="+mn-lt"/>
              </a:rPr>
              <a:t>Dressing</a:t>
            </a:r>
          </a:p>
          <a:p>
            <a:pPr lvl="1">
              <a:buClr>
                <a:srgbClr val="FFC843"/>
              </a:buClr>
            </a:pPr>
            <a:r>
              <a:rPr lang="en-US" dirty="0">
                <a:latin typeface="+mn-lt"/>
              </a:rPr>
              <a:t>Activities of independent living</a:t>
            </a:r>
          </a:p>
          <a:p>
            <a:pPr lvl="2">
              <a:buClr>
                <a:srgbClr val="FFC843"/>
              </a:buClr>
            </a:pPr>
            <a:r>
              <a:rPr lang="en-US" sz="2000" dirty="0">
                <a:latin typeface="+mn-lt"/>
              </a:rPr>
              <a:t>Using a telephone</a:t>
            </a:r>
          </a:p>
          <a:p>
            <a:pPr lvl="2">
              <a:buClr>
                <a:srgbClr val="FFC843"/>
              </a:buClr>
            </a:pPr>
            <a:r>
              <a:rPr lang="en-US" sz="2000" dirty="0">
                <a:latin typeface="+mn-lt"/>
              </a:rPr>
              <a:t>Shopping</a:t>
            </a:r>
          </a:p>
          <a:p>
            <a:pPr lvl="2">
              <a:buClr>
                <a:srgbClr val="FFC843"/>
              </a:buClr>
            </a:pPr>
            <a:r>
              <a:rPr lang="en-US" sz="2000" dirty="0">
                <a:latin typeface="+mn-lt"/>
              </a:rPr>
              <a:t>Housekeeping</a:t>
            </a:r>
          </a:p>
          <a:p>
            <a:pPr lvl="2">
              <a:buClr>
                <a:srgbClr val="FFC843"/>
              </a:buClr>
            </a:pPr>
            <a:r>
              <a:rPr lang="en-US" sz="2000" dirty="0">
                <a:latin typeface="+mn-lt"/>
              </a:rPr>
              <a:t>Taking medications</a:t>
            </a:r>
          </a:p>
          <a:p>
            <a:pPr lvl="2">
              <a:buClr>
                <a:srgbClr val="FFC843"/>
              </a:buClr>
            </a:pPr>
            <a:r>
              <a:rPr lang="en-US" sz="2000" dirty="0">
                <a:latin typeface="+mn-lt"/>
              </a:rPr>
              <a:t>Managing money</a:t>
            </a:r>
          </a:p>
        </p:txBody>
      </p:sp>
      <p:sp>
        <p:nvSpPr>
          <p:cNvPr id="3" name="Title 2">
            <a:extLst>
              <a:ext uri="{FF2B5EF4-FFF2-40B4-BE49-F238E27FC236}">
                <a16:creationId xmlns:a16="http://schemas.microsoft.com/office/drawing/2014/main" id="{5FC9F8D0-CEEA-B561-BF9F-66D767786497}"/>
              </a:ext>
            </a:extLst>
          </p:cNvPr>
          <p:cNvSpPr>
            <a:spLocks noGrp="1"/>
          </p:cNvSpPr>
          <p:nvPr>
            <p:ph type="title"/>
          </p:nvPr>
        </p:nvSpPr>
        <p:spPr>
          <a:xfrm>
            <a:off x="373487" y="365126"/>
            <a:ext cx="11552349" cy="696420"/>
          </a:xfrm>
        </p:spPr>
        <p:txBody>
          <a:bodyPr anchor="ctr">
            <a:normAutofit/>
          </a:bodyPr>
          <a:lstStyle/>
          <a:p>
            <a:r>
              <a:rPr lang="en-US" dirty="0"/>
              <a:t>Substantial Mental Impairment</a:t>
            </a:r>
          </a:p>
        </p:txBody>
      </p:sp>
    </p:spTree>
    <p:extLst>
      <p:ext uri="{BB962C8B-B14F-4D97-AF65-F5344CB8AC3E}">
        <p14:creationId xmlns:p14="http://schemas.microsoft.com/office/powerpoint/2010/main" val="10244528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6411432" y="2057400"/>
            <a:ext cx="5440326" cy="1371600"/>
          </a:xfrm>
        </p:spPr>
        <p:txBody>
          <a:bodyPr/>
          <a:lstStyle/>
          <a:p>
            <a:pPr algn="ctr">
              <a:lnSpc>
                <a:spcPct val="100000"/>
              </a:lnSpc>
            </a:pPr>
            <a:r>
              <a:rPr lang="en-US" sz="3200" dirty="0"/>
              <a:t>Having a court-appointed guardian or conservator automatically qualifies a person as a vulnerable adult.</a:t>
            </a:r>
          </a:p>
          <a:p>
            <a:endParaRPr lang="en-US" dirty="0"/>
          </a:p>
        </p:txBody>
      </p:sp>
      <p:pic>
        <p:nvPicPr>
          <p:cNvPr id="5" name="Picture 4" descr="A gavel on a stand&#10;&#10;AI-generated content may be incorrect.">
            <a:extLst>
              <a:ext uri="{FF2B5EF4-FFF2-40B4-BE49-F238E27FC236}">
                <a16:creationId xmlns:a16="http://schemas.microsoft.com/office/drawing/2014/main" id="{424ED99B-A208-A87F-FCDA-63BB044E8F0F}"/>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17182" y="1084520"/>
            <a:ext cx="5878818" cy="4455042"/>
          </a:xfrm>
          <a:prstGeom prst="rect">
            <a:avLst/>
          </a:prstGeom>
        </p:spPr>
      </p:pic>
      <p:sp>
        <p:nvSpPr>
          <p:cNvPr id="6" name="TextBox 5">
            <a:extLst>
              <a:ext uri="{FF2B5EF4-FFF2-40B4-BE49-F238E27FC236}">
                <a16:creationId xmlns:a16="http://schemas.microsoft.com/office/drawing/2014/main" id="{A89EBB4A-BB11-EBA3-68B7-B7E5EBA7FAC0}"/>
              </a:ext>
            </a:extLst>
          </p:cNvPr>
          <p:cNvSpPr txBox="1"/>
          <p:nvPr/>
        </p:nvSpPr>
        <p:spPr>
          <a:xfrm>
            <a:off x="1571134" y="6858000"/>
            <a:ext cx="9049732" cy="230832"/>
          </a:xfrm>
          <a:prstGeom prst="rect">
            <a:avLst/>
          </a:prstGeom>
          <a:noFill/>
        </p:spPr>
        <p:txBody>
          <a:bodyPr wrap="square" rtlCol="0">
            <a:spAutoFit/>
          </a:bodyPr>
          <a:lstStyle/>
          <a:p>
            <a:r>
              <a:rPr lang="en-US" sz="900">
                <a:hlinkClick r:id="rId4" tooltip="https://www.flickr.com/photos/143601516@N03/27571702173"/>
              </a:rPr>
              <a:t>This Photo</a:t>
            </a:r>
            <a:r>
              <a:rPr lang="en-US" sz="900"/>
              <a:t> by Unknown Author is licensed under </a:t>
            </a:r>
            <a:r>
              <a:rPr lang="en-US" sz="900">
                <a:hlinkClick r:id="rId5" tooltip="https://creativecommons.org/licenses/by/3.0/"/>
              </a:rPr>
              <a:t>CC BY</a:t>
            </a:r>
            <a:endParaRPr lang="en-US" sz="900"/>
          </a:p>
        </p:txBody>
      </p:sp>
    </p:spTree>
    <p:extLst>
      <p:ext uri="{BB962C8B-B14F-4D97-AF65-F5344CB8AC3E}">
        <p14:creationId xmlns:p14="http://schemas.microsoft.com/office/powerpoint/2010/main" val="3179636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38200" y="365125"/>
            <a:ext cx="10515600" cy="1325563"/>
          </a:xfrm>
        </p:spPr>
        <p:txBody>
          <a:bodyPr anchor="ctr">
            <a:normAutofit/>
          </a:bodyPr>
          <a:lstStyle/>
          <a:p>
            <a:r>
              <a:rPr lang="en-US" sz="3700"/>
              <a:t>APS SPECIALIST INVESTIGATION ACTIVITIES</a:t>
            </a:r>
            <a:br>
              <a:rPr lang="en-US" sz="3700"/>
            </a:br>
            <a:r>
              <a:rPr lang="en-US" sz="3700"/>
              <a:t>WHAT APS CAN DO…</a:t>
            </a:r>
          </a:p>
        </p:txBody>
      </p:sp>
      <p:sp>
        <p:nvSpPr>
          <p:cNvPr id="2" name="Text Placeholder 1"/>
          <p:cNvSpPr>
            <a:spLocks noGrp="1"/>
          </p:cNvSpPr>
          <p:nvPr>
            <p:ph idx="1"/>
          </p:nvPr>
        </p:nvSpPr>
        <p:spPr>
          <a:xfrm>
            <a:off x="838200" y="2711591"/>
            <a:ext cx="10515600" cy="2898775"/>
          </a:xfrm>
        </p:spPr>
        <p:txBody>
          <a:bodyPr>
            <a:normAutofit fontScale="92500" lnSpcReduction="20000"/>
          </a:bodyPr>
          <a:lstStyle/>
          <a:p>
            <a:pPr algn="l">
              <a:buClr>
                <a:schemeClr val="accent5"/>
              </a:buClr>
              <a:buFont typeface="Arial" panose="020B0604020202020204" pitchFamily="34" charset="0"/>
              <a:buChar char="•"/>
            </a:pPr>
            <a:r>
              <a:rPr lang="en-US" sz="3500" dirty="0">
                <a:solidFill>
                  <a:schemeClr val="tx1"/>
                </a:solidFill>
              </a:rPr>
              <a:t>Determine vulnerability</a:t>
            </a:r>
          </a:p>
          <a:p>
            <a:pPr algn="l">
              <a:buClr>
                <a:schemeClr val="accent5"/>
              </a:buClr>
              <a:buFont typeface="Arial" panose="020B0604020202020204" pitchFamily="34" charset="0"/>
              <a:buChar char="•"/>
            </a:pPr>
            <a:r>
              <a:rPr lang="en-US" sz="3500" dirty="0">
                <a:solidFill>
                  <a:srgbClr val="7030A0"/>
                </a:solidFill>
              </a:rPr>
              <a:t>Investigate reports of abuse/neglect/exploitation, including self-neglect</a:t>
            </a:r>
          </a:p>
          <a:p>
            <a:pPr algn="l">
              <a:buClr>
                <a:schemeClr val="accent5"/>
              </a:buClr>
              <a:buFont typeface="Arial" panose="020B0604020202020204" pitchFamily="34" charset="0"/>
              <a:buChar char="•"/>
            </a:pPr>
            <a:r>
              <a:rPr lang="en-US" sz="3500" dirty="0">
                <a:solidFill>
                  <a:schemeClr val="tx1"/>
                </a:solidFill>
              </a:rPr>
              <a:t>Assist Law Enforcement in investigations</a:t>
            </a:r>
          </a:p>
          <a:p>
            <a:pPr algn="l">
              <a:buClr>
                <a:schemeClr val="accent5"/>
              </a:buClr>
              <a:buFont typeface="Arial" panose="020B0604020202020204" pitchFamily="34" charset="0"/>
              <a:buChar char="•"/>
            </a:pPr>
            <a:r>
              <a:rPr lang="en-US" sz="3500" dirty="0">
                <a:solidFill>
                  <a:srgbClr val="7030A0"/>
                </a:solidFill>
              </a:rPr>
              <a:t>Provide information to the County Attorney</a:t>
            </a:r>
          </a:p>
          <a:p>
            <a:pPr algn="l">
              <a:buClr>
                <a:schemeClr val="accent5"/>
              </a:buClr>
              <a:buFont typeface="Arial" panose="020B0604020202020204" pitchFamily="34" charset="0"/>
              <a:buChar char="•"/>
            </a:pPr>
            <a:r>
              <a:rPr lang="en-US" sz="3500" dirty="0">
                <a:solidFill>
                  <a:schemeClr val="tx1"/>
                </a:solidFill>
              </a:rPr>
              <a:t>Identify services</a:t>
            </a:r>
          </a:p>
          <a:p>
            <a:endParaRPr lang="en-US" sz="2500" dirty="0"/>
          </a:p>
        </p:txBody>
      </p:sp>
    </p:spTree>
    <p:extLst>
      <p:ext uri="{BB962C8B-B14F-4D97-AF65-F5344CB8AC3E}">
        <p14:creationId xmlns:p14="http://schemas.microsoft.com/office/powerpoint/2010/main" val="41816479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365097" y="1073276"/>
            <a:ext cx="4829756" cy="4711152"/>
          </a:xfrm>
        </p:spPr>
        <p:txBody>
          <a:bodyPr/>
          <a:lstStyle/>
          <a:p>
            <a:pPr>
              <a:lnSpc>
                <a:spcPct val="100000"/>
              </a:lnSpc>
              <a:spcBef>
                <a:spcPts val="600"/>
              </a:spcBef>
              <a:buClr>
                <a:schemeClr val="accent5"/>
              </a:buClr>
              <a:buFont typeface="Arial" panose="020B0604020202020204" pitchFamily="34" charset="0"/>
              <a:buChar char="•"/>
            </a:pPr>
            <a:r>
              <a:rPr lang="en-US" sz="2800" dirty="0">
                <a:solidFill>
                  <a:schemeClr val="tx1">
                    <a:lumMod val="95000"/>
                    <a:lumOff val="5000"/>
                  </a:schemeClr>
                </a:solidFill>
              </a:rPr>
              <a:t>Assist the adult and their caregiver to develop and implement a service plan</a:t>
            </a:r>
          </a:p>
          <a:p>
            <a:pPr>
              <a:lnSpc>
                <a:spcPct val="100000"/>
              </a:lnSpc>
              <a:spcBef>
                <a:spcPts val="600"/>
              </a:spcBef>
              <a:buClr>
                <a:schemeClr val="accent5"/>
              </a:buClr>
              <a:buFont typeface="Arial" panose="020B0604020202020204" pitchFamily="34" charset="0"/>
              <a:buChar char="•"/>
            </a:pPr>
            <a:r>
              <a:rPr lang="en-US" sz="2800" dirty="0">
                <a:solidFill>
                  <a:schemeClr val="tx1">
                    <a:lumMod val="95000"/>
                    <a:lumOff val="5000"/>
                  </a:schemeClr>
                </a:solidFill>
              </a:rPr>
              <a:t>Coordinate services</a:t>
            </a:r>
          </a:p>
          <a:p>
            <a:pPr>
              <a:lnSpc>
                <a:spcPct val="100000"/>
              </a:lnSpc>
              <a:spcBef>
                <a:spcPts val="600"/>
              </a:spcBef>
              <a:buClr>
                <a:schemeClr val="accent5"/>
              </a:buClr>
              <a:buFont typeface="Arial" panose="020B0604020202020204" pitchFamily="34" charset="0"/>
              <a:buChar char="•"/>
            </a:pPr>
            <a:r>
              <a:rPr lang="en-US" sz="2800" dirty="0">
                <a:solidFill>
                  <a:schemeClr val="tx1">
                    <a:lumMod val="95000"/>
                    <a:lumOff val="5000"/>
                  </a:schemeClr>
                </a:solidFill>
              </a:rPr>
              <a:t>Make referrals</a:t>
            </a:r>
          </a:p>
          <a:p>
            <a:pPr>
              <a:lnSpc>
                <a:spcPct val="100000"/>
              </a:lnSpc>
              <a:spcBef>
                <a:spcPts val="600"/>
              </a:spcBef>
              <a:buClr>
                <a:schemeClr val="accent5"/>
              </a:buClr>
              <a:buFont typeface="Arial" panose="020B0604020202020204" pitchFamily="34" charset="0"/>
              <a:buChar char="•"/>
            </a:pPr>
            <a:r>
              <a:rPr lang="en-US" sz="2800" dirty="0">
                <a:solidFill>
                  <a:schemeClr val="tx1">
                    <a:lumMod val="95000"/>
                    <a:lumOff val="5000"/>
                  </a:schemeClr>
                </a:solidFill>
              </a:rPr>
              <a:t>Request court orders for involuntary services</a:t>
            </a:r>
          </a:p>
        </p:txBody>
      </p:sp>
      <p:sp>
        <p:nvSpPr>
          <p:cNvPr id="3" name="Title 2"/>
          <p:cNvSpPr>
            <a:spLocks noGrp="1"/>
          </p:cNvSpPr>
          <p:nvPr>
            <p:ph type="title"/>
          </p:nvPr>
        </p:nvSpPr>
        <p:spPr/>
        <p:txBody>
          <a:bodyPr/>
          <a:lstStyle/>
          <a:p>
            <a:r>
              <a:rPr lang="en-US" dirty="0"/>
              <a:t>APS CAN…</a:t>
            </a:r>
          </a:p>
        </p:txBody>
      </p:sp>
      <p:sp>
        <p:nvSpPr>
          <p:cNvPr id="4" name="Text Placeholder 1"/>
          <p:cNvSpPr txBox="1">
            <a:spLocks/>
          </p:cNvSpPr>
          <p:nvPr/>
        </p:nvSpPr>
        <p:spPr>
          <a:xfrm>
            <a:off x="5971623" y="967492"/>
            <a:ext cx="5465549" cy="5583915"/>
          </a:xfrm>
          <a:prstGeom prst="rect">
            <a:avLst/>
          </a:prstGeom>
        </p:spPr>
        <p:txBody>
          <a:bodyPr lIns="0" tIns="45720" rIns="91440" spcCol="274320"/>
          <a:lstStyle>
            <a:lvl1pPr marL="457200" indent="-274320" algn="l" defTabSz="914400" rtl="0" eaLnBrk="1" latinLnBrk="0" hangingPunct="1">
              <a:lnSpc>
                <a:spcPct val="150000"/>
              </a:lnSpc>
              <a:spcBef>
                <a:spcPts val="0"/>
              </a:spcBef>
              <a:buClr>
                <a:srgbClr val="B9C8D3"/>
              </a:buClr>
              <a:buFont typeface="Wingdings 3" panose="05040102010807070707" pitchFamily="18" charset="2"/>
              <a:buChar char=""/>
              <a:defRPr lang="en-US" sz="1800" kern="1200" baseline="0" dirty="0" smtClean="0">
                <a:solidFill>
                  <a:schemeClr val="tx1"/>
                </a:solidFill>
                <a:latin typeface="+mn-lt"/>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274320" algn="l" defTabSz="914400" rtl="0" eaLnBrk="1" fontAlgn="auto" latinLnBrk="0" hangingPunct="1">
              <a:lnSpc>
                <a:spcPct val="150000"/>
              </a:lnSpc>
              <a:spcBef>
                <a:spcPts val="0"/>
              </a:spcBef>
              <a:spcAft>
                <a:spcPts val="0"/>
              </a:spcAft>
              <a:buClr>
                <a:srgbClr val="FFC843"/>
              </a:buClr>
              <a:buSzTx/>
              <a:buFont typeface="Arial" panose="020B0604020202020204" pitchFamily="34" charset="0"/>
              <a:buChar char="•"/>
              <a:tabLst/>
              <a:defRPr/>
            </a:pPr>
            <a:endParaRPr kumimoji="0" lang="en-US" sz="2200" b="0" i="0" u="none" strike="noStrike" kern="1200" cap="none" spc="0" normalizeH="0" baseline="0" noProof="0" dirty="0">
              <a:ln>
                <a:noFill/>
              </a:ln>
              <a:solidFill>
                <a:prstClr val="black"/>
              </a:solidFill>
              <a:effectLst/>
              <a:uLnTx/>
              <a:uFillTx/>
              <a:latin typeface="Arial"/>
              <a:ea typeface="Roboto" panose="02000000000000000000" pitchFamily="2" charset="0"/>
            </a:endParaRPr>
          </a:p>
        </p:txBody>
      </p:sp>
      <p:sp>
        <p:nvSpPr>
          <p:cNvPr id="5" name="Text Placeholder 1"/>
          <p:cNvSpPr txBox="1">
            <a:spLocks/>
          </p:cNvSpPr>
          <p:nvPr/>
        </p:nvSpPr>
        <p:spPr>
          <a:xfrm>
            <a:off x="5953603" y="1061546"/>
            <a:ext cx="5465549" cy="6198893"/>
          </a:xfrm>
          <a:prstGeom prst="rect">
            <a:avLst/>
          </a:prstGeom>
        </p:spPr>
        <p:txBody>
          <a:bodyPr lIns="0" tIns="45720" rIns="91440" spcCol="274320"/>
          <a:lstStyle>
            <a:lvl1pPr marL="457200" indent="-274320" algn="l" defTabSz="914400" rtl="0" eaLnBrk="1" latinLnBrk="0" hangingPunct="1">
              <a:lnSpc>
                <a:spcPct val="150000"/>
              </a:lnSpc>
              <a:spcBef>
                <a:spcPts val="0"/>
              </a:spcBef>
              <a:buClr>
                <a:srgbClr val="B9C8D3"/>
              </a:buClr>
              <a:buFont typeface="Wingdings 3" panose="05040102010807070707" pitchFamily="18" charset="2"/>
              <a:buChar char=""/>
              <a:defRPr lang="en-US" sz="1800" kern="1200" baseline="0" dirty="0" smtClean="0">
                <a:solidFill>
                  <a:schemeClr val="tx1"/>
                </a:solidFill>
                <a:latin typeface="+mn-lt"/>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82296" marR="0" lvl="0" indent="0" algn="l" defTabSz="914400" rtl="0" eaLnBrk="1" fontAlgn="auto" latinLnBrk="0" hangingPunct="1">
              <a:lnSpc>
                <a:spcPct val="150000"/>
              </a:lnSpc>
              <a:spcBef>
                <a:spcPts val="0"/>
              </a:spcBef>
              <a:spcAft>
                <a:spcPts val="0"/>
              </a:spcAft>
              <a:buClr>
                <a:srgbClr val="B9C8D3"/>
              </a:buClr>
              <a:buSzTx/>
              <a:buFont typeface="Wingdings 3" panose="05040102010807070707" pitchFamily="18" charset="2"/>
              <a:buNone/>
              <a:tabLst/>
              <a:defRPr/>
            </a:pPr>
            <a:endParaRPr kumimoji="0" lang="en-US" sz="2200" b="0" i="0" u="none" strike="noStrike" kern="1200" cap="none" spc="0" normalizeH="0" baseline="0" noProof="0" dirty="0">
              <a:ln>
                <a:noFill/>
              </a:ln>
              <a:solidFill>
                <a:prstClr val="black"/>
              </a:solidFill>
              <a:effectLst/>
              <a:uLnTx/>
              <a:uFillTx/>
              <a:latin typeface="Arial"/>
              <a:ea typeface="Roboto" panose="02000000000000000000" pitchFamily="2" charset="0"/>
            </a:endParaRPr>
          </a:p>
        </p:txBody>
      </p:sp>
      <p:sp>
        <p:nvSpPr>
          <p:cNvPr id="6" name="Text Placeholder 1"/>
          <p:cNvSpPr txBox="1">
            <a:spLocks/>
          </p:cNvSpPr>
          <p:nvPr/>
        </p:nvSpPr>
        <p:spPr>
          <a:xfrm>
            <a:off x="6076561" y="3786293"/>
            <a:ext cx="5465549" cy="3380092"/>
          </a:xfrm>
          <a:prstGeom prst="rect">
            <a:avLst/>
          </a:prstGeom>
        </p:spPr>
        <p:txBody>
          <a:bodyPr lIns="0" tIns="45720" rIns="91440" spcCol="274320"/>
          <a:lstStyle>
            <a:lvl1pPr marL="457200" indent="-274320" algn="l" defTabSz="914400" rtl="0" eaLnBrk="1" latinLnBrk="0" hangingPunct="1">
              <a:lnSpc>
                <a:spcPct val="150000"/>
              </a:lnSpc>
              <a:spcBef>
                <a:spcPts val="0"/>
              </a:spcBef>
              <a:buClr>
                <a:srgbClr val="B9C8D3"/>
              </a:buClr>
              <a:buFont typeface="Wingdings 3" panose="05040102010807070707" pitchFamily="18" charset="2"/>
              <a:buChar char=""/>
              <a:defRPr lang="en-US" sz="1800" kern="1200" baseline="0" dirty="0" smtClean="0">
                <a:solidFill>
                  <a:schemeClr val="tx1"/>
                </a:solidFill>
                <a:latin typeface="+mn-lt"/>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marR="0" lvl="0" indent="-274320" algn="l" defTabSz="914400" rtl="0" eaLnBrk="1" fontAlgn="auto" latinLnBrk="0" hangingPunct="1">
              <a:lnSpc>
                <a:spcPct val="150000"/>
              </a:lnSpc>
              <a:spcBef>
                <a:spcPts val="0"/>
              </a:spcBef>
              <a:spcAft>
                <a:spcPts val="0"/>
              </a:spcAft>
              <a:buClr>
                <a:srgbClr val="FFC843"/>
              </a:buClr>
              <a:buSzTx/>
              <a:buFont typeface="Arial" panose="020B0604020202020204" pitchFamily="34" charset="0"/>
              <a:buChar char="•"/>
              <a:tabLst/>
              <a:defRPr/>
            </a:pPr>
            <a:endParaRPr kumimoji="0" lang="en-US" sz="2200" b="0" i="0" u="none" strike="noStrike" kern="1200" cap="none" spc="0" normalizeH="0" baseline="0" noProof="0" dirty="0">
              <a:ln>
                <a:noFill/>
              </a:ln>
              <a:solidFill>
                <a:prstClr val="black"/>
              </a:solidFill>
              <a:effectLst/>
              <a:uLnTx/>
              <a:uFillTx/>
              <a:latin typeface="Arial"/>
              <a:ea typeface="Roboto" panose="02000000000000000000" pitchFamily="2" charset="0"/>
            </a:endParaRPr>
          </a:p>
        </p:txBody>
      </p:sp>
      <p:sp>
        <p:nvSpPr>
          <p:cNvPr id="7" name="Oval 6">
            <a:extLst>
              <a:ext uri="{FF2B5EF4-FFF2-40B4-BE49-F238E27FC236}">
                <a16:creationId xmlns:a16="http://schemas.microsoft.com/office/drawing/2014/main" id="{39CE0998-2D85-4E77-17C6-84F9B4AA1008}"/>
              </a:ext>
            </a:extLst>
          </p:cNvPr>
          <p:cNvSpPr/>
          <p:nvPr/>
        </p:nvSpPr>
        <p:spPr>
          <a:xfrm>
            <a:off x="5337386" y="1061546"/>
            <a:ext cx="3542453" cy="2109769"/>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Community Referrals </a:t>
            </a:r>
          </a:p>
          <a:p>
            <a:pPr algn="ctr"/>
            <a:r>
              <a:rPr lang="en-US" dirty="0"/>
              <a:t>Medical, Mental health, Legal, Money management, Housing, Home Health</a:t>
            </a:r>
          </a:p>
        </p:txBody>
      </p:sp>
      <p:sp>
        <p:nvSpPr>
          <p:cNvPr id="9" name="Oval 8">
            <a:extLst>
              <a:ext uri="{FF2B5EF4-FFF2-40B4-BE49-F238E27FC236}">
                <a16:creationId xmlns:a16="http://schemas.microsoft.com/office/drawing/2014/main" id="{93CFE95C-B853-D27C-D585-3CC3244A04F6}"/>
              </a:ext>
            </a:extLst>
          </p:cNvPr>
          <p:cNvSpPr/>
          <p:nvPr/>
        </p:nvSpPr>
        <p:spPr>
          <a:xfrm>
            <a:off x="9130453" y="1374987"/>
            <a:ext cx="2608396" cy="2411306"/>
          </a:xfrm>
          <a:prstGeom prst="ellipse">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en-US" dirty="0"/>
              <a:t>Arranging for necessary items</a:t>
            </a:r>
          </a:p>
          <a:p>
            <a:pPr algn="ctr"/>
            <a:r>
              <a:rPr lang="en-US" dirty="0"/>
              <a:t>Food, Clothing, Shelter, Utilities, Supervision</a:t>
            </a:r>
          </a:p>
        </p:txBody>
      </p:sp>
      <p:sp>
        <p:nvSpPr>
          <p:cNvPr id="10" name="Oval 9">
            <a:extLst>
              <a:ext uri="{FF2B5EF4-FFF2-40B4-BE49-F238E27FC236}">
                <a16:creationId xmlns:a16="http://schemas.microsoft.com/office/drawing/2014/main" id="{FA0B8452-271E-D40D-C8A6-060D3397D3D7}"/>
              </a:ext>
            </a:extLst>
          </p:cNvPr>
          <p:cNvSpPr/>
          <p:nvPr/>
        </p:nvSpPr>
        <p:spPr>
          <a:xfrm>
            <a:off x="4781973" y="3304427"/>
            <a:ext cx="4544907" cy="2586081"/>
          </a:xfrm>
          <a:prstGeom prst="ellipse">
            <a:avLst/>
          </a:prstGeom>
        </p:spPr>
        <p:style>
          <a:lnRef idx="2">
            <a:schemeClr val="accent4">
              <a:shade val="15000"/>
            </a:schemeClr>
          </a:lnRef>
          <a:fillRef idx="1">
            <a:schemeClr val="accent4"/>
          </a:fillRef>
          <a:effectRef idx="0">
            <a:schemeClr val="accent4"/>
          </a:effectRef>
          <a:fontRef idx="minor">
            <a:schemeClr val="lt1"/>
          </a:fontRef>
        </p:style>
        <p:txBody>
          <a:bodyPr rtlCol="0" anchor="ctr"/>
          <a:lstStyle/>
          <a:p>
            <a:pPr algn="ctr"/>
            <a:r>
              <a:rPr lang="en-US" dirty="0"/>
              <a:t>Arrange services for family &amp; caregivers -- Respite, Developmental Disability Services, Behavioral Health, Aging Services</a:t>
            </a:r>
          </a:p>
        </p:txBody>
      </p:sp>
    </p:spTree>
    <p:extLst>
      <p:ext uri="{BB962C8B-B14F-4D97-AF65-F5344CB8AC3E}">
        <p14:creationId xmlns:p14="http://schemas.microsoft.com/office/powerpoint/2010/main" val="3119235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a:xfrm>
            <a:off x="365098" y="1073276"/>
            <a:ext cx="5030867" cy="5060823"/>
          </a:xfrm>
        </p:spPr>
        <p:txBody>
          <a:bodyPr/>
          <a:lstStyle/>
          <a:p>
            <a:pPr>
              <a:buClr>
                <a:schemeClr val="accent5"/>
              </a:buClr>
              <a:buFont typeface="Wingdings" panose="05000000000000000000" pitchFamily="2" charset="2"/>
              <a:buChar char="Ø"/>
            </a:pPr>
            <a:r>
              <a:rPr lang="en-US" sz="2400" dirty="0">
                <a:solidFill>
                  <a:srgbClr val="7030A0"/>
                </a:solidFill>
              </a:rPr>
              <a:t>Become guardian of a person or conservator of an estate</a:t>
            </a:r>
          </a:p>
          <a:p>
            <a:pPr>
              <a:buClr>
                <a:schemeClr val="accent5"/>
              </a:buClr>
              <a:buFont typeface="Wingdings" panose="05000000000000000000" pitchFamily="2" charset="2"/>
              <a:buChar char="Ø"/>
            </a:pPr>
            <a:r>
              <a:rPr lang="en-US" sz="2400" dirty="0"/>
              <a:t>Remove someone from their home without a court order</a:t>
            </a:r>
          </a:p>
          <a:p>
            <a:pPr>
              <a:buClr>
                <a:schemeClr val="accent5"/>
              </a:buClr>
              <a:buFont typeface="Wingdings" panose="05000000000000000000" pitchFamily="2" charset="2"/>
              <a:buChar char="Ø"/>
            </a:pPr>
            <a:r>
              <a:rPr lang="en-US" sz="2400" dirty="0">
                <a:solidFill>
                  <a:srgbClr val="7030A0"/>
                </a:solidFill>
              </a:rPr>
              <a:t>Place an individual in an alternate living arrangement without their agreement or a legal representative’s agreement</a:t>
            </a:r>
          </a:p>
          <a:p>
            <a:pPr>
              <a:buClr>
                <a:schemeClr val="accent5"/>
              </a:buClr>
            </a:pPr>
            <a:endParaRPr lang="en-US" sz="2400" b="1" dirty="0"/>
          </a:p>
        </p:txBody>
      </p:sp>
      <p:sp>
        <p:nvSpPr>
          <p:cNvPr id="3" name="Title 2"/>
          <p:cNvSpPr>
            <a:spLocks noGrp="1"/>
          </p:cNvSpPr>
          <p:nvPr>
            <p:ph type="title"/>
          </p:nvPr>
        </p:nvSpPr>
        <p:spPr/>
        <p:txBody>
          <a:bodyPr/>
          <a:lstStyle/>
          <a:p>
            <a:r>
              <a:rPr lang="en-US" dirty="0"/>
              <a:t>WHAT APS CAN’T DO…</a:t>
            </a:r>
          </a:p>
        </p:txBody>
      </p:sp>
      <p:sp>
        <p:nvSpPr>
          <p:cNvPr id="4" name="Text Placeholder 1"/>
          <p:cNvSpPr txBox="1">
            <a:spLocks/>
          </p:cNvSpPr>
          <p:nvPr/>
        </p:nvSpPr>
        <p:spPr>
          <a:xfrm>
            <a:off x="5641262" y="1157979"/>
            <a:ext cx="5585326" cy="3975802"/>
          </a:xfrm>
          <a:prstGeom prst="rect">
            <a:avLst/>
          </a:prstGeom>
        </p:spPr>
        <p:txBody>
          <a:bodyPr lIns="0" tIns="45720" rIns="91440" spcCol="274320"/>
          <a:lstStyle>
            <a:lvl1pPr marL="457200" indent="-274320" algn="l" defTabSz="914400" rtl="0" eaLnBrk="1" latinLnBrk="0" hangingPunct="1">
              <a:lnSpc>
                <a:spcPct val="150000"/>
              </a:lnSpc>
              <a:spcBef>
                <a:spcPts val="0"/>
              </a:spcBef>
              <a:buClr>
                <a:srgbClr val="B9C8D3"/>
              </a:buClr>
              <a:buFont typeface="Wingdings 3" panose="05040102010807070707" pitchFamily="18" charset="2"/>
              <a:buChar char=""/>
              <a:defRPr lang="en-US" sz="1800" kern="1200" baseline="0" dirty="0" smtClean="0">
                <a:solidFill>
                  <a:schemeClr val="tx1"/>
                </a:solidFill>
                <a:latin typeface="+mn-lt"/>
                <a:ea typeface="Roboto" panose="02000000000000000000" pitchFamily="2" charset="0"/>
                <a:cs typeface="Roboto" panose="020000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5"/>
              </a:buClr>
              <a:buFont typeface="Wingdings" panose="05000000000000000000" pitchFamily="2" charset="2"/>
              <a:buChar char="Ø"/>
            </a:pPr>
            <a:r>
              <a:rPr lang="en-US" sz="2400" dirty="0"/>
              <a:t>Force someone with capacity to accept services</a:t>
            </a:r>
          </a:p>
          <a:p>
            <a:pPr>
              <a:buClr>
                <a:schemeClr val="accent5"/>
              </a:buClr>
              <a:buFont typeface="Wingdings" panose="05000000000000000000" pitchFamily="2" charset="2"/>
              <a:buChar char="Ø"/>
            </a:pPr>
            <a:r>
              <a:rPr lang="en-US" sz="2400" dirty="0">
                <a:solidFill>
                  <a:srgbClr val="7030A0"/>
                </a:solidFill>
              </a:rPr>
              <a:t>Provide ongoing services if there is no abuse/neglect/exploitation, including self-neglect, or if the person is not vulnerable</a:t>
            </a:r>
          </a:p>
        </p:txBody>
      </p:sp>
    </p:spTree>
    <p:extLst>
      <p:ext uri="{BB962C8B-B14F-4D97-AF65-F5344CB8AC3E}">
        <p14:creationId xmlns:p14="http://schemas.microsoft.com/office/powerpoint/2010/main" val="10471870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365097" y="1081210"/>
            <a:ext cx="11560739" cy="4716953"/>
          </a:xfrm>
        </p:spPr>
        <p:txBody>
          <a:bodyPr>
            <a:normAutofit/>
          </a:bodyPr>
          <a:lstStyle/>
          <a:p>
            <a:pPr>
              <a:lnSpc>
                <a:spcPct val="100000"/>
              </a:lnSpc>
              <a:buClr>
                <a:schemeClr val="accent5"/>
              </a:buClr>
              <a:buFont typeface="Wingdings" panose="05000000000000000000" pitchFamily="2" charset="2"/>
              <a:buChar char="Ø"/>
            </a:pPr>
            <a:r>
              <a:rPr lang="en-US" sz="2400" dirty="0"/>
              <a:t> </a:t>
            </a:r>
            <a:r>
              <a:rPr lang="en-US" dirty="0"/>
              <a:t>Adults have the right to be safe.</a:t>
            </a:r>
          </a:p>
          <a:p>
            <a:pPr>
              <a:lnSpc>
                <a:spcPct val="100000"/>
              </a:lnSpc>
              <a:buClr>
                <a:schemeClr val="accent5"/>
              </a:buClr>
              <a:buFont typeface="Wingdings" panose="05000000000000000000" pitchFamily="2" charset="2"/>
              <a:buChar char="Ø"/>
            </a:pPr>
            <a:r>
              <a:rPr lang="en-US" dirty="0">
                <a:solidFill>
                  <a:srgbClr val="7030A0"/>
                </a:solidFill>
              </a:rPr>
              <a:t>Adults retain all their civil and constitutional rights unless some of these rights have been restricted by court action.</a:t>
            </a:r>
          </a:p>
          <a:p>
            <a:pPr>
              <a:lnSpc>
                <a:spcPct val="100000"/>
              </a:lnSpc>
              <a:buClr>
                <a:schemeClr val="accent5"/>
              </a:buClr>
              <a:buFont typeface="Wingdings" panose="05000000000000000000" pitchFamily="2" charset="2"/>
              <a:buChar char="Ø"/>
            </a:pPr>
            <a:r>
              <a:rPr lang="en-US" dirty="0"/>
              <a:t> Adults have the right to make decisions that do not conform to societal norms as long as these decisions do not harm others.</a:t>
            </a:r>
          </a:p>
          <a:p>
            <a:pPr>
              <a:lnSpc>
                <a:spcPct val="100000"/>
              </a:lnSpc>
              <a:buClr>
                <a:schemeClr val="accent5"/>
              </a:buClr>
              <a:buFont typeface="Wingdings" panose="05000000000000000000" pitchFamily="2" charset="2"/>
              <a:buChar char="Ø"/>
            </a:pPr>
            <a:r>
              <a:rPr lang="en-US" dirty="0">
                <a:solidFill>
                  <a:srgbClr val="7030A0"/>
                </a:solidFill>
              </a:rPr>
              <a:t>Adults are presumed to have decision-making capacity unless a court adjudicates otherwise.</a:t>
            </a:r>
          </a:p>
          <a:p>
            <a:pPr>
              <a:lnSpc>
                <a:spcPct val="100000"/>
              </a:lnSpc>
              <a:buClr>
                <a:schemeClr val="accent5"/>
              </a:buClr>
              <a:buFont typeface="Wingdings" panose="05000000000000000000" pitchFamily="2" charset="2"/>
              <a:buChar char="Ø"/>
            </a:pPr>
            <a:r>
              <a:rPr lang="en-US" dirty="0"/>
              <a:t>Adults have the right to accept or refuse services.</a:t>
            </a:r>
          </a:p>
          <a:p>
            <a:pPr>
              <a:buClr>
                <a:schemeClr val="accent5"/>
              </a:buClr>
              <a:buFont typeface="Arial" panose="020B0604020202020204" pitchFamily="34" charset="0"/>
              <a:buChar char="•"/>
            </a:pPr>
            <a:endParaRPr lang="en-US" sz="2400" dirty="0"/>
          </a:p>
        </p:txBody>
      </p:sp>
      <p:sp>
        <p:nvSpPr>
          <p:cNvPr id="3" name="Title 2"/>
          <p:cNvSpPr>
            <a:spLocks noGrp="1"/>
          </p:cNvSpPr>
          <p:nvPr>
            <p:ph type="title"/>
          </p:nvPr>
        </p:nvSpPr>
        <p:spPr>
          <a:xfrm>
            <a:off x="373487" y="365126"/>
            <a:ext cx="11552349" cy="696420"/>
          </a:xfrm>
        </p:spPr>
        <p:txBody>
          <a:bodyPr anchor="ctr">
            <a:normAutofit/>
          </a:bodyPr>
          <a:lstStyle/>
          <a:p>
            <a:r>
              <a:rPr lang="en-US" dirty="0"/>
              <a:t>DHHS APS </a:t>
            </a:r>
            <a:r>
              <a:rPr lang="en-US"/>
              <a:t>PRINCIPLES</a:t>
            </a:r>
            <a:r>
              <a:rPr lang="en-US" dirty="0"/>
              <a:t> AND </a:t>
            </a:r>
            <a:r>
              <a:rPr lang="en-US"/>
              <a:t>POLICY</a:t>
            </a:r>
          </a:p>
        </p:txBody>
      </p:sp>
    </p:spTree>
    <p:extLst>
      <p:ext uri="{BB962C8B-B14F-4D97-AF65-F5344CB8AC3E}">
        <p14:creationId xmlns:p14="http://schemas.microsoft.com/office/powerpoint/2010/main" val="4185018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pPr>
              <a:buClr>
                <a:schemeClr val="accent5"/>
              </a:buClr>
            </a:pPr>
            <a:r>
              <a:rPr lang="en-US" sz="3200" dirty="0">
                <a:solidFill>
                  <a:srgbClr val="7030A0"/>
                </a:solidFill>
              </a:rPr>
              <a:t>Power of Attorney</a:t>
            </a:r>
          </a:p>
          <a:p>
            <a:pPr lvl="1">
              <a:buClr>
                <a:schemeClr val="accent5"/>
              </a:buClr>
            </a:pPr>
            <a:r>
              <a:rPr lang="en-US" sz="3200" dirty="0"/>
              <a:t>Durable Power of Attorney</a:t>
            </a:r>
          </a:p>
          <a:p>
            <a:pPr lvl="1">
              <a:buClr>
                <a:schemeClr val="accent5"/>
              </a:buClr>
            </a:pPr>
            <a:r>
              <a:rPr lang="en-US" sz="3200" dirty="0"/>
              <a:t>Power of Attorney for Health Care</a:t>
            </a:r>
          </a:p>
          <a:p>
            <a:pPr>
              <a:buClr>
                <a:schemeClr val="accent5"/>
              </a:buClr>
            </a:pPr>
            <a:r>
              <a:rPr lang="en-US" sz="3200" dirty="0">
                <a:solidFill>
                  <a:srgbClr val="7030A0"/>
                </a:solidFill>
              </a:rPr>
              <a:t>Protective Payee (ADC, State Disability, AABD)</a:t>
            </a:r>
          </a:p>
          <a:p>
            <a:pPr>
              <a:buClr>
                <a:schemeClr val="accent5"/>
              </a:buClr>
            </a:pPr>
            <a:r>
              <a:rPr lang="en-US" sz="3200" dirty="0"/>
              <a:t>Representative Payee (</a:t>
            </a:r>
            <a:r>
              <a:rPr lang="en-US" sz="3200" dirty="0" err="1"/>
              <a:t>SSA</a:t>
            </a:r>
            <a:r>
              <a:rPr lang="en-US" sz="3200" dirty="0"/>
              <a:t>)</a:t>
            </a:r>
          </a:p>
          <a:p>
            <a:pPr>
              <a:buClr>
                <a:schemeClr val="accent5"/>
              </a:buClr>
            </a:pPr>
            <a:r>
              <a:rPr lang="en-US" sz="3200" dirty="0">
                <a:solidFill>
                  <a:srgbClr val="7030A0"/>
                </a:solidFill>
              </a:rPr>
              <a:t>Guardianship</a:t>
            </a:r>
          </a:p>
          <a:p>
            <a:pPr>
              <a:buClr>
                <a:schemeClr val="accent5"/>
              </a:buClr>
            </a:pPr>
            <a:r>
              <a:rPr lang="en-US" sz="3200" dirty="0"/>
              <a:t>Conservatorship</a:t>
            </a:r>
          </a:p>
        </p:txBody>
      </p:sp>
      <p:sp>
        <p:nvSpPr>
          <p:cNvPr id="3" name="Title 2"/>
          <p:cNvSpPr>
            <a:spLocks noGrp="1"/>
          </p:cNvSpPr>
          <p:nvPr>
            <p:ph type="title"/>
          </p:nvPr>
        </p:nvSpPr>
        <p:spPr/>
        <p:txBody>
          <a:bodyPr/>
          <a:lstStyle/>
          <a:p>
            <a:r>
              <a:rPr lang="en-US" dirty="0"/>
              <a:t>SURROGATE DECISION MAKING</a:t>
            </a:r>
          </a:p>
        </p:txBody>
      </p:sp>
    </p:spTree>
    <p:extLst>
      <p:ext uri="{BB962C8B-B14F-4D97-AF65-F5344CB8AC3E}">
        <p14:creationId xmlns:p14="http://schemas.microsoft.com/office/powerpoint/2010/main" val="3905311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40564" y="2912043"/>
            <a:ext cx="9110869" cy="804036"/>
          </a:xfrm>
        </p:spPr>
        <p:txBody>
          <a:bodyPr>
            <a:normAutofit/>
          </a:bodyPr>
          <a:lstStyle/>
          <a:p>
            <a:r>
              <a:rPr lang="en-US" sz="4000" dirty="0"/>
              <a:t>1-800-652-1999</a:t>
            </a:r>
          </a:p>
        </p:txBody>
      </p:sp>
      <p:sp>
        <p:nvSpPr>
          <p:cNvPr id="4" name="Rectangle 2"/>
          <p:cNvSpPr txBox="1">
            <a:spLocks noRot="1" noChangeArrowheads="1"/>
          </p:cNvSpPr>
          <p:nvPr/>
        </p:nvSpPr>
        <p:spPr>
          <a:xfrm>
            <a:off x="419985" y="520527"/>
            <a:ext cx="11352028" cy="2419847"/>
          </a:xfrm>
          <a:prstGeom prst="rect">
            <a:avLst/>
          </a:prstGeom>
        </p:spPr>
        <p:txBody>
          <a:bodyPr vert="horz" lIns="91440" tIns="45720" rIns="91440" bIns="45720" rtlCol="0" anchor="ctr">
            <a:normAutofit fontScale="97500"/>
          </a:bodyPr>
          <a:lstStyle>
            <a:lvl1pPr algn="ctr" defTabSz="914400" rtl="0" eaLnBrk="1" latinLnBrk="0" hangingPunct="1">
              <a:lnSpc>
                <a:spcPct val="90000"/>
              </a:lnSpc>
              <a:spcBef>
                <a:spcPct val="0"/>
              </a:spcBef>
              <a:buNone/>
              <a:defRPr sz="4400" kern="1200">
                <a:solidFill>
                  <a:srgbClr val="036080"/>
                </a:solidFill>
                <a:latin typeface="+mj-lt"/>
                <a:ea typeface="+mj-ea"/>
                <a:cs typeface="+mj-cs"/>
              </a:defRPr>
            </a:lvl1pPr>
          </a:lstStyle>
          <a:p>
            <a:pPr>
              <a:defRPr/>
            </a:pPr>
            <a:r>
              <a:rPr lang="en-US" b="1" dirty="0"/>
              <a:t>Reports of Abuse </a:t>
            </a:r>
            <a:br>
              <a:rPr lang="en-US" b="1" dirty="0"/>
            </a:br>
            <a:r>
              <a:rPr lang="en-US" b="1" dirty="0"/>
              <a:t>Toll-Free Hotline Number</a:t>
            </a:r>
          </a:p>
        </p:txBody>
      </p:sp>
      <p:sp>
        <p:nvSpPr>
          <p:cNvPr id="5" name="TextBox 4">
            <a:extLst>
              <a:ext uri="{FF2B5EF4-FFF2-40B4-BE49-F238E27FC236}">
                <a16:creationId xmlns:a16="http://schemas.microsoft.com/office/drawing/2014/main" id="{E6BD5083-131C-2D78-0744-1073A47F0A16}"/>
              </a:ext>
            </a:extLst>
          </p:cNvPr>
          <p:cNvSpPr txBox="1"/>
          <p:nvPr/>
        </p:nvSpPr>
        <p:spPr>
          <a:xfrm>
            <a:off x="2034637" y="3716079"/>
            <a:ext cx="8122722" cy="646331"/>
          </a:xfrm>
          <a:prstGeom prst="rect">
            <a:avLst/>
          </a:prstGeom>
          <a:noFill/>
        </p:spPr>
        <p:txBody>
          <a:bodyPr wrap="square" rtlCol="0">
            <a:spAutoFit/>
          </a:bodyPr>
          <a:lstStyle/>
          <a:p>
            <a:r>
              <a:rPr lang="en-US" sz="3600" b="1" dirty="0">
                <a:solidFill>
                  <a:srgbClr val="7030A0"/>
                </a:solidFill>
              </a:rPr>
              <a:t>https://neabusehotline-dhhs.ne.gov/</a:t>
            </a:r>
          </a:p>
        </p:txBody>
      </p:sp>
    </p:spTree>
    <p:extLst>
      <p:ext uri="{BB962C8B-B14F-4D97-AF65-F5344CB8AC3E}">
        <p14:creationId xmlns:p14="http://schemas.microsoft.com/office/powerpoint/2010/main" val="886290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373487" y="1848896"/>
            <a:ext cx="4871753" cy="4285203"/>
          </a:xfrm>
        </p:spPr>
        <p:txBody>
          <a:bodyPr/>
          <a:lstStyle/>
          <a:p>
            <a:pPr marL="539496" indent="-457200">
              <a:buClr>
                <a:schemeClr val="accent5"/>
              </a:buClr>
              <a:buFont typeface="Arial" panose="020B0604020202020204" pitchFamily="34" charset="0"/>
              <a:buChar char="•"/>
            </a:pPr>
            <a:r>
              <a:rPr lang="en-US" dirty="0"/>
              <a:t>Physician/Physician Assistant </a:t>
            </a:r>
          </a:p>
          <a:p>
            <a:pPr marL="539496" indent="-457200">
              <a:buClr>
                <a:schemeClr val="accent5"/>
              </a:buClr>
              <a:buFont typeface="Arial" panose="020B0604020202020204" pitchFamily="34" charset="0"/>
              <a:buChar char="•"/>
            </a:pPr>
            <a:r>
              <a:rPr lang="en-US" dirty="0">
                <a:solidFill>
                  <a:srgbClr val="7030A0"/>
                </a:solidFill>
              </a:rPr>
              <a:t>Psychologist </a:t>
            </a:r>
          </a:p>
          <a:p>
            <a:pPr marL="539496" indent="-457200">
              <a:buClr>
                <a:schemeClr val="accent5"/>
              </a:buClr>
              <a:buFont typeface="Arial" panose="020B0604020202020204" pitchFamily="34" charset="0"/>
              <a:buChar char="•"/>
            </a:pPr>
            <a:r>
              <a:rPr lang="en-US" dirty="0"/>
              <a:t>Mental Health Professional </a:t>
            </a:r>
          </a:p>
          <a:p>
            <a:pPr marL="539496" indent="-457200">
              <a:buClr>
                <a:schemeClr val="accent5"/>
              </a:buClr>
              <a:buFont typeface="Arial" panose="020B0604020202020204" pitchFamily="34" charset="0"/>
              <a:buChar char="•"/>
            </a:pPr>
            <a:r>
              <a:rPr lang="en-US" dirty="0">
                <a:solidFill>
                  <a:srgbClr val="7030A0"/>
                </a:solidFill>
              </a:rPr>
              <a:t>Nurse/Nursing assistant </a:t>
            </a:r>
          </a:p>
          <a:p>
            <a:pPr marL="539496" indent="-457200">
              <a:buClr>
                <a:schemeClr val="accent5"/>
              </a:buClr>
              <a:buFont typeface="Arial" panose="020B0604020202020204" pitchFamily="34" charset="0"/>
              <a:buChar char="•"/>
            </a:pPr>
            <a:r>
              <a:rPr lang="en-US" dirty="0"/>
              <a:t>Other medical professional </a:t>
            </a:r>
          </a:p>
          <a:p>
            <a:pPr marL="539496" indent="-457200">
              <a:buClr>
                <a:schemeClr val="accent5"/>
              </a:buClr>
              <a:buFont typeface="Arial" panose="020B0604020202020204" pitchFamily="34" charset="0"/>
              <a:buChar char="•"/>
            </a:pPr>
            <a:r>
              <a:rPr lang="en-US" dirty="0">
                <a:solidFill>
                  <a:srgbClr val="7030A0"/>
                </a:solidFill>
              </a:rPr>
              <a:t>Developmental Disability Professional </a:t>
            </a:r>
          </a:p>
          <a:p>
            <a:pPr marL="539496" indent="-457200">
              <a:buClr>
                <a:schemeClr val="accent5"/>
              </a:buClr>
              <a:buFont typeface="Arial" panose="020B0604020202020204" pitchFamily="34" charset="0"/>
              <a:buChar char="•"/>
            </a:pPr>
            <a:r>
              <a:rPr lang="en-US" dirty="0"/>
              <a:t>Law enforcement personnel </a:t>
            </a:r>
          </a:p>
        </p:txBody>
      </p:sp>
      <p:sp>
        <p:nvSpPr>
          <p:cNvPr id="3" name="Title 2"/>
          <p:cNvSpPr>
            <a:spLocks noGrp="1"/>
          </p:cNvSpPr>
          <p:nvPr>
            <p:ph type="title"/>
          </p:nvPr>
        </p:nvSpPr>
        <p:spPr/>
        <p:txBody>
          <a:bodyPr/>
          <a:lstStyle/>
          <a:p>
            <a:r>
              <a:rPr lang="en-US" dirty="0"/>
              <a:t>REPORTS OF ABUSE STATE STATUTE </a:t>
            </a:r>
            <a:r>
              <a:rPr lang="en-US" b="1" dirty="0">
                <a:solidFill>
                  <a:srgbClr val="7030A0"/>
                </a:solidFill>
                <a:latin typeface="Calibri" pitchFamily="34" charset="0"/>
                <a:cs typeface="Calibri" pitchFamily="34" charset="0"/>
              </a:rPr>
              <a:t>§28-372</a:t>
            </a:r>
            <a:endParaRPr lang="en-US" dirty="0"/>
          </a:p>
        </p:txBody>
      </p:sp>
      <p:pic>
        <p:nvPicPr>
          <p:cNvPr id="4" name="Picture 2" descr="C:\Users\scarmic\AppData\Local\Microsoft\Windows\Temporary Internet Files\Content.IE5\H0XYHV3B\MP900386199[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12357" y="1061546"/>
            <a:ext cx="2401063" cy="3619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4912659" y="1848896"/>
            <a:ext cx="4387282" cy="3724096"/>
          </a:xfrm>
          <a:prstGeom prst="rect">
            <a:avLst/>
          </a:prstGeom>
          <a:noFill/>
        </p:spPr>
        <p:txBody>
          <a:bodyPr wrap="square" rtlCol="0">
            <a:spAutoFit/>
          </a:bodyPr>
          <a:lstStyle/>
          <a:p>
            <a:pPr marL="539496" indent="-457200">
              <a:buClr>
                <a:schemeClr val="accent5"/>
              </a:buClr>
              <a:buFont typeface="Arial" panose="020B0604020202020204" pitchFamily="34" charset="0"/>
              <a:buChar char="•"/>
            </a:pPr>
            <a:r>
              <a:rPr lang="en-US" sz="2000" dirty="0">
                <a:solidFill>
                  <a:srgbClr val="7030A0"/>
                </a:solidFill>
              </a:rPr>
              <a:t>Caregiver or Employee of a caregiver agency </a:t>
            </a:r>
          </a:p>
          <a:p>
            <a:pPr marL="539496" indent="-457200">
              <a:buClr>
                <a:schemeClr val="accent5"/>
              </a:buClr>
              <a:buFont typeface="Arial" panose="020B0604020202020204" pitchFamily="34" charset="0"/>
              <a:buChar char="•"/>
            </a:pPr>
            <a:r>
              <a:rPr lang="en-US" sz="2000" dirty="0"/>
              <a:t>Operator or Employee of a sheltered workshop </a:t>
            </a:r>
          </a:p>
          <a:p>
            <a:pPr marL="539496" indent="-457200">
              <a:buClr>
                <a:schemeClr val="accent5"/>
              </a:buClr>
              <a:buFont typeface="Arial" panose="020B0604020202020204" pitchFamily="34" charset="0"/>
              <a:buChar char="•"/>
            </a:pPr>
            <a:r>
              <a:rPr lang="en-US" sz="2000" dirty="0">
                <a:solidFill>
                  <a:srgbClr val="7030A0"/>
                </a:solidFill>
              </a:rPr>
              <a:t>Human services professional/ paraprofessional </a:t>
            </a:r>
          </a:p>
          <a:p>
            <a:pPr marL="539496" indent="-457200">
              <a:buClr>
                <a:schemeClr val="accent5"/>
              </a:buClr>
              <a:buFont typeface="Arial" panose="020B0604020202020204" pitchFamily="34" charset="0"/>
              <a:buChar char="•"/>
            </a:pPr>
            <a:r>
              <a:rPr lang="en-US" sz="2000" dirty="0"/>
              <a:t>Owner, operator, or employee of any facility licensed by DHHS, Division of Public Health, or Licensure Unit</a:t>
            </a:r>
          </a:p>
          <a:p>
            <a:endParaRPr lang="en-US" dirty="0"/>
          </a:p>
          <a:p>
            <a:endParaRPr lang="en-US" dirty="0"/>
          </a:p>
        </p:txBody>
      </p:sp>
      <p:sp>
        <p:nvSpPr>
          <p:cNvPr id="6" name="TextBox 5"/>
          <p:cNvSpPr txBox="1"/>
          <p:nvPr/>
        </p:nvSpPr>
        <p:spPr>
          <a:xfrm>
            <a:off x="469138" y="1061546"/>
            <a:ext cx="8830803" cy="400110"/>
          </a:xfrm>
          <a:prstGeom prst="rect">
            <a:avLst/>
          </a:prstGeom>
          <a:noFill/>
        </p:spPr>
        <p:txBody>
          <a:bodyPr wrap="square" rtlCol="0">
            <a:spAutoFit/>
          </a:bodyPr>
          <a:lstStyle/>
          <a:p>
            <a:pPr algn="ctr"/>
            <a:r>
              <a:rPr lang="en-US" sz="2000" b="1" u="sng" dirty="0"/>
              <a:t>MANDATED REPORTERS IN NEBRASKA INLCUDE THE FOLLOWING</a:t>
            </a:r>
            <a:r>
              <a:rPr lang="en-US" b="1" u="sng" dirty="0"/>
              <a:t>:</a:t>
            </a:r>
          </a:p>
        </p:txBody>
      </p:sp>
    </p:spTree>
    <p:extLst>
      <p:ext uri="{BB962C8B-B14F-4D97-AF65-F5344CB8AC3E}">
        <p14:creationId xmlns:p14="http://schemas.microsoft.com/office/powerpoint/2010/main" val="4377420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WHAT TO INCLUDE IN A REPORT</a:t>
            </a:r>
          </a:p>
        </p:txBody>
      </p:sp>
      <p:sp>
        <p:nvSpPr>
          <p:cNvPr id="4" name="Content Placeholder 2"/>
          <p:cNvSpPr txBox="1">
            <a:spLocks/>
          </p:cNvSpPr>
          <p:nvPr/>
        </p:nvSpPr>
        <p:spPr>
          <a:xfrm>
            <a:off x="373487" y="1239078"/>
            <a:ext cx="3959974" cy="4800600"/>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5"/>
              </a:buClr>
            </a:pPr>
            <a:r>
              <a:rPr lang="en-US" sz="3000" dirty="0"/>
              <a:t>Name, address and age of the victim</a:t>
            </a:r>
          </a:p>
          <a:p>
            <a:pPr>
              <a:buClr>
                <a:schemeClr val="accent5"/>
              </a:buClr>
            </a:pPr>
            <a:r>
              <a:rPr lang="en-US" sz="3000" dirty="0"/>
              <a:t>The nature and extent of the alleged abuse</a:t>
            </a:r>
          </a:p>
          <a:p>
            <a:pPr>
              <a:buClr>
                <a:schemeClr val="accent5"/>
              </a:buClr>
            </a:pPr>
            <a:r>
              <a:rPr lang="en-US" sz="3000" dirty="0"/>
              <a:t>Any evidence of previous abuse</a:t>
            </a:r>
          </a:p>
          <a:p>
            <a:pPr>
              <a:buClr>
                <a:schemeClr val="accent5"/>
              </a:buClr>
            </a:pPr>
            <a:r>
              <a:rPr lang="en-US" sz="3000" dirty="0"/>
              <a:t>Any other pertinent information</a:t>
            </a:r>
          </a:p>
        </p:txBody>
      </p:sp>
      <p:sp>
        <p:nvSpPr>
          <p:cNvPr id="5" name="Content Placeholder 2"/>
          <p:cNvSpPr txBox="1">
            <a:spLocks/>
          </p:cNvSpPr>
          <p:nvPr/>
        </p:nvSpPr>
        <p:spPr>
          <a:xfrm>
            <a:off x="4959626" y="1239078"/>
            <a:ext cx="4442791" cy="4545496"/>
          </a:xfrm>
          <a:prstGeom prst="rect">
            <a:avLst/>
          </a:prstGeom>
        </p:spPr>
        <p:txBody>
          <a:bodyPr>
            <a:normAutofit/>
          </a:bodyPr>
          <a:lstStyle>
            <a:lvl1pPr marL="365760" indent="-283464" algn="l" rtl="0" eaLnBrk="1" latinLnBrk="0" hangingPunct="1">
              <a:lnSpc>
                <a:spcPts val="3000"/>
              </a:lnSpc>
              <a:spcBef>
                <a:spcPts val="600"/>
              </a:spcBef>
              <a:buClr>
                <a:schemeClr val="accent1"/>
              </a:buClr>
              <a:buSzPct val="80000"/>
              <a:buFont typeface="Wingdings 2"/>
              <a:buChar char=""/>
              <a:defRPr sz="3200" kern="1200">
                <a:solidFill>
                  <a:schemeClr val="tx1"/>
                </a:solidFill>
                <a:latin typeface="+mn-lt"/>
                <a:ea typeface="+mn-ea"/>
                <a:cs typeface="+mn-cs"/>
              </a:defRPr>
            </a:lvl1pPr>
            <a:lvl2pPr marL="640080" indent="-237744" algn="l" rtl="0" eaLnBrk="1" latinLnBrk="0" hangingPunct="1">
              <a:lnSpc>
                <a:spcPts val="3000"/>
              </a:lnSpc>
              <a:spcBef>
                <a:spcPts val="550"/>
              </a:spcBef>
              <a:buClr>
                <a:schemeClr val="accent1"/>
              </a:buClr>
              <a:buFont typeface="Verdana"/>
              <a:buChar char="◦"/>
              <a:defRPr sz="2800" kern="1200">
                <a:solidFill>
                  <a:schemeClr val="tx1"/>
                </a:solidFill>
                <a:latin typeface="+mn-lt"/>
                <a:ea typeface="+mn-ea"/>
                <a:cs typeface="+mn-cs"/>
              </a:defRPr>
            </a:lvl2pPr>
            <a:lvl3pPr marL="886968" indent="-228600" algn="l" rtl="0" eaLnBrk="1" latinLnBrk="0" hangingPunct="1">
              <a:lnSpc>
                <a:spcPts val="2800"/>
              </a:lnSpc>
              <a:spcBef>
                <a:spcPct val="20000"/>
              </a:spcBef>
              <a:buClr>
                <a:schemeClr val="accent2"/>
              </a:buClr>
              <a:buFont typeface="Wingdings 2"/>
              <a:buChar char=""/>
              <a:defRPr sz="2400" kern="1200">
                <a:solidFill>
                  <a:schemeClr val="tx1"/>
                </a:solidFill>
                <a:latin typeface="+mn-lt"/>
                <a:ea typeface="+mn-ea"/>
                <a:cs typeface="+mn-cs"/>
              </a:defRPr>
            </a:lvl3pPr>
            <a:lvl4pPr marL="1097280" indent="-173736" algn="l" rtl="0" eaLnBrk="1" latinLnBrk="0" hangingPunct="1">
              <a:spcBef>
                <a:spcPct val="20000"/>
              </a:spcBef>
              <a:buClr>
                <a:schemeClr val="accent3"/>
              </a:buClr>
              <a:buFont typeface="Wingdings 2"/>
              <a:buChar char=""/>
              <a:defRPr sz="2000" kern="1200">
                <a:solidFill>
                  <a:schemeClr val="tx1"/>
                </a:solidFill>
                <a:latin typeface="+mn-lt"/>
                <a:ea typeface="+mn-ea"/>
                <a:cs typeface="+mn-cs"/>
              </a:defRPr>
            </a:lvl4pPr>
            <a:lvl5pPr marL="1298448" indent="-182880" algn="l" rtl="0" eaLnBrk="1" latinLnBrk="0" hangingPunct="1">
              <a:spcBef>
                <a:spcPct val="20000"/>
              </a:spcBef>
              <a:buClr>
                <a:schemeClr val="accent4"/>
              </a:buClr>
              <a:buFont typeface="Wingdings 2"/>
              <a:buChar char=""/>
              <a:defRPr sz="2000" kern="1200">
                <a:solidFill>
                  <a:schemeClr val="tx1"/>
                </a:solidFill>
                <a:latin typeface="+mn-lt"/>
                <a:ea typeface="+mn-ea"/>
                <a:cs typeface="+mn-cs"/>
              </a:defRPr>
            </a:lvl5pPr>
            <a:lvl6pPr marL="1508760" indent="-182880" algn="l" rtl="0" eaLnBrk="1" latinLnBrk="0" hangingPunct="1">
              <a:spcBef>
                <a:spcPct val="20000"/>
              </a:spcBef>
              <a:buClr>
                <a:schemeClr val="accent5"/>
              </a:buClr>
              <a:buFont typeface="Wingdings 2"/>
              <a:buChar char=""/>
              <a:defRPr sz="2000" kern="1200">
                <a:solidFill>
                  <a:schemeClr val="tx1"/>
                </a:solidFill>
                <a:latin typeface="+mn-lt"/>
                <a:ea typeface="+mn-ea"/>
                <a:cs typeface="+mn-cs"/>
              </a:defRPr>
            </a:lvl6pPr>
            <a:lvl7pPr marL="1719072"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7pPr>
            <a:lvl8pPr marL="1920240"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8pPr>
            <a:lvl9pPr marL="2130552" indent="-182880" algn="l" rtl="0" eaLnBrk="1" latinLnBrk="0" hangingPunct="1">
              <a:spcBef>
                <a:spcPct val="20000"/>
              </a:spcBef>
              <a:buClr>
                <a:schemeClr val="accent6"/>
              </a:buClr>
              <a:buFont typeface="Wingdings 2"/>
              <a:buChar char=""/>
              <a:defRPr sz="2000" kern="1200">
                <a:solidFill>
                  <a:schemeClr val="tx1"/>
                </a:solidFill>
                <a:latin typeface="+mn-lt"/>
                <a:ea typeface="+mn-ea"/>
                <a:cs typeface="+mn-cs"/>
              </a:defRPr>
            </a:lvl9pPr>
            <a:extLst/>
          </a:lstStyle>
          <a:p>
            <a:pPr>
              <a:buClr>
                <a:schemeClr val="accent5"/>
              </a:buClr>
            </a:pPr>
            <a:r>
              <a:rPr lang="en-US" sz="3000" dirty="0"/>
              <a:t>Name and address of the alleged perpetrator</a:t>
            </a:r>
          </a:p>
          <a:p>
            <a:pPr>
              <a:buClr>
                <a:schemeClr val="accent5"/>
              </a:buClr>
            </a:pPr>
            <a:r>
              <a:rPr lang="en-US" sz="3000" dirty="0"/>
              <a:t>Perpetrator relationship to the victim</a:t>
            </a:r>
          </a:p>
          <a:p>
            <a:pPr>
              <a:buClr>
                <a:schemeClr val="accent5"/>
              </a:buClr>
            </a:pPr>
            <a:r>
              <a:rPr lang="en-US" sz="3000" dirty="0"/>
              <a:t>Any other information regarding the perpetrator that you have</a:t>
            </a:r>
          </a:p>
        </p:txBody>
      </p:sp>
    </p:spTree>
    <p:extLst>
      <p:ext uri="{BB962C8B-B14F-4D97-AF65-F5344CB8AC3E}">
        <p14:creationId xmlns:p14="http://schemas.microsoft.com/office/powerpoint/2010/main" val="27442171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2328524" y="552797"/>
            <a:ext cx="7498080" cy="729214"/>
          </a:xfrm>
          <a:prstGeom prst="rect">
            <a:avLst/>
          </a:prstGeom>
        </p:spPr>
        <p:txBody>
          <a:bodyPr/>
          <a:lstStyle>
            <a:lvl1pPr algn="ctr" defTabSz="914400" rtl="0" eaLnBrk="1" latinLnBrk="0" hangingPunct="1">
              <a:lnSpc>
                <a:spcPct val="90000"/>
              </a:lnSpc>
              <a:spcBef>
                <a:spcPct val="0"/>
              </a:spcBef>
              <a:buNone/>
              <a:defRPr sz="4400" kern="1200">
                <a:solidFill>
                  <a:srgbClr val="036080"/>
                </a:solidFill>
                <a:latin typeface="+mj-lt"/>
                <a:ea typeface="+mj-ea"/>
                <a:cs typeface="+mj-cs"/>
              </a:defRPr>
            </a:lvl1pPr>
          </a:lstStyle>
          <a:p>
            <a:r>
              <a:rPr lang="en-US" dirty="0"/>
              <a:t>APS CONTACT INFO</a:t>
            </a:r>
          </a:p>
        </p:txBody>
      </p:sp>
      <p:sp>
        <p:nvSpPr>
          <p:cNvPr id="10" name="Content Placeholder 2"/>
          <p:cNvSpPr txBox="1">
            <a:spLocks/>
          </p:cNvSpPr>
          <p:nvPr/>
        </p:nvSpPr>
        <p:spPr>
          <a:xfrm>
            <a:off x="340427" y="1776415"/>
            <a:ext cx="5098472" cy="2492383"/>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4000"/>
              </a:lnSpc>
              <a:buClr>
                <a:schemeClr val="accent5"/>
              </a:buClr>
            </a:pPr>
            <a:endParaRPr lang="en-US" dirty="0"/>
          </a:p>
        </p:txBody>
      </p:sp>
      <p:sp>
        <p:nvSpPr>
          <p:cNvPr id="4" name="Content Placeholder 2"/>
          <p:cNvSpPr txBox="1">
            <a:spLocks/>
          </p:cNvSpPr>
          <p:nvPr/>
        </p:nvSpPr>
        <p:spPr>
          <a:xfrm>
            <a:off x="7505205" y="1686297"/>
            <a:ext cx="4346368" cy="249238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28800" lvl="4" indent="0">
              <a:lnSpc>
                <a:spcPts val="4000"/>
              </a:lnSpc>
              <a:buClr>
                <a:schemeClr val="accent5"/>
              </a:buClr>
              <a:buNone/>
            </a:pPr>
            <a:endParaRPr lang="en-US" sz="2400" b="1" dirty="0"/>
          </a:p>
        </p:txBody>
      </p:sp>
      <p:sp>
        <p:nvSpPr>
          <p:cNvPr id="2" name="TextBox 1">
            <a:extLst>
              <a:ext uri="{FF2B5EF4-FFF2-40B4-BE49-F238E27FC236}">
                <a16:creationId xmlns:a16="http://schemas.microsoft.com/office/drawing/2014/main" id="{E4AF3674-BFA7-6459-3EC7-5B8B6A4BD879}"/>
              </a:ext>
            </a:extLst>
          </p:cNvPr>
          <p:cNvSpPr txBox="1"/>
          <p:nvPr/>
        </p:nvSpPr>
        <p:spPr>
          <a:xfrm>
            <a:off x="6096000" y="1923802"/>
            <a:ext cx="1290452" cy="729213"/>
          </a:xfrm>
          <a:prstGeom prst="rect">
            <a:avLst/>
          </a:prstGeom>
          <a:noFill/>
        </p:spPr>
        <p:txBody>
          <a:bodyPr wrap="square" rtlCol="0">
            <a:spAutoFit/>
          </a:bodyPr>
          <a:lstStyle/>
          <a:p>
            <a:endParaRPr lang="en-US" dirty="0"/>
          </a:p>
        </p:txBody>
      </p:sp>
      <p:sp>
        <p:nvSpPr>
          <p:cNvPr id="3" name="Text Placeholder 2">
            <a:extLst>
              <a:ext uri="{FF2B5EF4-FFF2-40B4-BE49-F238E27FC236}">
                <a16:creationId xmlns:a16="http://schemas.microsoft.com/office/drawing/2014/main" id="{33381EC3-6656-6242-C635-2CB366FF072C}"/>
              </a:ext>
            </a:extLst>
          </p:cNvPr>
          <p:cNvSpPr>
            <a:spLocks noGrp="1"/>
          </p:cNvSpPr>
          <p:nvPr>
            <p:ph type="body" sz="quarter" idx="11"/>
          </p:nvPr>
        </p:nvSpPr>
        <p:spPr/>
        <p:txBody>
          <a:bodyPr/>
          <a:lstStyle/>
          <a:p>
            <a:r>
              <a:rPr lang="en-US" dirty="0"/>
              <a:t>APS Supervisor-Eastern Service Area</a:t>
            </a:r>
          </a:p>
        </p:txBody>
      </p:sp>
      <p:sp>
        <p:nvSpPr>
          <p:cNvPr id="6" name="Text Placeholder 5">
            <a:extLst>
              <a:ext uri="{FF2B5EF4-FFF2-40B4-BE49-F238E27FC236}">
                <a16:creationId xmlns:a16="http://schemas.microsoft.com/office/drawing/2014/main" id="{B16F03DA-E6A6-AAFA-CB55-9E0D99026E39}"/>
              </a:ext>
            </a:extLst>
          </p:cNvPr>
          <p:cNvSpPr>
            <a:spLocks noGrp="1"/>
          </p:cNvSpPr>
          <p:nvPr>
            <p:ph type="body" sz="quarter" idx="12"/>
          </p:nvPr>
        </p:nvSpPr>
        <p:spPr/>
        <p:txBody>
          <a:bodyPr/>
          <a:lstStyle/>
          <a:p>
            <a:r>
              <a:rPr lang="en-US" dirty="0"/>
              <a:t>Pam Moriarty</a:t>
            </a:r>
          </a:p>
        </p:txBody>
      </p:sp>
      <p:sp>
        <p:nvSpPr>
          <p:cNvPr id="7" name="Text Placeholder 6">
            <a:extLst>
              <a:ext uri="{FF2B5EF4-FFF2-40B4-BE49-F238E27FC236}">
                <a16:creationId xmlns:a16="http://schemas.microsoft.com/office/drawing/2014/main" id="{CCFFD8F5-3FCE-5909-73A0-A770A862910F}"/>
              </a:ext>
            </a:extLst>
          </p:cNvPr>
          <p:cNvSpPr>
            <a:spLocks noGrp="1"/>
          </p:cNvSpPr>
          <p:nvPr>
            <p:ph type="body" sz="quarter" idx="13"/>
          </p:nvPr>
        </p:nvSpPr>
        <p:spPr/>
        <p:txBody>
          <a:bodyPr/>
          <a:lstStyle/>
          <a:p>
            <a:r>
              <a:rPr lang="en-US" sz="1600" b="1" dirty="0"/>
              <a:t>Adult &amp; Child Abuse &amp; Neglect Hotline | 800-652-1999</a:t>
            </a:r>
          </a:p>
        </p:txBody>
      </p:sp>
      <p:sp>
        <p:nvSpPr>
          <p:cNvPr id="8" name="Text Placeholder 7">
            <a:extLst>
              <a:ext uri="{FF2B5EF4-FFF2-40B4-BE49-F238E27FC236}">
                <a16:creationId xmlns:a16="http://schemas.microsoft.com/office/drawing/2014/main" id="{355FAC07-4875-7461-2C47-078193B34498}"/>
              </a:ext>
            </a:extLst>
          </p:cNvPr>
          <p:cNvSpPr>
            <a:spLocks noGrp="1"/>
          </p:cNvSpPr>
          <p:nvPr>
            <p:ph type="body" sz="quarter" idx="14"/>
          </p:nvPr>
        </p:nvSpPr>
        <p:spPr/>
        <p:txBody>
          <a:bodyPr/>
          <a:lstStyle/>
          <a:p>
            <a:r>
              <a:rPr lang="en-US" dirty="0" err="1"/>
              <a:t>Pamela.moriarty@Nebraska.gov</a:t>
            </a:r>
            <a:endParaRPr lang="en-US" dirty="0"/>
          </a:p>
        </p:txBody>
      </p:sp>
      <p:sp>
        <p:nvSpPr>
          <p:cNvPr id="11" name="Text Placeholder 10">
            <a:extLst>
              <a:ext uri="{FF2B5EF4-FFF2-40B4-BE49-F238E27FC236}">
                <a16:creationId xmlns:a16="http://schemas.microsoft.com/office/drawing/2014/main" id="{DBFB422C-5263-7EF2-9CD8-2B9F93E8496A}"/>
              </a:ext>
            </a:extLst>
          </p:cNvPr>
          <p:cNvSpPr>
            <a:spLocks noGrp="1"/>
          </p:cNvSpPr>
          <p:nvPr>
            <p:ph type="body" sz="quarter" idx="15"/>
          </p:nvPr>
        </p:nvSpPr>
        <p:spPr/>
        <p:txBody>
          <a:bodyPr/>
          <a:lstStyle/>
          <a:p>
            <a:r>
              <a:rPr lang="en-US" dirty="0"/>
              <a:t>402-595-3353</a:t>
            </a:r>
          </a:p>
        </p:txBody>
      </p:sp>
    </p:spTree>
    <p:extLst>
      <p:ext uri="{BB962C8B-B14F-4D97-AF65-F5344CB8AC3E}">
        <p14:creationId xmlns:p14="http://schemas.microsoft.com/office/powerpoint/2010/main" val="1770202964"/>
      </p:ext>
    </p:extLst>
  </p:cSld>
  <p:clrMapOvr>
    <a:masterClrMapping/>
  </p:clrMapOvr>
  <mc:AlternateContent xmlns:mc="http://schemas.openxmlformats.org/markup-compatibility/2006" xmlns:p14="http://schemas.microsoft.com/office/powerpoint/2010/main">
    <mc:Choice Requires="p14">
      <p:transition p14:dur="10" advClick="0" advTm="10000"/>
    </mc:Choice>
    <mc:Fallback xmlns="">
      <p:transition advClick="0" advTm="10000"/>
    </mc:Fallback>
  </mc:AlternateContent>
</p:sld>
</file>

<file path=ppt/theme/theme1.xml><?xml version="1.0" encoding="utf-8"?>
<a:theme xmlns:a="http://schemas.openxmlformats.org/drawingml/2006/main" name="Master / large logo">
  <a:themeElements>
    <a:clrScheme name="New Brand Colors">
      <a:dk1>
        <a:sysClr val="windowText" lastClr="000000"/>
      </a:dk1>
      <a:lt1>
        <a:sysClr val="window" lastClr="FFFFFF"/>
      </a:lt1>
      <a:dk2>
        <a:srgbClr val="036080"/>
      </a:dk2>
      <a:lt2>
        <a:srgbClr val="B9C8D3"/>
      </a:lt2>
      <a:accent1>
        <a:srgbClr val="BABF33"/>
      </a:accent1>
      <a:accent2>
        <a:srgbClr val="FFC843"/>
      </a:accent2>
      <a:accent3>
        <a:srgbClr val="B9C8D3"/>
      </a:accent3>
      <a:accent4>
        <a:srgbClr val="036080"/>
      </a:accent4>
      <a:accent5>
        <a:srgbClr val="FFC843"/>
      </a:accent5>
      <a:accent6>
        <a:srgbClr val="BABF33"/>
      </a:accent6>
      <a:hlink>
        <a:srgbClr val="036080"/>
      </a:hlink>
      <a:folHlink>
        <a:srgbClr val="BABF33"/>
      </a:folHlink>
    </a:clrScheme>
    <a:fontScheme name="Arial Brand Fonts">
      <a:majorFont>
        <a:latin typeface="Arial Bold"/>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RAND">
  <a:themeElements>
    <a:clrScheme name="New Brand Colors">
      <a:dk1>
        <a:sysClr val="windowText" lastClr="000000"/>
      </a:dk1>
      <a:lt1>
        <a:sysClr val="window" lastClr="FFFFFF"/>
      </a:lt1>
      <a:dk2>
        <a:srgbClr val="036080"/>
      </a:dk2>
      <a:lt2>
        <a:srgbClr val="B9C8D3"/>
      </a:lt2>
      <a:accent1>
        <a:srgbClr val="BABF33"/>
      </a:accent1>
      <a:accent2>
        <a:srgbClr val="FFC843"/>
      </a:accent2>
      <a:accent3>
        <a:srgbClr val="B9C8D3"/>
      </a:accent3>
      <a:accent4>
        <a:srgbClr val="036080"/>
      </a:accent4>
      <a:accent5>
        <a:srgbClr val="FFC843"/>
      </a:accent5>
      <a:accent6>
        <a:srgbClr val="BABF33"/>
      </a:accent6>
      <a:hlink>
        <a:srgbClr val="036080"/>
      </a:hlink>
      <a:folHlink>
        <a:srgbClr val="BABF33"/>
      </a:folHlink>
    </a:clrScheme>
    <a:fontScheme name="Brand fonts">
      <a:majorFont>
        <a:latin typeface="Roboto Black"/>
        <a:ea typeface=""/>
        <a:cs typeface=""/>
      </a:majorFont>
      <a:minorFont>
        <a:latin typeface="Montserra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AND" id="{D82FC7AA-3285-4959-9E2F-F8413559A783}" vid="{AA9EF2BD-29FF-47DC-B910-57C80A45382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2B6389463AD8D489B748E08E45C361A" ma:contentTypeVersion="3" ma:contentTypeDescription="Create a new document." ma:contentTypeScope="" ma:versionID="52dcef107bd0fbfaa8a3760c055b255d">
  <xsd:schema xmlns:xsd="http://www.w3.org/2001/XMLSchema" xmlns:xs="http://www.w3.org/2001/XMLSchema" xmlns:p="http://schemas.microsoft.com/office/2006/metadata/properties" xmlns:ns2="2f9a96d6-9b2b-4797-a61c-7fe1f15b622d" targetNamespace="http://schemas.microsoft.com/office/2006/metadata/properties" ma:root="true" ma:fieldsID="ab27a8a2f7bbe9a0a47441d94adf8875" ns2:_="">
    <xsd:import namespace="2f9a96d6-9b2b-4797-a61c-7fe1f15b622d"/>
    <xsd:element name="properties">
      <xsd:complexType>
        <xsd:sequence>
          <xsd:element name="documentManagement">
            <xsd:complexType>
              <xsd:all>
                <xsd:element ref="ns2:Category" minOccurs="0"/>
                <xsd:element ref="ns2:Sub_x002d_Category" minOccurs="0"/>
                <xsd:element ref="ns2:Description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9a96d6-9b2b-4797-a61c-7fe1f15b622d" elementFormDefault="qualified">
    <xsd:import namespace="http://schemas.microsoft.com/office/2006/documentManagement/types"/>
    <xsd:import namespace="http://schemas.microsoft.com/office/infopath/2007/PartnerControls"/>
    <xsd:element name="Category" ma:index="8" nillable="true" ma:displayName="Category" ma:format="Dropdown" ma:internalName="Category">
      <xsd:simpleType>
        <xsd:restriction base="dms:Choice">
          <xsd:enumeration value="Branding Standards and Q&amp;A"/>
          <xsd:enumeration value="Business Card"/>
          <xsd:enumeration value="Email Signature Block"/>
          <xsd:enumeration value="Fact Sheet Template"/>
          <xsd:enumeration value="FAQ"/>
          <xsd:enumeration value="Letterhead"/>
          <xsd:enumeration value="Logos"/>
          <xsd:enumeration value="Out of Office Messages"/>
          <xsd:enumeration value="PowerPoint Template"/>
        </xsd:restriction>
      </xsd:simpleType>
    </xsd:element>
    <xsd:element name="Sub_x002d_Category" ma:index="9" nillable="true" ma:displayName="Sub-Category" ma:format="Dropdown" ma:internalName="Sub_x002d_Category">
      <xsd:simpleType>
        <xsd:restriction base="dms:Choice">
          <xsd:enumeration value="Department Brand Only"/>
          <xsd:enumeration value="Tag Line Only"/>
          <xsd:enumeration value="Department and Tag Line"/>
          <xsd:enumeration value="Print"/>
          <xsd:enumeration value="Web"/>
        </xsd:restriction>
      </xsd:simpleType>
    </xsd:element>
    <xsd:element name="Description0" ma:index="10" nillable="true" ma:displayName="Description" ma:internalName="Description0">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escription0 xmlns="2f9a96d6-9b2b-4797-a61c-7fe1f15b622d">This PowerPoint template is to be used by employees agency-wide to provide a consistent visual for DHHS presentations.  The cover slide and three content slides are prepared and provide information about DHHS.  Information about each of the prepared slides is provided in the Notes section.</Description0>
    <Category xmlns="2f9a96d6-9b2b-4797-a61c-7fe1f15b622d">PowerPoint Template</Category>
    <Sub_x002d_Category xmlns="2f9a96d6-9b2b-4797-a61c-7fe1f15b622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8C09399-4B09-4F4C-A5E7-1E4A27AA60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9a96d6-9b2b-4797-a61c-7fe1f15b622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F364444-3E31-4591-BF65-8E77F441987D}">
  <ds:schemaRefs>
    <ds:schemaRef ds:uri="http://www.w3.org/XML/1998/namespace"/>
    <ds:schemaRef ds:uri="http://purl.org/dc/elements/1.1/"/>
    <ds:schemaRef ds:uri="2f9a96d6-9b2b-4797-a61c-7fe1f15b622d"/>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http://purl.org/dc/dcmitype/"/>
  </ds:schemaRefs>
</ds:datastoreItem>
</file>

<file path=customXml/itemProps3.xml><?xml version="1.0" encoding="utf-8"?>
<ds:datastoreItem xmlns:ds="http://schemas.openxmlformats.org/officeDocument/2006/customXml" ds:itemID="{9D962A91-727D-4433-AE21-DFF73B4AAD2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7447</TotalTime>
  <Words>2289</Words>
  <Application>Microsoft Office PowerPoint</Application>
  <PresentationFormat>Widescreen</PresentationFormat>
  <Paragraphs>244</Paragraphs>
  <Slides>23</Slides>
  <Notes>23</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23</vt:i4>
      </vt:variant>
    </vt:vector>
  </HeadingPairs>
  <TitlesOfParts>
    <vt:vector size="36" baseType="lpstr">
      <vt:lpstr>Gisha</vt:lpstr>
      <vt:lpstr>Wingdings</vt:lpstr>
      <vt:lpstr>Montserrat Black</vt:lpstr>
      <vt:lpstr>Arial</vt:lpstr>
      <vt:lpstr>Montserrat Semi Bold</vt:lpstr>
      <vt:lpstr>Arial Bold</vt:lpstr>
      <vt:lpstr>Roboto Black</vt:lpstr>
      <vt:lpstr>Montserrat</vt:lpstr>
      <vt:lpstr>Calibri</vt:lpstr>
      <vt:lpstr>Roboto</vt:lpstr>
      <vt:lpstr>Wingdings 3</vt:lpstr>
      <vt:lpstr>Master / large logo</vt:lpstr>
      <vt:lpstr>BRAND</vt:lpstr>
      <vt:lpstr>   When Autonomy Meets Protection:  Nebraska Adult Protective Services   </vt:lpstr>
      <vt:lpstr>OBJECTIVES</vt:lpstr>
      <vt:lpstr>WHAT IS APS?</vt:lpstr>
      <vt:lpstr>ADULT PROTECTIVE SERVICES</vt:lpstr>
      <vt:lpstr>NEBRASKA STATE STATUTES  ADULT PROTECTIVE SERVICES ACT</vt:lpstr>
      <vt:lpstr>DHHS APS PRINCIPLES AND POLICY</vt:lpstr>
      <vt:lpstr>PowerPoint Presentation</vt:lpstr>
      <vt:lpstr>WHAT DO WE MEAN BY VULNERABLE ADULT?</vt:lpstr>
      <vt:lpstr>VULNERABLE ADULT - §28-371</vt:lpstr>
      <vt:lpstr>SUBSTANTIAL FUNCTIONAL IMPAIRMENT - §28-368</vt:lpstr>
      <vt:lpstr>Substantial Functional Impairment</vt:lpstr>
      <vt:lpstr>SUBSTANTIAL MENTAL IMPAIRMENT - §28-369</vt:lpstr>
      <vt:lpstr>Substantial Mental Impairment</vt:lpstr>
      <vt:lpstr>PowerPoint Presentation</vt:lpstr>
      <vt:lpstr>APS SPECIALIST INVESTIGATION ACTIVITIES WHAT APS CAN DO…</vt:lpstr>
      <vt:lpstr>APS CAN…</vt:lpstr>
      <vt:lpstr>WHAT APS CAN’T DO…</vt:lpstr>
      <vt:lpstr>DHHS APS PRINCIPLES AND POLICY</vt:lpstr>
      <vt:lpstr>SURROGATE DECISION MAKING</vt:lpstr>
      <vt:lpstr>1-800-652-1999</vt:lpstr>
      <vt:lpstr>REPORTS OF ABUSE STATE STATUTE §28-372</vt:lpstr>
      <vt:lpstr>WHAT TO INCLUDE IN A REPORT</vt:lpstr>
      <vt:lpstr>PowerPoint Presentation</vt:lpstr>
    </vt:vector>
  </TitlesOfParts>
  <Company>State of Nebraska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Title</dc:title>
  <dc:creator>Cynthia Schneider</dc:creator>
  <cp:lastModifiedBy>Moriarty, Pamela</cp:lastModifiedBy>
  <cp:revision>184</cp:revision>
  <cp:lastPrinted>2022-09-24T02:07:26Z</cp:lastPrinted>
  <dcterms:created xsi:type="dcterms:W3CDTF">2016-09-27T14:31:05Z</dcterms:created>
  <dcterms:modified xsi:type="dcterms:W3CDTF">2026-10-01T16:42:43Z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y fmtid="{D5CDD505-2E9C-101B-9397-08002B2CF9AE}" pid="3" name="ContentTypeId">
    <vt:lpwstr>0x01010052B6389463AD8D489B748E08E45C361A</vt:lpwstr>
  </property>
</Properties>
</file>