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handoutMasterIdLst>
    <p:handoutMasterId r:id="rId13"/>
  </p:handoutMasterIdLst>
  <p:sldIdLst>
    <p:sldId id="403" r:id="rId2"/>
    <p:sldId id="479" r:id="rId3"/>
    <p:sldId id="500" r:id="rId4"/>
    <p:sldId id="466" r:id="rId5"/>
    <p:sldId id="464" r:id="rId6"/>
    <p:sldId id="497" r:id="rId7"/>
    <p:sldId id="493" r:id="rId8"/>
    <p:sldId id="498" r:id="rId9"/>
    <p:sldId id="494" r:id="rId10"/>
    <p:sldId id="462" r:id="rId11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>
      <p:cViewPr varScale="1">
        <p:scale>
          <a:sx n="105" d="100"/>
          <a:sy n="105" d="100"/>
        </p:scale>
        <p:origin x="207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973F8C96-134C-42AC-8AF3-CFF7E9B55FAE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932A4C54-E20F-4C36-B3CB-87E71DF1B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FC5ABA86-0686-4D6B-BB0A-B8F0B7CD1E8D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17" tIns="46659" rIns="93317" bIns="4665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077E8399-B43B-4C2C-8043-A1777C0EC4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485832dfd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577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485832dfd_0_130:notes"/>
          <p:cNvSpPr txBox="1">
            <a:spLocks noGrp="1"/>
          </p:cNvSpPr>
          <p:nvPr>
            <p:ph type="body" idx="1"/>
          </p:nvPr>
        </p:nvSpPr>
        <p:spPr>
          <a:xfrm>
            <a:off x="935142" y="4422459"/>
            <a:ext cx="5152818" cy="4188915"/>
          </a:xfrm>
          <a:prstGeom prst="rect">
            <a:avLst/>
          </a:prstGeom>
        </p:spPr>
        <p:txBody>
          <a:bodyPr spcFirstLastPara="1" wrap="square" lIns="93260" tIns="46618" rIns="93260" bIns="46618" anchor="t" anchorCtr="0">
            <a:noAutofit/>
          </a:bodyPr>
          <a:lstStyle/>
          <a:p>
            <a:endParaRPr dirty="0"/>
          </a:p>
        </p:txBody>
      </p:sp>
      <p:sp>
        <p:nvSpPr>
          <p:cNvPr id="107" name="Google Shape;107;g9485832dfd_0_130:notes"/>
          <p:cNvSpPr txBox="1">
            <a:spLocks noGrp="1"/>
          </p:cNvSpPr>
          <p:nvPr>
            <p:ph type="sldNum" idx="12"/>
          </p:nvPr>
        </p:nvSpPr>
        <p:spPr>
          <a:xfrm>
            <a:off x="3979121" y="8843327"/>
            <a:ext cx="3043904" cy="465635"/>
          </a:xfrm>
          <a:prstGeom prst="rect">
            <a:avLst/>
          </a:prstGeom>
        </p:spPr>
        <p:txBody>
          <a:bodyPr spcFirstLastPara="1" wrap="square" lIns="93260" tIns="46618" rIns="93260" bIns="46618" anchor="b" anchorCtr="0">
            <a:noAutofit/>
          </a:bodyPr>
          <a:lstStyle/>
          <a:p>
            <a:fld id="{00000000-1234-1234-1234-123412341234}" type="slidenum">
              <a:rPr lang="en-US"/>
              <a:pPr/>
              <a:t>1</a:t>
            </a:fld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1120504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485832dfd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577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485832dfd_0_130:notes"/>
          <p:cNvSpPr txBox="1">
            <a:spLocks noGrp="1"/>
          </p:cNvSpPr>
          <p:nvPr>
            <p:ph type="body" idx="1"/>
          </p:nvPr>
        </p:nvSpPr>
        <p:spPr>
          <a:xfrm>
            <a:off x="935142" y="4422459"/>
            <a:ext cx="5152818" cy="4188915"/>
          </a:xfrm>
          <a:prstGeom prst="rect">
            <a:avLst/>
          </a:prstGeom>
        </p:spPr>
        <p:txBody>
          <a:bodyPr spcFirstLastPara="1" wrap="square" lIns="93260" tIns="46618" rIns="93260" bIns="46618" anchor="t" anchorCtr="0">
            <a:noAutofit/>
          </a:bodyPr>
          <a:lstStyle/>
          <a:p>
            <a:endParaRPr dirty="0"/>
          </a:p>
        </p:txBody>
      </p:sp>
      <p:sp>
        <p:nvSpPr>
          <p:cNvPr id="107" name="Google Shape;107;g9485832dfd_0_130:notes"/>
          <p:cNvSpPr txBox="1">
            <a:spLocks noGrp="1"/>
          </p:cNvSpPr>
          <p:nvPr>
            <p:ph type="sldNum" idx="12"/>
          </p:nvPr>
        </p:nvSpPr>
        <p:spPr>
          <a:xfrm>
            <a:off x="3979121" y="8843327"/>
            <a:ext cx="3043904" cy="465635"/>
          </a:xfrm>
          <a:prstGeom prst="rect">
            <a:avLst/>
          </a:prstGeom>
        </p:spPr>
        <p:txBody>
          <a:bodyPr spcFirstLastPara="1" wrap="square" lIns="93260" tIns="46618" rIns="93260" bIns="46618" anchor="b" anchorCtr="0">
            <a:noAutofit/>
          </a:bodyPr>
          <a:lstStyle/>
          <a:p>
            <a:fld id="{00000000-1234-1234-1234-123412341234}" type="slidenum">
              <a:rPr lang="en-US"/>
              <a:pPr/>
              <a:t>2</a:t>
            </a:fld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3722203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72ABA0F5-1668-426F-383A-6FEF25831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485832dfd_0_130:notes">
            <a:extLst>
              <a:ext uri="{FF2B5EF4-FFF2-40B4-BE49-F238E27FC236}">
                <a16:creationId xmlns:a16="http://schemas.microsoft.com/office/drawing/2014/main" id="{5415F7DE-6E43-8462-A7F8-01743AB01B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577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485832dfd_0_130:notes">
            <a:extLst>
              <a:ext uri="{FF2B5EF4-FFF2-40B4-BE49-F238E27FC236}">
                <a16:creationId xmlns:a16="http://schemas.microsoft.com/office/drawing/2014/main" id="{79B5A172-E8E0-BD1A-2E53-02250B10D7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142" y="4422459"/>
            <a:ext cx="5152818" cy="4188915"/>
          </a:xfrm>
          <a:prstGeom prst="rect">
            <a:avLst/>
          </a:prstGeom>
        </p:spPr>
        <p:txBody>
          <a:bodyPr spcFirstLastPara="1" wrap="square" lIns="93260" tIns="46618" rIns="93260" bIns="46618" anchor="t" anchorCtr="0">
            <a:noAutofit/>
          </a:bodyPr>
          <a:lstStyle/>
          <a:p>
            <a:endParaRPr dirty="0"/>
          </a:p>
        </p:txBody>
      </p:sp>
      <p:sp>
        <p:nvSpPr>
          <p:cNvPr id="107" name="Google Shape;107;g9485832dfd_0_130:notes">
            <a:extLst>
              <a:ext uri="{FF2B5EF4-FFF2-40B4-BE49-F238E27FC236}">
                <a16:creationId xmlns:a16="http://schemas.microsoft.com/office/drawing/2014/main" id="{DADA18E7-21C6-9241-8854-A76FE9353AE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9121" y="8843327"/>
            <a:ext cx="3043904" cy="465635"/>
          </a:xfrm>
          <a:prstGeom prst="rect">
            <a:avLst/>
          </a:prstGeom>
        </p:spPr>
        <p:txBody>
          <a:bodyPr spcFirstLastPara="1" wrap="square" lIns="93260" tIns="46618" rIns="93260" bIns="46618" anchor="b" anchorCtr="0">
            <a:noAutofit/>
          </a:bodyPr>
          <a:lstStyle/>
          <a:p>
            <a:fld id="{00000000-1234-1234-1234-123412341234}" type="slidenum">
              <a:rPr lang="en-US"/>
              <a:pPr/>
              <a:t>3</a:t>
            </a:fld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3209230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485832dfd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577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485832dfd_0_130:notes"/>
          <p:cNvSpPr txBox="1">
            <a:spLocks noGrp="1"/>
          </p:cNvSpPr>
          <p:nvPr>
            <p:ph type="body" idx="1"/>
          </p:nvPr>
        </p:nvSpPr>
        <p:spPr>
          <a:xfrm>
            <a:off x="935142" y="4422459"/>
            <a:ext cx="5152818" cy="4188915"/>
          </a:xfrm>
          <a:prstGeom prst="rect">
            <a:avLst/>
          </a:prstGeom>
        </p:spPr>
        <p:txBody>
          <a:bodyPr spcFirstLastPara="1" wrap="square" lIns="93260" tIns="46618" rIns="93260" bIns="46618" anchor="t" anchorCtr="0">
            <a:noAutofit/>
          </a:bodyPr>
          <a:lstStyle/>
          <a:p>
            <a:endParaRPr dirty="0"/>
          </a:p>
        </p:txBody>
      </p:sp>
      <p:sp>
        <p:nvSpPr>
          <p:cNvPr id="107" name="Google Shape;107;g9485832dfd_0_130:notes"/>
          <p:cNvSpPr txBox="1">
            <a:spLocks noGrp="1"/>
          </p:cNvSpPr>
          <p:nvPr>
            <p:ph type="sldNum" idx="12"/>
          </p:nvPr>
        </p:nvSpPr>
        <p:spPr>
          <a:xfrm>
            <a:off x="3979121" y="8843327"/>
            <a:ext cx="3043904" cy="465635"/>
          </a:xfrm>
          <a:prstGeom prst="rect">
            <a:avLst/>
          </a:prstGeom>
        </p:spPr>
        <p:txBody>
          <a:bodyPr spcFirstLastPara="1" wrap="square" lIns="93260" tIns="46618" rIns="93260" bIns="46618" anchor="b" anchorCtr="0">
            <a:noAutofit/>
          </a:bodyPr>
          <a:lstStyle/>
          <a:p>
            <a:fld id="{00000000-1234-1234-1234-123412341234}" type="slidenum">
              <a:rPr lang="en-US"/>
              <a:pPr/>
              <a:t>4</a:t>
            </a:fld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787036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485832dfd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577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485832dfd_0_130:notes"/>
          <p:cNvSpPr txBox="1">
            <a:spLocks noGrp="1"/>
          </p:cNvSpPr>
          <p:nvPr>
            <p:ph type="body" idx="1"/>
          </p:nvPr>
        </p:nvSpPr>
        <p:spPr>
          <a:xfrm>
            <a:off x="935142" y="4422459"/>
            <a:ext cx="5152818" cy="4188915"/>
          </a:xfrm>
          <a:prstGeom prst="rect">
            <a:avLst/>
          </a:prstGeom>
        </p:spPr>
        <p:txBody>
          <a:bodyPr spcFirstLastPara="1" wrap="square" lIns="93260" tIns="46618" rIns="93260" bIns="46618" anchor="t" anchorCtr="0">
            <a:noAutofit/>
          </a:bodyPr>
          <a:lstStyle/>
          <a:p>
            <a:endParaRPr dirty="0"/>
          </a:p>
        </p:txBody>
      </p:sp>
      <p:sp>
        <p:nvSpPr>
          <p:cNvPr id="107" name="Google Shape;107;g9485832dfd_0_130:notes"/>
          <p:cNvSpPr txBox="1">
            <a:spLocks noGrp="1"/>
          </p:cNvSpPr>
          <p:nvPr>
            <p:ph type="sldNum" idx="12"/>
          </p:nvPr>
        </p:nvSpPr>
        <p:spPr>
          <a:xfrm>
            <a:off x="3979121" y="8843327"/>
            <a:ext cx="3043904" cy="465635"/>
          </a:xfrm>
          <a:prstGeom prst="rect">
            <a:avLst/>
          </a:prstGeom>
        </p:spPr>
        <p:txBody>
          <a:bodyPr spcFirstLastPara="1" wrap="square" lIns="93260" tIns="46618" rIns="93260" bIns="46618" anchor="b" anchorCtr="0">
            <a:noAutofit/>
          </a:bodyPr>
          <a:lstStyle/>
          <a:p>
            <a:fld id="{00000000-1234-1234-1234-123412341234}" type="slidenum">
              <a:rPr lang="en-US"/>
              <a:pPr/>
              <a:t>5</a:t>
            </a:fld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2051404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207D8ABC-2F27-E646-1322-ABC185A3B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485832dfd_0_130:notes">
            <a:extLst>
              <a:ext uri="{FF2B5EF4-FFF2-40B4-BE49-F238E27FC236}">
                <a16:creationId xmlns:a16="http://schemas.microsoft.com/office/drawing/2014/main" id="{417E4722-5AE7-7E2B-4F68-6A3645E0D4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577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485832dfd_0_130:notes">
            <a:extLst>
              <a:ext uri="{FF2B5EF4-FFF2-40B4-BE49-F238E27FC236}">
                <a16:creationId xmlns:a16="http://schemas.microsoft.com/office/drawing/2014/main" id="{32B6CA99-F669-556E-99E6-C2141F3EE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142" y="4422459"/>
            <a:ext cx="5152818" cy="4188915"/>
          </a:xfrm>
          <a:prstGeom prst="rect">
            <a:avLst/>
          </a:prstGeom>
        </p:spPr>
        <p:txBody>
          <a:bodyPr spcFirstLastPara="1" wrap="square" lIns="93260" tIns="46618" rIns="93260" bIns="46618" anchor="t" anchorCtr="0">
            <a:noAutofit/>
          </a:bodyPr>
          <a:lstStyle/>
          <a:p>
            <a:endParaRPr dirty="0"/>
          </a:p>
        </p:txBody>
      </p:sp>
      <p:sp>
        <p:nvSpPr>
          <p:cNvPr id="107" name="Google Shape;107;g9485832dfd_0_130:notes">
            <a:extLst>
              <a:ext uri="{FF2B5EF4-FFF2-40B4-BE49-F238E27FC236}">
                <a16:creationId xmlns:a16="http://schemas.microsoft.com/office/drawing/2014/main" id="{752E76EE-6600-9480-5884-E4FFCAB1B8C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9121" y="8843327"/>
            <a:ext cx="3043904" cy="465635"/>
          </a:xfrm>
          <a:prstGeom prst="rect">
            <a:avLst/>
          </a:prstGeom>
        </p:spPr>
        <p:txBody>
          <a:bodyPr spcFirstLastPara="1" wrap="square" lIns="93260" tIns="46618" rIns="93260" bIns="46618" anchor="b" anchorCtr="0">
            <a:noAutofit/>
          </a:bodyPr>
          <a:lstStyle/>
          <a:p>
            <a:fld id="{00000000-1234-1234-1234-123412341234}" type="slidenum">
              <a:rPr lang="en-US"/>
              <a:pPr/>
              <a:t>6</a:t>
            </a:fld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456816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485832dfd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577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485832dfd_0_130:notes"/>
          <p:cNvSpPr txBox="1">
            <a:spLocks noGrp="1"/>
          </p:cNvSpPr>
          <p:nvPr>
            <p:ph type="body" idx="1"/>
          </p:nvPr>
        </p:nvSpPr>
        <p:spPr>
          <a:xfrm>
            <a:off x="935142" y="4422459"/>
            <a:ext cx="5152818" cy="4188915"/>
          </a:xfrm>
          <a:prstGeom prst="rect">
            <a:avLst/>
          </a:prstGeom>
        </p:spPr>
        <p:txBody>
          <a:bodyPr spcFirstLastPara="1" wrap="square" lIns="93260" tIns="46618" rIns="93260" bIns="46618" anchor="t" anchorCtr="0">
            <a:noAutofit/>
          </a:bodyPr>
          <a:lstStyle/>
          <a:p>
            <a:endParaRPr dirty="0"/>
          </a:p>
        </p:txBody>
      </p:sp>
      <p:sp>
        <p:nvSpPr>
          <p:cNvPr id="107" name="Google Shape;107;g9485832dfd_0_130:notes"/>
          <p:cNvSpPr txBox="1">
            <a:spLocks noGrp="1"/>
          </p:cNvSpPr>
          <p:nvPr>
            <p:ph type="sldNum" idx="12"/>
          </p:nvPr>
        </p:nvSpPr>
        <p:spPr>
          <a:xfrm>
            <a:off x="3979121" y="8843327"/>
            <a:ext cx="3043904" cy="465635"/>
          </a:xfrm>
          <a:prstGeom prst="rect">
            <a:avLst/>
          </a:prstGeom>
        </p:spPr>
        <p:txBody>
          <a:bodyPr spcFirstLastPara="1" wrap="square" lIns="93260" tIns="46618" rIns="93260" bIns="46618" anchor="b" anchorCtr="0">
            <a:noAutofit/>
          </a:bodyPr>
          <a:lstStyle/>
          <a:p>
            <a:fld id="{00000000-1234-1234-1234-123412341234}" type="slidenum">
              <a:rPr lang="en-US"/>
              <a:pPr/>
              <a:t>7</a:t>
            </a:fld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681978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7A5F8115-0883-99BF-A404-3A06D66D2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485832dfd_0_130:notes">
            <a:extLst>
              <a:ext uri="{FF2B5EF4-FFF2-40B4-BE49-F238E27FC236}">
                <a16:creationId xmlns:a16="http://schemas.microsoft.com/office/drawing/2014/main" id="{C955ADD0-8368-578D-7A6D-FC408053C4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577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485832dfd_0_130:notes">
            <a:extLst>
              <a:ext uri="{FF2B5EF4-FFF2-40B4-BE49-F238E27FC236}">
                <a16:creationId xmlns:a16="http://schemas.microsoft.com/office/drawing/2014/main" id="{1CACD6C5-5B24-1A01-1C61-05E999F458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142" y="4422459"/>
            <a:ext cx="5152818" cy="4188915"/>
          </a:xfrm>
          <a:prstGeom prst="rect">
            <a:avLst/>
          </a:prstGeom>
        </p:spPr>
        <p:txBody>
          <a:bodyPr spcFirstLastPara="1" wrap="square" lIns="93260" tIns="46618" rIns="93260" bIns="46618" anchor="t" anchorCtr="0">
            <a:noAutofit/>
          </a:bodyPr>
          <a:lstStyle/>
          <a:p>
            <a:endParaRPr dirty="0"/>
          </a:p>
        </p:txBody>
      </p:sp>
      <p:sp>
        <p:nvSpPr>
          <p:cNvPr id="107" name="Google Shape;107;g9485832dfd_0_130:notes">
            <a:extLst>
              <a:ext uri="{FF2B5EF4-FFF2-40B4-BE49-F238E27FC236}">
                <a16:creationId xmlns:a16="http://schemas.microsoft.com/office/drawing/2014/main" id="{21F49343-5664-100E-84D8-6F12A623F24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9121" y="8843327"/>
            <a:ext cx="3043904" cy="465635"/>
          </a:xfrm>
          <a:prstGeom prst="rect">
            <a:avLst/>
          </a:prstGeom>
        </p:spPr>
        <p:txBody>
          <a:bodyPr spcFirstLastPara="1" wrap="square" lIns="93260" tIns="46618" rIns="93260" bIns="46618" anchor="b" anchorCtr="0">
            <a:noAutofit/>
          </a:bodyPr>
          <a:lstStyle/>
          <a:p>
            <a:fld id="{00000000-1234-1234-1234-123412341234}" type="slidenum">
              <a:rPr lang="en-US"/>
              <a:pPr/>
              <a:t>8</a:t>
            </a:fld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2213974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165C04AE-287D-D5CA-EBE6-74A0D458E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485832dfd_0_130:notes">
            <a:extLst>
              <a:ext uri="{FF2B5EF4-FFF2-40B4-BE49-F238E27FC236}">
                <a16:creationId xmlns:a16="http://schemas.microsoft.com/office/drawing/2014/main" id="{DC0E6BD8-26B3-665F-483F-33D8968494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577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485832dfd_0_130:notes">
            <a:extLst>
              <a:ext uri="{FF2B5EF4-FFF2-40B4-BE49-F238E27FC236}">
                <a16:creationId xmlns:a16="http://schemas.microsoft.com/office/drawing/2014/main" id="{956C00E3-5128-466B-3C5A-12B8124B89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142" y="4422459"/>
            <a:ext cx="5152818" cy="4188915"/>
          </a:xfrm>
          <a:prstGeom prst="rect">
            <a:avLst/>
          </a:prstGeom>
        </p:spPr>
        <p:txBody>
          <a:bodyPr spcFirstLastPara="1" wrap="square" lIns="93260" tIns="46618" rIns="93260" bIns="46618" anchor="t" anchorCtr="0">
            <a:noAutofit/>
          </a:bodyPr>
          <a:lstStyle/>
          <a:p>
            <a:endParaRPr dirty="0"/>
          </a:p>
        </p:txBody>
      </p:sp>
      <p:sp>
        <p:nvSpPr>
          <p:cNvPr id="107" name="Google Shape;107;g9485832dfd_0_130:notes">
            <a:extLst>
              <a:ext uri="{FF2B5EF4-FFF2-40B4-BE49-F238E27FC236}">
                <a16:creationId xmlns:a16="http://schemas.microsoft.com/office/drawing/2014/main" id="{CB4B755D-8643-F402-371A-006C2388FC3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9121" y="8843327"/>
            <a:ext cx="3043904" cy="465635"/>
          </a:xfrm>
          <a:prstGeom prst="rect">
            <a:avLst/>
          </a:prstGeom>
        </p:spPr>
        <p:txBody>
          <a:bodyPr spcFirstLastPara="1" wrap="square" lIns="93260" tIns="46618" rIns="93260" bIns="46618" anchor="b" anchorCtr="0">
            <a:noAutofit/>
          </a:bodyPr>
          <a:lstStyle/>
          <a:p>
            <a:fld id="{00000000-1234-1234-1234-123412341234}" type="slidenum">
              <a:rPr lang="en-US"/>
              <a:pPr/>
              <a:t>9</a:t>
            </a:fld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3007730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9485832dfd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57725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9485832dfd_0_130:notes"/>
          <p:cNvSpPr txBox="1">
            <a:spLocks noGrp="1"/>
          </p:cNvSpPr>
          <p:nvPr>
            <p:ph type="body" idx="1"/>
          </p:nvPr>
        </p:nvSpPr>
        <p:spPr>
          <a:xfrm>
            <a:off x="935142" y="4422459"/>
            <a:ext cx="5152818" cy="4188915"/>
          </a:xfrm>
          <a:prstGeom prst="rect">
            <a:avLst/>
          </a:prstGeom>
        </p:spPr>
        <p:txBody>
          <a:bodyPr spcFirstLastPara="1" wrap="square" lIns="93260" tIns="46618" rIns="93260" bIns="46618" anchor="t" anchorCtr="0">
            <a:noAutofit/>
          </a:bodyPr>
          <a:lstStyle/>
          <a:p>
            <a:endParaRPr dirty="0"/>
          </a:p>
        </p:txBody>
      </p:sp>
      <p:sp>
        <p:nvSpPr>
          <p:cNvPr id="107" name="Google Shape;107;g9485832dfd_0_130:notes"/>
          <p:cNvSpPr txBox="1">
            <a:spLocks noGrp="1"/>
          </p:cNvSpPr>
          <p:nvPr>
            <p:ph type="sldNum" idx="12"/>
          </p:nvPr>
        </p:nvSpPr>
        <p:spPr>
          <a:xfrm>
            <a:off x="3979121" y="8843327"/>
            <a:ext cx="3043904" cy="465635"/>
          </a:xfrm>
          <a:prstGeom prst="rect">
            <a:avLst/>
          </a:prstGeom>
        </p:spPr>
        <p:txBody>
          <a:bodyPr spcFirstLastPara="1" wrap="square" lIns="93260" tIns="46618" rIns="93260" bIns="46618" anchor="b" anchorCtr="0">
            <a:noAutofit/>
          </a:bodyPr>
          <a:lstStyle/>
          <a:p>
            <a:fld id="{00000000-1234-1234-1234-123412341234}" type="slidenum">
              <a:rPr lang="en-US"/>
              <a:pPr/>
              <a:t>10</a:t>
            </a:fld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3371130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34249-C111-C863-D244-8FC0A45C35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BF660B-6B50-9755-19F8-FDDB9DB7C0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2C253-5FBC-BACF-CC79-E8DDDEC57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A576D-A15D-416B-8390-9E4F06C7747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0F666-20C8-E421-BDAC-7AFDC5EE6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8AA6D-0D81-75E4-B566-4E7023C41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5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488B1-5893-1386-D6A1-C26A41DC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CB9C4-AC46-2FBF-122D-6D6BA5024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8D3F0-544D-85B5-57E2-7DACC2F6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3C9C-EB1A-4C55-9395-DC0A7C13773A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0172D-1CF0-66B5-9C27-DCC9F8842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B61BC-1E1B-A56A-F144-F97FD917B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08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7E801-3F1C-28B4-ADC2-2A6D56466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C03184-C232-6B1C-55C4-78172B5B7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EA18F-BA4F-0375-684C-A863868A7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EF69E-00C7-4840-B45A-DCA8C5E98C70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16290-57FA-6070-86AF-81F65AF2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3D258-4B2F-BFCF-A755-5D2499001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7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FFB9D-C18B-D8F1-C77A-AB8767548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7C00F-98DD-3EF9-318C-F43AFEA2F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07E08A-CAEA-36C5-1817-5A9508E6D8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D4501-EA1E-0D36-D7B8-580BFBF10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99ABE-B367-4D36-9EF3-2BBB7AF3E3C9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AD5DDE-19BD-0F78-780B-8C8CC2B0A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E7A233-50B8-BF48-4016-37DD4D442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43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A1EB1-C6ED-AB3D-141F-0578A2DB9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849EE-5048-BC17-3A07-491B91423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1B29C-6D72-4BDF-5D1D-7962C3820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874327-9B65-3619-6A62-12CCEC6883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8871F1-A1BF-A416-B79A-AB01734336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9BF8C0-57F4-1FE5-B2FB-9EF0BF195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C058-7F08-4B17-9BBE-0FB8CE8018F7}" type="datetime1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987EC1-E847-A1F2-3857-CEE03E4C1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CA324F-4F8A-D292-778D-4EA484AAD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65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F7B1E-2103-73ED-DE6A-6D1CA3985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E5E2FC-CBFC-B4D2-4A24-33BE0ACD4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6C0D-A00D-4D87-B929-4B8CAD19F8CF}" type="datetime1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9E4CBB-D248-68F2-6C8B-35BC703E0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C8756C-0D89-62E0-9ECC-C330FC366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01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B39F9C-29F4-899F-8610-2A317EFFF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E6B4E-BEAA-4D42-8D74-7296B838EF20}" type="datetime1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10E6D0-A170-B78C-BFE7-3A9C1C1E9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A87A8-94B9-80AC-792E-B0D171FB6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05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2E9A9-285D-F015-9900-5FADC684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3E0E0-B122-79E1-2E7D-ADB3ECCC3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5C68C-7F81-722C-4B27-72619E0C4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74AA2-B5DE-6759-4642-455705D36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CBF2-F656-4644-9337-3488CBB11B3C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65EA7B-C3CB-2584-46D0-965537F50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F855C-D5F2-8D61-B97D-259F94E93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65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DB42F-51FE-848C-393A-ADB62000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C6E6AA-4019-3F19-8516-F7D4AAF5CB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6CD8A-5F6D-108F-7700-67256F09B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7D2929-DA14-6EFE-487F-3AC35055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13CE-A5FB-4DC3-92DF-6C0A67610F90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48B20-9D52-0EAF-A106-BC1281C6F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563139-287C-25FF-70E1-016FAC7EF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545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8140F-8B91-40FE-533C-E68EDFD95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7CD3DB-9597-E780-0C6B-ED4980D35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FA27-ECB4-8CA2-E2C4-ED773DAB2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FD74-2391-440F-9CAA-1DAE403A8966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17775-E385-6962-BD7B-86EF6A448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B0A48-40F0-6588-842B-4F3C73C54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65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1343C-F8B0-9C2C-D84C-0704E74EAB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3F47-6FF4-5EF2-5184-9697876E7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1AA52-EE35-02B9-BD37-9E9BE0138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FC860-C097-4AF7-9B72-BF653059B079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1C4FA-DAD8-3782-8B06-AF646BA83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64B28-0D35-DDEF-7199-B093247C2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5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520284-295E-3B5A-A4A5-A3D4DFD0D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3DC90-849E-99AB-11A9-4412FECA5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5BF8E-4944-2314-E13B-EC6BA0262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C0DD84-5797-4374-BB30-8F058A2BE808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A36D4-3204-E271-EE8A-D222E2CB50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3CCF7-60E3-5377-5ACA-A8DD5C5E1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B0D810-3B6F-4369-8C9F-202230AA10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8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/>
          <p:nvPr/>
        </p:nvSpPr>
        <p:spPr>
          <a:xfrm>
            <a:off x="0" y="523048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p14"/>
          <p:cNvSpPr txBox="1"/>
          <p:nvPr/>
        </p:nvSpPr>
        <p:spPr>
          <a:xfrm>
            <a:off x="-204000" y="1945050"/>
            <a:ext cx="9144000" cy="177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0" y="1447800"/>
            <a:ext cx="8787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 dirty="0">
                <a:latin typeface="Aptos" panose="020B0004020202020204" pitchFamily="34" charset="0"/>
                <a:ea typeface="Calibri"/>
                <a:cs typeface="Arial" panose="020B0604020202020204" pitchFamily="34" charset="0"/>
                <a:sym typeface="Calibri"/>
              </a:rPr>
              <a:t>The Nuts and Bolts of Guardianships</a:t>
            </a: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i="1" dirty="0">
              <a:latin typeface="Aptos" panose="020B00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>
                <a:latin typeface="Aptos" panose="020B0004020202020204" pitchFamily="34" charset="0"/>
                <a:ea typeface="Calibri"/>
                <a:cs typeface="Arial" panose="020B0604020202020204" pitchFamily="34" charset="0"/>
                <a:sym typeface="Calibri"/>
              </a:rPr>
              <a:t>A presentation at </a:t>
            </a: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>
                <a:latin typeface="Aptos" panose="020B0004020202020204" pitchFamily="34" charset="0"/>
                <a:ea typeface="Calibri"/>
                <a:cs typeface="Arial" panose="020B0604020202020204" pitchFamily="34" charset="0"/>
                <a:sym typeface="Calibri"/>
              </a:rPr>
              <a:t>The Nebraska Mental Health and Aging Coalition</a:t>
            </a: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>
                <a:latin typeface="Aptos" panose="020B0004020202020204" pitchFamily="34" charset="0"/>
                <a:ea typeface="Calibri"/>
                <a:cs typeface="Arial" panose="020B0604020202020204" pitchFamily="34" charset="0"/>
                <a:sym typeface="Calibri"/>
              </a:rPr>
              <a:t>Annual Conference</a:t>
            </a: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i="1" dirty="0">
              <a:latin typeface="Aptos" panose="020B00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1" dirty="0">
                <a:latin typeface="Aptos" panose="020B0004020202020204" pitchFamily="34" charset="0"/>
                <a:ea typeface="Calibri"/>
                <a:cs typeface="Arial" panose="020B0604020202020204" pitchFamily="34" charset="0"/>
                <a:sym typeface="Calibri"/>
              </a:rPr>
              <a:t>October 16, 2026</a:t>
            </a: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i="1" dirty="0">
              <a:latin typeface="Aptos" panose="020B00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1" dirty="0">
                <a:latin typeface="Aptos" panose="020B0004020202020204" pitchFamily="34" charset="0"/>
                <a:ea typeface="Calibri"/>
                <a:cs typeface="Arial" panose="020B0604020202020204" pitchFamily="34" charset="0"/>
                <a:sym typeface="Calibri"/>
              </a:rPr>
              <a:t>David M. Thompson, J.D.</a:t>
            </a:r>
            <a:endParaRPr sz="2800" b="1" i="1" dirty="0">
              <a:latin typeface="Aptos" panose="020B00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" name="Picture 1" descr="A black and grey logo&#10;&#10;Description automatically generated">
            <a:extLst>
              <a:ext uri="{FF2B5EF4-FFF2-40B4-BE49-F238E27FC236}">
                <a16:creationId xmlns:a16="http://schemas.microsoft.com/office/drawing/2014/main" id="{7B25137D-E18A-0479-C572-50A9658844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651" y="5249552"/>
            <a:ext cx="3328110" cy="145604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A6C2FF-EB57-615B-DF1A-863A2C7B3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33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/>
          <p:nvPr/>
        </p:nvSpPr>
        <p:spPr>
          <a:xfrm>
            <a:off x="-50" y="1369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p14"/>
          <p:cNvSpPr txBox="1"/>
          <p:nvPr/>
        </p:nvSpPr>
        <p:spPr bwMode="black">
          <a:xfrm>
            <a:off x="-182880" y="74576"/>
            <a:ext cx="91440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00000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What is a Guardianship?</a:t>
            </a:r>
            <a:endParaRPr sz="3600" b="1" dirty="0">
              <a:solidFill>
                <a:srgbClr val="000000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/>
          <p:cNvSpPr/>
          <p:nvPr/>
        </p:nvSpPr>
        <p:spPr bwMode="black">
          <a:xfrm>
            <a:off x="45670" y="229180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p14"/>
          <p:cNvSpPr txBox="1"/>
          <p:nvPr/>
        </p:nvSpPr>
        <p:spPr>
          <a:xfrm>
            <a:off x="457200" y="1685877"/>
            <a:ext cx="7238950" cy="365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Legal process that takes away incapacitated person’s right to make decisions</a:t>
            </a:r>
          </a:p>
          <a:p>
            <a:pPr marL="342900" indent="-34290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Necessary when “ward” is incapacitated and there is no Power of Attorney in place</a:t>
            </a:r>
            <a:endParaRPr lang="en-US" sz="2400" dirty="0"/>
          </a:p>
          <a:p>
            <a:pPr marL="342900" indent="-34290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Requires petitioning court, background checks, filing annual reports and accountings going forward</a:t>
            </a:r>
            <a:endParaRPr lang="en-US" sz="2400" dirty="0"/>
          </a:p>
          <a:p>
            <a:pPr marL="342900" indent="-34290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Subject to court </a:t>
            </a:r>
            <a:r>
              <a:rPr lang="en-US" altLang="en-US" sz="2400" dirty="0"/>
              <a:t>supervision, must ask permission for many actions (e.g., selling real estate, moving)</a:t>
            </a:r>
            <a:endParaRPr lang="en-US" altLang="en-US" sz="2400" dirty="0"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1200"/>
              </a:spcAft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1200"/>
              </a:spcAft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1200"/>
              </a:spcAft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1200"/>
              </a:spcAft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0" indent="-508000" defTabSz="792163" eaLnBrk="1" hangingPunct="1">
              <a:spcBef>
                <a:spcPct val="0"/>
              </a:spcBef>
              <a:spcAft>
                <a:spcPts val="1800"/>
              </a:spcAft>
              <a:tabLst>
                <a:tab pos="466725" algn="l"/>
              </a:tabLst>
              <a:defRPr/>
            </a:pPr>
            <a:endParaRPr lang="en-US" altLang="en-US" sz="2400" dirty="0"/>
          </a:p>
        </p:txBody>
      </p:sp>
      <p:pic>
        <p:nvPicPr>
          <p:cNvPr id="2" name="Picture 1" descr="A black and grey logo&#10;&#10;Description automatically generated">
            <a:extLst>
              <a:ext uri="{FF2B5EF4-FFF2-40B4-BE49-F238E27FC236}">
                <a16:creationId xmlns:a16="http://schemas.microsoft.com/office/drawing/2014/main" id="{A2F1DC5F-E330-FD26-DA81-C597B70AD8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709" y="5181601"/>
            <a:ext cx="3307931" cy="14472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CDB89B-C9FF-DB24-A298-6652F763A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70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B6FC50C9-E465-A5F3-AF72-2417D827D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>
            <a:extLst>
              <a:ext uri="{FF2B5EF4-FFF2-40B4-BE49-F238E27FC236}">
                <a16:creationId xmlns:a16="http://schemas.microsoft.com/office/drawing/2014/main" id="{B0B40A15-E308-C94E-9861-BE05122B2FD8}"/>
              </a:ext>
            </a:extLst>
          </p:cNvPr>
          <p:cNvSpPr/>
          <p:nvPr/>
        </p:nvSpPr>
        <p:spPr>
          <a:xfrm>
            <a:off x="-50" y="1369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p14">
            <a:extLst>
              <a:ext uri="{FF2B5EF4-FFF2-40B4-BE49-F238E27FC236}">
                <a16:creationId xmlns:a16="http://schemas.microsoft.com/office/drawing/2014/main" id="{657B2B01-1D86-E76E-70BE-80D829140D5F}"/>
              </a:ext>
            </a:extLst>
          </p:cNvPr>
          <p:cNvSpPr txBox="1"/>
          <p:nvPr/>
        </p:nvSpPr>
        <p:spPr bwMode="black">
          <a:xfrm>
            <a:off x="-182880" y="74576"/>
            <a:ext cx="91440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00000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Guardianships, cont’d.</a:t>
            </a:r>
            <a:endParaRPr sz="3600" b="1" dirty="0">
              <a:solidFill>
                <a:srgbClr val="000000"/>
              </a:solidFill>
              <a:latin typeface="Aptos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>
            <a:extLst>
              <a:ext uri="{FF2B5EF4-FFF2-40B4-BE49-F238E27FC236}">
                <a16:creationId xmlns:a16="http://schemas.microsoft.com/office/drawing/2014/main" id="{294007FF-0D56-BCE9-DE75-970082FE0FBE}"/>
              </a:ext>
            </a:extLst>
          </p:cNvPr>
          <p:cNvSpPr/>
          <p:nvPr/>
        </p:nvSpPr>
        <p:spPr bwMode="black">
          <a:xfrm>
            <a:off x="45670" y="229180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p14">
            <a:extLst>
              <a:ext uri="{FF2B5EF4-FFF2-40B4-BE49-F238E27FC236}">
                <a16:creationId xmlns:a16="http://schemas.microsoft.com/office/drawing/2014/main" id="{8C4E5613-7CF5-B4A1-CBAF-284E387AFFF2}"/>
              </a:ext>
            </a:extLst>
          </p:cNvPr>
          <p:cNvSpPr txBox="1"/>
          <p:nvPr/>
        </p:nvSpPr>
        <p:spPr>
          <a:xfrm>
            <a:off x="655320" y="1865515"/>
            <a:ext cx="7467600" cy="365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Can be temporary or permanent (requires hearing)</a:t>
            </a:r>
            <a:endParaRPr lang="en-US" sz="2400" dirty="0"/>
          </a:p>
          <a:p>
            <a:pPr marL="342900" indent="-34290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Guardianship must be “least restrictive alternative,” apply principles of person-centered </a:t>
            </a:r>
            <a:r>
              <a:rPr lang="en-US" altLang="en-US" sz="2400" dirty="0" err="1">
                <a:cs typeface="Arial" panose="020B0604020202020204" pitchFamily="34" charset="0"/>
              </a:rPr>
              <a:t>decisionmaking</a:t>
            </a:r>
            <a:endParaRPr lang="en-US" altLang="en-US" sz="2400" dirty="0">
              <a:cs typeface="Arial" panose="020B0604020202020204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Can include “conservatorship” when assets warrant</a:t>
            </a:r>
            <a:endParaRPr lang="en-US" sz="2400" dirty="0"/>
          </a:p>
          <a:p>
            <a:pPr marL="342900" indent="-34290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Can be contested by ward or interested party, which requires appointment of Guardian ad Litem (GAL)</a:t>
            </a:r>
            <a:endParaRPr lang="en-US" altLang="en-US" sz="2400" dirty="0"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1200"/>
              </a:spcAft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ts val="1200"/>
              </a:spcAft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0" indent="-508000" defTabSz="792163" eaLnBrk="1" hangingPunct="1">
              <a:spcBef>
                <a:spcPct val="0"/>
              </a:spcBef>
              <a:spcAft>
                <a:spcPts val="1800"/>
              </a:spcAft>
              <a:tabLst>
                <a:tab pos="466725" algn="l"/>
              </a:tabLst>
              <a:defRPr/>
            </a:pPr>
            <a:endParaRPr lang="en-US" altLang="en-US" sz="2400" dirty="0"/>
          </a:p>
        </p:txBody>
      </p:sp>
      <p:pic>
        <p:nvPicPr>
          <p:cNvPr id="2" name="Picture 1" descr="A black and grey logo&#10;&#10;Description automatically generated">
            <a:extLst>
              <a:ext uri="{FF2B5EF4-FFF2-40B4-BE49-F238E27FC236}">
                <a16:creationId xmlns:a16="http://schemas.microsoft.com/office/drawing/2014/main" id="{4C7E57FC-B7C9-9E5B-D4BF-3E6BB92BE8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709" y="5181601"/>
            <a:ext cx="3307931" cy="14472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A626DB-0536-4F32-F3DB-1D3245F05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5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/>
          <p:nvPr/>
        </p:nvSpPr>
        <p:spPr>
          <a:xfrm>
            <a:off x="-50" y="1369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p14"/>
          <p:cNvSpPr txBox="1"/>
          <p:nvPr/>
        </p:nvSpPr>
        <p:spPr bwMode="black">
          <a:xfrm>
            <a:off x="-182880" y="74576"/>
            <a:ext cx="91440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What is an Estate Plan?</a:t>
            </a:r>
            <a:endParaRPr sz="3600" b="1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/>
          <p:cNvSpPr/>
          <p:nvPr/>
        </p:nvSpPr>
        <p:spPr bwMode="black">
          <a:xfrm>
            <a:off x="45670" y="229180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p14"/>
          <p:cNvSpPr txBox="1"/>
          <p:nvPr/>
        </p:nvSpPr>
        <p:spPr>
          <a:xfrm>
            <a:off x="533400" y="2003980"/>
            <a:ext cx="6781800" cy="284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81038" indent="-681038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en-US" sz="2800" dirty="0">
                <a:cs typeface="Arial" panose="020B0604020202020204" pitchFamily="34" charset="0"/>
              </a:rPr>
              <a:t>●	</a:t>
            </a:r>
            <a:r>
              <a:rPr lang="en-US" altLang="en-US" sz="2800" dirty="0"/>
              <a:t>Last Will and Testament</a:t>
            </a:r>
          </a:p>
          <a:p>
            <a:pPr marL="681038" indent="-681038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altLang="en-US" sz="2800" dirty="0">
                <a:cs typeface="Arial" panose="020B0604020202020204" pitchFamily="34" charset="0"/>
              </a:rPr>
              <a:t>●	</a:t>
            </a:r>
            <a:r>
              <a:rPr lang="en-US" altLang="en-US" sz="2800" dirty="0"/>
              <a:t>Power of Attorney for Health Care</a:t>
            </a:r>
          </a:p>
          <a:p>
            <a:pPr marL="681038" indent="-681038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en-US" sz="2800" dirty="0">
                <a:cs typeface="Arial" panose="020B0604020202020204" pitchFamily="34" charset="0"/>
              </a:rPr>
              <a:t>●	</a:t>
            </a:r>
            <a:r>
              <a:rPr lang="en-US" altLang="en-US" sz="2800" dirty="0"/>
              <a:t>Power of Attorney for Finances</a:t>
            </a:r>
          </a:p>
          <a:p>
            <a:pPr marL="398463" indent="-398463" eaLnBrk="1" hangingPunct="1">
              <a:spcBef>
                <a:spcPct val="0"/>
              </a:spcBef>
              <a:spcAft>
                <a:spcPts val="1200"/>
              </a:spcAft>
              <a:tabLst>
                <a:tab pos="681038" algn="l"/>
              </a:tabLst>
              <a:defRPr/>
            </a:pPr>
            <a:r>
              <a:rPr lang="en-US" altLang="en-US" sz="2800" dirty="0">
                <a:cs typeface="Arial" panose="020B0604020202020204" pitchFamily="34" charset="0"/>
              </a:rPr>
              <a:t>●		</a:t>
            </a:r>
            <a:r>
              <a:rPr lang="en-US" altLang="en-US" sz="2800" dirty="0"/>
              <a:t>Living Will or other Advance Directive</a:t>
            </a:r>
          </a:p>
          <a:p>
            <a:pPr marL="681038" indent="-681038" eaLnBrk="1" hangingPunct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en-US" sz="2800" dirty="0">
                <a:cs typeface="Arial" panose="020B0604020202020204" pitchFamily="34" charset="0"/>
              </a:rPr>
              <a:t>●	</a:t>
            </a:r>
            <a:r>
              <a:rPr lang="en-US" altLang="en-US" sz="2800" dirty="0"/>
              <a:t>Trusts (revocable, special needs, etc.)</a:t>
            </a:r>
          </a:p>
        </p:txBody>
      </p:sp>
      <p:pic>
        <p:nvPicPr>
          <p:cNvPr id="2" name="Picture 1" descr="A black and grey logo&#10;&#10;Description automatically generated">
            <a:extLst>
              <a:ext uri="{FF2B5EF4-FFF2-40B4-BE49-F238E27FC236}">
                <a16:creationId xmlns:a16="http://schemas.microsoft.com/office/drawing/2014/main" id="{A2F1DC5F-E330-FD26-DA81-C597B70AD8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35" y="5008625"/>
            <a:ext cx="3703305" cy="162019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727120-D59F-6490-02C0-75A7F0CB8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536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/>
          <p:nvPr/>
        </p:nvSpPr>
        <p:spPr>
          <a:xfrm>
            <a:off x="-50" y="1369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p14"/>
          <p:cNvSpPr txBox="1"/>
          <p:nvPr/>
        </p:nvSpPr>
        <p:spPr>
          <a:xfrm>
            <a:off x="-50" y="0"/>
            <a:ext cx="91440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Power of Attorney (POA)</a:t>
            </a:r>
            <a:endParaRPr sz="32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1600200" y="1295400"/>
            <a:ext cx="64008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en-US" sz="450" i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45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/>
          <p:cNvSpPr/>
          <p:nvPr/>
        </p:nvSpPr>
        <p:spPr>
          <a:xfrm>
            <a:off x="-50" y="226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p14"/>
          <p:cNvSpPr txBox="1"/>
          <p:nvPr/>
        </p:nvSpPr>
        <p:spPr>
          <a:xfrm>
            <a:off x="476509" y="1731477"/>
            <a:ext cx="7162800" cy="3733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5138" indent="-465138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61963" algn="l"/>
              </a:tabLst>
              <a:defRPr/>
            </a:pPr>
            <a:r>
              <a:rPr lang="en-US" altLang="en-US" sz="2400" dirty="0">
                <a:latin typeface="Aptos" panose="020B0004020202020204" pitchFamily="34" charset="0"/>
                <a:cs typeface="Arial" panose="020B0604020202020204" pitchFamily="34" charset="0"/>
              </a:rPr>
              <a:t>Two kinds, financial and health care</a:t>
            </a:r>
          </a:p>
          <a:p>
            <a:pPr marL="465138" indent="-465138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61963" algn="l"/>
              </a:tabLst>
              <a:defRPr/>
            </a:pPr>
            <a:r>
              <a:rPr lang="en-US" altLang="en-US" sz="2400" dirty="0">
                <a:latin typeface="Aptos" panose="020B0004020202020204" pitchFamily="34" charset="0"/>
                <a:cs typeface="Arial" panose="020B0604020202020204" pitchFamily="34" charset="0"/>
              </a:rPr>
              <a:t>POA is part of estate plan</a:t>
            </a:r>
          </a:p>
          <a:p>
            <a:pPr marL="465138" indent="-465138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61963" algn="l"/>
              </a:tabLst>
              <a:defRPr/>
            </a:pPr>
            <a:r>
              <a:rPr lang="en-US" altLang="en-US" sz="2400" dirty="0">
                <a:latin typeface="Aptos" panose="020B0004020202020204" pitchFamily="34" charset="0"/>
                <a:cs typeface="Arial" panose="020B0604020202020204" pitchFamily="34" charset="0"/>
              </a:rPr>
              <a:t>“Principal” grants “Agent” the authority to manage their affairs, financial or health care</a:t>
            </a:r>
          </a:p>
          <a:p>
            <a:pPr marL="465138" indent="-465138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61963" algn="l"/>
              </a:tabLst>
              <a:defRPr/>
            </a:pPr>
            <a:r>
              <a:rPr lang="en-US" altLang="en-US" sz="2400" dirty="0">
                <a:latin typeface="Aptos" panose="020B0004020202020204" pitchFamily="34" charset="0"/>
                <a:cs typeface="Arial" panose="020B0604020202020204" pitchFamily="34" charset="0"/>
              </a:rPr>
              <a:t>Can be revoked by Principal as long as they have the capacity to do so, “durable” POA </a:t>
            </a:r>
          </a:p>
          <a:p>
            <a:pPr indent="-461963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61963" algn="l"/>
              </a:tabLst>
              <a:defRPr/>
            </a:pPr>
            <a:r>
              <a:rPr lang="en-US" altLang="en-US" sz="2400" dirty="0">
                <a:latin typeface="Aptos" panose="020B0004020202020204" pitchFamily="34" charset="0"/>
                <a:cs typeface="Arial" panose="020B0604020202020204" pitchFamily="34" charset="0"/>
              </a:rPr>
              <a:t>POA often first in line if guardianship is needed</a:t>
            </a:r>
          </a:p>
          <a:p>
            <a:pPr marL="508000" indent="-508000" defTabSz="792163">
              <a:spcBef>
                <a:spcPct val="0"/>
              </a:spcBef>
              <a:spcAft>
                <a:spcPts val="1200"/>
              </a:spcAft>
              <a:tabLst>
                <a:tab pos="466725" algn="l"/>
              </a:tabLst>
              <a:defRPr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black and grey logo&#10;&#10;Description automatically generated">
            <a:extLst>
              <a:ext uri="{FF2B5EF4-FFF2-40B4-BE49-F238E27FC236}">
                <a16:creationId xmlns:a16="http://schemas.microsoft.com/office/drawing/2014/main" id="{A5040519-127E-147F-E21E-37EF72AB32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2" y="5029202"/>
            <a:ext cx="3688078" cy="161353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3A09CF-D6A7-43F2-349F-2B1A21D1A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839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EAB07D4A-60F7-AC2E-9CDA-CD8776554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>
            <a:extLst>
              <a:ext uri="{FF2B5EF4-FFF2-40B4-BE49-F238E27FC236}">
                <a16:creationId xmlns:a16="http://schemas.microsoft.com/office/drawing/2014/main" id="{B6F42333-55BB-E7D9-07D5-90060C4BFAEB}"/>
              </a:ext>
            </a:extLst>
          </p:cNvPr>
          <p:cNvSpPr/>
          <p:nvPr/>
        </p:nvSpPr>
        <p:spPr>
          <a:xfrm>
            <a:off x="-50" y="1369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p14">
            <a:extLst>
              <a:ext uri="{FF2B5EF4-FFF2-40B4-BE49-F238E27FC236}">
                <a16:creationId xmlns:a16="http://schemas.microsoft.com/office/drawing/2014/main" id="{9E932A82-3CB7-9BAA-AA9E-F31F924249BB}"/>
              </a:ext>
            </a:extLst>
          </p:cNvPr>
          <p:cNvSpPr txBox="1"/>
          <p:nvPr/>
        </p:nvSpPr>
        <p:spPr>
          <a:xfrm>
            <a:off x="-457200" y="0"/>
            <a:ext cx="91440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Guardianship vs. Power of Attorney</a:t>
            </a:r>
            <a:endParaRPr sz="32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>
            <a:extLst>
              <a:ext uri="{FF2B5EF4-FFF2-40B4-BE49-F238E27FC236}">
                <a16:creationId xmlns:a16="http://schemas.microsoft.com/office/drawing/2014/main" id="{F72D83B5-F783-3BD3-3799-148A3008B63C}"/>
              </a:ext>
            </a:extLst>
          </p:cNvPr>
          <p:cNvSpPr txBox="1"/>
          <p:nvPr/>
        </p:nvSpPr>
        <p:spPr>
          <a:xfrm>
            <a:off x="1600200" y="1295400"/>
            <a:ext cx="64008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en-US" sz="450" i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45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>
            <a:extLst>
              <a:ext uri="{FF2B5EF4-FFF2-40B4-BE49-F238E27FC236}">
                <a16:creationId xmlns:a16="http://schemas.microsoft.com/office/drawing/2014/main" id="{3F2E3F03-395F-8040-A847-E6F62C26DD42}"/>
              </a:ext>
            </a:extLst>
          </p:cNvPr>
          <p:cNvSpPr/>
          <p:nvPr/>
        </p:nvSpPr>
        <p:spPr>
          <a:xfrm>
            <a:off x="-50" y="226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p14">
            <a:extLst>
              <a:ext uri="{FF2B5EF4-FFF2-40B4-BE49-F238E27FC236}">
                <a16:creationId xmlns:a16="http://schemas.microsoft.com/office/drawing/2014/main" id="{B540C248-C1AA-EF97-74BA-66AC492EFCAD}"/>
              </a:ext>
            </a:extLst>
          </p:cNvPr>
          <p:cNvSpPr txBox="1"/>
          <p:nvPr/>
        </p:nvSpPr>
        <p:spPr>
          <a:xfrm>
            <a:off x="838200" y="1774800"/>
            <a:ext cx="7162800" cy="3733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1963" indent="-461963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61963" algn="l"/>
              </a:tabLst>
              <a:defRPr/>
            </a:pPr>
            <a:r>
              <a:rPr lang="en-US" altLang="en-US" sz="2400" dirty="0"/>
              <a:t>POA is valid when signed by the Principal and notarized, no appointment by court necessary</a:t>
            </a:r>
          </a:p>
          <a:p>
            <a:pPr marL="461963" indent="-461963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61963" algn="l"/>
              </a:tabLst>
              <a:defRPr/>
            </a:pPr>
            <a:r>
              <a:rPr lang="en-US" altLang="en-US" sz="2400" dirty="0"/>
              <a:t>Principal must have capacity in order to sign POA, guardianship implies lack of capacity</a:t>
            </a:r>
          </a:p>
          <a:p>
            <a:pPr marL="461963" indent="-461963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61963" algn="l"/>
              </a:tabLst>
              <a:defRPr/>
            </a:pPr>
            <a:r>
              <a:rPr lang="en-US" altLang="en-US" sz="2400" dirty="0"/>
              <a:t>If patient is incapacitated before signing POA and no next of kin, then guardianship is necessary</a:t>
            </a:r>
          </a:p>
          <a:p>
            <a:pPr marL="461963" indent="-461963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61963" algn="l"/>
              </a:tabLst>
              <a:defRPr/>
            </a:pPr>
            <a:r>
              <a:rPr lang="en-US" altLang="en-US" sz="2400" dirty="0"/>
              <a:t>Both guardianships and POAs expire at death</a:t>
            </a:r>
          </a:p>
          <a:p>
            <a:pPr marL="461963" indent="-461963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461963" algn="l"/>
              </a:tabLst>
              <a:defRPr/>
            </a:pPr>
            <a:endParaRPr lang="en-US" altLang="en-US" sz="2400" dirty="0"/>
          </a:p>
          <a:p>
            <a:pPr marL="342900" indent="-342900" eaLnBrk="1" hangingPunct="1">
              <a:spcBef>
                <a:spcPct val="0"/>
              </a:spcBef>
              <a:defRPr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black and grey logo&#10;&#10;Description automatically generated">
            <a:extLst>
              <a:ext uri="{FF2B5EF4-FFF2-40B4-BE49-F238E27FC236}">
                <a16:creationId xmlns:a16="http://schemas.microsoft.com/office/drawing/2014/main" id="{D6A9B7E8-C8FF-C1AD-F8E9-6E412846B9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2" y="5029202"/>
            <a:ext cx="3688078" cy="161353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530B91-FBCC-5C06-4316-F7380D2DB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288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/>
          <p:nvPr/>
        </p:nvSpPr>
        <p:spPr>
          <a:xfrm>
            <a:off x="-50" y="1369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p14"/>
          <p:cNvSpPr txBox="1"/>
          <p:nvPr/>
        </p:nvSpPr>
        <p:spPr bwMode="black">
          <a:xfrm>
            <a:off x="-182880" y="74576"/>
            <a:ext cx="91440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Points of Confusion</a:t>
            </a:r>
            <a:endParaRPr sz="3600" b="1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/>
          <p:cNvSpPr/>
          <p:nvPr/>
        </p:nvSpPr>
        <p:spPr bwMode="black">
          <a:xfrm>
            <a:off x="45670" y="229180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p14"/>
          <p:cNvSpPr txBox="1"/>
          <p:nvPr/>
        </p:nvSpPr>
        <p:spPr>
          <a:xfrm>
            <a:off x="762000" y="2003980"/>
            <a:ext cx="6781800" cy="340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5138" indent="-465138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Power of Attorney vs. Guardian</a:t>
            </a:r>
          </a:p>
          <a:p>
            <a:pPr marL="465138" indent="-465138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Guardian vs. Guardian ad Litem</a:t>
            </a:r>
          </a:p>
          <a:p>
            <a:pPr marL="465138" indent="-465138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Personal representative, executor, trustee</a:t>
            </a:r>
            <a:endParaRPr lang="en-US" altLang="en-US" sz="2400" dirty="0"/>
          </a:p>
          <a:p>
            <a:pPr marL="465138" indent="-465138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Last Will and Testament vs. Living Will</a:t>
            </a:r>
          </a:p>
          <a:p>
            <a:pPr marL="465138" indent="-465138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“Durable” (Financial) vs. Health Care POA</a:t>
            </a:r>
            <a:endParaRPr lang="en-US" altLang="en-US" sz="2400" dirty="0"/>
          </a:p>
        </p:txBody>
      </p:sp>
      <p:pic>
        <p:nvPicPr>
          <p:cNvPr id="2" name="Picture 1" descr="A black and grey logo&#10;&#10;Description automatically generated">
            <a:extLst>
              <a:ext uri="{FF2B5EF4-FFF2-40B4-BE49-F238E27FC236}">
                <a16:creationId xmlns:a16="http://schemas.microsoft.com/office/drawing/2014/main" id="{A2F1DC5F-E330-FD26-DA81-C597B70AD8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35" y="5008625"/>
            <a:ext cx="3703305" cy="162019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0501BA-F39A-8763-E87A-FFEE87E28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13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B01865BE-A257-0A9E-0FD5-53C139A3C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>
            <a:extLst>
              <a:ext uri="{FF2B5EF4-FFF2-40B4-BE49-F238E27FC236}">
                <a16:creationId xmlns:a16="http://schemas.microsoft.com/office/drawing/2014/main" id="{1A77849F-5FD2-4D0D-F52B-E67CBD6347A0}"/>
              </a:ext>
            </a:extLst>
          </p:cNvPr>
          <p:cNvSpPr/>
          <p:nvPr/>
        </p:nvSpPr>
        <p:spPr>
          <a:xfrm>
            <a:off x="-50" y="1369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p14">
            <a:extLst>
              <a:ext uri="{FF2B5EF4-FFF2-40B4-BE49-F238E27FC236}">
                <a16:creationId xmlns:a16="http://schemas.microsoft.com/office/drawing/2014/main" id="{0941D4F9-7822-A0B6-2E82-EE38CCEFA22D}"/>
              </a:ext>
            </a:extLst>
          </p:cNvPr>
          <p:cNvSpPr txBox="1"/>
          <p:nvPr/>
        </p:nvSpPr>
        <p:spPr>
          <a:xfrm>
            <a:off x="-457200" y="0"/>
            <a:ext cx="91440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Office of Public Guardian</a:t>
            </a:r>
            <a:endParaRPr sz="32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>
            <a:extLst>
              <a:ext uri="{FF2B5EF4-FFF2-40B4-BE49-F238E27FC236}">
                <a16:creationId xmlns:a16="http://schemas.microsoft.com/office/drawing/2014/main" id="{E62A571E-2A0A-9365-7FDA-6002EAA99EBD}"/>
              </a:ext>
            </a:extLst>
          </p:cNvPr>
          <p:cNvSpPr txBox="1"/>
          <p:nvPr/>
        </p:nvSpPr>
        <p:spPr>
          <a:xfrm>
            <a:off x="1600200" y="1295400"/>
            <a:ext cx="64008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en-US" sz="450" i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45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>
            <a:extLst>
              <a:ext uri="{FF2B5EF4-FFF2-40B4-BE49-F238E27FC236}">
                <a16:creationId xmlns:a16="http://schemas.microsoft.com/office/drawing/2014/main" id="{98C7AEE9-AD9A-641E-8F54-B942622DA1F3}"/>
              </a:ext>
            </a:extLst>
          </p:cNvPr>
          <p:cNvSpPr/>
          <p:nvPr/>
        </p:nvSpPr>
        <p:spPr>
          <a:xfrm>
            <a:off x="-50" y="226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p14">
            <a:extLst>
              <a:ext uri="{FF2B5EF4-FFF2-40B4-BE49-F238E27FC236}">
                <a16:creationId xmlns:a16="http://schemas.microsoft.com/office/drawing/2014/main" id="{43434EF8-E32D-5D90-F6D7-A7E453B2F070}"/>
              </a:ext>
            </a:extLst>
          </p:cNvPr>
          <p:cNvSpPr txBox="1"/>
          <p:nvPr/>
        </p:nvSpPr>
        <p:spPr>
          <a:xfrm>
            <a:off x="533400" y="1754226"/>
            <a:ext cx="7162800" cy="3733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ptos" panose="020B0004020202020204" pitchFamily="34" charset="0"/>
              </a:rPr>
              <a:t>State divided into regions handled by Associate Public Guardians, each APG limited to 22 cases</a:t>
            </a:r>
          </a:p>
          <a:p>
            <a:pPr marL="342900" indent="-342900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ptos" panose="020B0004020202020204" pitchFamily="34" charset="0"/>
              </a:rPr>
              <a:t>Very specific process set out in statute</a:t>
            </a:r>
          </a:p>
          <a:p>
            <a:pPr marL="342900" indent="-342900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ptos" panose="020B0004020202020204" pitchFamily="34" charset="0"/>
              </a:rPr>
              <a:t>OPG almost never has capacity right away, placement on wait list means delay</a:t>
            </a:r>
          </a:p>
          <a:p>
            <a:pPr marL="342900" indent="-342900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ptos" panose="020B0004020202020204" pitchFamily="34" charset="0"/>
              </a:rPr>
              <a:t>Requires appointment of “Court Visitor” or “Guardian ad Litem” before court will appoint permanent guardian</a:t>
            </a:r>
          </a:p>
          <a:p>
            <a:pPr marL="508000" indent="-508000" defTabSz="792163">
              <a:spcBef>
                <a:spcPct val="0"/>
              </a:spcBef>
              <a:spcAft>
                <a:spcPts val="1200"/>
              </a:spcAft>
              <a:tabLst>
                <a:tab pos="466725" algn="l"/>
              </a:tabLst>
              <a:defRPr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black and grey logo&#10;&#10;Description automatically generated">
            <a:extLst>
              <a:ext uri="{FF2B5EF4-FFF2-40B4-BE49-F238E27FC236}">
                <a16:creationId xmlns:a16="http://schemas.microsoft.com/office/drawing/2014/main" id="{D369CAF2-1D86-53CC-4035-B1883DD977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2" y="5029202"/>
            <a:ext cx="3688078" cy="161353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E59768-385B-1722-B8D6-62E634DDD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117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04FA5A4E-2EB9-69B3-8BAA-8AF18DC6E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>
            <a:extLst>
              <a:ext uri="{FF2B5EF4-FFF2-40B4-BE49-F238E27FC236}">
                <a16:creationId xmlns:a16="http://schemas.microsoft.com/office/drawing/2014/main" id="{8320F713-DB95-0BC2-24CB-4125B9CB820A}"/>
              </a:ext>
            </a:extLst>
          </p:cNvPr>
          <p:cNvSpPr/>
          <p:nvPr/>
        </p:nvSpPr>
        <p:spPr>
          <a:xfrm>
            <a:off x="-50" y="1369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p14">
            <a:extLst>
              <a:ext uri="{FF2B5EF4-FFF2-40B4-BE49-F238E27FC236}">
                <a16:creationId xmlns:a16="http://schemas.microsoft.com/office/drawing/2014/main" id="{9EDCB03D-DB88-F9C0-F75E-28FF6E94BE42}"/>
              </a:ext>
            </a:extLst>
          </p:cNvPr>
          <p:cNvSpPr txBox="1"/>
          <p:nvPr/>
        </p:nvSpPr>
        <p:spPr>
          <a:xfrm>
            <a:off x="-50" y="0"/>
            <a:ext cx="91440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of When Guardianship </a:t>
            </a:r>
            <a:r>
              <a:rPr lang="en-US" sz="32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May</a:t>
            </a:r>
            <a:r>
              <a:rPr lang="en-US" sz="3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Be Necessary</a:t>
            </a:r>
            <a:endParaRPr sz="32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>
            <a:extLst>
              <a:ext uri="{FF2B5EF4-FFF2-40B4-BE49-F238E27FC236}">
                <a16:creationId xmlns:a16="http://schemas.microsoft.com/office/drawing/2014/main" id="{252CDDD2-0C37-3D8B-A0ED-C7F5464FF493}"/>
              </a:ext>
            </a:extLst>
          </p:cNvPr>
          <p:cNvSpPr txBox="1"/>
          <p:nvPr/>
        </p:nvSpPr>
        <p:spPr>
          <a:xfrm>
            <a:off x="1600200" y="1295400"/>
            <a:ext cx="64008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en-US" sz="450" i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45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>
            <a:extLst>
              <a:ext uri="{FF2B5EF4-FFF2-40B4-BE49-F238E27FC236}">
                <a16:creationId xmlns:a16="http://schemas.microsoft.com/office/drawing/2014/main" id="{7CF4B3AB-B02F-1BDD-95CC-41774D0452B3}"/>
              </a:ext>
            </a:extLst>
          </p:cNvPr>
          <p:cNvSpPr/>
          <p:nvPr/>
        </p:nvSpPr>
        <p:spPr>
          <a:xfrm>
            <a:off x="-50" y="226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p14">
            <a:extLst>
              <a:ext uri="{FF2B5EF4-FFF2-40B4-BE49-F238E27FC236}">
                <a16:creationId xmlns:a16="http://schemas.microsoft.com/office/drawing/2014/main" id="{F7008BDF-ED0B-ED9A-7A9C-88D8079CBCCE}"/>
              </a:ext>
            </a:extLst>
          </p:cNvPr>
          <p:cNvSpPr txBox="1"/>
          <p:nvPr/>
        </p:nvSpPr>
        <p:spPr>
          <a:xfrm>
            <a:off x="685800" y="1774800"/>
            <a:ext cx="7315200" cy="3733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1" indent="-457200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ea typeface="ＭＳ Ｐゴシック" pitchFamily="64" charset="-128"/>
              </a:rPr>
              <a:t>Individual brought by police or family member to ED who then goes to rehab, then skilled nursing</a:t>
            </a:r>
          </a:p>
          <a:p>
            <a:pPr lvl="1" indent="-457200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ea typeface="ＭＳ Ｐゴシック" pitchFamily="64" charset="-128"/>
              </a:rPr>
              <a:t>Psych assessment (e.g., BIMS or MOCA) shows lack of capacity, may be med non-compliant</a:t>
            </a:r>
          </a:p>
          <a:p>
            <a:pPr lvl="1" indent="-457200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ea typeface="ＭＳ Ｐゴシック" pitchFamily="64" charset="-128"/>
              </a:rPr>
              <a:t>No known family members, family not involved, active Adult Protective Services investigation</a:t>
            </a:r>
          </a:p>
          <a:p>
            <a:pPr lvl="1" indent="-457200" eaLnBrk="1" hangingPunct="1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ea typeface="ＭＳ Ｐゴシック" pitchFamily="64" charset="-128"/>
              </a:rPr>
              <a:t>Guardianship is needed to apply benefits (Medicaid, SSI, etc.), placement, etc.</a:t>
            </a:r>
          </a:p>
          <a:p>
            <a:pPr marL="508000" indent="-508000" defTabSz="792163">
              <a:spcBef>
                <a:spcPct val="0"/>
              </a:spcBef>
              <a:spcAft>
                <a:spcPts val="1200"/>
              </a:spcAft>
              <a:tabLst>
                <a:tab pos="466725" algn="l"/>
              </a:tabLst>
              <a:defRPr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black and grey logo&#10;&#10;Description automatically generated">
            <a:extLst>
              <a:ext uri="{FF2B5EF4-FFF2-40B4-BE49-F238E27FC236}">
                <a16:creationId xmlns:a16="http://schemas.microsoft.com/office/drawing/2014/main" id="{14754FD3-065B-7860-85EE-F9B219B00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2" y="5029202"/>
            <a:ext cx="3688078" cy="161353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A72BFC-9B36-BB59-F96D-4BE8FF47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4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/>
          <p:nvPr/>
        </p:nvSpPr>
        <p:spPr>
          <a:xfrm>
            <a:off x="-50" y="1369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p14"/>
          <p:cNvSpPr txBox="1"/>
          <p:nvPr/>
        </p:nvSpPr>
        <p:spPr>
          <a:xfrm>
            <a:off x="-50" y="0"/>
            <a:ext cx="91440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Thanks for listening!</a:t>
            </a:r>
          </a:p>
        </p:txBody>
      </p:sp>
      <p:sp>
        <p:nvSpPr>
          <p:cNvPr id="112" name="Google Shape;112;p14"/>
          <p:cNvSpPr txBox="1"/>
          <p:nvPr/>
        </p:nvSpPr>
        <p:spPr>
          <a:xfrm>
            <a:off x="1600200" y="1295400"/>
            <a:ext cx="64008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en-US" sz="450" i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45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/>
          <p:cNvSpPr/>
          <p:nvPr/>
        </p:nvSpPr>
        <p:spPr>
          <a:xfrm>
            <a:off x="-50" y="226975"/>
            <a:ext cx="9144000" cy="171000"/>
          </a:xfrm>
          <a:prstGeom prst="rect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p14"/>
          <p:cNvSpPr txBox="1"/>
          <p:nvPr/>
        </p:nvSpPr>
        <p:spPr>
          <a:xfrm>
            <a:off x="1600200" y="2001776"/>
            <a:ext cx="5943600" cy="196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Aft>
                <a:spcPts val="1200"/>
              </a:spcAft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3B4414-3A76-4901-B0B5-7093B0C543BB}"/>
              </a:ext>
            </a:extLst>
          </p:cNvPr>
          <p:cNvSpPr txBox="1"/>
          <p:nvPr/>
        </p:nvSpPr>
        <p:spPr>
          <a:xfrm>
            <a:off x="1774983" y="4014969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David M. Thompson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(402) 934-5500 (Assistant is Maryanne)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David@burnettlegalgroup.com</a:t>
            </a:r>
          </a:p>
        </p:txBody>
      </p:sp>
      <p:pic>
        <p:nvPicPr>
          <p:cNvPr id="3" name="Picture 2" descr="A black and grey logo&#10;&#10;Description automatically generated">
            <a:extLst>
              <a:ext uri="{FF2B5EF4-FFF2-40B4-BE49-F238E27FC236}">
                <a16:creationId xmlns:a16="http://schemas.microsoft.com/office/drawing/2014/main" id="{47A517EF-54B5-B9FA-0567-761CFECDD5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998" y="5083201"/>
            <a:ext cx="3526882" cy="1543011"/>
          </a:xfrm>
          <a:prstGeom prst="rect">
            <a:avLst/>
          </a:prstGeom>
        </p:spPr>
      </p:pic>
      <p:pic>
        <p:nvPicPr>
          <p:cNvPr id="6" name="Picture 5" descr="A person in a suit and tie">
            <a:extLst>
              <a:ext uri="{FF2B5EF4-FFF2-40B4-BE49-F238E27FC236}">
                <a16:creationId xmlns:a16="http://schemas.microsoft.com/office/drawing/2014/main" id="{97498C56-39E4-5D08-A27B-FB85EE5524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856095"/>
            <a:ext cx="2940366" cy="196062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B5646-505D-B3A2-F231-A6F1B2102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0D810-3B6F-4369-8C9F-202230AA10F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969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6504</TotalTime>
  <Words>549</Words>
  <Application>Microsoft Office PowerPoint</Application>
  <PresentationFormat>On-screen Show (4:3)</PresentationFormat>
  <Paragraphs>89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ＭＳ Ｐゴシック</vt:lpstr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BVP</dc:creator>
  <cp:lastModifiedBy>Lorie Thomas</cp:lastModifiedBy>
  <cp:revision>227</cp:revision>
  <cp:lastPrinted>2026-10-15T17:24:15Z</cp:lastPrinted>
  <dcterms:created xsi:type="dcterms:W3CDTF">2021-06-26T20:00:00Z</dcterms:created>
  <dcterms:modified xsi:type="dcterms:W3CDTF">2026-10-15T19:05:51Z</dcterms:modified>
</cp:coreProperties>
</file>