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1"/>
  </p:sldMasterIdLst>
  <p:notesMasterIdLst>
    <p:notesMasterId r:id="rId71"/>
  </p:notesMasterIdLst>
  <p:sldIdLst>
    <p:sldId id="260" r:id="rId2"/>
    <p:sldId id="261" r:id="rId3"/>
    <p:sldId id="455" r:id="rId4"/>
    <p:sldId id="456" r:id="rId5"/>
    <p:sldId id="457" r:id="rId6"/>
    <p:sldId id="485" r:id="rId7"/>
    <p:sldId id="354" r:id="rId8"/>
    <p:sldId id="458" r:id="rId9"/>
    <p:sldId id="361" r:id="rId10"/>
    <p:sldId id="454" r:id="rId11"/>
    <p:sldId id="434" r:id="rId12"/>
    <p:sldId id="462" r:id="rId13"/>
    <p:sldId id="484" r:id="rId14"/>
    <p:sldId id="362" r:id="rId15"/>
    <p:sldId id="363" r:id="rId16"/>
    <p:sldId id="364" r:id="rId17"/>
    <p:sldId id="445" r:id="rId18"/>
    <p:sldId id="446" r:id="rId19"/>
    <p:sldId id="447" r:id="rId20"/>
    <p:sldId id="365" r:id="rId21"/>
    <p:sldId id="366" r:id="rId22"/>
    <p:sldId id="367" r:id="rId23"/>
    <p:sldId id="429" r:id="rId24"/>
    <p:sldId id="486" r:id="rId25"/>
    <p:sldId id="369" r:id="rId26"/>
    <p:sldId id="427" r:id="rId27"/>
    <p:sldId id="477" r:id="rId28"/>
    <p:sldId id="470" r:id="rId29"/>
    <p:sldId id="487" r:id="rId30"/>
    <p:sldId id="371" r:id="rId31"/>
    <p:sldId id="372" r:id="rId32"/>
    <p:sldId id="474" r:id="rId33"/>
    <p:sldId id="478" r:id="rId34"/>
    <p:sldId id="479" r:id="rId35"/>
    <p:sldId id="480" r:id="rId36"/>
    <p:sldId id="481" r:id="rId37"/>
    <p:sldId id="373" r:id="rId38"/>
    <p:sldId id="374" r:id="rId39"/>
    <p:sldId id="482" r:id="rId40"/>
    <p:sldId id="483" r:id="rId41"/>
    <p:sldId id="475" r:id="rId42"/>
    <p:sldId id="476" r:id="rId43"/>
    <p:sldId id="375" r:id="rId44"/>
    <p:sldId id="376" r:id="rId45"/>
    <p:sldId id="377" r:id="rId46"/>
    <p:sldId id="463" r:id="rId47"/>
    <p:sldId id="450" r:id="rId48"/>
    <p:sldId id="432" r:id="rId49"/>
    <p:sldId id="382" r:id="rId50"/>
    <p:sldId id="383" r:id="rId51"/>
    <p:sldId id="384" r:id="rId52"/>
    <p:sldId id="385" r:id="rId53"/>
    <p:sldId id="386" r:id="rId54"/>
    <p:sldId id="471" r:id="rId55"/>
    <p:sldId id="387" r:id="rId56"/>
    <p:sldId id="388" r:id="rId57"/>
    <p:sldId id="418" r:id="rId58"/>
    <p:sldId id="439" r:id="rId59"/>
    <p:sldId id="422" r:id="rId60"/>
    <p:sldId id="440" r:id="rId61"/>
    <p:sldId id="443" r:id="rId62"/>
    <p:sldId id="472" r:id="rId63"/>
    <p:sldId id="473" r:id="rId64"/>
    <p:sldId id="417" r:id="rId65"/>
    <p:sldId id="399" r:id="rId66"/>
    <p:sldId id="406" r:id="rId67"/>
    <p:sldId id="405" r:id="rId68"/>
    <p:sldId id="266" r:id="rId69"/>
    <p:sldId id="265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F2D"/>
    <a:srgbClr val="0066FF"/>
    <a:srgbClr val="CCECFF"/>
    <a:srgbClr val="FFCC66"/>
    <a:srgbClr val="989EA3"/>
    <a:srgbClr val="C3CD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39" autoAdjust="0"/>
  </p:normalViewPr>
  <p:slideViewPr>
    <p:cSldViewPr snapToGrid="0" snapToObjects="1">
      <p:cViewPr varScale="1">
        <p:scale>
          <a:sx n="65" d="100"/>
          <a:sy n="65" d="100"/>
        </p:scale>
        <p:origin x="1312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780497-E120-4BA3-A815-9B39A843B02B}" type="doc">
      <dgm:prSet loTypeId="urn:microsoft.com/office/officeart/2005/8/layout/vList5" loCatId="list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83532C-6A23-448D-8DD1-BF5B3FC22974}">
      <dgm:prSet/>
      <dgm:spPr>
        <a:solidFill>
          <a:schemeClr val="accent2"/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dirty="0"/>
            <a:t>The Team</a:t>
          </a:r>
        </a:p>
      </dgm:t>
    </dgm:pt>
    <dgm:pt modelId="{272410FA-E8BF-4A78-B25E-67D25545FCA4}" type="parTrans" cxnId="{B8DD5F21-1A5C-40E5-8A3A-F0BEF87EAC23}">
      <dgm:prSet/>
      <dgm:spPr/>
      <dgm:t>
        <a:bodyPr/>
        <a:lstStyle/>
        <a:p>
          <a:endParaRPr lang="en-US"/>
        </a:p>
      </dgm:t>
    </dgm:pt>
    <dgm:pt modelId="{A001B200-0720-4AAC-A1DD-1EB58A287DD9}" type="sibTrans" cxnId="{B8DD5F21-1A5C-40E5-8A3A-F0BEF87EAC23}">
      <dgm:prSet/>
      <dgm:spPr/>
      <dgm:t>
        <a:bodyPr/>
        <a:lstStyle/>
        <a:p>
          <a:endParaRPr lang="en-US"/>
        </a:p>
      </dgm:t>
    </dgm:pt>
    <dgm:pt modelId="{425A3F86-65CF-4E20-BBA3-85423B02C7E9}">
      <dgm:prSet custT="1"/>
      <dgm:spPr/>
      <dgm:t>
        <a:bodyPr/>
        <a:lstStyle/>
        <a:p>
          <a:pPr rtl="0"/>
          <a:r>
            <a:rPr lang="en-US" sz="3600" dirty="0"/>
            <a:t>Patients</a:t>
          </a:r>
        </a:p>
      </dgm:t>
    </dgm:pt>
    <dgm:pt modelId="{6A98E68B-73B2-4FFD-A693-D1D675929F21}" type="parTrans" cxnId="{93C2D8C0-A779-4C25-9888-46B2BF4B5328}">
      <dgm:prSet/>
      <dgm:spPr/>
      <dgm:t>
        <a:bodyPr/>
        <a:lstStyle/>
        <a:p>
          <a:endParaRPr lang="en-US"/>
        </a:p>
      </dgm:t>
    </dgm:pt>
    <dgm:pt modelId="{649468E3-F79D-43E6-837C-1E640F4B775E}" type="sibTrans" cxnId="{93C2D8C0-A779-4C25-9888-46B2BF4B5328}">
      <dgm:prSet/>
      <dgm:spPr/>
      <dgm:t>
        <a:bodyPr/>
        <a:lstStyle/>
        <a:p>
          <a:endParaRPr lang="en-US"/>
        </a:p>
      </dgm:t>
    </dgm:pt>
    <dgm:pt modelId="{591971D0-4240-4D3A-B97D-F8361B606B18}">
      <dgm:prSet custT="1"/>
      <dgm:spPr/>
      <dgm:t>
        <a:bodyPr/>
        <a:lstStyle/>
        <a:p>
          <a:pPr rtl="0"/>
          <a:r>
            <a:rPr lang="en-US" sz="3600" dirty="0"/>
            <a:t>Physical Therapists</a:t>
          </a:r>
        </a:p>
      </dgm:t>
    </dgm:pt>
    <dgm:pt modelId="{8E372B71-9898-443F-B759-6CF20BC113EF}" type="parTrans" cxnId="{A1D283EF-7735-42D9-8F87-91041F50C3FF}">
      <dgm:prSet/>
      <dgm:spPr/>
      <dgm:t>
        <a:bodyPr/>
        <a:lstStyle/>
        <a:p>
          <a:endParaRPr lang="en-US"/>
        </a:p>
      </dgm:t>
    </dgm:pt>
    <dgm:pt modelId="{D28F2EBD-9DE5-431D-9AB7-FB2A7B6BB2A9}" type="sibTrans" cxnId="{A1D283EF-7735-42D9-8F87-91041F50C3FF}">
      <dgm:prSet/>
      <dgm:spPr/>
      <dgm:t>
        <a:bodyPr/>
        <a:lstStyle/>
        <a:p>
          <a:endParaRPr lang="en-US"/>
        </a:p>
      </dgm:t>
    </dgm:pt>
    <dgm:pt modelId="{633BB681-37E8-4240-A273-03DE1D020634}">
      <dgm:prSet custT="1"/>
      <dgm:spPr/>
      <dgm:t>
        <a:bodyPr/>
        <a:lstStyle/>
        <a:p>
          <a:pPr rtl="0"/>
          <a:r>
            <a:rPr lang="en-US" sz="3600" dirty="0"/>
            <a:t>Nurses</a:t>
          </a:r>
        </a:p>
      </dgm:t>
    </dgm:pt>
    <dgm:pt modelId="{2210FA2F-39DF-430F-8336-D7E4611AB476}" type="parTrans" cxnId="{A4A3860D-B2AB-451C-9C26-EEA1591EE502}">
      <dgm:prSet/>
      <dgm:spPr/>
      <dgm:t>
        <a:bodyPr/>
        <a:lstStyle/>
        <a:p>
          <a:endParaRPr lang="en-US"/>
        </a:p>
      </dgm:t>
    </dgm:pt>
    <dgm:pt modelId="{51B50D49-925F-412E-BE20-C1F9883660C8}" type="sibTrans" cxnId="{A4A3860D-B2AB-451C-9C26-EEA1591EE502}">
      <dgm:prSet/>
      <dgm:spPr/>
      <dgm:t>
        <a:bodyPr/>
        <a:lstStyle/>
        <a:p>
          <a:endParaRPr lang="en-US"/>
        </a:p>
      </dgm:t>
    </dgm:pt>
    <dgm:pt modelId="{36A75356-4E99-4818-9CBD-2E02CDC91497}">
      <dgm:prSet custT="1"/>
      <dgm:spPr/>
      <dgm:t>
        <a:bodyPr/>
        <a:lstStyle/>
        <a:p>
          <a:pPr rtl="0"/>
          <a:r>
            <a:rPr lang="en-US" sz="3600" dirty="0"/>
            <a:t>Clinical Psychologists</a:t>
          </a:r>
        </a:p>
      </dgm:t>
    </dgm:pt>
    <dgm:pt modelId="{58BE7B00-D8F8-41AF-8202-809C7E6BB791}" type="parTrans" cxnId="{B955F08F-2C3E-4B76-B4B9-761C6A3D2E33}">
      <dgm:prSet/>
      <dgm:spPr/>
      <dgm:t>
        <a:bodyPr/>
        <a:lstStyle/>
        <a:p>
          <a:endParaRPr lang="en-US"/>
        </a:p>
      </dgm:t>
    </dgm:pt>
    <dgm:pt modelId="{3BDA2910-6C92-4C4D-9730-4BA4651A2644}" type="sibTrans" cxnId="{B955F08F-2C3E-4B76-B4B9-761C6A3D2E33}">
      <dgm:prSet/>
      <dgm:spPr/>
      <dgm:t>
        <a:bodyPr/>
        <a:lstStyle/>
        <a:p>
          <a:endParaRPr lang="en-US"/>
        </a:p>
      </dgm:t>
    </dgm:pt>
    <dgm:pt modelId="{E62388A7-899E-400C-90FD-CB17ED54EADE}">
      <dgm:prSet custT="1"/>
      <dgm:spPr/>
      <dgm:t>
        <a:bodyPr/>
        <a:lstStyle/>
        <a:p>
          <a:pPr rtl="0"/>
          <a:r>
            <a:rPr lang="en-US" sz="3600"/>
            <a:t>Physicians</a:t>
          </a:r>
          <a:endParaRPr lang="en-US" sz="3600" dirty="0"/>
        </a:p>
      </dgm:t>
    </dgm:pt>
    <dgm:pt modelId="{4BCE1603-B6B1-4D2B-96B9-36147215BDEB}" type="parTrans" cxnId="{157C48A1-4AC5-4976-AC64-92ACD5A153BE}">
      <dgm:prSet/>
      <dgm:spPr/>
      <dgm:t>
        <a:bodyPr/>
        <a:lstStyle/>
        <a:p>
          <a:endParaRPr lang="en-US"/>
        </a:p>
      </dgm:t>
    </dgm:pt>
    <dgm:pt modelId="{8F61F1DD-224A-430F-9483-378A5F64047E}" type="sibTrans" cxnId="{157C48A1-4AC5-4976-AC64-92ACD5A153BE}">
      <dgm:prSet/>
      <dgm:spPr/>
      <dgm:t>
        <a:bodyPr/>
        <a:lstStyle/>
        <a:p>
          <a:endParaRPr lang="en-US"/>
        </a:p>
      </dgm:t>
    </dgm:pt>
    <dgm:pt modelId="{21FBFFF1-CB42-4ECB-9274-0DC43F04FCCD}" type="pres">
      <dgm:prSet presAssocID="{FF780497-E120-4BA3-A815-9B39A843B02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9BB58C-EE30-4390-9630-2D50FF1B017D}" type="pres">
      <dgm:prSet presAssocID="{EA83532C-6A23-448D-8DD1-BF5B3FC22974}" presName="linNode" presStyleCnt="0"/>
      <dgm:spPr/>
    </dgm:pt>
    <dgm:pt modelId="{8314BB1F-CEB3-4246-B795-1A8D054C1692}" type="pres">
      <dgm:prSet presAssocID="{EA83532C-6A23-448D-8DD1-BF5B3FC22974}" presName="parentText" presStyleLbl="node1" presStyleIdx="0" presStyleCnt="1" custLinFactNeighborX="10363" custLinFactNeighborY="-1910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8E82B2-EA55-4287-87DB-AB57691E0386}" type="pres">
      <dgm:prSet presAssocID="{EA83532C-6A23-448D-8DD1-BF5B3FC22974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C2D8C0-A779-4C25-9888-46B2BF4B5328}" srcId="{EA83532C-6A23-448D-8DD1-BF5B3FC22974}" destId="{425A3F86-65CF-4E20-BBA3-85423B02C7E9}" srcOrd="0" destOrd="0" parTransId="{6A98E68B-73B2-4FFD-A693-D1D675929F21}" sibTransId="{649468E3-F79D-43E6-837C-1E640F4B775E}"/>
    <dgm:cxn modelId="{B8DD5F21-1A5C-40E5-8A3A-F0BEF87EAC23}" srcId="{FF780497-E120-4BA3-A815-9B39A843B02B}" destId="{EA83532C-6A23-448D-8DD1-BF5B3FC22974}" srcOrd="0" destOrd="0" parTransId="{272410FA-E8BF-4A78-B25E-67D25545FCA4}" sibTransId="{A001B200-0720-4AAC-A1DD-1EB58A287DD9}"/>
    <dgm:cxn modelId="{1B034D2A-7C9E-4400-B56A-4A976D50D2CD}" type="presOf" srcId="{E62388A7-899E-400C-90FD-CB17ED54EADE}" destId="{8E8E82B2-EA55-4287-87DB-AB57691E0386}" srcOrd="0" destOrd="4" presId="urn:microsoft.com/office/officeart/2005/8/layout/vList5"/>
    <dgm:cxn modelId="{64B9E855-A4B9-49BF-923B-1555AB8D2131}" type="presOf" srcId="{633BB681-37E8-4240-A273-03DE1D020634}" destId="{8E8E82B2-EA55-4287-87DB-AB57691E0386}" srcOrd="0" destOrd="2" presId="urn:microsoft.com/office/officeart/2005/8/layout/vList5"/>
    <dgm:cxn modelId="{B955F08F-2C3E-4B76-B4B9-761C6A3D2E33}" srcId="{EA83532C-6A23-448D-8DD1-BF5B3FC22974}" destId="{36A75356-4E99-4818-9CBD-2E02CDC91497}" srcOrd="1" destOrd="0" parTransId="{58BE7B00-D8F8-41AF-8202-809C7E6BB791}" sibTransId="{3BDA2910-6C92-4C4D-9730-4BA4651A2644}"/>
    <dgm:cxn modelId="{9CC262BC-186F-4B13-B5E1-F8729CB98AC2}" type="presOf" srcId="{FF780497-E120-4BA3-A815-9B39A843B02B}" destId="{21FBFFF1-CB42-4ECB-9274-0DC43F04FCCD}" srcOrd="0" destOrd="0" presId="urn:microsoft.com/office/officeart/2005/8/layout/vList5"/>
    <dgm:cxn modelId="{A9A3EA16-98D1-4FCE-8584-8F02523106D6}" type="presOf" srcId="{425A3F86-65CF-4E20-BBA3-85423B02C7E9}" destId="{8E8E82B2-EA55-4287-87DB-AB57691E0386}" srcOrd="0" destOrd="0" presId="urn:microsoft.com/office/officeart/2005/8/layout/vList5"/>
    <dgm:cxn modelId="{E5CFCD0E-7CA8-4E4C-89A8-2A1E408B2F6D}" type="presOf" srcId="{EA83532C-6A23-448D-8DD1-BF5B3FC22974}" destId="{8314BB1F-CEB3-4246-B795-1A8D054C1692}" srcOrd="0" destOrd="0" presId="urn:microsoft.com/office/officeart/2005/8/layout/vList5"/>
    <dgm:cxn modelId="{157C48A1-4AC5-4976-AC64-92ACD5A153BE}" srcId="{EA83532C-6A23-448D-8DD1-BF5B3FC22974}" destId="{E62388A7-899E-400C-90FD-CB17ED54EADE}" srcOrd="4" destOrd="0" parTransId="{4BCE1603-B6B1-4D2B-96B9-36147215BDEB}" sibTransId="{8F61F1DD-224A-430F-9483-378A5F64047E}"/>
    <dgm:cxn modelId="{A1D283EF-7735-42D9-8F87-91041F50C3FF}" srcId="{EA83532C-6A23-448D-8DD1-BF5B3FC22974}" destId="{591971D0-4240-4D3A-B97D-F8361B606B18}" srcOrd="3" destOrd="0" parTransId="{8E372B71-9898-443F-B759-6CF20BC113EF}" sibTransId="{D28F2EBD-9DE5-431D-9AB7-FB2A7B6BB2A9}"/>
    <dgm:cxn modelId="{7346D7D2-315D-4F40-9307-B130A6CC92C9}" type="presOf" srcId="{591971D0-4240-4D3A-B97D-F8361B606B18}" destId="{8E8E82B2-EA55-4287-87DB-AB57691E0386}" srcOrd="0" destOrd="3" presId="urn:microsoft.com/office/officeart/2005/8/layout/vList5"/>
    <dgm:cxn modelId="{A4A3860D-B2AB-451C-9C26-EEA1591EE502}" srcId="{EA83532C-6A23-448D-8DD1-BF5B3FC22974}" destId="{633BB681-37E8-4240-A273-03DE1D020634}" srcOrd="2" destOrd="0" parTransId="{2210FA2F-39DF-430F-8336-D7E4611AB476}" sibTransId="{51B50D49-925F-412E-BE20-C1F9883660C8}"/>
    <dgm:cxn modelId="{92D1F28C-087C-45B4-86C5-315C983E7676}" type="presOf" srcId="{36A75356-4E99-4818-9CBD-2E02CDC91497}" destId="{8E8E82B2-EA55-4287-87DB-AB57691E0386}" srcOrd="0" destOrd="1" presId="urn:microsoft.com/office/officeart/2005/8/layout/vList5"/>
    <dgm:cxn modelId="{F0E2447A-C6A3-402B-9AF0-E9996E6317DE}" type="presParOf" srcId="{21FBFFF1-CB42-4ECB-9274-0DC43F04FCCD}" destId="{A79BB58C-EE30-4390-9630-2D50FF1B017D}" srcOrd="0" destOrd="0" presId="urn:microsoft.com/office/officeart/2005/8/layout/vList5"/>
    <dgm:cxn modelId="{524E586C-8996-421B-9AAE-9B4AA32CAD14}" type="presParOf" srcId="{A79BB58C-EE30-4390-9630-2D50FF1B017D}" destId="{8314BB1F-CEB3-4246-B795-1A8D054C1692}" srcOrd="0" destOrd="0" presId="urn:microsoft.com/office/officeart/2005/8/layout/vList5"/>
    <dgm:cxn modelId="{E7CA24CC-9345-4735-87AB-170C379780DA}" type="presParOf" srcId="{A79BB58C-EE30-4390-9630-2D50FF1B017D}" destId="{8E8E82B2-EA55-4287-87DB-AB57691E038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E82B2-EA55-4287-87DB-AB57691E0386}">
      <dsp:nvSpPr>
        <dsp:cNvPr id="0" name=""/>
        <dsp:cNvSpPr/>
      </dsp:nvSpPr>
      <dsp:spPr>
        <a:xfrm rot="5400000">
          <a:off x="3954081" y="-435356"/>
          <a:ext cx="3657600" cy="54427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Patients</a:t>
          </a:r>
        </a:p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Clinical Psychologists</a:t>
          </a:r>
        </a:p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Nurses</a:t>
          </a:r>
        </a:p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Physical Therapists</a:t>
          </a:r>
        </a:p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/>
            <a:t>Physicians</a:t>
          </a:r>
          <a:endParaRPr lang="en-US" sz="3600" kern="1200" dirty="0"/>
        </a:p>
      </dsp:txBody>
      <dsp:txXfrm rot="-5400000">
        <a:off x="3061526" y="635748"/>
        <a:ext cx="5264163" cy="3300502"/>
      </dsp:txXfrm>
    </dsp:sp>
    <dsp:sp modelId="{8314BB1F-CEB3-4246-B795-1A8D054C1692}">
      <dsp:nvSpPr>
        <dsp:cNvPr id="0" name=""/>
        <dsp:cNvSpPr/>
      </dsp:nvSpPr>
      <dsp:spPr>
        <a:xfrm>
          <a:off x="564028" y="0"/>
          <a:ext cx="3061525" cy="4572000"/>
        </a:xfrm>
        <a:prstGeom prst="roundRect">
          <a:avLst/>
        </a:prstGeom>
        <a:solidFill>
          <a:schemeClr val="accent2"/>
        </a:solidFill>
        <a:ln>
          <a:solidFill>
            <a:schemeClr val="bg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  <a:sp3d extrusionH="28000" prstMaterial="matte"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The Team</a:t>
          </a:r>
        </a:p>
      </dsp:txBody>
      <dsp:txXfrm>
        <a:off x="713479" y="149451"/>
        <a:ext cx="2762623" cy="4273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F8F9E-C7F0-4AC0-AC45-794571BD6E28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77BEC-E75F-412D-B430-45F6D5AD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93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8E533-A44C-46B1-A9AB-6149D2D376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39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74CC4-2B4C-495B-8E45-676D6E39A2EC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74CC4-2B4C-495B-8E45-676D6E39A2E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13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74CC4-2B4C-495B-8E45-676D6E39A2EC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86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 This is an optional ending slide you may use if desired.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AACF7-A80A-45D0-A3DD-843D6CC6F3F3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44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405_Cover_Partnership_Fullname_bkg_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720" y="657321"/>
            <a:ext cx="6480951" cy="3167843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500" b="1" i="0" baseline="0">
                <a:solidFill>
                  <a:schemeClr val="bg1"/>
                </a:solidFill>
                <a:latin typeface="Arial-BoldMT"/>
                <a:cs typeface="Arial-BoldMT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6720" y="3825164"/>
            <a:ext cx="6400800" cy="688511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baseline="0">
                <a:solidFill>
                  <a:srgbClr val="C3CD7B"/>
                </a:solidFill>
                <a:latin typeface="Arial-BoldMT"/>
                <a:cs typeface="Arial-Bold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94729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56666" y="395831"/>
            <a:ext cx="7606427" cy="1359153"/>
          </a:xfrm>
        </p:spPr>
        <p:txBody>
          <a:bodyPr tIns="0" b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56667" y="1882620"/>
            <a:ext cx="7282212" cy="395031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56439" y="5936345"/>
            <a:ext cx="1293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fld id="{A3F11EEC-60B6-DF4B-A821-B910872C5F64}" type="datetimeFigureOut">
              <a:rPr lang="en-US" smtClean="0"/>
              <a:pPr/>
              <a:t>9/15/2020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65667" y="5936345"/>
            <a:ext cx="335538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21047" y="5936345"/>
            <a:ext cx="12621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fld id="{C2F1CAA2-7C6D-8F48-BAEE-2DAFD071A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074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679846" y="1882621"/>
            <a:ext cx="3465576" cy="3895426"/>
          </a:xfrm>
        </p:spPr>
        <p:txBody>
          <a:bodyPr anchor="t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56439" y="1882620"/>
            <a:ext cx="3465137" cy="3895427"/>
          </a:xfrm>
        </p:spPr>
        <p:txBody>
          <a:bodyPr anchor="t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56439" y="5936345"/>
            <a:ext cx="1293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fld id="{A3F11EEC-60B6-DF4B-A821-B910872C5F64}" type="datetimeFigureOut">
              <a:rPr lang="en-US" smtClean="0"/>
              <a:pPr/>
              <a:t>9/15/2020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65667" y="5936345"/>
            <a:ext cx="335538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21047" y="5936345"/>
            <a:ext cx="12621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fld id="{C2F1CAA2-7C6D-8F48-BAEE-2DAFD071A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43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Partnership_Fullname_bkg_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4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C1E45-6EE7-4AEC-AC24-2B0DB17EBB1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15/09/2020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0E065-D75B-459E-834D-0B3DF13FB77B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3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000">
                <a:latin typeface="Arial"/>
                <a:cs typeface="Arial"/>
              </a:defRPr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956667" y="2282646"/>
            <a:ext cx="7282213" cy="457200"/>
          </a:xfrm>
        </p:spPr>
        <p:txBody>
          <a:bodyPr tIns="0" bIns="0" anchor="t"/>
          <a:lstStyle>
            <a:lvl1pPr>
              <a:defRPr b="1">
                <a:solidFill>
                  <a:srgbClr val="989EA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82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tent_bkg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6666" y="395831"/>
            <a:ext cx="7606427" cy="1359153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6667" y="1882620"/>
            <a:ext cx="7282212" cy="4689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8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AC1F2D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pmp@nebraskamed.com" TargetMode="External"/><Relationship Id="rId2" Type="http://schemas.openxmlformats.org/officeDocument/2006/relationships/hyperlink" Target="mailto:gsiracus@nebraskamed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sjjys.com/search-pictures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ved=0CAcQjRw&amp;url=http://commons.wikimedia.org/wiki/File:Yellow_flag_waving.svg&amp;ei=bqsBVfjrH8quyASxu4CICg&amp;bvm=bv.87920726,d.aWw&amp;psig=AFQjCNFgCaRP0LU5kQoFSZ0i3JdDwXqofw&amp;ust=1426259099551481" TargetMode="External"/><Relationship Id="rId2" Type="http://schemas.openxmlformats.org/officeDocument/2006/relationships/hyperlink" Target="http://www.medscape.com/viewarticle/841297?src=wnl_edit_tpal&amp;uac=84097ER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ogle.com/url?sa=i&amp;rct=j&amp;q=&amp;esrc=s&amp;frm=1&amp;source=images&amp;cd=&amp;cad=rja&amp;uact=8&amp;ved=0CAcQjRw&amp;url=http://commons.wikimedia.org/wiki/File:Yellow_flag_waving.svg&amp;ei=bqsBVfjrH8quyASxu4CICg&amp;bvm=bv.87920726,d.aWw&amp;psig=AFQjCNFgCaRP0LU5kQoFSZ0i3JdDwXqofw&amp;ust=1426259099551481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ved=0CAcQjRw&amp;url=http://commons.wikimedia.org/wiki/File:Yellow_flag_waving.svg&amp;ei=bqsBVfjrH8quyASxu4CICg&amp;bvm=bv.87920726,d.aWw&amp;psig=AFQjCNFgCaRP0LU5kQoFSZ0i3JdDwXqofw&amp;ust=1426259099551481" TargetMode="External"/><Relationship Id="rId2" Type="http://schemas.openxmlformats.org/officeDocument/2006/relationships/hyperlink" Target="http://www.medscape.com/viewarticle/811033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yst.nejm.org/chronic-pain-care-falls-short/" TargetMode="External"/><Relationship Id="rId2" Type="http://schemas.openxmlformats.org/officeDocument/2006/relationships/hyperlink" Target="https://www.medscape.com/viewarticle/891079?src=wnl_edit_tpal&amp;uac=84097ER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hyperlink" Target="http://www.xsjjys.com/search-pictures.html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ytimes.com/2016/03/17/health/er-pain-pills-opioids-addiction-doctors.html?smprod=nytcore-ipad&amp;smid=nytcore-ipad-share&amp;_r=1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scape.com/viewarticle/858411?nlid=99105_3901&amp;src=wnl_newsalrt_160204_MSCPEDIT&amp;uac=84097ER&amp;impID=980959&amp;faf=1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jzsyj.org/CN/article/downloadArticleFile.do?attachType=PDF&amp;id=771" TargetMode="Externa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asp-pain.org/AM/AMTemplate.cfm?Section=HOME,HOME&amp;CONTENTID=11730&amp;TEMPLATE=/CM/ContentDisplay.cfm&amp;SECTION=HOME,HOME" TargetMode="Externa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pubmed.ncbi.nlm.nih.gov/15101960/" TargetMode="Externa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272735816300915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com/url?url=http://www.stockphotos.ro/happy-graduate-image49228136.html&amp;rct=j&amp;frm=1&amp;q=&amp;esrc=s&amp;sa=U&amp;ved=0ahUKEwjP5rexktfLAhVFg4MKHT-eCRU46AIQwW4IFjAA&amp;usg=AFQjCNEpDnUZny0c6mUohIKq9ED-XgU3tg" TargetMode="Externa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cpmp@nebraskamed.com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ved=0CAcQjRw&amp;url=http://www.hooghly.gov.in/oth_infm.htm&amp;ei=XAALVdWhMc22oQT_24DwBg&amp;bvm=bv.88528373,d.cWc&amp;psig=AFQjCNFKFbOLeRRnTPlV7N-rbFRnzyV_Og&amp;ust=142686943780489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4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947" y="545125"/>
            <a:ext cx="8082951" cy="2231176"/>
          </a:xfrm>
        </p:spPr>
        <p:txBody>
          <a:bodyPr anchor="ctr">
            <a:noAutofit/>
          </a:bodyPr>
          <a:lstStyle/>
          <a:p>
            <a:pPr algn="ctr"/>
            <a:r>
              <a:rPr lang="en-US" b="0" dirty="0"/>
              <a:t> </a:t>
            </a:r>
            <a:r>
              <a:rPr lang="en-US" dirty="0"/>
              <a:t>Pain Rehabilitation Strategies: </a:t>
            </a:r>
            <a:r>
              <a:rPr lang="en-US" b="0" dirty="0"/>
              <a:t>The Unsung Opioid Alternative</a:t>
            </a:r>
            <a:endParaRPr lang="en-US" sz="54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719" y="3033786"/>
            <a:ext cx="7025497" cy="2137982"/>
          </a:xfrm>
        </p:spPr>
        <p:txBody>
          <a:bodyPr>
            <a:normAutofit fontScale="92500" lnSpcReduction="10000"/>
          </a:bodyPr>
          <a:lstStyle/>
          <a:p>
            <a:r>
              <a:rPr lang="en-US" sz="2900" dirty="0">
                <a:solidFill>
                  <a:schemeClr val="bg1"/>
                </a:solidFill>
              </a:rPr>
              <a:t>Presented by: </a:t>
            </a:r>
            <a:endParaRPr lang="en-US" sz="2900" b="0" dirty="0">
              <a:solidFill>
                <a:schemeClr val="bg1"/>
              </a:solidFill>
            </a:endParaRPr>
          </a:p>
          <a:p>
            <a:endParaRPr lang="en-US" b="0" dirty="0"/>
          </a:p>
          <a:p>
            <a:r>
              <a:rPr lang="it-IT" dirty="0">
                <a:solidFill>
                  <a:schemeClr val="bg1"/>
                </a:solidFill>
              </a:rPr>
              <a:t>Giuseppe “Joe” Siracusano, PT, DPT, MA, BSPT </a:t>
            </a:r>
          </a:p>
          <a:p>
            <a:r>
              <a:rPr lang="sv-SE" b="0" dirty="0">
                <a:solidFill>
                  <a:schemeClr val="bg1"/>
                </a:solidFill>
              </a:rPr>
              <a:t>Chronic Pain Management Program, Nebraska Medicine </a:t>
            </a:r>
          </a:p>
          <a:p>
            <a:r>
              <a:rPr lang="en-US" b="0" dirty="0">
                <a:solidFill>
                  <a:schemeClr val="bg1"/>
                </a:solidFill>
              </a:rPr>
              <a:t>Adjunct Assistant Professor, Physical Therapy Education </a:t>
            </a:r>
          </a:p>
          <a:p>
            <a:r>
              <a:rPr lang="en-US" b="0" dirty="0">
                <a:solidFill>
                  <a:schemeClr val="bg1"/>
                </a:solidFill>
              </a:rPr>
              <a:t>College of Allied Health Professions, UNMC</a:t>
            </a:r>
          </a:p>
          <a:p>
            <a:r>
              <a:rPr lang="en-US" b="0" dirty="0">
                <a:solidFill>
                  <a:schemeClr val="bg1"/>
                </a:solidFill>
                <a:hlinkClick r:id="rId2"/>
              </a:rPr>
              <a:t>gsiracus@nebraskamed.com</a:t>
            </a:r>
            <a:r>
              <a:rPr lang="en-US" b="0" dirty="0">
                <a:solidFill>
                  <a:schemeClr val="bg1"/>
                </a:solidFill>
              </a:rPr>
              <a:t> </a:t>
            </a:r>
          </a:p>
          <a:p>
            <a:r>
              <a:rPr lang="en-US" b="0" dirty="0">
                <a:solidFill>
                  <a:schemeClr val="bg1"/>
                </a:solidFill>
                <a:hlinkClick r:id="rId3"/>
              </a:rPr>
              <a:t>cpmp@nebraskamed.com</a:t>
            </a:r>
            <a:r>
              <a:rPr lang="en-US" b="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A4BA7-B249-4918-BB35-D5EBEC712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065" y="5702710"/>
            <a:ext cx="1502285" cy="115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9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3E960E-5580-44A3-A081-000F6E46F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59" y="-337200"/>
            <a:ext cx="8468341" cy="850965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971800" y="1336675"/>
            <a:ext cx="403860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360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3600"/>
              <a:t>		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EFA6D3E-994C-4E70-8FE7-998C618BDEE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68350" y="657225"/>
            <a:ext cx="760730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sz="4000" kern="0" dirty="0">
                <a:solidFill>
                  <a:schemeClr val="bg1"/>
                </a:solidFill>
                <a:effectLst/>
                <a:latin typeface="Tahoma"/>
              </a:rPr>
              <a:t>Explain this…….. </a:t>
            </a:r>
          </a:p>
        </p:txBody>
      </p:sp>
    </p:spTree>
    <p:extLst>
      <p:ext uri="{BB962C8B-B14F-4D97-AF65-F5344CB8AC3E}">
        <p14:creationId xmlns:p14="http://schemas.microsoft.com/office/powerpoint/2010/main" val="109088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66800" y="-92348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sz="4000" kern="0" dirty="0" smtClean="0">
                <a:solidFill>
                  <a:srgbClr val="AC1F2D"/>
                </a:solidFill>
                <a:latin typeface="Tahoma"/>
              </a:rPr>
              <a:t>And </a:t>
            </a:r>
            <a:r>
              <a:rPr lang="en-US" sz="4000" kern="0" dirty="0">
                <a:solidFill>
                  <a:srgbClr val="AC1F2D"/>
                </a:solidFill>
                <a:latin typeface="Tahoma"/>
              </a:rPr>
              <a:t>this……..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6" y="1081340"/>
            <a:ext cx="8514734" cy="577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4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7394" y="160254"/>
            <a:ext cx="8229600" cy="90931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Pain “Fact” Errors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EA29EC-106C-4F60-8E03-1DA4FF553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303" y="1069564"/>
            <a:ext cx="5148049" cy="578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2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7394" y="160254"/>
            <a:ext cx="8229600" cy="90931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Pain “Fact” Errors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68924" y="1690902"/>
            <a:ext cx="820420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457200" indent="-457200" eaLnBrk="0" hangingPunct="0">
              <a:defRPr sz="4000">
                <a:solidFill>
                  <a:schemeClr val="folHlink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folHlink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folHlink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folHlink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folHlink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folHlink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folHlink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folHlink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folHlink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The Pain Nerve Ending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The Pain Nerve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The Pain Pathway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Nociception Equals Pain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The Pain messages from your body 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When your body feels pain 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The Degree of Pain indicates the degree of</a:t>
            </a:r>
          </a:p>
          <a:p>
            <a:pPr lvl="1" eaLnBrk="1" hangingPunct="1"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Injury severity</a:t>
            </a:r>
          </a:p>
          <a:p>
            <a:pPr lvl="1" eaLnBrk="1" hangingPunct="1"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Physiological pathology</a:t>
            </a:r>
          </a:p>
          <a:p>
            <a:pPr lvl="1" eaLnBrk="1" hangingPunct="1"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Anatomical pathology</a:t>
            </a:r>
          </a:p>
          <a:p>
            <a:pPr lvl="1" eaLnBrk="1" hangingPunct="1"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Biomechanical pathology</a:t>
            </a:r>
          </a:p>
        </p:txBody>
      </p:sp>
    </p:spTree>
    <p:extLst>
      <p:ext uri="{BB962C8B-B14F-4D97-AF65-F5344CB8AC3E}">
        <p14:creationId xmlns:p14="http://schemas.microsoft.com/office/powerpoint/2010/main" val="321432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787396" y="579568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Chronic Non-malignant Pain/ Medically Stable Pain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8924" y="1966203"/>
            <a:ext cx="820420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457200" indent="-457200" eaLnBrk="0" hangingPunct="0">
              <a:defRPr sz="4000">
                <a:solidFill>
                  <a:schemeClr val="folHlink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folHlink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folHlink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folHlink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folHlink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folHlink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folHlink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folHlink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folHlink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Can be, but is not restricted to, the result of tissue damage 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Treatment focused on correcting damage, mechanical irritations or minimization of on-going damage is usually limited and can be futile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Effective treatment addresses the elimination or minimization of DISABILITY which includes patient engagement and education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Absolute rest and/ or immobilization is NOT appropriate</a:t>
            </a:r>
          </a:p>
          <a:p>
            <a:pPr eaLnBrk="1" hangingPunct="1">
              <a:buClr>
                <a:srgbClr val="FF0000"/>
              </a:buClr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Pathology </a:t>
            </a:r>
            <a:r>
              <a:rPr lang="en-US" sz="2400" u="sng" dirty="0">
                <a:solidFill>
                  <a:schemeClr val="tx1"/>
                </a:solidFill>
              </a:rPr>
              <a:t>MAY</a:t>
            </a:r>
            <a:r>
              <a:rPr lang="en-US" sz="2400" dirty="0">
                <a:solidFill>
                  <a:schemeClr val="tx1"/>
                </a:solidFill>
              </a:rPr>
              <a:t> have initiated the process </a:t>
            </a:r>
            <a:r>
              <a:rPr lang="en-US" sz="2400" u="sng" dirty="0">
                <a:solidFill>
                  <a:schemeClr val="tx1"/>
                </a:solidFill>
              </a:rPr>
              <a:t>BUT</a:t>
            </a:r>
            <a:r>
              <a:rPr lang="en-US" sz="2400" dirty="0">
                <a:solidFill>
                  <a:schemeClr val="tx1"/>
                </a:solidFill>
              </a:rPr>
              <a:t> is </a:t>
            </a:r>
            <a:r>
              <a:rPr lang="en-US" sz="2400" u="sng" dirty="0">
                <a:solidFill>
                  <a:srgbClr val="FF0000"/>
                </a:solidFill>
              </a:rPr>
              <a:t>not exclusively</a:t>
            </a:r>
            <a:r>
              <a:rPr lang="en-US" sz="2400" dirty="0">
                <a:solidFill>
                  <a:schemeClr val="tx1"/>
                </a:solidFill>
              </a:rPr>
              <a:t> the source of the current pain experience </a:t>
            </a:r>
            <a:r>
              <a:rPr lang="en-US" sz="2400" dirty="0">
                <a:solidFill>
                  <a:srgbClr val="FF0000"/>
                </a:solidFill>
              </a:rPr>
              <a:t>(or at all !) </a:t>
            </a:r>
          </a:p>
        </p:txBody>
      </p:sp>
    </p:spTree>
    <p:extLst>
      <p:ext uri="{BB962C8B-B14F-4D97-AF65-F5344CB8AC3E}">
        <p14:creationId xmlns:p14="http://schemas.microsoft.com/office/powerpoint/2010/main" val="363993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dirty="0"/>
              <a:t>Chronic Benign Pain / Medically Stable Pain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75857" y="1528636"/>
            <a:ext cx="8141854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Tx/>
              <a:buChar char="•"/>
              <a:defRPr/>
            </a:pPr>
            <a:r>
              <a:rPr lang="en-US" sz="2400" dirty="0"/>
              <a:t>Analgesics are NOT useful (differing opinions,,,,, still)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/>
              <a:t>Utilizing Non-Narcotic approaches for pain is Best Practice now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</a:rPr>
              <a:t>Long term – lasting longer than 3-6 months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/>
              <a:t>Pain does NOT completely cease REGARLESS OF tissue  repair or healing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/>
              <a:t>The classic disease model DOES NOT APPLY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/>
              <a:t>No lasting response to acute interventions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u="sng" dirty="0"/>
              <a:t>Symptoms</a:t>
            </a:r>
            <a:r>
              <a:rPr lang="en-US" sz="2400" dirty="0"/>
              <a:t> can be progressive over time if not properly addressed due to PNS/ CNS/ </a:t>
            </a:r>
            <a:r>
              <a:rPr lang="en-US" sz="2400" dirty="0" smtClean="0"/>
              <a:t>ANS/ ENS </a:t>
            </a:r>
            <a:r>
              <a:rPr lang="en-US" sz="2400" dirty="0"/>
              <a:t>sensitization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/>
              <a:t>Examples: Fibromyalgia Syndrome (FMS), failed back syndrome, unresolved post-surgical pain, phantom limb pain, multiple pain sites, </a:t>
            </a:r>
            <a:r>
              <a:rPr lang="en-US" sz="2400" dirty="0" err="1"/>
              <a:t>etc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249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928255"/>
            <a:ext cx="212725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48188" y="2286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/>
              <a:t>CLINICAL TENDENCIES </a:t>
            </a:r>
            <a:br>
              <a:rPr lang="en-US" sz="4000" dirty="0"/>
            </a:br>
            <a:r>
              <a:rPr lang="en-US" sz="4000" dirty="0"/>
              <a:t>of Chronic Benign Pain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5788" y="2444750"/>
            <a:ext cx="8077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dirty="0"/>
              <a:t>THE </a:t>
            </a:r>
            <a:r>
              <a:rPr lang="en-US" sz="2400" b="1" i="1" dirty="0">
                <a:solidFill>
                  <a:srgbClr val="FFCC66"/>
                </a:solidFill>
              </a:rPr>
              <a:t>YELLOW</a:t>
            </a:r>
            <a:r>
              <a:rPr lang="en-US" sz="2400" b="1" i="1" dirty="0"/>
              <a:t> FLAGS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/>
              <a:t>Higher prevalence of work-related injuries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/>
              <a:t>Greater health-care utilization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/>
              <a:t>Higher utilization of opioid / narcotic analgesics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/>
              <a:t>Higher incidence of failed surgical procedures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/>
              <a:t>Greater functional impairment (relative to clinical findings) 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/>
              <a:t>More constant pain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/>
              <a:t>Higher levels of emotional distress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/>
              <a:t>More negative attitudes about the future</a:t>
            </a:r>
          </a:p>
        </p:txBody>
      </p:sp>
    </p:spTree>
    <p:extLst>
      <p:ext uri="{BB962C8B-B14F-4D97-AF65-F5344CB8AC3E}">
        <p14:creationId xmlns:p14="http://schemas.microsoft.com/office/powerpoint/2010/main" val="138216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66" y="395831"/>
            <a:ext cx="7606427" cy="950831"/>
          </a:xfrm>
        </p:spPr>
        <p:txBody>
          <a:bodyPr/>
          <a:lstStyle/>
          <a:p>
            <a:r>
              <a:rPr lang="en-US" dirty="0"/>
              <a:t>The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53467" y="1651462"/>
            <a:ext cx="8047633" cy="504143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AC1F2D"/>
                </a:solidFill>
              </a:rPr>
              <a:t>Medications: 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Tried them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Don’t want to try them – “I don’t do that”, “I don’t like taking medications”</a:t>
            </a:r>
          </a:p>
          <a:p>
            <a:r>
              <a:rPr lang="en-US" sz="4400" dirty="0">
                <a:solidFill>
                  <a:srgbClr val="AC1F2D"/>
                </a:solidFill>
              </a:rPr>
              <a:t>Injection therapy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sz="2800" dirty="0"/>
              <a:t>Trigger point injections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Epidural Injection Therapy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Botox/ </a:t>
            </a:r>
            <a:r>
              <a:rPr lang="en-US" sz="2800" dirty="0" err="1">
                <a:solidFill>
                  <a:schemeClr val="tx1"/>
                </a:solidFill>
              </a:rPr>
              <a:t>Dysport</a:t>
            </a:r>
            <a:r>
              <a:rPr lang="en-US" sz="2800" dirty="0">
                <a:solidFill>
                  <a:schemeClr val="tx1"/>
                </a:solidFill>
              </a:rPr>
              <a:t> injections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searching image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214" y="395831"/>
            <a:ext cx="2796736" cy="14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4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86" y="-1302905"/>
            <a:ext cx="5901114" cy="4425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66" y="395831"/>
            <a:ext cx="7606427" cy="950831"/>
          </a:xfrm>
        </p:spPr>
        <p:txBody>
          <a:bodyPr/>
          <a:lstStyle/>
          <a:p>
            <a:r>
              <a:rPr lang="en-US" dirty="0"/>
              <a:t>The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56666" y="1701338"/>
            <a:ext cx="7282213" cy="500426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AC1F2D"/>
                </a:solidFill>
              </a:rPr>
              <a:t>Other Needles: 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sz="2800" dirty="0"/>
              <a:t>Dry needling 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sz="2800" dirty="0"/>
              <a:t>Acupuncture </a:t>
            </a:r>
          </a:p>
          <a:p>
            <a:r>
              <a:rPr lang="en-US" sz="4400" dirty="0">
                <a:solidFill>
                  <a:srgbClr val="AC1F2D"/>
                </a:solidFill>
              </a:rPr>
              <a:t>Surgical Procedures: 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sz="2800" b="0" dirty="0">
                <a:solidFill>
                  <a:schemeClr val="tx1"/>
                </a:solidFill>
              </a:rPr>
              <a:t>Radio Frequency Ablation (RFA)  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sz="2800" b="0" dirty="0">
                <a:solidFill>
                  <a:schemeClr val="tx1"/>
                </a:solidFill>
              </a:rPr>
              <a:t>Stimulator implantation 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sz="2800" b="0" dirty="0">
                <a:solidFill>
                  <a:schemeClr val="tx1"/>
                </a:solidFill>
              </a:rPr>
              <a:t>Spinal surgeries</a:t>
            </a:r>
          </a:p>
          <a:p>
            <a:r>
              <a:rPr lang="en-US" sz="3200" dirty="0">
                <a:solidFill>
                  <a:schemeClr val="tx1"/>
                </a:solidFill>
              </a:rPr>
              <a:t> 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7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59419" y="984250"/>
            <a:ext cx="5836831" cy="2952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66" y="395831"/>
            <a:ext cx="7606427" cy="950831"/>
          </a:xfrm>
        </p:spPr>
        <p:txBody>
          <a:bodyPr/>
          <a:lstStyle/>
          <a:p>
            <a:r>
              <a:rPr lang="en-US" dirty="0"/>
              <a:t>The Search: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56667" y="1546163"/>
            <a:ext cx="7282213" cy="525364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AC1F2D"/>
                </a:solidFill>
              </a:rPr>
              <a:t>OTHERS</a:t>
            </a:r>
          </a:p>
          <a:p>
            <a:pPr marL="457200" indent="-457200">
              <a:buFont typeface="+mj-lt"/>
              <a:buAutoNum type="arabicPeriod"/>
            </a:pPr>
            <a:endParaRPr lang="en-US" sz="2400" b="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0" dirty="0">
                <a:solidFill>
                  <a:schemeClr val="tx1"/>
                </a:solidFill>
              </a:rPr>
              <a:t>Physical Therapy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dirty="0">
                <a:solidFill>
                  <a:schemeClr val="tx1"/>
                </a:solidFill>
              </a:rPr>
              <a:t>Chiropractic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dirty="0">
                <a:solidFill>
                  <a:schemeClr val="tx1"/>
                </a:solidFill>
              </a:rPr>
              <a:t>Massage Therapy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dirty="0">
                <a:solidFill>
                  <a:schemeClr val="tx1"/>
                </a:solidFill>
              </a:rPr>
              <a:t>Acupuncture: </a:t>
            </a:r>
          </a:p>
          <a:p>
            <a:pPr marL="1257300" lvl="1" indent="-514350">
              <a:buFont typeface="+mj-lt"/>
              <a:buAutoNum type="alphaLcPeriod"/>
            </a:pPr>
            <a:r>
              <a:rPr lang="en-US" sz="2000" b="0" dirty="0"/>
              <a:t>Medical Acupuncture</a:t>
            </a:r>
          </a:p>
          <a:p>
            <a:pPr marL="1257300" lvl="1" indent="-514350">
              <a:buFont typeface="+mj-lt"/>
              <a:buAutoNum type="alphaLcPeriod"/>
            </a:pPr>
            <a:r>
              <a:rPr lang="en-US" sz="2000" b="0" dirty="0"/>
              <a:t>Chiropractic Acupuncture</a:t>
            </a:r>
          </a:p>
          <a:p>
            <a:pPr marL="1257300" lvl="1" indent="-514350">
              <a:buFont typeface="+mj-lt"/>
              <a:buAutoNum type="alphaLcPeriod"/>
            </a:pPr>
            <a:r>
              <a:rPr lang="en-US" sz="2000" b="0" dirty="0"/>
              <a:t>Traditional Chinese Medicine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dirty="0" err="1">
                <a:solidFill>
                  <a:schemeClr val="tx1"/>
                </a:solidFill>
              </a:rPr>
              <a:t>Kratom</a:t>
            </a:r>
            <a:endParaRPr lang="en-US" sz="2400" b="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0" dirty="0">
                <a:solidFill>
                  <a:schemeClr val="tx1"/>
                </a:solidFill>
              </a:rPr>
              <a:t>Medical Cannabis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dirty="0">
                <a:solidFill>
                  <a:schemeClr val="tx1"/>
                </a:solidFill>
              </a:rPr>
              <a:t>Other Supplements </a:t>
            </a:r>
          </a:p>
          <a:p>
            <a:r>
              <a:rPr lang="en-US" dirty="0">
                <a:solidFill>
                  <a:schemeClr val="tx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3053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112" y="4067180"/>
            <a:ext cx="8244881" cy="165519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it-IT" sz="3200" dirty="0"/>
              <a:t>Giuseppe “Joe” Siracusano, PT, DPT, MA, BSPT </a:t>
            </a:r>
          </a:p>
          <a:p>
            <a:pPr algn="ctr"/>
            <a:endParaRPr lang="it-IT" sz="32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of Nebraska Medicine’s Chronic Pain Management Program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products to promote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off-label medication use guidance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0113" y="703101"/>
            <a:ext cx="8069325" cy="780642"/>
          </a:xfrm>
          <a:prstGeom prst="rect">
            <a:avLst/>
          </a:prstGeom>
          <a:solidFill>
            <a:schemeClr val="tx1"/>
          </a:solidFill>
          <a:ln w="25400">
            <a:solidFill>
              <a:srgbClr val="C00000"/>
            </a:solidFill>
          </a:ln>
          <a:effectLst/>
        </p:spPr>
        <p:txBody>
          <a:bodyPr vert="horz" lIns="91440" tIns="0" rIns="91440" bIns="0" rtlCol="0" anchor="b">
            <a:normAutofit fontScale="9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i="0" kern="1200" baseline="0">
                <a:solidFill>
                  <a:srgbClr val="AC1F2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 DECLARATION</a:t>
            </a:r>
            <a:r>
              <a:rPr lang="en-US" sz="5400">
                <a:solidFill>
                  <a:prstClr val="white"/>
                </a:solidFill>
              </a:rPr>
              <a:t> </a:t>
            </a:r>
            <a:endParaRPr lang="en-US" sz="5400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42304" y="1969380"/>
            <a:ext cx="8082951" cy="1900257"/>
          </a:xfrm>
          <a:prstGeom prst="rect">
            <a:avLst/>
          </a:prstGeom>
        </p:spPr>
        <p:txBody>
          <a:bodyPr vert="horz" lIns="91440" tIns="0" rIns="91440" bIns="0" rtlCol="0" anchor="ctr">
            <a:normAutofit lnSpcReduction="1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i="0" kern="1200" baseline="0">
                <a:solidFill>
                  <a:srgbClr val="AC1F2D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800" dirty="0"/>
              <a:t>Pain Rehabilitation Strategies: </a:t>
            </a:r>
            <a:r>
              <a:rPr lang="en-US" sz="4800" b="0" dirty="0"/>
              <a:t>The Unsung Opioid Alternative</a:t>
            </a:r>
            <a:endParaRPr lang="en-US" sz="4400" b="0" dirty="0"/>
          </a:p>
        </p:txBody>
      </p:sp>
    </p:spTree>
    <p:extLst>
      <p:ext uri="{BB962C8B-B14F-4D97-AF65-F5344CB8AC3E}">
        <p14:creationId xmlns:p14="http://schemas.microsoft.com/office/powerpoint/2010/main" val="388197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AHH, THE OPIOIDS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17600" y="1709882"/>
            <a:ext cx="722630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/>
              <a:t>Medscape’s Ten Prescriptions Never to Write:</a:t>
            </a:r>
            <a:r>
              <a:rPr lang="en-US" dirty="0"/>
              <a:t> </a:t>
            </a:r>
          </a:p>
          <a:p>
            <a:r>
              <a:rPr lang="en-US" dirty="0"/>
              <a:t>1. Alprazolam (Xanax®) (lorazepam [Ativan®] is safer)</a:t>
            </a:r>
          </a:p>
          <a:p>
            <a:r>
              <a:rPr lang="en-US" dirty="0"/>
              <a:t>2. </a:t>
            </a:r>
            <a:r>
              <a:rPr lang="en-US" b="1" dirty="0">
                <a:solidFill>
                  <a:srgbClr val="FF0000"/>
                </a:solidFill>
              </a:rPr>
              <a:t>Methadone for pain</a:t>
            </a:r>
            <a:r>
              <a:rPr lang="en-US" dirty="0"/>
              <a:t>, unless very experienced</a:t>
            </a:r>
          </a:p>
          <a:p>
            <a:r>
              <a:rPr lang="en-US" dirty="0"/>
              <a:t>3. </a:t>
            </a:r>
            <a:r>
              <a:rPr lang="en-US" b="1" dirty="0">
                <a:solidFill>
                  <a:srgbClr val="FF0000"/>
                </a:solidFill>
              </a:rPr>
              <a:t>Opioids greater than 100 mg morphine equivalents daily</a:t>
            </a:r>
          </a:p>
          <a:p>
            <a:r>
              <a:rPr lang="en-US" dirty="0"/>
              <a:t>4. </a:t>
            </a:r>
            <a:r>
              <a:rPr lang="en-US" dirty="0" err="1"/>
              <a:t>Carisoprodol</a:t>
            </a:r>
            <a:r>
              <a:rPr lang="en-US" dirty="0"/>
              <a:t> (Soma®) or </a:t>
            </a:r>
            <a:r>
              <a:rPr lang="en-US" dirty="0" err="1"/>
              <a:t>butalbital</a:t>
            </a:r>
            <a:r>
              <a:rPr lang="en-US" dirty="0"/>
              <a:t>, which are short-acting barbiturates</a:t>
            </a:r>
          </a:p>
          <a:p>
            <a:r>
              <a:rPr lang="en-US" dirty="0"/>
              <a:t>5. </a:t>
            </a:r>
            <a:r>
              <a:rPr lang="en-US" b="1" dirty="0">
                <a:solidFill>
                  <a:srgbClr val="FF0000"/>
                </a:solidFill>
              </a:rPr>
              <a:t>Tramadol; it is not a safer option for high-risk patients</a:t>
            </a:r>
          </a:p>
          <a:p>
            <a:r>
              <a:rPr lang="en-US" dirty="0"/>
              <a:t>6. Short-acting psychostimulants (amphetamine, methylphenidate)</a:t>
            </a:r>
          </a:p>
          <a:p>
            <a:r>
              <a:rPr lang="en-US" dirty="0"/>
              <a:t>7. </a:t>
            </a:r>
            <a:r>
              <a:rPr lang="en-US" b="1" dirty="0" err="1">
                <a:solidFill>
                  <a:srgbClr val="FF0000"/>
                </a:solidFill>
              </a:rPr>
              <a:t>Meperidine</a:t>
            </a:r>
            <a:r>
              <a:rPr lang="en-US" b="1" dirty="0">
                <a:solidFill>
                  <a:srgbClr val="FF0000"/>
                </a:solidFill>
              </a:rPr>
              <a:t> (Demerol®)</a:t>
            </a:r>
          </a:p>
          <a:p>
            <a:r>
              <a:rPr lang="en-US" dirty="0"/>
              <a:t>8</a:t>
            </a:r>
            <a:r>
              <a:rPr lang="en-US" b="1" dirty="0">
                <a:solidFill>
                  <a:srgbClr val="FF0000"/>
                </a:solidFill>
              </a:rPr>
              <a:t>. Long-acting hydrocodone (</a:t>
            </a:r>
            <a:r>
              <a:rPr lang="en-US" b="1" dirty="0" err="1">
                <a:solidFill>
                  <a:srgbClr val="FF0000"/>
                </a:solidFill>
              </a:rPr>
              <a:t>Zohydro</a:t>
            </a:r>
            <a:r>
              <a:rPr lang="en-US" b="1" dirty="0">
                <a:solidFill>
                  <a:srgbClr val="FF0000"/>
                </a:solidFill>
              </a:rPr>
              <a:t>®)</a:t>
            </a:r>
          </a:p>
          <a:p>
            <a:r>
              <a:rPr lang="en-US" dirty="0"/>
              <a:t>9. </a:t>
            </a:r>
            <a:r>
              <a:rPr lang="en-US" b="1" dirty="0">
                <a:solidFill>
                  <a:srgbClr val="FF0000"/>
                </a:solidFill>
              </a:rPr>
              <a:t>Any opioid until you've assessed the patient's addiction and mental health background</a:t>
            </a:r>
          </a:p>
          <a:p>
            <a:r>
              <a:rPr lang="en-US" dirty="0"/>
              <a:t>10. </a:t>
            </a:r>
            <a:r>
              <a:rPr lang="en-US" b="1" dirty="0">
                <a:solidFill>
                  <a:srgbClr val="FF0000"/>
                </a:solidFill>
              </a:rPr>
              <a:t>Any prescription while the patient is under duress</a:t>
            </a:r>
          </a:p>
          <a:p>
            <a:endParaRPr lang="en-US" dirty="0">
              <a:effectLst/>
            </a:endParaRPr>
          </a:p>
          <a:p>
            <a:r>
              <a:rPr lang="en-US" u="sng" dirty="0"/>
              <a:t>10 Scripts Never to Write</a:t>
            </a:r>
            <a:r>
              <a:rPr lang="en-US" b="1" dirty="0"/>
              <a:t> </a:t>
            </a:r>
            <a:r>
              <a:rPr lang="en-US" dirty="0"/>
              <a:t>Charlie P. </a:t>
            </a:r>
            <a:r>
              <a:rPr lang="en-US" dirty="0" err="1"/>
              <a:t>Reznikoff</a:t>
            </a:r>
            <a:r>
              <a:rPr lang="en-US" dirty="0"/>
              <a:t>, MD March 16, 2015  </a:t>
            </a:r>
            <a:r>
              <a:rPr lang="en-US" dirty="0">
                <a:hlinkClick r:id="rId2"/>
              </a:rPr>
              <a:t>http://www.medscape.com/viewarticle/841297?src=wnl_edit_tpal&amp;uac=84097ER</a:t>
            </a:r>
            <a:r>
              <a:rPr lang="en-US" dirty="0"/>
              <a:t> </a:t>
            </a:r>
            <a:endParaRPr lang="en-US" dirty="0">
              <a:effectLst/>
            </a:endParaRPr>
          </a:p>
        </p:txBody>
      </p:sp>
      <p:pic>
        <p:nvPicPr>
          <p:cNvPr id="4" name="Picture 2" descr="http://upload.wikimedia.org/wikipedia/commons/thumb/1/1b/Yellow_flag_waving.svg/951px-Yellow_flag_waving.svg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545"/>
            <a:ext cx="2130425" cy="229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77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AHH, THE OPIOIDS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19211" y="1826344"/>
            <a:ext cx="7488815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Tx/>
              <a:buChar char="•"/>
              <a:defRPr/>
            </a:pPr>
            <a:r>
              <a:rPr lang="en-US" sz="2400" dirty="0"/>
              <a:t>Rebound Pain Phenomena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/>
              <a:t>Hypothalamic/ Pituitary Dysfunction</a:t>
            </a:r>
          </a:p>
          <a:p>
            <a:pPr marL="914400" lvl="1" indent="-457200">
              <a:buFontTx/>
              <a:buChar char="•"/>
              <a:defRPr/>
            </a:pPr>
            <a:r>
              <a:rPr lang="en-US" sz="2400" dirty="0"/>
              <a:t>Oral or intrathecal</a:t>
            </a:r>
          </a:p>
          <a:p>
            <a:pPr marL="1371600" lvl="2" indent="-457200">
              <a:buFontTx/>
              <a:buChar char="•"/>
              <a:defRPr/>
            </a:pPr>
            <a:r>
              <a:rPr lang="en-US" sz="2400" dirty="0"/>
              <a:t>Hormone imbalances</a:t>
            </a:r>
          </a:p>
          <a:p>
            <a:pPr marL="1828800" lvl="3" indent="-457200">
              <a:buFontTx/>
              <a:buChar char="•"/>
              <a:defRPr/>
            </a:pPr>
            <a:r>
              <a:rPr lang="en-US" sz="2400" dirty="0"/>
              <a:t>Males and females </a:t>
            </a:r>
          </a:p>
          <a:p>
            <a:pPr marL="1828800" lvl="3" indent="-457200">
              <a:buFontTx/>
              <a:buChar char="•"/>
              <a:defRPr/>
            </a:pPr>
            <a:r>
              <a:rPr lang="en-US" sz="2400" dirty="0"/>
              <a:t>Fertility function</a:t>
            </a:r>
          </a:p>
          <a:p>
            <a:pPr marL="1828800" lvl="3" indent="-457200">
              <a:buFontTx/>
              <a:buChar char="•"/>
              <a:defRPr/>
            </a:pPr>
            <a:r>
              <a:rPr lang="en-US" sz="2400" dirty="0"/>
              <a:t>Other Emotional/ Cognitive/ Physiological disruptions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/>
              <a:t>Emotional adverse effects</a:t>
            </a:r>
          </a:p>
          <a:p>
            <a:pPr marL="914400" lvl="1" indent="-457200">
              <a:buFontTx/>
              <a:buChar char="•"/>
              <a:defRPr/>
            </a:pPr>
            <a:r>
              <a:rPr lang="en-US" sz="2400" dirty="0"/>
              <a:t>Depression </a:t>
            </a:r>
          </a:p>
          <a:p>
            <a:pPr marL="914400" lvl="1" indent="-457200">
              <a:buFontTx/>
              <a:buChar char="•"/>
              <a:defRPr/>
            </a:pPr>
            <a:r>
              <a:rPr lang="en-US" sz="2400" dirty="0"/>
              <a:t>Anxiety</a:t>
            </a:r>
          </a:p>
          <a:p>
            <a:pPr marL="914400" lvl="1" indent="-457200">
              <a:buFontTx/>
              <a:buChar char="•"/>
              <a:defRPr/>
            </a:pPr>
            <a:r>
              <a:rPr lang="en-US" sz="2400" dirty="0"/>
              <a:t>Other de-motivations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/>
              <a:t>Osteoporosis</a:t>
            </a:r>
          </a:p>
        </p:txBody>
      </p:sp>
      <p:pic>
        <p:nvPicPr>
          <p:cNvPr id="7" name="Picture 2" descr="http://upload.wikimedia.org/wikipedia/commons/thumb/1/1b/Yellow_flag_waving.svg/951px-Yellow_flag_waving.sv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545"/>
            <a:ext cx="2130425" cy="229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26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AHH, THE OPIOIDS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6868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Tx/>
              <a:buChar char="•"/>
              <a:defRPr/>
            </a:pPr>
            <a:r>
              <a:rPr lang="en-US" sz="2400" b="1" dirty="0"/>
              <a:t>Opioid </a:t>
            </a:r>
            <a:r>
              <a:rPr lang="en-US" sz="2400" b="1" dirty="0" err="1"/>
              <a:t>hyperalgesia</a:t>
            </a:r>
            <a:endParaRPr lang="en-US" sz="2400" b="1" dirty="0"/>
          </a:p>
          <a:p>
            <a:pPr marL="914400" lvl="1" indent="-457200">
              <a:buFontTx/>
              <a:buChar char="•"/>
              <a:defRPr/>
            </a:pPr>
            <a:r>
              <a:rPr lang="en-US" sz="2400" dirty="0"/>
              <a:t>Characteristically more diffuse pain relative to initial pain experience</a:t>
            </a:r>
          </a:p>
          <a:p>
            <a:pPr marL="914400" lvl="1" indent="-457200">
              <a:buFontTx/>
              <a:buChar char="•"/>
              <a:defRPr/>
            </a:pPr>
            <a:r>
              <a:rPr lang="en-US" sz="2400" dirty="0"/>
              <a:t>Characteristically promotes reduced pain tolerance</a:t>
            </a:r>
          </a:p>
          <a:p>
            <a:pPr marL="1371600" lvl="2" indent="-457200">
              <a:buFontTx/>
              <a:buChar char="•"/>
              <a:defRPr/>
            </a:pPr>
            <a:r>
              <a:rPr lang="en-US" sz="2400" dirty="0"/>
              <a:t>Adds pain in new body sites or ‘triggers’</a:t>
            </a:r>
          </a:p>
          <a:p>
            <a:pPr marL="914400" lvl="1" indent="-457200">
              <a:buFontTx/>
              <a:buChar char="•"/>
              <a:defRPr/>
            </a:pPr>
            <a:r>
              <a:rPr lang="en-US" sz="2400" dirty="0" smtClean="0"/>
              <a:t>Increasing </a:t>
            </a:r>
            <a:r>
              <a:rPr lang="en-US" sz="2400" dirty="0"/>
              <a:t>doses to get the same “effect”</a:t>
            </a:r>
          </a:p>
          <a:p>
            <a:pPr marL="1371600" lvl="2" indent="-457200">
              <a:buFontTx/>
              <a:buChar char="•"/>
              <a:defRPr/>
            </a:pPr>
            <a:r>
              <a:rPr lang="en-US" sz="2400" dirty="0"/>
              <a:t>Doesn’t eliminate the pain – “takes the edge off”</a:t>
            </a:r>
          </a:p>
          <a:p>
            <a:pPr marL="1828800" lvl="3" indent="-457200">
              <a:buFontTx/>
              <a:buChar char="•"/>
              <a:defRPr/>
            </a:pPr>
            <a:r>
              <a:rPr lang="en-US" sz="2400" dirty="0"/>
              <a:t>PMP average pain reduction from opioids / narcotics is 15-30%</a:t>
            </a:r>
          </a:p>
          <a:p>
            <a:pPr marL="1828800" lvl="3" indent="-457200">
              <a:buFontTx/>
              <a:buChar char="•"/>
              <a:defRPr/>
            </a:pPr>
            <a:r>
              <a:rPr lang="en-US" sz="2400" dirty="0"/>
              <a:t>90% report ineffective pain reduction</a:t>
            </a:r>
          </a:p>
          <a:p>
            <a:pPr marL="1828800" lvl="3" indent="-457200"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</a:rPr>
              <a:t>Patient resistance to </a:t>
            </a:r>
            <a:r>
              <a:rPr lang="en-US" sz="2400" dirty="0" smtClean="0">
                <a:solidFill>
                  <a:srgbClr val="FF0000"/>
                </a:solidFill>
              </a:rPr>
              <a:t>medication reduction </a:t>
            </a:r>
            <a:r>
              <a:rPr lang="en-US" sz="2400" dirty="0">
                <a:solidFill>
                  <a:srgbClr val="FF0000"/>
                </a:solidFill>
              </a:rPr>
              <a:t>is common!</a:t>
            </a:r>
          </a:p>
          <a:p>
            <a:pPr marL="1371600" lvl="2" indent="-457200">
              <a:buFontTx/>
              <a:buChar char="•"/>
              <a:defRPr/>
            </a:pPr>
            <a:r>
              <a:rPr lang="en-US" sz="2400" dirty="0"/>
              <a:t>Treating emotional distress – not nociception</a:t>
            </a:r>
          </a:p>
          <a:p>
            <a:pPr>
              <a:defRPr/>
            </a:pPr>
            <a:r>
              <a:rPr lang="en-US" sz="2000" dirty="0">
                <a:hlinkClick r:id="rId2"/>
              </a:rPr>
              <a:t>http://www.medscape.com/viewarticle/811033</a:t>
            </a:r>
            <a:r>
              <a:rPr lang="en-US" sz="2000" dirty="0"/>
              <a:t> Melville, NA 16 Sept 2013</a:t>
            </a:r>
          </a:p>
        </p:txBody>
      </p:sp>
      <p:pic>
        <p:nvPicPr>
          <p:cNvPr id="4" name="Picture 2" descr="http://upload.wikimedia.org/wikipedia/commons/thumb/1/1b/Yellow_flag_waving.svg/951px-Yellow_flag_waving.svg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545"/>
            <a:ext cx="2130425" cy="229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40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0384" y="2008348"/>
            <a:ext cx="7839364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1600" dirty="0"/>
              <a:t>Abs R, </a:t>
            </a:r>
            <a:r>
              <a:rPr lang="en-US" sz="1600" dirty="0" err="1"/>
              <a:t>Verhelst</a:t>
            </a:r>
            <a:r>
              <a:rPr lang="en-US" sz="1600" dirty="0"/>
              <a:t> J, </a:t>
            </a:r>
            <a:r>
              <a:rPr lang="en-US" sz="1600" dirty="0" err="1"/>
              <a:t>Maeyaert</a:t>
            </a:r>
            <a:r>
              <a:rPr lang="en-US" sz="1600" dirty="0"/>
              <a:t> J, Van </a:t>
            </a:r>
            <a:r>
              <a:rPr lang="en-US" sz="1600" dirty="0" err="1"/>
              <a:t>Buyten</a:t>
            </a:r>
            <a:r>
              <a:rPr lang="en-US" sz="1600" dirty="0"/>
              <a:t> JP, </a:t>
            </a:r>
            <a:r>
              <a:rPr lang="en-US" sz="1600" dirty="0" err="1"/>
              <a:t>Opsomer</a:t>
            </a:r>
            <a:r>
              <a:rPr lang="en-US" sz="1600" dirty="0"/>
              <a:t> F, </a:t>
            </a:r>
            <a:r>
              <a:rPr lang="en-US" sz="1600" dirty="0" err="1"/>
              <a:t>Adriaensen</a:t>
            </a:r>
            <a:r>
              <a:rPr lang="en-US" sz="1600" dirty="0"/>
              <a:t> H, </a:t>
            </a:r>
            <a:r>
              <a:rPr lang="en-US" sz="1600" dirty="0" err="1"/>
              <a:t>Verlooy</a:t>
            </a:r>
            <a:r>
              <a:rPr lang="en-US" sz="1600" dirty="0"/>
              <a:t> J, Van </a:t>
            </a:r>
            <a:r>
              <a:rPr lang="en-US" sz="1600" dirty="0" err="1"/>
              <a:t>Havenbergh</a:t>
            </a:r>
            <a:r>
              <a:rPr lang="en-US" sz="1600" dirty="0"/>
              <a:t> T, </a:t>
            </a:r>
            <a:r>
              <a:rPr lang="en-US" sz="1600" dirty="0" err="1"/>
              <a:t>Smet</a:t>
            </a:r>
            <a:r>
              <a:rPr lang="en-US" sz="1600" dirty="0"/>
              <a:t> M, Van Acker K. Endocrine consequences of long-term intrathecal administration of opioids. J </a:t>
            </a:r>
            <a:r>
              <a:rPr lang="en-US" sz="1600" dirty="0" err="1"/>
              <a:t>Clin</a:t>
            </a:r>
            <a:r>
              <a:rPr lang="en-US" sz="1600" dirty="0"/>
              <a:t> </a:t>
            </a:r>
            <a:r>
              <a:rPr lang="en-US" sz="1600" dirty="0" err="1"/>
              <a:t>Endocrinol</a:t>
            </a:r>
            <a:r>
              <a:rPr lang="en-US" sz="1600" dirty="0"/>
              <a:t> </a:t>
            </a:r>
            <a:r>
              <a:rPr lang="en-US" sz="1600" dirty="0" err="1"/>
              <a:t>Metab</a:t>
            </a:r>
            <a:r>
              <a:rPr lang="en-US" sz="1600" dirty="0"/>
              <a:t>. 2000 Jun;85(6):2215-22.</a:t>
            </a:r>
          </a:p>
          <a:p>
            <a:pPr lvl="1">
              <a:defRPr/>
            </a:pPr>
            <a:endParaRPr lang="en-US" sz="1600" dirty="0"/>
          </a:p>
          <a:p>
            <a:pPr lvl="1">
              <a:defRPr/>
            </a:pPr>
            <a:r>
              <a:rPr lang="en-US" sz="1600" dirty="0"/>
              <a:t>Christo PJ, </a:t>
            </a:r>
            <a:r>
              <a:rPr lang="en-US" sz="1600" dirty="0" err="1"/>
              <a:t>Grabow</a:t>
            </a:r>
            <a:r>
              <a:rPr lang="en-US" sz="1600" dirty="0"/>
              <a:t> TS, Raja SN. Opioid effectiveness, addiction, and depression in chronic pain. </a:t>
            </a:r>
            <a:r>
              <a:rPr lang="en-US" sz="1600" dirty="0" err="1"/>
              <a:t>Adv</a:t>
            </a:r>
            <a:r>
              <a:rPr lang="en-US" sz="1600" dirty="0"/>
              <a:t> </a:t>
            </a:r>
            <a:r>
              <a:rPr lang="en-US" sz="1600" dirty="0" err="1"/>
              <a:t>Psychosom</a:t>
            </a:r>
            <a:r>
              <a:rPr lang="en-US" sz="1600" dirty="0"/>
              <a:t> Med. 2004;25:123-37.</a:t>
            </a:r>
          </a:p>
          <a:p>
            <a:pPr lvl="1">
              <a:defRPr/>
            </a:pPr>
            <a:endParaRPr lang="en-US" sz="1600" dirty="0"/>
          </a:p>
          <a:p>
            <a:pPr lvl="1">
              <a:defRPr/>
            </a:pPr>
            <a:r>
              <a:rPr lang="en-US" sz="1600" dirty="0" err="1"/>
              <a:t>Nunes</a:t>
            </a:r>
            <a:r>
              <a:rPr lang="en-US" sz="1600" dirty="0"/>
              <a:t> EV, Donovan SJ, Brady R, </a:t>
            </a:r>
            <a:r>
              <a:rPr lang="en-US" sz="1600" dirty="0" err="1"/>
              <a:t>Quitkin</a:t>
            </a:r>
            <a:r>
              <a:rPr lang="en-US" sz="1600" dirty="0"/>
              <a:t> FM. Evaluation and treatment of mood and anxiety disorders in opioid-dependent patients. J Psychoactive Drugs. 1994 Apr-Jun;26(2):147-53.</a:t>
            </a:r>
          </a:p>
          <a:p>
            <a:pPr lvl="1">
              <a:defRPr/>
            </a:pPr>
            <a:endParaRPr lang="en-US" sz="1600" dirty="0"/>
          </a:p>
          <a:p>
            <a:pPr lvl="1">
              <a:defRPr/>
            </a:pPr>
            <a:r>
              <a:rPr lang="en-US" sz="1600" dirty="0" err="1"/>
              <a:t>Daniell</a:t>
            </a:r>
            <a:r>
              <a:rPr lang="en-US" sz="1600" dirty="0"/>
              <a:t> HW. Opioid osteoporosis. Arch Intern Med. 2004 Feb 9;164(3):338; author reply 338.</a:t>
            </a:r>
          </a:p>
          <a:p>
            <a:pPr lvl="1">
              <a:defRPr/>
            </a:pPr>
            <a:endParaRPr lang="en-US" sz="2400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813619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Some Citations</a:t>
            </a:r>
          </a:p>
        </p:txBody>
      </p:sp>
    </p:spTree>
    <p:extLst>
      <p:ext uri="{BB962C8B-B14F-4D97-AF65-F5344CB8AC3E}">
        <p14:creationId xmlns:p14="http://schemas.microsoft.com/office/powerpoint/2010/main" val="140128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66" y="395831"/>
            <a:ext cx="7606427" cy="950831"/>
          </a:xfrm>
        </p:spPr>
        <p:txBody>
          <a:bodyPr/>
          <a:lstStyle/>
          <a:p>
            <a:r>
              <a:rPr lang="en-US" dirty="0"/>
              <a:t>The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53467" y="1892762"/>
            <a:ext cx="8200033" cy="4825538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AC1F2D"/>
                </a:solidFill>
              </a:rPr>
              <a:t>Patients focus on pain relief, not function 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Opioids Associated With Higher Satisfaction With Care </a:t>
            </a:r>
            <a:r>
              <a:rPr lang="en-US" dirty="0"/>
              <a:t>    </a:t>
            </a:r>
            <a:r>
              <a:rPr lang="en-US" u="sng" dirty="0">
                <a:hlinkClick r:id="rId2"/>
              </a:rPr>
              <a:t>https://www.medscape.com/viewarticle/891079?src=wnl_edit_tpal&amp;uac=84097ER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accessed 23 March 2018 </a:t>
            </a:r>
          </a:p>
          <a:p>
            <a:pPr marL="1200150" lvl="1" indent="-457200">
              <a:buFont typeface="+mj-lt"/>
              <a:buAutoNum type="arabicPeriod"/>
            </a:pPr>
            <a:r>
              <a:rPr lang="fi-FI" dirty="0"/>
              <a:t>Mark D. Sullivan, MD, PhD. </a:t>
            </a:r>
            <a:r>
              <a:rPr lang="en-US" dirty="0"/>
              <a:t>How Chronic Pain Treatment Falls Short of Patient-Centered Care. NEJM Catalyst May 18, 2017  </a:t>
            </a:r>
            <a:r>
              <a:rPr lang="en-US" dirty="0">
                <a:hlinkClick r:id="rId3"/>
              </a:rPr>
              <a:t>https://catalyst.nejm.org/chronic-pain-care-falls-short/</a:t>
            </a:r>
            <a:r>
              <a:rPr lang="en-US" dirty="0"/>
              <a:t>    Accessed 7 April 2018 </a:t>
            </a:r>
          </a:p>
          <a:p>
            <a:pPr marL="1200150" lvl="1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searching image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214" y="395831"/>
            <a:ext cx="2796736" cy="14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6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AHH, THE OPIOIDS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85800" y="1537853"/>
            <a:ext cx="83058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LOGISTICAL ISSUES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</a:rPr>
              <a:t>New York Times article (17 March 2016) </a:t>
            </a:r>
            <a:r>
              <a:rPr lang="en-US" sz="2400" dirty="0"/>
              <a:t>featuring the challenges of</a:t>
            </a:r>
            <a:r>
              <a:rPr lang="en-US" sz="2400" dirty="0">
                <a:solidFill>
                  <a:srgbClr val="FF0000"/>
                </a:solidFill>
              </a:rPr>
              <a:t> Robert </a:t>
            </a:r>
            <a:r>
              <a:rPr lang="en-US" sz="2400" dirty="0" err="1">
                <a:solidFill>
                  <a:srgbClr val="FF0000"/>
                </a:solidFill>
              </a:rPr>
              <a:t>Wergin</a:t>
            </a:r>
            <a:r>
              <a:rPr lang="en-US" sz="2400" dirty="0">
                <a:solidFill>
                  <a:srgbClr val="FF0000"/>
                </a:solidFill>
              </a:rPr>
              <a:t>, MD Seward/ </a:t>
            </a:r>
            <a:r>
              <a:rPr lang="en-US" sz="2400" dirty="0" err="1">
                <a:solidFill>
                  <a:srgbClr val="FF0000"/>
                </a:solidFill>
              </a:rPr>
              <a:t>Millford</a:t>
            </a:r>
            <a:r>
              <a:rPr lang="en-US" sz="2400" dirty="0">
                <a:solidFill>
                  <a:srgbClr val="FF0000"/>
                </a:solidFill>
              </a:rPr>
              <a:t>, NE. </a:t>
            </a:r>
          </a:p>
          <a:p>
            <a:pPr marL="914400" lvl="1" indent="-457200">
              <a:buFontTx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Highlights the difficulties faced by front-line practitioners in regions where pain medicine and management resources are limited</a:t>
            </a:r>
          </a:p>
          <a:p>
            <a:pPr marL="914400" lvl="1" indent="-457200">
              <a:buFontTx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“The burden of monitoring patients for potential abuse, while still treating pain that is chronic and real, falls largely on these front-line gatekeepers.”</a:t>
            </a:r>
          </a:p>
          <a:p>
            <a:pPr lvl="1">
              <a:defRPr/>
            </a:pPr>
            <a:endParaRPr lang="en-US" sz="2000" dirty="0">
              <a:solidFill>
                <a:prstClr val="black"/>
              </a:solidFill>
              <a:hlinkClick r:id="rId2"/>
            </a:endParaRPr>
          </a:p>
          <a:p>
            <a:pPr lvl="1">
              <a:defRPr/>
            </a:pPr>
            <a:r>
              <a:rPr lang="en-US" sz="2000" dirty="0">
                <a:solidFill>
                  <a:prstClr val="black"/>
                </a:solidFill>
                <a:hlinkClick r:id="rId2"/>
              </a:rPr>
              <a:t>http://www.nytimes.com/2016/03/17/health/er-pain-pills-opioids-addiction-doctors.html?smprod=nytcore-ipad&amp;smid=nytcore-ipad-share&amp;_r=1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851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AHH, THE OPIOIDS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476" y="1263192"/>
            <a:ext cx="7469357" cy="559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92875" y="1447800"/>
            <a:ext cx="4267200" cy="52578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3200" b="1" dirty="0"/>
              <a:t>We’ve all heard this ! 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From </a:t>
            </a:r>
            <a:r>
              <a:rPr lang="en-US" sz="2400" dirty="0" err="1"/>
              <a:t>MedScape</a:t>
            </a:r>
            <a:r>
              <a:rPr lang="en-US" sz="2400" dirty="0"/>
              <a:t>: Deaths from Opioid overdose outpace Deaths from Motor Vehicle Crashes 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5 February 2016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dirty="0">
                <a:hlinkClick r:id="rId3"/>
              </a:rPr>
              <a:t>http://www.medscape.com/viewarticle/858411?nlid=99105_3901&amp;src=wnl_newsalrt_160204_MSCPEDIT&amp;uac=84097ER&amp;impID=980959&amp;faf=1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35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0867" y="241301"/>
            <a:ext cx="5761633" cy="11815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So, what if the pain doesn’t go away?</a:t>
            </a:r>
          </a:p>
        </p:txBody>
      </p:sp>
      <p:pic>
        <p:nvPicPr>
          <p:cNvPr id="2050" name="Picture 2" descr="Image result for bang your to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684337"/>
            <a:ext cx="7592480" cy="569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92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66" y="395831"/>
            <a:ext cx="7606427" cy="950831"/>
          </a:xfrm>
        </p:spPr>
        <p:txBody>
          <a:bodyPr/>
          <a:lstStyle/>
          <a:p>
            <a:r>
              <a:rPr lang="en-US" baseline="0" dirty="0"/>
              <a:t>Pain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118772" y="1602654"/>
            <a:ext cx="7282213" cy="747253"/>
          </a:xfrm>
        </p:spPr>
        <p:txBody>
          <a:bodyPr>
            <a:normAutofit/>
          </a:bodyPr>
          <a:lstStyle/>
          <a:p>
            <a:r>
              <a:rPr lang="en-US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Blind Helper”</a:t>
            </a:r>
            <a:endParaRPr lang="en-US" sz="29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58" y="2143432"/>
            <a:ext cx="7098639" cy="471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5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66" y="137653"/>
            <a:ext cx="7606427" cy="1209010"/>
          </a:xfrm>
        </p:spPr>
        <p:txBody>
          <a:bodyPr>
            <a:normAutofit fontScale="90000"/>
          </a:bodyPr>
          <a:lstStyle/>
          <a:p>
            <a:pPr algn="ctr"/>
            <a:r>
              <a:rPr lang="en-US" baseline="0" dirty="0" smtClean="0"/>
              <a:t>Neural</a:t>
            </a:r>
            <a:r>
              <a:rPr lang="en-US" dirty="0" smtClean="0"/>
              <a:t> Plasticity: </a:t>
            </a:r>
            <a:br>
              <a:rPr lang="en-US" dirty="0" smtClean="0"/>
            </a:br>
            <a:r>
              <a:rPr lang="en-US" dirty="0" smtClean="0"/>
              <a:t>Keep the ‘Change’!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490" y="1346662"/>
            <a:ext cx="13277313" cy="551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3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56666" y="395831"/>
            <a:ext cx="7606427" cy="1033959"/>
          </a:xfrm>
        </p:spPr>
        <p:txBody>
          <a:bodyPr/>
          <a:lstStyle/>
          <a:p>
            <a:r>
              <a:rPr lang="en-US" dirty="0"/>
              <a:t>Objectives: </a:t>
            </a:r>
          </a:p>
        </p:txBody>
      </p:sp>
      <p:sp>
        <p:nvSpPr>
          <p:cNvPr id="17" name="Content Placeholder 12"/>
          <p:cNvSpPr>
            <a:spLocks noGrp="1"/>
          </p:cNvSpPr>
          <p:nvPr>
            <p:ph sz="quarter" idx="10"/>
          </p:nvPr>
        </p:nvSpPr>
        <p:spPr>
          <a:xfrm>
            <a:off x="665019" y="1467999"/>
            <a:ext cx="8362604" cy="5015927"/>
          </a:xfrm>
        </p:spPr>
        <p:txBody>
          <a:bodyPr>
            <a:normAutofit fontScale="55000" lnSpcReduction="20000"/>
          </a:bodyPr>
          <a:lstStyle/>
          <a:p>
            <a:pPr fontAlgn="ctr"/>
            <a:r>
              <a:rPr lang="en-US" sz="4400" b="0" dirty="0">
                <a:solidFill>
                  <a:schemeClr val="tx1"/>
                </a:solidFill>
              </a:rPr>
              <a:t>By the end of the presentation the learner will be able to:</a:t>
            </a:r>
          </a:p>
          <a:p>
            <a:pPr fontAlgn="ctr"/>
            <a:endParaRPr lang="en-US" sz="4400" b="0" dirty="0">
              <a:solidFill>
                <a:schemeClr val="tx1"/>
              </a:solidFill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b="0" dirty="0">
                <a:solidFill>
                  <a:srgbClr val="40404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overall goals of pain rehabilitation strategies considering reduction and elimination of Opioid use for chronic non-malignant/ medically stable pain </a:t>
            </a:r>
            <a:endParaRPr lang="en-US" sz="4800" b="0" dirty="0">
              <a:solidFill>
                <a:srgbClr val="6633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b="0" dirty="0">
                <a:solidFill>
                  <a:srgbClr val="40404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basic components for pain rehabilitation </a:t>
            </a:r>
            <a:endParaRPr lang="en-US" sz="4800" b="0" dirty="0">
              <a:solidFill>
                <a:srgbClr val="6633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b="0" dirty="0">
                <a:solidFill>
                  <a:srgbClr val="40404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similarities and differences between Pain Rehabilitation Strategies and Therapeutic Neuroscience Education (TNE)</a:t>
            </a:r>
            <a:endParaRPr lang="en-US" sz="4800" b="0" dirty="0">
              <a:solidFill>
                <a:srgbClr val="6633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b="0" dirty="0">
                <a:solidFill>
                  <a:srgbClr val="40404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typical medical and non-medical search(</a:t>
            </a:r>
            <a:r>
              <a:rPr lang="en-US" sz="4400" b="0" dirty="0" err="1">
                <a:solidFill>
                  <a:srgbClr val="40404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en-US" sz="4400" b="0" dirty="0">
                <a:solidFill>
                  <a:srgbClr val="40404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 person may go through to address chronic pain(s)</a:t>
            </a:r>
            <a:endParaRPr lang="en-US" sz="4800" b="0" dirty="0">
              <a:solidFill>
                <a:srgbClr val="6633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b="0" dirty="0">
                <a:solidFill>
                  <a:srgbClr val="40404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 changes to the Autonomic Nervous System related to chronic pains</a:t>
            </a:r>
            <a:endParaRPr lang="en-US" sz="4800" b="0" dirty="0">
              <a:solidFill>
                <a:srgbClr val="6633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b="0" dirty="0">
                <a:solidFill>
                  <a:srgbClr val="40404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 changes to the Central Nervous System related to Chronic pains</a:t>
            </a:r>
            <a:endParaRPr lang="en-US" sz="4800" b="0" dirty="0">
              <a:solidFill>
                <a:srgbClr val="6633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b="0" dirty="0">
                <a:solidFill>
                  <a:srgbClr val="40404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typical indications a person with chronic pain is a candidate for Pain Rehabilitation Strategies</a:t>
            </a:r>
            <a:endParaRPr lang="en-US" sz="4800" b="0" dirty="0">
              <a:solidFill>
                <a:srgbClr val="6633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b="0" dirty="0">
                <a:solidFill>
                  <a:srgbClr val="40404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 common barriers to Pain Rehabilitation Strategies</a:t>
            </a:r>
            <a:endParaRPr lang="en-US" sz="4800" b="0" dirty="0">
              <a:solidFill>
                <a:srgbClr val="6633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24393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The Dark Side</a:t>
            </a:r>
          </a:p>
        </p:txBody>
      </p:sp>
      <p:pic>
        <p:nvPicPr>
          <p:cNvPr id="3" name="Picture 4" descr="darth-vader-f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304800" y="5044440"/>
            <a:ext cx="533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5400" i="1" dirty="0">
                <a:solidFill>
                  <a:srgbClr val="FFFFFF"/>
                </a:solidFill>
                <a:latin typeface="Times New Roman" pitchFamily="18" charset="0"/>
              </a:rPr>
              <a:t>The Dark Side of</a:t>
            </a:r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 bwMode="auto">
          <a:xfrm>
            <a:off x="4739640" y="5013960"/>
            <a:ext cx="4495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/>
              </a:rPr>
              <a:t>THE FORCE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" y="-365125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Negative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 Neuroplasticity </a:t>
            </a:r>
          </a:p>
        </p:txBody>
      </p:sp>
    </p:spTree>
    <p:extLst>
      <p:ext uri="{BB962C8B-B14F-4D97-AF65-F5344CB8AC3E}">
        <p14:creationId xmlns:p14="http://schemas.microsoft.com/office/powerpoint/2010/main" val="65192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4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007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28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849744" y="277813"/>
            <a:ext cx="7837055" cy="169876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000" i="1" dirty="0"/>
              <a:t>Negative </a:t>
            </a:r>
            <a:r>
              <a:rPr lang="en-US" sz="6000" dirty="0"/>
              <a:t>Neural Plasticity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2224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62000" y="2204884"/>
            <a:ext cx="8153400" cy="396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prstClr val="black"/>
              </a:buClr>
              <a:buFontTx/>
              <a:buChar char="o"/>
              <a:defRPr/>
            </a:pPr>
            <a:r>
              <a:rPr lang="en-US" b="1" dirty="0">
                <a:solidFill>
                  <a:srgbClr val="FF0000"/>
                </a:solidFill>
              </a:rPr>
              <a:t>Topographic Smudging and Shrinking</a:t>
            </a:r>
          </a:p>
          <a:p>
            <a:pPr lvl="1">
              <a:lnSpc>
                <a:spcPct val="80000"/>
              </a:lnSpc>
              <a:buClr>
                <a:prstClr val="black"/>
              </a:buClr>
              <a:buFontTx/>
              <a:buChar char="o"/>
              <a:defRPr/>
            </a:pPr>
            <a:r>
              <a:rPr lang="en-US" dirty="0">
                <a:solidFill>
                  <a:prstClr val="black"/>
                </a:solidFill>
              </a:rPr>
              <a:t>Poor motor control</a:t>
            </a:r>
          </a:p>
          <a:p>
            <a:pPr lvl="1">
              <a:lnSpc>
                <a:spcPct val="80000"/>
              </a:lnSpc>
              <a:buClr>
                <a:prstClr val="black"/>
              </a:buClr>
              <a:buFontTx/>
              <a:buChar char="o"/>
              <a:defRPr/>
            </a:pPr>
            <a:r>
              <a:rPr lang="en-US" dirty="0">
                <a:solidFill>
                  <a:prstClr val="black"/>
                </a:solidFill>
              </a:rPr>
              <a:t>Altered sensory experiences</a:t>
            </a:r>
          </a:p>
          <a:p>
            <a:pPr marL="457200" lvl="1" indent="0">
              <a:lnSpc>
                <a:spcPct val="80000"/>
              </a:lnSpc>
              <a:buClr>
                <a:prstClr val="black"/>
              </a:buClr>
              <a:buNone/>
              <a:defRPr/>
            </a:pPr>
            <a:endParaRPr lang="en-US" dirty="0">
              <a:solidFill>
                <a:prstClr val="black"/>
              </a:solidFill>
            </a:endParaRPr>
          </a:p>
          <a:p>
            <a:pPr>
              <a:lnSpc>
                <a:spcPct val="80000"/>
              </a:lnSpc>
              <a:buClr>
                <a:prstClr val="black"/>
              </a:buClr>
              <a:buFontTx/>
              <a:buChar char="o"/>
              <a:defRPr/>
            </a:pPr>
            <a:r>
              <a:rPr lang="en-US" b="1" dirty="0">
                <a:solidFill>
                  <a:srgbClr val="FF0000"/>
                </a:solidFill>
              </a:rPr>
              <a:t>Adverse Topographic Competition</a:t>
            </a:r>
          </a:p>
          <a:p>
            <a:pPr lvl="1">
              <a:lnSpc>
                <a:spcPct val="80000"/>
              </a:lnSpc>
              <a:buClr>
                <a:prstClr val="black"/>
              </a:buClr>
              <a:buFontTx/>
              <a:buChar char="o"/>
              <a:defRPr/>
            </a:pPr>
            <a:r>
              <a:rPr lang="en-US" dirty="0">
                <a:solidFill>
                  <a:prstClr val="black"/>
                </a:solidFill>
              </a:rPr>
              <a:t>Poor concentration</a:t>
            </a:r>
          </a:p>
          <a:p>
            <a:pPr lvl="1">
              <a:lnSpc>
                <a:spcPct val="80000"/>
              </a:lnSpc>
              <a:buClr>
                <a:prstClr val="black"/>
              </a:buClr>
              <a:buFontTx/>
              <a:buChar char="o"/>
              <a:defRPr/>
            </a:pPr>
            <a:r>
              <a:rPr lang="en-US" dirty="0">
                <a:solidFill>
                  <a:prstClr val="black"/>
                </a:solidFill>
              </a:rPr>
              <a:t>Poor memory</a:t>
            </a:r>
          </a:p>
          <a:p>
            <a:pPr lvl="1">
              <a:lnSpc>
                <a:spcPct val="80000"/>
              </a:lnSpc>
              <a:buClr>
                <a:prstClr val="black"/>
              </a:buClr>
              <a:buFontTx/>
              <a:buChar char="o"/>
              <a:defRPr/>
            </a:pPr>
            <a:r>
              <a:rPr lang="en-US" dirty="0">
                <a:solidFill>
                  <a:prstClr val="black"/>
                </a:solidFill>
              </a:rPr>
              <a:t>Deterioration of balance function</a:t>
            </a:r>
          </a:p>
          <a:p>
            <a:pPr lvl="1">
              <a:lnSpc>
                <a:spcPct val="80000"/>
              </a:lnSpc>
              <a:buClr>
                <a:prstClr val="black"/>
              </a:buClr>
              <a:buFontTx/>
              <a:buChar char="o"/>
              <a:defRPr/>
            </a:pPr>
            <a:r>
              <a:rPr lang="en-US" dirty="0">
                <a:solidFill>
                  <a:prstClr val="black"/>
                </a:solidFill>
              </a:rPr>
              <a:t>Increased falls / injury incidence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		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52400" y="2376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742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839339" y="27781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sz="6000"/>
              <a:t>Neural Plasticity</a:t>
            </a:r>
          </a:p>
        </p:txBody>
      </p:sp>
      <p:pic>
        <p:nvPicPr>
          <p:cNvPr id="3" name="Picture 6" descr="Homunculus2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6139" y="1736725"/>
            <a:ext cx="2819400" cy="2360613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11139" y="1660525"/>
            <a:ext cx="54864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CHRONIC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Homuncular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Smudging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48939" y="4343400"/>
            <a:ext cx="3581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From: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Lack of use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Abnormal use 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801739" y="4953000"/>
            <a:ext cx="35814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Stress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Maladaptive thought</a:t>
            </a:r>
          </a:p>
        </p:txBody>
      </p:sp>
    </p:spTree>
    <p:extLst>
      <p:ext uri="{BB962C8B-B14F-4D97-AF65-F5344CB8AC3E}">
        <p14:creationId xmlns:p14="http://schemas.microsoft.com/office/powerpoint/2010/main" val="36497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66" y="395831"/>
            <a:ext cx="7606427" cy="658269"/>
          </a:xfrm>
        </p:spPr>
        <p:txBody>
          <a:bodyPr/>
          <a:lstStyle/>
          <a:p>
            <a:r>
              <a:rPr lang="en-US" sz="4400" dirty="0"/>
              <a:t>Negative Neural Plasticity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56667" y="1253836"/>
            <a:ext cx="7282213" cy="5604164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Peripheral Nervous System (PNS)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Neurogenic inflammation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or without local or systemic damage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Caused by Central Sensitivity 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Causes Central Sensitivity 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endParaRPr lang="en-US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dirty="0">
              <a:solidFill>
                <a:schemeClr val="tx1"/>
              </a:solidFill>
            </a:endParaRPr>
          </a:p>
          <a:p>
            <a:endParaRPr lang="en-US" b="0" dirty="0">
              <a:solidFill>
                <a:schemeClr val="tx1"/>
              </a:solidFill>
            </a:endParaRPr>
          </a:p>
          <a:p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5" name="Picture 10" descr="neurotransmit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93" y="2962541"/>
            <a:ext cx="4623852" cy="378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9" y="2962542"/>
            <a:ext cx="3829994" cy="412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99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NEUROGENIC INFLAMMATION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1676400" y="5181600"/>
            <a:ext cx="868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lvl="1" indent="-457200">
              <a:buFontTx/>
              <a:buChar char="•"/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905000"/>
            <a:ext cx="660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405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859" y="1"/>
            <a:ext cx="10313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/>
                </a:solidFill>
              </a:rPr>
              <a:t>NEUROGENIC INFLAMMATION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1676400" y="5181600"/>
            <a:ext cx="868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lvl="1" indent="-457200">
              <a:buFontTx/>
              <a:buChar char="•"/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24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5" t="17857" r="14160"/>
          <a:stretch/>
        </p:blipFill>
        <p:spPr>
          <a:xfrm>
            <a:off x="4403725" y="1966600"/>
            <a:ext cx="5202370" cy="4891400"/>
          </a:xfr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2" r="12391" b="6645"/>
          <a:stretch/>
        </p:blipFill>
        <p:spPr>
          <a:xfrm>
            <a:off x="0" y="1966600"/>
            <a:ext cx="4752449" cy="4891400"/>
          </a:xfr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808900" y="3162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sz="4800" dirty="0"/>
              <a:t>Neurogenic Inflammation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971800" y="1336675"/>
            <a:ext cx="403860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altLang="en-US" sz="3600" dirty="0">
              <a:solidFill>
                <a:prstClr val="black"/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altLang="en-US" sz="3600" dirty="0">
                <a:solidFill>
                  <a:prstClr val="black"/>
                </a:solidFill>
              </a:rPr>
              <a:t>		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2224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en-US" sz="18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1828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en-US" sz="18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808900" y="1244394"/>
            <a:ext cx="822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2800" dirty="0">
                <a:solidFill>
                  <a:prstClr val="black"/>
                </a:solidFill>
                <a:latin typeface="Verdana" pitchFamily="34" charset="0"/>
              </a:rPr>
              <a:t>Results in and causes Central Sensitization</a:t>
            </a:r>
            <a:endParaRPr lang="en-US" alt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37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007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28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277813"/>
            <a:ext cx="7874000" cy="16795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000" i="1" dirty="0"/>
              <a:t>Negative</a:t>
            </a:r>
            <a:r>
              <a:rPr lang="en-US" sz="6000" dirty="0"/>
              <a:t> Neural Plasticity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2224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66800" y="1896684"/>
            <a:ext cx="7620000" cy="490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b="1" dirty="0">
                <a:solidFill>
                  <a:prstClr val="black"/>
                </a:solidFill>
              </a:rPr>
              <a:t>PAIN ENSLAVES THE BRAIN:</a:t>
            </a:r>
          </a:p>
          <a:p>
            <a:pPr>
              <a:lnSpc>
                <a:spcPct val="80000"/>
              </a:lnSpc>
              <a:buClr>
                <a:prstClr val="black"/>
              </a:buClr>
              <a:buFontTx/>
              <a:buChar char="o"/>
              <a:defRPr/>
            </a:pPr>
            <a:r>
              <a:rPr lang="en-US" dirty="0">
                <a:solidFill>
                  <a:prstClr val="black"/>
                </a:solidFill>
              </a:rPr>
              <a:t>Chronic Flight/ Flight</a:t>
            </a:r>
          </a:p>
          <a:p>
            <a:pPr>
              <a:lnSpc>
                <a:spcPct val="80000"/>
              </a:lnSpc>
              <a:buClr>
                <a:prstClr val="black"/>
              </a:buClr>
              <a:buFontTx/>
              <a:buChar char="o"/>
              <a:defRPr/>
            </a:pPr>
            <a:r>
              <a:rPr lang="en-US" dirty="0">
                <a:solidFill>
                  <a:prstClr val="black"/>
                </a:solidFill>
              </a:rPr>
              <a:t>Memory difficulties</a:t>
            </a:r>
          </a:p>
          <a:p>
            <a:pPr>
              <a:lnSpc>
                <a:spcPct val="80000"/>
              </a:lnSpc>
              <a:buClr>
                <a:prstClr val="black"/>
              </a:buClr>
              <a:buFontTx/>
              <a:buChar char="o"/>
              <a:defRPr/>
            </a:pPr>
            <a:r>
              <a:rPr lang="en-US" dirty="0">
                <a:solidFill>
                  <a:prstClr val="black"/>
                </a:solidFill>
              </a:rPr>
              <a:t>Cognitive difficulties</a:t>
            </a:r>
          </a:p>
          <a:p>
            <a:pPr lvl="1">
              <a:lnSpc>
                <a:spcPct val="80000"/>
              </a:lnSpc>
              <a:buClr>
                <a:prstClr val="black"/>
              </a:buClr>
              <a:buFontTx/>
              <a:buChar char="o"/>
              <a:defRPr/>
            </a:pPr>
            <a:r>
              <a:rPr lang="en-US" dirty="0">
                <a:solidFill>
                  <a:prstClr val="black"/>
                </a:solidFill>
              </a:rPr>
              <a:t>Reduced focus</a:t>
            </a:r>
          </a:p>
          <a:p>
            <a:pPr lvl="1">
              <a:lnSpc>
                <a:spcPct val="80000"/>
              </a:lnSpc>
              <a:buClr>
                <a:prstClr val="black"/>
              </a:buClr>
              <a:buFontTx/>
              <a:buChar char="o"/>
              <a:defRPr/>
            </a:pPr>
            <a:r>
              <a:rPr lang="en-US" dirty="0">
                <a:solidFill>
                  <a:prstClr val="black"/>
                </a:solidFill>
              </a:rPr>
              <a:t>Impaired problem solving</a:t>
            </a:r>
          </a:p>
          <a:p>
            <a:pPr>
              <a:lnSpc>
                <a:spcPct val="80000"/>
              </a:lnSpc>
              <a:buClr>
                <a:prstClr val="black"/>
              </a:buClr>
              <a:buFontTx/>
              <a:buChar char="o"/>
              <a:defRPr/>
            </a:pPr>
            <a:r>
              <a:rPr lang="en-US" dirty="0">
                <a:solidFill>
                  <a:prstClr val="black"/>
                </a:solidFill>
              </a:rPr>
              <a:t>Emotional biasing and lability</a:t>
            </a:r>
          </a:p>
          <a:p>
            <a:pPr>
              <a:lnSpc>
                <a:spcPct val="80000"/>
              </a:lnSpc>
              <a:buClr>
                <a:prstClr val="black"/>
              </a:buClr>
              <a:buFontTx/>
              <a:buChar char="o"/>
              <a:defRPr/>
            </a:pPr>
            <a:r>
              <a:rPr lang="en-US" dirty="0">
                <a:solidFill>
                  <a:prstClr val="black"/>
                </a:solidFill>
              </a:rPr>
              <a:t>Physical Atrophy in the Brain</a:t>
            </a:r>
          </a:p>
          <a:p>
            <a:pPr lvl="1">
              <a:lnSpc>
                <a:spcPct val="80000"/>
              </a:lnSpc>
              <a:buClr>
                <a:prstClr val="black"/>
              </a:buClr>
              <a:buFontTx/>
              <a:buChar char="o"/>
              <a:defRPr/>
            </a:pPr>
            <a:r>
              <a:rPr lang="en-US" dirty="0">
                <a:solidFill>
                  <a:prstClr val="black"/>
                </a:solidFill>
              </a:rPr>
              <a:t>Reduction of “cognitive reserve”</a:t>
            </a:r>
          </a:p>
          <a:p>
            <a:pPr marL="0" indent="0">
              <a:lnSpc>
                <a:spcPct val="80000"/>
              </a:lnSpc>
              <a:buClr>
                <a:prstClr val="black"/>
              </a:buClr>
              <a:buNone/>
              <a:defRPr/>
            </a:pPr>
            <a:r>
              <a:rPr lang="en-US" sz="1800" dirty="0"/>
              <a:t>Mao CP, Wei LX, Zhang QL, Liao X, Yang XL, Zhang M. </a:t>
            </a:r>
            <a:r>
              <a:rPr lang="en-US" sz="1800" dirty="0">
                <a:hlinkClick r:id="rId3"/>
              </a:rPr>
              <a:t>Differences in brain structure in patients with distinct sites of chronic pain: a voxel-based morphometric analysis</a:t>
            </a:r>
            <a:r>
              <a:rPr lang="en-US" sz="1800" dirty="0"/>
              <a:t>. Neural </a:t>
            </a:r>
            <a:r>
              <a:rPr lang="en-US" sz="1800" dirty="0" err="1"/>
              <a:t>Regen</a:t>
            </a:r>
            <a:r>
              <a:rPr lang="en-US" sz="1800" dirty="0"/>
              <a:t> Res. 2013;8(32):2981-2990. </a:t>
            </a:r>
            <a:endParaRPr lang="en-US" dirty="0">
              <a:solidFill>
                <a:prstClr val="black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		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52400" y="2376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981200" y="1851168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FFC000"/>
                </a:solidFill>
              </a:rPr>
              <a:t>ENSLAVES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39794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66800" y="311084"/>
            <a:ext cx="7543800" cy="106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Pain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ENSLAVES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brain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66800" y="15194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prstClr val="black"/>
                </a:solidFill>
              </a:rPr>
              <a:t>Brain atrophy in three different clinical populations indicates unique patterns of atrophy 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000" dirty="0">
                <a:solidFill>
                  <a:prstClr val="black"/>
                </a:solidFill>
              </a:rPr>
              <a:t>In chronic back pain, atrophy is mainly seen in the bilateral dorsolateral prefrontal cortex 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000" dirty="0">
                <a:solidFill>
                  <a:prstClr val="black"/>
                </a:solidFill>
              </a:rPr>
              <a:t>In fibromyalgia, atrophy is seen in the medial prefrontal cortex (MFC) as well as in more posterior regions, namely the superior temporal cortex (ST) and hippocampus (HP) 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000" dirty="0">
                <a:solidFill>
                  <a:prstClr val="black"/>
                </a:solidFill>
              </a:rPr>
              <a:t>In chronic tension headache, atrophy is seen in the medial prefrontal cortex, in posterior cingulate regions, and in the brainstem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55782" y="5410734"/>
            <a:ext cx="757381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prstClr val="black"/>
                </a:solidFill>
              </a:rPr>
              <a:t>Conceptual Models for Low Back Pain. Pain Clinical Updates Vol XVIII Issue 6 August 2010</a:t>
            </a:r>
            <a:r>
              <a:rPr lang="en-US" altLang="en-US" sz="1800" dirty="0">
                <a:solidFill>
                  <a:prstClr val="black"/>
                </a:solidFill>
              </a:rPr>
              <a:t> </a:t>
            </a:r>
            <a:r>
              <a:rPr lang="en-US" altLang="en-US" sz="1400" dirty="0">
                <a:solidFill>
                  <a:prstClr val="black"/>
                </a:solidFill>
                <a:hlinkClick r:id="rId2"/>
              </a:rPr>
              <a:t>http://www.iasp-pain.org/AM/AMTemplate.cfm?Section=HOME,HOME&amp;CONTENTID=11730&amp;TEMPLATE=/CM/ContentDisplay.cfm&amp;SECTION=HOME,HOME</a:t>
            </a:r>
            <a:r>
              <a:rPr lang="en-US" altLang="en-US" sz="14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170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808900" y="427863"/>
            <a:ext cx="8229600" cy="11398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4800" dirty="0"/>
              <a:t>Virtual Body </a:t>
            </a:r>
            <a:br>
              <a:rPr lang="en-US" altLang="en-US" sz="4800" dirty="0"/>
            </a:br>
            <a:r>
              <a:rPr lang="en-US" altLang="en-US" sz="4800" dirty="0" err="1"/>
              <a:t>Dys</a:t>
            </a:r>
            <a:r>
              <a:rPr lang="en-US" altLang="en-US" sz="4800" dirty="0"/>
              <a:t>-representation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971800" y="1336675"/>
            <a:ext cx="403860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altLang="en-US" sz="3600" dirty="0">
              <a:solidFill>
                <a:prstClr val="black"/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altLang="en-US" sz="3600" dirty="0">
                <a:solidFill>
                  <a:prstClr val="black"/>
                </a:solidFill>
              </a:rPr>
              <a:t>		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2224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en-US" sz="18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1828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en-US" sz="18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1767840"/>
            <a:ext cx="662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The brain “sees” the painful body part as larger than normal. </a:t>
            </a:r>
          </a:p>
          <a:p>
            <a:endParaRPr lang="en-US" dirty="0"/>
          </a:p>
        </p:txBody>
      </p:sp>
      <p:pic>
        <p:nvPicPr>
          <p:cNvPr id="3074" name="Picture 2" descr="Elephant Foot On Concrete Floor Stock Photo, Picture And Royalty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23" y="3445320"/>
            <a:ext cx="4105677" cy="273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13555" y="3754693"/>
            <a:ext cx="35494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</a:t>
            </a:r>
          </a:p>
          <a:p>
            <a:pPr algn="ctr"/>
            <a:r>
              <a:rPr lang="en-US" sz="3600" dirty="0"/>
              <a:t>Elephant’s Foot Story</a:t>
            </a:r>
          </a:p>
        </p:txBody>
      </p:sp>
    </p:spTree>
    <p:extLst>
      <p:ext uri="{BB962C8B-B14F-4D97-AF65-F5344CB8AC3E}">
        <p14:creationId xmlns:p14="http://schemas.microsoft.com/office/powerpoint/2010/main" val="207463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82" y="69212"/>
            <a:ext cx="5289754" cy="67973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971" y="467196"/>
            <a:ext cx="7606427" cy="950831"/>
          </a:xfrm>
        </p:spPr>
        <p:txBody>
          <a:bodyPr/>
          <a:lstStyle/>
          <a:p>
            <a:r>
              <a:rPr lang="en-US" baseline="0" dirty="0">
                <a:solidFill>
                  <a:schemeClr val="bg1"/>
                </a:solidFill>
              </a:rPr>
              <a:t>Acute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Pain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17227" y="422951"/>
            <a:ext cx="7606427" cy="950831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i="0" kern="1200" baseline="0">
                <a:solidFill>
                  <a:srgbClr val="AC1F2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Acute Pain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38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808900" y="427863"/>
            <a:ext cx="8229600" cy="11398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4800" dirty="0"/>
              <a:t>Virtual Body </a:t>
            </a:r>
            <a:br>
              <a:rPr lang="en-US" altLang="en-US" sz="4800" dirty="0"/>
            </a:br>
            <a:r>
              <a:rPr lang="en-US" altLang="en-US" sz="4800" dirty="0" err="1"/>
              <a:t>Dys</a:t>
            </a:r>
            <a:r>
              <a:rPr lang="en-US" altLang="en-US" sz="4800" dirty="0"/>
              <a:t>-representation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971800" y="1336675"/>
            <a:ext cx="403860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altLang="en-US" sz="3600" dirty="0">
              <a:solidFill>
                <a:prstClr val="black"/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altLang="en-US" sz="3600" dirty="0">
                <a:solidFill>
                  <a:prstClr val="black"/>
                </a:solidFill>
              </a:rPr>
              <a:t>		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2224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en-US" sz="18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1828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en-US" sz="18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1767840"/>
            <a:ext cx="6629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The brain “sees” the painful body part as larger than normal. </a:t>
            </a:r>
          </a:p>
          <a:p>
            <a:endParaRPr lang="en-US" dirty="0"/>
          </a:p>
          <a:p>
            <a:r>
              <a:rPr lang="en-US" dirty="0"/>
              <a:t>Moseley L, Parsons T, Spence C. Visual distortion of a limb modulates the pain and swelling evoked by movement. Current Biology; </a:t>
            </a:r>
            <a:r>
              <a:rPr lang="pt-BR" dirty="0"/>
              <a:t>Volume 18, Issue 22, 25 November 2008, Pages R1047–R1048</a:t>
            </a:r>
          </a:p>
          <a:p>
            <a:endParaRPr lang="pt-BR" dirty="0"/>
          </a:p>
          <a:p>
            <a:r>
              <a:rPr lang="en-US" dirty="0" err="1"/>
              <a:t>Lotze</a:t>
            </a:r>
            <a:r>
              <a:rPr lang="en-US" dirty="0"/>
              <a:t> M, Moseley L. Role of distorted body image in pain. Current Rheumatology Reports. December 2007, Volume 9, Issue 6,  </a:t>
            </a:r>
            <a:r>
              <a:rPr lang="en-US" dirty="0" err="1"/>
              <a:t>pp</a:t>
            </a:r>
            <a:r>
              <a:rPr lang="en-US" dirty="0"/>
              <a:t> 488–496</a:t>
            </a:r>
          </a:p>
          <a:p>
            <a:endParaRPr lang="en-US" dirty="0"/>
          </a:p>
          <a:p>
            <a:r>
              <a:rPr lang="en-US" dirty="0"/>
              <a:t>Moseley L, </a:t>
            </a:r>
            <a:r>
              <a:rPr lang="en-US" dirty="0" err="1"/>
              <a:t>Gallacec</a:t>
            </a:r>
            <a:r>
              <a:rPr lang="en-US" dirty="0"/>
              <a:t> A, Spence C. Bodily illusions in health and disease: Physiological and clinical perspectives and the concept of a cortical ‘body matrix’. Neuroscience &amp; </a:t>
            </a:r>
            <a:r>
              <a:rPr lang="en-US" dirty="0" err="1"/>
              <a:t>Biobehavioral</a:t>
            </a:r>
            <a:r>
              <a:rPr lang="en-US" dirty="0"/>
              <a:t> Reviews Volume 36, Issue 1, January 2012, Pages 34–46</a:t>
            </a:r>
          </a:p>
        </p:txBody>
      </p:sp>
    </p:spTree>
    <p:extLst>
      <p:ext uri="{BB962C8B-B14F-4D97-AF65-F5344CB8AC3E}">
        <p14:creationId xmlns:p14="http://schemas.microsoft.com/office/powerpoint/2010/main" val="313909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839339" y="27781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sz="6000"/>
              <a:t>Neural Plasticity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39" y="1537680"/>
            <a:ext cx="8535670" cy="489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5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839339" y="27781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Neural Plasticity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6" y="1526822"/>
            <a:ext cx="8490003" cy="491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066800" y="963562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kern="0" dirty="0">
                <a:solidFill>
                  <a:srgbClr val="FFFF00"/>
                </a:solidFill>
                <a:latin typeface="Tahoma"/>
              </a:rPr>
              <a:t>Augmented </a:t>
            </a:r>
            <a:r>
              <a:rPr lang="en-US" kern="0" dirty="0">
                <a:solidFill>
                  <a:srgbClr val="FF0000"/>
                </a:solidFill>
                <a:latin typeface="Tahoma"/>
              </a:rPr>
              <a:t>Pain States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066800" y="2217175"/>
            <a:ext cx="7543800" cy="429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609600" indent="-609600" eaLnBrk="1" hangingPunct="1">
              <a:buClrTx/>
              <a:defRPr/>
            </a:pPr>
            <a:r>
              <a:rPr lang="en-US" kern="0" dirty="0">
                <a:solidFill>
                  <a:prstClr val="black"/>
                </a:solidFill>
                <a:effectLst/>
                <a:latin typeface="Tahoma"/>
              </a:rPr>
              <a:t>Definition: Pain that is out of proportion to the type and degree of injury</a:t>
            </a:r>
          </a:p>
          <a:p>
            <a:pPr marL="609600" indent="-609600" eaLnBrk="1" hangingPunct="1">
              <a:buClrTx/>
              <a:defRPr/>
            </a:pPr>
            <a:r>
              <a:rPr lang="en-US" kern="0" dirty="0">
                <a:solidFill>
                  <a:prstClr val="black"/>
                </a:solidFill>
                <a:effectLst/>
                <a:latin typeface="Tahoma"/>
              </a:rPr>
              <a:t>Dysfunction at home, at work, in recreational pursuits, emotional distress</a:t>
            </a:r>
          </a:p>
          <a:p>
            <a:pPr marL="609600" indent="-609600" eaLnBrk="1" hangingPunct="1">
              <a:buClrTx/>
              <a:defRPr/>
            </a:pPr>
            <a:r>
              <a:rPr lang="en-US" kern="0" dirty="0">
                <a:solidFill>
                  <a:prstClr val="black"/>
                </a:solidFill>
                <a:effectLst/>
                <a:latin typeface="Tahoma"/>
              </a:rPr>
              <a:t>Decreased libido</a:t>
            </a:r>
          </a:p>
          <a:p>
            <a:pPr marL="609600" indent="-609600" eaLnBrk="1" hangingPunct="1">
              <a:buClrTx/>
              <a:defRPr/>
            </a:pPr>
            <a:r>
              <a:rPr lang="en-US" kern="0" dirty="0">
                <a:solidFill>
                  <a:prstClr val="black"/>
                </a:solidFill>
                <a:effectLst/>
                <a:latin typeface="Tahoma"/>
              </a:rPr>
              <a:t>Fatigue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39339" y="27781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Neural Plasticity +</a:t>
            </a:r>
          </a:p>
        </p:txBody>
      </p:sp>
    </p:spTree>
    <p:extLst>
      <p:ext uri="{BB962C8B-B14F-4D97-AF65-F5344CB8AC3E}">
        <p14:creationId xmlns:p14="http://schemas.microsoft.com/office/powerpoint/2010/main" val="352397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066800" y="2079520"/>
            <a:ext cx="7543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609600" indent="-609600" eaLnBrk="1" hangingPunct="1">
              <a:buClrTx/>
              <a:defRPr/>
            </a:pPr>
            <a:r>
              <a:rPr lang="en-US" kern="0" dirty="0">
                <a:solidFill>
                  <a:prstClr val="black"/>
                </a:solidFill>
                <a:effectLst/>
                <a:latin typeface="Tahoma"/>
              </a:rPr>
              <a:t>Multiple Medication Sensitivities</a:t>
            </a:r>
          </a:p>
          <a:p>
            <a:pPr marL="609600" indent="-609600" eaLnBrk="1" hangingPunct="1">
              <a:buClrTx/>
              <a:defRPr/>
            </a:pPr>
            <a:r>
              <a:rPr lang="en-US" kern="0" dirty="0">
                <a:solidFill>
                  <a:prstClr val="black"/>
                </a:solidFill>
                <a:effectLst/>
                <a:latin typeface="Tahoma"/>
              </a:rPr>
              <a:t>Sleep disturbances</a:t>
            </a:r>
          </a:p>
          <a:p>
            <a:pPr marL="609600" indent="-609600" eaLnBrk="1" hangingPunct="1">
              <a:buClrTx/>
              <a:defRPr/>
            </a:pPr>
            <a:r>
              <a:rPr lang="en-US" kern="0" dirty="0">
                <a:solidFill>
                  <a:prstClr val="black"/>
                </a:solidFill>
                <a:effectLst/>
                <a:latin typeface="Tahoma"/>
              </a:rPr>
              <a:t>Memory complaints</a:t>
            </a:r>
          </a:p>
          <a:p>
            <a:pPr marL="609600" indent="-609600" eaLnBrk="1" hangingPunct="1">
              <a:buClrTx/>
              <a:defRPr/>
            </a:pPr>
            <a:r>
              <a:rPr lang="en-US" kern="0" dirty="0">
                <a:solidFill>
                  <a:prstClr val="black"/>
                </a:solidFill>
                <a:effectLst/>
                <a:latin typeface="Tahoma"/>
              </a:rPr>
              <a:t>Cognitive disruption and dysfunction</a:t>
            </a:r>
          </a:p>
          <a:p>
            <a:pPr marL="609600" indent="-609600" eaLnBrk="1" hangingPunct="1">
              <a:buClrTx/>
              <a:defRPr/>
            </a:pPr>
            <a:r>
              <a:rPr lang="en-US" kern="0" dirty="0">
                <a:solidFill>
                  <a:prstClr val="black"/>
                </a:solidFill>
                <a:effectLst/>
                <a:latin typeface="Tahoma"/>
              </a:rPr>
              <a:t>Hyper-</a:t>
            </a:r>
            <a:r>
              <a:rPr lang="en-US" kern="0" dirty="0" err="1">
                <a:solidFill>
                  <a:prstClr val="black"/>
                </a:solidFill>
                <a:effectLst/>
                <a:latin typeface="Tahoma"/>
              </a:rPr>
              <a:t>arousable</a:t>
            </a:r>
            <a:r>
              <a:rPr lang="en-US" kern="0" dirty="0">
                <a:solidFill>
                  <a:prstClr val="black"/>
                </a:solidFill>
                <a:effectLst/>
                <a:latin typeface="Tahoma"/>
              </a:rPr>
              <a:t> to environmental stimuli (internal and external)</a:t>
            </a:r>
          </a:p>
          <a:p>
            <a:pPr marL="990600" lvl="1" indent="-533400" eaLnBrk="1" hangingPunct="1">
              <a:buClrTx/>
              <a:defRPr/>
            </a:pPr>
            <a:r>
              <a:rPr lang="en-US" kern="0" dirty="0">
                <a:solidFill>
                  <a:prstClr val="black"/>
                </a:solidFill>
                <a:effectLst/>
                <a:latin typeface="Tahoma"/>
              </a:rPr>
              <a:t>Cognitively/ </a:t>
            </a:r>
            <a:r>
              <a:rPr lang="en-US" kern="0" dirty="0" err="1">
                <a:solidFill>
                  <a:prstClr val="black"/>
                </a:solidFill>
                <a:effectLst/>
                <a:latin typeface="Tahoma"/>
              </a:rPr>
              <a:t>Limbically</a:t>
            </a:r>
            <a:r>
              <a:rPr lang="en-US" kern="0" dirty="0">
                <a:solidFill>
                  <a:prstClr val="black"/>
                </a:solidFill>
                <a:effectLst/>
                <a:latin typeface="Tahoma"/>
              </a:rPr>
              <a:t> Augmented Pain State (“CLAPS”)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66800" y="963562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kern="0" dirty="0">
                <a:solidFill>
                  <a:srgbClr val="FFFF00"/>
                </a:solidFill>
                <a:latin typeface="Tahoma"/>
              </a:rPr>
              <a:t>Augmented </a:t>
            </a:r>
            <a:r>
              <a:rPr lang="en-US" kern="0" dirty="0">
                <a:solidFill>
                  <a:srgbClr val="FF0000"/>
                </a:solidFill>
                <a:latin typeface="Tahoma"/>
              </a:rPr>
              <a:t>Pain States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39339" y="27781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Neural Plasticity +</a:t>
            </a:r>
          </a:p>
        </p:txBody>
      </p:sp>
    </p:spTree>
    <p:extLst>
      <p:ext uri="{BB962C8B-B14F-4D97-AF65-F5344CB8AC3E}">
        <p14:creationId xmlns:p14="http://schemas.microsoft.com/office/powerpoint/2010/main" val="318796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9" presetClass="entr" presetSubtype="0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9" presetClass="entr" presetSubtype="0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4400" y="2172928"/>
            <a:ext cx="7543800" cy="445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609600" indent="-609600" eaLnBrk="1" hangingPunct="1">
              <a:lnSpc>
                <a:spcPct val="80000"/>
              </a:lnSpc>
              <a:buClrTx/>
              <a:defRPr/>
            </a:pPr>
            <a:r>
              <a:rPr lang="en-US" sz="2600" kern="0" dirty="0">
                <a:solidFill>
                  <a:prstClr val="black"/>
                </a:solidFill>
                <a:effectLst/>
                <a:latin typeface="Tahoma"/>
              </a:rPr>
              <a:t>FMS</a:t>
            </a:r>
          </a:p>
          <a:p>
            <a:pPr marL="609600" indent="-609600" eaLnBrk="1" hangingPunct="1">
              <a:lnSpc>
                <a:spcPct val="80000"/>
              </a:lnSpc>
              <a:buClrTx/>
              <a:defRPr/>
            </a:pPr>
            <a:r>
              <a:rPr lang="en-US" sz="2600" kern="0" dirty="0">
                <a:solidFill>
                  <a:srgbClr val="FF0000"/>
                </a:solidFill>
                <a:effectLst/>
                <a:latin typeface="Tahoma"/>
              </a:rPr>
              <a:t>Failed surgical syndromes; Back, Neck, </a:t>
            </a:r>
            <a:r>
              <a:rPr lang="en-US" sz="2600" kern="0" dirty="0" err="1">
                <a:solidFill>
                  <a:srgbClr val="FF0000"/>
                </a:solidFill>
                <a:effectLst/>
                <a:latin typeface="Tahoma"/>
              </a:rPr>
              <a:t>etc</a:t>
            </a:r>
            <a:endParaRPr lang="en-US" sz="2600" kern="0" dirty="0">
              <a:solidFill>
                <a:srgbClr val="FF0000"/>
              </a:solidFill>
              <a:effectLst/>
              <a:latin typeface="Tahoma"/>
            </a:endParaRPr>
          </a:p>
          <a:p>
            <a:pPr marL="609600" indent="-609600" eaLnBrk="1" hangingPunct="1">
              <a:lnSpc>
                <a:spcPct val="80000"/>
              </a:lnSpc>
              <a:buClrTx/>
              <a:defRPr/>
            </a:pPr>
            <a:r>
              <a:rPr lang="en-US" sz="2600" kern="0" dirty="0">
                <a:solidFill>
                  <a:prstClr val="black"/>
                </a:solidFill>
                <a:effectLst/>
                <a:latin typeface="Tahoma"/>
              </a:rPr>
              <a:t>IBS </a:t>
            </a:r>
            <a:r>
              <a:rPr lang="en-US" sz="2400" i="1" kern="0" dirty="0">
                <a:solidFill>
                  <a:srgbClr val="0066FF"/>
                </a:solidFill>
                <a:effectLst/>
                <a:latin typeface="Tahoma"/>
              </a:rPr>
              <a:t>(any chronic abdominal pain)</a:t>
            </a:r>
            <a:endParaRPr lang="en-US" sz="2600" i="1" kern="0" dirty="0">
              <a:solidFill>
                <a:srgbClr val="0066FF"/>
              </a:solidFill>
              <a:effectLst/>
              <a:latin typeface="Tahoma"/>
            </a:endParaRPr>
          </a:p>
          <a:p>
            <a:pPr marL="609600" indent="-609600" eaLnBrk="1" hangingPunct="1">
              <a:lnSpc>
                <a:spcPct val="80000"/>
              </a:lnSpc>
              <a:buClrTx/>
              <a:defRPr/>
            </a:pPr>
            <a:r>
              <a:rPr lang="en-US" sz="2600" kern="0" dirty="0">
                <a:solidFill>
                  <a:srgbClr val="FF0000"/>
                </a:solidFill>
                <a:effectLst/>
                <a:latin typeface="Tahoma"/>
              </a:rPr>
              <a:t>CRPS</a:t>
            </a:r>
          </a:p>
          <a:p>
            <a:pPr marL="609600" indent="-609600" eaLnBrk="1" hangingPunct="1">
              <a:lnSpc>
                <a:spcPct val="80000"/>
              </a:lnSpc>
              <a:buClrTx/>
              <a:defRPr/>
            </a:pPr>
            <a:r>
              <a:rPr lang="en-US" sz="2600" kern="0" dirty="0">
                <a:solidFill>
                  <a:prstClr val="black"/>
                </a:solidFill>
                <a:effectLst/>
                <a:latin typeface="Tahoma"/>
              </a:rPr>
              <a:t>TMD</a:t>
            </a:r>
          </a:p>
          <a:p>
            <a:pPr marL="609600" indent="-609600" eaLnBrk="1" hangingPunct="1">
              <a:lnSpc>
                <a:spcPct val="80000"/>
              </a:lnSpc>
              <a:buClrTx/>
              <a:defRPr/>
            </a:pPr>
            <a:r>
              <a:rPr lang="en-US" sz="2600" kern="0" dirty="0">
                <a:solidFill>
                  <a:srgbClr val="FF0000"/>
                </a:solidFill>
                <a:effectLst/>
                <a:latin typeface="Tahoma"/>
              </a:rPr>
              <a:t>Interstitial Cystitis / </a:t>
            </a:r>
            <a:r>
              <a:rPr lang="en-US" sz="2600" kern="0" dirty="0" err="1">
                <a:solidFill>
                  <a:srgbClr val="FF0000"/>
                </a:solidFill>
                <a:effectLst/>
                <a:latin typeface="Tahoma"/>
              </a:rPr>
              <a:t>Vulvodynia</a:t>
            </a:r>
            <a:endParaRPr lang="en-US" sz="2600" kern="0" dirty="0">
              <a:solidFill>
                <a:srgbClr val="FF0000"/>
              </a:solidFill>
              <a:effectLst/>
              <a:latin typeface="Tahoma"/>
            </a:endParaRPr>
          </a:p>
          <a:p>
            <a:pPr marL="609600" indent="-609600" eaLnBrk="1" hangingPunct="1">
              <a:lnSpc>
                <a:spcPct val="80000"/>
              </a:lnSpc>
              <a:buClrTx/>
              <a:defRPr/>
            </a:pPr>
            <a:r>
              <a:rPr lang="en-US" sz="2600" kern="0" dirty="0">
                <a:solidFill>
                  <a:prstClr val="black"/>
                </a:solidFill>
                <a:effectLst/>
                <a:latin typeface="Tahoma"/>
              </a:rPr>
              <a:t>Multiple chemical sensitivity syndromes</a:t>
            </a:r>
          </a:p>
          <a:p>
            <a:pPr marL="609600" indent="-609600" eaLnBrk="1" hangingPunct="1">
              <a:lnSpc>
                <a:spcPct val="80000"/>
              </a:lnSpc>
              <a:buClrTx/>
              <a:defRPr/>
            </a:pPr>
            <a:r>
              <a:rPr lang="en-US" sz="2600" kern="0" dirty="0">
                <a:solidFill>
                  <a:srgbClr val="FF0000"/>
                </a:solidFill>
                <a:effectLst/>
                <a:latin typeface="Tahoma"/>
              </a:rPr>
              <a:t>Chronic Tension / Migraine/ Mixed Headaches</a:t>
            </a:r>
            <a:endParaRPr lang="en-US" sz="2600" kern="0" dirty="0">
              <a:effectLst/>
              <a:latin typeface="Tahoma"/>
            </a:endParaRPr>
          </a:p>
          <a:p>
            <a:pPr marL="609600" indent="-609600" eaLnBrk="1" hangingPunct="1">
              <a:lnSpc>
                <a:spcPct val="80000"/>
              </a:lnSpc>
              <a:buClrTx/>
              <a:defRPr/>
            </a:pPr>
            <a:r>
              <a:rPr lang="en-US" sz="2600" kern="0" dirty="0">
                <a:effectLst/>
                <a:latin typeface="Tahoma"/>
              </a:rPr>
              <a:t>BASICALLY any pain diagnosis that does not remit with the interventions of standard care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66800" y="963562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kern="0" dirty="0">
                <a:solidFill>
                  <a:srgbClr val="FFFF00"/>
                </a:solidFill>
                <a:latin typeface="Tahoma"/>
              </a:rPr>
              <a:t>Augmented </a:t>
            </a:r>
            <a:r>
              <a:rPr lang="en-US" kern="0" dirty="0">
                <a:solidFill>
                  <a:srgbClr val="FF0000"/>
                </a:solidFill>
                <a:latin typeface="Tahoma"/>
              </a:rPr>
              <a:t>Pain States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39339" y="27781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Neural Plasticity 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3077" y="6077974"/>
            <a:ext cx="7832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H P Rome Jr, J D Rome. </a:t>
            </a:r>
            <a:r>
              <a:rPr lang="en-US" sz="1200" dirty="0" err="1"/>
              <a:t>Limbically</a:t>
            </a:r>
            <a:r>
              <a:rPr lang="en-US" sz="1200" dirty="0"/>
              <a:t> augmented pain syndrome (LAPS): kindling, </a:t>
            </a:r>
            <a:r>
              <a:rPr lang="en-US" sz="1200" dirty="0" err="1"/>
              <a:t>corticolimbic</a:t>
            </a:r>
            <a:r>
              <a:rPr lang="en-US" sz="1200" dirty="0"/>
              <a:t> sensitization, and the convergence of affective and sensory symptoms in chronic pain disorders.  Pain Med </a:t>
            </a:r>
            <a:r>
              <a:rPr lang="pt-BR" sz="1200" dirty="0"/>
              <a:t>2000 Mar;1(1):7-23. doi: 10.1046/j.1526-4637.2000.99105.x. </a:t>
            </a:r>
            <a:r>
              <a:rPr lang="pt-BR" sz="1200" dirty="0">
                <a:hlinkClick r:id="rId2"/>
              </a:rPr>
              <a:t>https://pubmed.ncbi.nlm.nih.gov/15101960/</a:t>
            </a:r>
            <a:r>
              <a:rPr lang="pt-BR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2816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66" y="395831"/>
            <a:ext cx="7606427" cy="658269"/>
          </a:xfrm>
        </p:spPr>
        <p:txBody>
          <a:bodyPr/>
          <a:lstStyle/>
          <a:p>
            <a:r>
              <a:rPr lang="en-US" sz="4400" dirty="0"/>
              <a:t>Negative Neural Plasticity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56667" y="1761835"/>
            <a:ext cx="7282213" cy="4835609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Central Nervous System (CNS)</a:t>
            </a:r>
            <a:r>
              <a:rPr lang="en-US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Dysesthesias 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Photophobia, Phonophobia, </a:t>
            </a:r>
            <a:endParaRPr lang="en-US" sz="20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Dysosmia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Dysgeusia, 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 seizures / Pseudo strokes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 / Sleep disruptions 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Kinesiophobia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Algophobia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Kathisophobia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Worsening of Mood disorders 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Worsening of Personality challenges/ disorders 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stress-related disorders</a:t>
            </a:r>
          </a:p>
          <a:p>
            <a:pPr marL="1600200" lvl="2" indent="-45720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</a:p>
          <a:p>
            <a:pPr marL="1600200" lvl="2" indent="-45720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Anxiety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endParaRPr lang="en-US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dirty="0">
              <a:solidFill>
                <a:schemeClr val="tx1"/>
              </a:solidFill>
            </a:endParaRPr>
          </a:p>
          <a:p>
            <a:endParaRPr lang="en-US" b="0" dirty="0">
              <a:solidFill>
                <a:schemeClr val="tx1"/>
              </a:solidFill>
            </a:endParaRPr>
          </a:p>
          <a:p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66" y="395831"/>
            <a:ext cx="7606427" cy="658269"/>
          </a:xfrm>
        </p:spPr>
        <p:txBody>
          <a:bodyPr/>
          <a:lstStyle/>
          <a:p>
            <a:r>
              <a:rPr lang="en-US" sz="4400" dirty="0"/>
              <a:t>Negative Neural Plasticity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56667" y="1330036"/>
            <a:ext cx="7282213" cy="5426364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</a:rPr>
              <a:t>Autonomic Nervous System (</a:t>
            </a:r>
            <a:r>
              <a:rPr lang="en-US" sz="2800" dirty="0">
                <a:solidFill>
                  <a:srgbClr val="FF0000"/>
                </a:solidFill>
              </a:rPr>
              <a:t>ANS</a:t>
            </a:r>
            <a:r>
              <a:rPr lang="en-US" sz="2800" dirty="0">
                <a:solidFill>
                  <a:schemeClr val="tx1"/>
                </a:solidFill>
              </a:rPr>
              <a:t>) Changes: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1"/>
                </a:solidFill>
              </a:rPr>
              <a:t>Digestive/ GI changes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1"/>
                </a:solidFill>
              </a:rPr>
              <a:t>Nausea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chemeClr val="tx1"/>
                </a:solidFill>
              </a:rPr>
              <a:t>Dizziness/ Vertigo (Non-BPPV)</a:t>
            </a:r>
            <a:endParaRPr lang="en-US" sz="2400" b="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1"/>
                </a:solidFill>
              </a:rPr>
              <a:t>Medication sensitivities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1"/>
                </a:solidFill>
              </a:rPr>
              <a:t>Environmental sensitivities</a:t>
            </a:r>
          </a:p>
          <a:p>
            <a:pPr marL="1085850" lvl="1" indent="-342900">
              <a:buFont typeface="Wingdings" panose="05000000000000000000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Weather sensitivities </a:t>
            </a:r>
          </a:p>
          <a:p>
            <a:pPr marL="1085850" lvl="1" indent="-342900">
              <a:buFont typeface="Wingdings" panose="05000000000000000000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Cold</a:t>
            </a:r>
          </a:p>
          <a:p>
            <a:pPr marL="1085850" lvl="1" indent="-342900">
              <a:buFont typeface="Wingdings" panose="05000000000000000000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Heat</a:t>
            </a:r>
          </a:p>
          <a:p>
            <a:pPr marL="1085850" lvl="1" indent="-342900">
              <a:buFont typeface="Wingdings" panose="05000000000000000000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Humidity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1"/>
                </a:solidFill>
              </a:rPr>
              <a:t>Neuro-hormonal Dysfunction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1"/>
                </a:solidFill>
              </a:rPr>
              <a:t>Immune system changes</a:t>
            </a:r>
          </a:p>
          <a:p>
            <a:endParaRPr lang="en-US" b="0" dirty="0">
              <a:solidFill>
                <a:schemeClr val="tx1"/>
              </a:solidFill>
            </a:endParaRPr>
          </a:p>
          <a:p>
            <a:endParaRPr lang="en-US" b="0" dirty="0">
              <a:solidFill>
                <a:schemeClr val="tx1"/>
              </a:solidFill>
            </a:endParaRPr>
          </a:p>
          <a:p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3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04672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/>
              <a:t>NEUROGENIC INFLAMMATION:</a:t>
            </a:r>
            <a:br>
              <a:rPr lang="en-US" sz="4000" dirty="0"/>
            </a:br>
            <a:r>
              <a:rPr lang="en-US" sz="4000" dirty="0"/>
              <a:t>IBS – AKA chronic abdominal pain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1676400" y="5181600"/>
            <a:ext cx="868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lvl="1" indent="-457200">
              <a:buFontTx/>
              <a:buChar char="•"/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289050"/>
            <a:ext cx="7157720" cy="5600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4520" y="1813560"/>
            <a:ext cx="6858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Kelsey TL, Tanner-Smith EE, Russell AC, </a:t>
            </a:r>
            <a:r>
              <a:rPr lang="en-US" dirty="0" err="1">
                <a:cs typeface="Arial" panose="020B0604020202020204" pitchFamily="34" charset="0"/>
              </a:rPr>
              <a:t>Hollon</a:t>
            </a:r>
            <a:r>
              <a:rPr lang="en-US" dirty="0">
                <a:cs typeface="Arial" panose="020B0604020202020204" pitchFamily="34" charset="0"/>
              </a:rPr>
              <a:t> SD, Walker </a:t>
            </a:r>
            <a:r>
              <a:rPr lang="en-US" dirty="0" err="1">
                <a:cs typeface="Arial" panose="020B0604020202020204" pitchFamily="34" charset="0"/>
              </a:rPr>
              <a:t>LS,.</a:t>
            </a:r>
            <a:r>
              <a:rPr lang="en-US" sz="2000" b="1" dirty="0" err="1">
                <a:cs typeface="Arial" panose="020B0604020202020204" pitchFamily="34" charset="0"/>
              </a:rPr>
              <a:t>Comparative</a:t>
            </a:r>
            <a:r>
              <a:rPr lang="en-US" sz="2000" b="1" dirty="0">
                <a:cs typeface="Arial" panose="020B0604020202020204" pitchFamily="34" charset="0"/>
              </a:rPr>
              <a:t> efficacy of psychological therapies for improving mental health and daily functioning in irritable bowel syndrome: A systematic review and meta-analysis.</a:t>
            </a:r>
            <a:r>
              <a:rPr lang="en-US" dirty="0">
                <a:cs typeface="Arial" panose="020B0604020202020204" pitchFamily="34" charset="0"/>
              </a:rPr>
              <a:t> Clinical Psychology Review. Volume 51, February 2017, Pages 142–152</a:t>
            </a:r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http://www.sciencedirect.com/science/article/pii/S0272735816300915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418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rain Ign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914400"/>
            <a:ext cx="10134600" cy="1013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304800" y="241628"/>
            <a:ext cx="9372600" cy="149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000" kern="0" dirty="0">
                <a:solidFill>
                  <a:srgbClr val="EAEAEA"/>
                </a:solidFill>
                <a:latin typeface="Tahoma"/>
              </a:rPr>
              <a:t>CENTRAL SENSITIVITY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152400" y="4680906"/>
            <a:ext cx="9372600" cy="149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b="0" kern="0" dirty="0">
                <a:solidFill>
                  <a:srgbClr val="EAEAEA"/>
                </a:solidFill>
                <a:latin typeface="Tahoma"/>
              </a:rPr>
              <a:t>Central Sensitivity Crosses Every Chronic Pain State &amp; Syndrome</a:t>
            </a:r>
          </a:p>
        </p:txBody>
      </p:sp>
    </p:spTree>
    <p:extLst>
      <p:ext uri="{BB962C8B-B14F-4D97-AF65-F5344CB8AC3E}">
        <p14:creationId xmlns:p14="http://schemas.microsoft.com/office/powerpoint/2010/main" val="72968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94" y="-27927"/>
            <a:ext cx="6762953" cy="688592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66" y="395831"/>
            <a:ext cx="7606427" cy="950831"/>
          </a:xfrm>
        </p:spPr>
        <p:txBody>
          <a:bodyPr/>
          <a:lstStyle/>
          <a:p>
            <a:r>
              <a:rPr lang="en-US" baseline="0" dirty="0">
                <a:solidFill>
                  <a:schemeClr val="bg1"/>
                </a:solidFill>
              </a:rPr>
              <a:t>Acute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Pain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41921" y="351590"/>
            <a:ext cx="7606427" cy="950831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i="0" kern="1200" baseline="0">
                <a:solidFill>
                  <a:srgbClr val="AC1F2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Acute Pain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Yoda_SWS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38945"/>
            <a:ext cx="5977379" cy="688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700734" y="68342"/>
            <a:ext cx="7543800" cy="103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Positive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Neuroplasticity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 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4495800" y="4968240"/>
            <a:ext cx="4495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</a:rPr>
              <a:t>THE FORCE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152400" y="5044440"/>
            <a:ext cx="487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The Other Side of</a:t>
            </a:r>
          </a:p>
        </p:txBody>
      </p:sp>
      <p:sp>
        <p:nvSpPr>
          <p:cNvPr id="6" name="Rectangle 5"/>
          <p:cNvSpPr/>
          <p:nvPr/>
        </p:nvSpPr>
        <p:spPr>
          <a:xfrm>
            <a:off x="4495800" y="4879438"/>
            <a:ext cx="47366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000" b="1" i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THE FORCE</a:t>
            </a:r>
            <a:endParaRPr lang="en-US" sz="6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176981" y="5019860"/>
            <a:ext cx="487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4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The Other Side of</a:t>
            </a:r>
          </a:p>
        </p:txBody>
      </p:sp>
    </p:spTree>
    <p:extLst>
      <p:ext uri="{BB962C8B-B14F-4D97-AF65-F5344CB8AC3E}">
        <p14:creationId xmlns:p14="http://schemas.microsoft.com/office/powerpoint/2010/main" val="8104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28272" y="2290691"/>
            <a:ext cx="1716036" cy="1496817"/>
          </a:xfrm>
          <a:prstGeom prst="rect">
            <a:avLst/>
          </a:prstGeom>
        </p:spPr>
      </p:pic>
      <p:pic>
        <p:nvPicPr>
          <p:cNvPr id="6" name="Picture 13" descr="007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228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277813"/>
            <a:ext cx="8612909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6000" i="1" dirty="0">
                <a:solidFill>
                  <a:srgbClr val="99CCFF"/>
                </a:solidFill>
              </a:rPr>
              <a:t>Positive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/>
              <a:t>Neural Plasticity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2224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52400" y="2376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66618" y="1607136"/>
            <a:ext cx="814878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3600" b="1" dirty="0">
                <a:solidFill>
                  <a:srgbClr val="0000FF"/>
                </a:solidFill>
              </a:rPr>
              <a:t>POSITIVE</a:t>
            </a:r>
            <a:r>
              <a:rPr lang="en-US" sz="3600" b="1" dirty="0"/>
              <a:t> PLASTIC COMPETITION</a:t>
            </a:r>
            <a:r>
              <a:rPr lang="en-US" sz="3600" dirty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3600" dirty="0"/>
              <a:t>Topographic Proliferation (spread)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3600" dirty="0"/>
              <a:t>Topographic Refreshment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3600" dirty="0"/>
              <a:t>Beneficial Topographic Competition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3600" dirty="0"/>
              <a:t>Physical Proliferation of Brain Cells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3200" dirty="0"/>
              <a:t>Directed utilization of the “Cognitive Reserve”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3200" dirty="0"/>
              <a:t>Reclamation of ‘</a:t>
            </a:r>
            <a:r>
              <a:rPr lang="en-US" sz="3200" dirty="0" err="1"/>
              <a:t>Eudaptive</a:t>
            </a:r>
            <a:r>
              <a:rPr lang="en-US" sz="3200" dirty="0"/>
              <a:t>’ Cognitive Processes</a:t>
            </a:r>
            <a:r>
              <a:rPr lang="en-US" sz="36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83424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875"/>
            <a:ext cx="7543800" cy="143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en-US" dirty="0">
                <a:effectLst/>
              </a:rPr>
              <a:t>Interventional Concepts in Neuroplasticity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995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/>
        </p:nvGraphicFramePr>
        <p:xfrm>
          <a:off x="2289175" y="1752600"/>
          <a:ext cx="46450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Bitmap Image" r:id="rId3" imgW="5152381" imgH="5409524" progId="PBrush">
                  <p:embed/>
                </p:oleObj>
              </mc:Choice>
              <mc:Fallback>
                <p:oleObj name="Bitmap Image" r:id="rId3" imgW="5152381" imgH="540952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9175" y="1752600"/>
                        <a:ext cx="4645025" cy="487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657600" y="5424488"/>
            <a:ext cx="1981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Nociception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581400" y="4021138"/>
            <a:ext cx="19812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Pain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Awareness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581400" y="3595688"/>
            <a:ext cx="1981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Fear/ Suffering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200400" y="2909888"/>
            <a:ext cx="2819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Pain Behaviors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581400" y="2224088"/>
            <a:ext cx="1981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Cognizance</a:t>
            </a:r>
          </a:p>
        </p:txBody>
      </p:sp>
      <p:sp>
        <p:nvSpPr>
          <p:cNvPr id="21" name="AutoShape 15"/>
          <p:cNvSpPr>
            <a:spLocks noChangeArrowheads="1"/>
          </p:cNvSpPr>
          <p:nvPr/>
        </p:nvSpPr>
        <p:spPr bwMode="auto">
          <a:xfrm rot="5400000">
            <a:off x="3009900" y="3701143"/>
            <a:ext cx="3200400" cy="9144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66CCFF"/>
          </a:solidFill>
          <a:ln w="9525" algn="ctr">
            <a:solidFill>
              <a:srgbClr val="FFFFFF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7122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875"/>
            <a:ext cx="7543800" cy="143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dirty="0">
                <a:effectLst/>
              </a:rPr>
              <a:t>Interventional Concepts in Neuroplasticity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838200" y="1651004"/>
            <a:ext cx="7543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dirty="0"/>
              <a:t>Requisites for therapeutic plastic changes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Enriched </a:t>
            </a:r>
            <a:r>
              <a:rPr lang="en-US" altLang="en-US" sz="2400" b="1" dirty="0"/>
              <a:t>Environment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Getting on a </a:t>
            </a:r>
            <a:r>
              <a:rPr lang="en-US" altLang="en-US" sz="2400" b="1" dirty="0"/>
              <a:t>Schedule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/>
              <a:t>Training</a:t>
            </a:r>
            <a:r>
              <a:rPr lang="en-US" altLang="en-US" sz="2400" dirty="0"/>
              <a:t> 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Neuromuscular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Social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Intellectual (all forms of cognitive training)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Behavioral 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Emotional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/>
              <a:t>Exercise:</a:t>
            </a:r>
            <a:r>
              <a:rPr lang="en-US" altLang="en-US" sz="2400" dirty="0"/>
              <a:t> Not exclusively, cardiovascular exercise</a:t>
            </a:r>
          </a:p>
          <a:p>
            <a:pPr lvl="2">
              <a:lnSpc>
                <a:spcPct val="90000"/>
              </a:lnSpc>
            </a:pPr>
            <a:endParaRPr lang="en-US" alt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55626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Mora</a:t>
            </a:r>
            <a:r>
              <a:rPr lang="en-US" dirty="0"/>
              <a:t> F, Segovia G, del Arco A. Aging, plasticity and environmental enrichment: </a:t>
            </a:r>
          </a:p>
          <a:p>
            <a:r>
              <a:rPr lang="en-US" dirty="0"/>
              <a:t>Structural changes and neurotransmitter dynamics in several areas of the brain. </a:t>
            </a:r>
          </a:p>
          <a:p>
            <a:r>
              <a:rPr lang="en-US" dirty="0"/>
              <a:t>Brain Research Reviews Volume 55, Issue 1, August 2007, Pages 78–88 doi:10.1016/j.brainresrev.2007.03.011</a:t>
            </a:r>
          </a:p>
        </p:txBody>
      </p:sp>
    </p:spTree>
    <p:extLst>
      <p:ext uri="{BB962C8B-B14F-4D97-AF65-F5344CB8AC3E}">
        <p14:creationId xmlns:p14="http://schemas.microsoft.com/office/powerpoint/2010/main" val="4859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839339" y="27781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sz="6000"/>
              <a:t>Neural Plasticity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38" y="1554118"/>
            <a:ext cx="8565634" cy="496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152400" y="6172200"/>
            <a:ext cx="838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9"/>
          <p:cNvSpPr>
            <a:spLocks noGrp="1"/>
          </p:cNvSpPr>
          <p:nvPr>
            <p:ph sz="quarter" idx="1"/>
          </p:nvPr>
        </p:nvSpPr>
        <p:spPr>
          <a:xfrm>
            <a:off x="914400" y="1676400"/>
            <a:ext cx="2895600" cy="4648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PAIN </a:t>
            </a:r>
            <a:r>
              <a:rPr lang="en-US" sz="2000" b="1" dirty="0" err="1" smtClean="0">
                <a:solidFill>
                  <a:srgbClr val="FF0000"/>
                </a:solidFill>
              </a:rPr>
              <a:t>NeuroSCIENCE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EDUCATION</a:t>
            </a:r>
          </a:p>
          <a:p>
            <a:r>
              <a:rPr lang="en-US" sz="2000" dirty="0"/>
              <a:t>A = immediately after initial instruction in the abdominal isometric contraction</a:t>
            </a:r>
          </a:p>
          <a:p>
            <a:endParaRPr lang="en-US" sz="2000" dirty="0"/>
          </a:p>
          <a:p>
            <a:r>
              <a:rPr lang="en-US" sz="2000" dirty="0"/>
              <a:t>B = after one week of daily practice x 5 minutes every hour of the abdominal task</a:t>
            </a:r>
          </a:p>
          <a:p>
            <a:pPr>
              <a:buNone/>
            </a:pPr>
            <a:endParaRPr lang="en-US" sz="2000" dirty="0"/>
          </a:p>
          <a:p>
            <a:r>
              <a:rPr lang="en-US" sz="2000" dirty="0"/>
              <a:t>C = after 2.5 hours of 1:1 pain physiology education (education performed right after the second scan)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875"/>
            <a:ext cx="7543800" cy="143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dirty="0">
                <a:effectLst/>
              </a:rPr>
              <a:t>Interventional Concepts in Neuroplasticity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05000"/>
            <a:ext cx="462378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79" y="4133747"/>
            <a:ext cx="2616963" cy="241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980564">
            <a:off x="6583375" y="4567751"/>
            <a:ext cx="109599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Boopee" panose="02000506020000020003" pitchFamily="2" charset="0"/>
              </a:rPr>
              <a:t> Our Changing</a:t>
            </a:r>
          </a:p>
          <a:p>
            <a:endParaRPr lang="en-US" sz="1600" b="1" dirty="0">
              <a:solidFill>
                <a:schemeClr val="bg1"/>
              </a:solidFill>
              <a:latin typeface="Boopee" panose="02000506020000020003" pitchFamily="2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Boopee" panose="02000506020000020003" pitchFamily="2" charset="0"/>
              </a:rPr>
              <a:t> Brain!</a:t>
            </a:r>
          </a:p>
        </p:txBody>
      </p:sp>
    </p:spTree>
    <p:extLst>
      <p:ext uri="{BB962C8B-B14F-4D97-AF65-F5344CB8AC3E}">
        <p14:creationId xmlns:p14="http://schemas.microsoft.com/office/powerpoint/2010/main" val="209427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happy graduation graphic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83302"/>
            <a:ext cx="2895600" cy="317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762000" y="1676400"/>
            <a:ext cx="7543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dirty="0"/>
              <a:t>PAIN MANAGEMENT </a:t>
            </a:r>
            <a:r>
              <a:rPr lang="en-US" altLang="en-US" sz="2800" b="1" dirty="0">
                <a:solidFill>
                  <a:srgbClr val="FF0000"/>
                </a:solidFill>
              </a:rPr>
              <a:t>EDUCATION</a:t>
            </a:r>
            <a:r>
              <a:rPr lang="en-US" altLang="en-US" sz="2800" dirty="0"/>
              <a:t> Components:</a:t>
            </a:r>
          </a:p>
          <a:p>
            <a:r>
              <a:rPr lang="en-US" altLang="en-US" sz="2400" dirty="0">
                <a:solidFill>
                  <a:srgbClr val="FF0000"/>
                </a:solidFill>
              </a:rPr>
              <a:t>Pain is NORMAL</a:t>
            </a:r>
          </a:p>
          <a:p>
            <a:r>
              <a:rPr lang="en-US" altLang="en-US" sz="2400" dirty="0"/>
              <a:t>Clear information about </a:t>
            </a:r>
            <a:r>
              <a:rPr lang="en-US" altLang="en-US" sz="2400" dirty="0">
                <a:solidFill>
                  <a:srgbClr val="FF0000"/>
                </a:solidFill>
              </a:rPr>
              <a:t>Hurt </a:t>
            </a:r>
            <a:r>
              <a:rPr lang="en-US" altLang="en-US" sz="2400" dirty="0" err="1">
                <a:solidFill>
                  <a:srgbClr val="FF0000"/>
                </a:solidFill>
              </a:rPr>
              <a:t>vs</a:t>
            </a:r>
            <a:r>
              <a:rPr lang="en-US" altLang="en-US" sz="2400" dirty="0">
                <a:solidFill>
                  <a:srgbClr val="FF0000"/>
                </a:solidFill>
              </a:rPr>
              <a:t> Harm</a:t>
            </a:r>
          </a:p>
          <a:p>
            <a:r>
              <a:rPr lang="en-US" altLang="en-US" sz="2400" dirty="0">
                <a:solidFill>
                  <a:srgbClr val="FF0000"/>
                </a:solidFill>
              </a:rPr>
              <a:t>Reassurance </a:t>
            </a:r>
            <a:r>
              <a:rPr lang="en-US" altLang="en-US" sz="2400" dirty="0"/>
              <a:t>that “it’s </a:t>
            </a:r>
            <a:r>
              <a:rPr lang="en-US" altLang="en-US" sz="2400" u="sng" dirty="0"/>
              <a:t>not just</a:t>
            </a:r>
            <a:r>
              <a:rPr lang="en-US" altLang="en-US" sz="2400" dirty="0"/>
              <a:t> in your head”</a:t>
            </a:r>
          </a:p>
          <a:p>
            <a:r>
              <a:rPr lang="en-US" altLang="en-US" sz="2400" dirty="0">
                <a:solidFill>
                  <a:srgbClr val="FF0000"/>
                </a:solidFill>
              </a:rPr>
              <a:t>Explanation </a:t>
            </a:r>
            <a:r>
              <a:rPr lang="en-US" altLang="en-US" sz="2400" dirty="0"/>
              <a:t>of the adverse changes in the NS</a:t>
            </a:r>
          </a:p>
          <a:p>
            <a:r>
              <a:rPr lang="en-US" altLang="en-US" sz="2400" dirty="0">
                <a:solidFill>
                  <a:srgbClr val="FF0000"/>
                </a:solidFill>
              </a:rPr>
              <a:t>Reassurance</a:t>
            </a:r>
            <a:r>
              <a:rPr lang="en-US" altLang="en-US" sz="2400" dirty="0"/>
              <a:t> that you (the clinician) know it is real and there is science to show it</a:t>
            </a:r>
          </a:p>
          <a:p>
            <a:r>
              <a:rPr lang="en-US" altLang="en-US" sz="2400" dirty="0">
                <a:solidFill>
                  <a:srgbClr val="FF0000"/>
                </a:solidFill>
              </a:rPr>
              <a:t>Reassurance</a:t>
            </a:r>
            <a:r>
              <a:rPr lang="en-US" altLang="en-US" sz="2400" dirty="0"/>
              <a:t> that the NS does change </a:t>
            </a:r>
          </a:p>
          <a:p>
            <a:r>
              <a:rPr lang="en-US" altLang="en-US" sz="2400" dirty="0">
                <a:solidFill>
                  <a:srgbClr val="FF0000"/>
                </a:solidFill>
              </a:rPr>
              <a:t>Reassurance</a:t>
            </a:r>
            <a:r>
              <a:rPr lang="en-US" altLang="en-US" sz="2400" dirty="0"/>
              <a:t> that </a:t>
            </a:r>
            <a:r>
              <a:rPr lang="en-US" altLang="en-US" sz="2400" b="1" dirty="0"/>
              <a:t>Opioids are </a:t>
            </a:r>
            <a:r>
              <a:rPr lang="en-US" altLang="en-US" sz="2400" b="1" u="sng" dirty="0"/>
              <a:t>not</a:t>
            </a:r>
            <a:r>
              <a:rPr lang="en-US" altLang="en-US" sz="2400" b="1" dirty="0"/>
              <a:t> the solution</a:t>
            </a:r>
            <a:r>
              <a:rPr lang="en-US" altLang="en-US" sz="2400" dirty="0"/>
              <a:t> ( </a:t>
            </a:r>
            <a:r>
              <a:rPr lang="en-US" altLang="en-US" sz="2400" u="sng" dirty="0">
                <a:solidFill>
                  <a:srgbClr val="FF0000"/>
                </a:solidFill>
              </a:rPr>
              <a:t>but can </a:t>
            </a:r>
            <a:r>
              <a:rPr lang="en-US" altLang="en-US" sz="2400" u="sng" dirty="0"/>
              <a:t>be the problem</a:t>
            </a:r>
            <a:r>
              <a:rPr lang="en-US" altLang="en-US" sz="2400" dirty="0"/>
              <a:t>)</a:t>
            </a:r>
          </a:p>
          <a:p>
            <a:r>
              <a:rPr lang="en-US" altLang="en-US" sz="2400" dirty="0">
                <a:solidFill>
                  <a:srgbClr val="FF0000"/>
                </a:solidFill>
              </a:rPr>
              <a:t>Assurance</a:t>
            </a:r>
            <a:r>
              <a:rPr lang="en-US" altLang="en-US" sz="2400" dirty="0"/>
              <a:t> that there are effective ways to make it </a:t>
            </a:r>
            <a:r>
              <a:rPr lang="en-US" altLang="en-US" sz="2400" dirty="0">
                <a:solidFill>
                  <a:srgbClr val="FF0000"/>
                </a:solidFill>
              </a:rPr>
              <a:t>better</a:t>
            </a:r>
          </a:p>
          <a:p>
            <a:r>
              <a:rPr lang="en-US" altLang="en-US" sz="2400" dirty="0">
                <a:solidFill>
                  <a:srgbClr val="FF0000"/>
                </a:solidFill>
              </a:rPr>
              <a:t>Assurance</a:t>
            </a:r>
            <a:r>
              <a:rPr lang="en-US" altLang="en-US" sz="2400" dirty="0"/>
              <a:t> that making changes makes changes</a:t>
            </a:r>
          </a:p>
          <a:p>
            <a:endParaRPr lang="en-US" altLang="en-US" sz="2400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875"/>
            <a:ext cx="7543800" cy="143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dirty="0">
                <a:effectLst/>
              </a:rPr>
              <a:t>Interventional Concepts in Neuroplasticity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086600" y="51816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u="sng" dirty="0">
                <a:solidFill>
                  <a:schemeClr val="bg1"/>
                </a:solidFill>
              </a:rPr>
              <a:t>but can</a:t>
            </a:r>
            <a:endParaRPr lang="en-US" altLang="en-US" sz="2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024048" y="5958840"/>
            <a:ext cx="1295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</a:rPr>
              <a:t>better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087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8927" y="147765"/>
            <a:ext cx="75438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Victor T. Chang, MD; Brooke </a:t>
            </a:r>
            <a:r>
              <a:rPr lang="en-US" dirty="0" err="1"/>
              <a:t>Sorger</a:t>
            </a:r>
            <a:r>
              <a:rPr lang="en-US" dirty="0"/>
              <a:t>, PhD; Kenneth E. Rosenfeld, MD; Karl A. Lorenz, MD, MSHS; Amos F. Bailey, MD; Trinh Bui, </a:t>
            </a:r>
            <a:r>
              <a:rPr lang="en-US" dirty="0" err="1"/>
              <a:t>PharmD</a:t>
            </a:r>
            <a:r>
              <a:rPr lang="en-US" dirty="0"/>
              <a:t>; Lawrence Weinberger, PhD; Marcos </a:t>
            </a:r>
            <a:r>
              <a:rPr lang="en-US" dirty="0" err="1"/>
              <a:t>Montagnini</a:t>
            </a:r>
            <a:r>
              <a:rPr lang="en-US" dirty="0"/>
              <a:t>, MD, FACP. Pain and palliative medicine.   Journal of Rehabilitation Research &amp; Development Volume 44, Number 2, 2007: 279–294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Moseley L. Widespread brain activity during an abdominal task markedly reduced after pain physiology education: fMRI evaluation of a single patient with chronic low back pain. Australian Journal of Physiotherapy, 2005, v 61</a:t>
            </a:r>
            <a:endParaRPr lang="en-US" sz="1400" dirty="0"/>
          </a:p>
          <a:p>
            <a:endParaRPr lang="en-US" dirty="0"/>
          </a:p>
          <a:p>
            <a:r>
              <a:rPr lang="en-US" dirty="0"/>
              <a:t>Erickson KI, Voss MW, Prakash RS, et al. Exercise training increases size of hippocampus and improves memory. Proc </a:t>
            </a:r>
            <a:r>
              <a:rPr lang="en-US" dirty="0" err="1"/>
              <a:t>Natl</a:t>
            </a:r>
            <a:r>
              <a:rPr lang="en-US" dirty="0"/>
              <a:t> </a:t>
            </a:r>
            <a:r>
              <a:rPr lang="en-US" dirty="0" err="1"/>
              <a:t>Acad</a:t>
            </a:r>
            <a:r>
              <a:rPr lang="en-US" dirty="0"/>
              <a:t> </a:t>
            </a:r>
            <a:r>
              <a:rPr lang="en-US" dirty="0" err="1"/>
              <a:t>Sci</a:t>
            </a:r>
            <a:r>
              <a:rPr lang="en-US" dirty="0"/>
              <a:t> U S A. 2011;108:3017-3022. </a:t>
            </a:r>
          </a:p>
          <a:p>
            <a:endParaRPr lang="en-US" dirty="0"/>
          </a:p>
          <a:p>
            <a:r>
              <a:rPr lang="en-US" dirty="0"/>
              <a:t>The Fear-Avoidance Model of Pain in a Treated Clinical Sample</a:t>
            </a:r>
            <a:r>
              <a:rPr lang="en-US" b="1" dirty="0"/>
              <a:t>. </a:t>
            </a:r>
            <a:r>
              <a:rPr lang="en-US" dirty="0"/>
              <a:t>Adam J. Guck, M.A., Giuseppe C. Siracusano, DPT, P.T., Kimberly S. Kelly, Ph.D., Thomas P. Guck, Ph.D. Society of Behavioral Medicine Conference March 2013 San Francisco, CA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Speed-Walking: Evaluation of a Strategy to Reduce Fear/Avoidance Beliefs and Learned Pain Behavior in Patients with Chronic Non-Cancer Pain.  Abstract Control number:  1866 Guck A, Siracusano G, Guck T September 2, 2010  at the International Association for the Study of Pain 13</a:t>
            </a:r>
            <a:r>
              <a:rPr lang="en-US" baseline="30000" dirty="0"/>
              <a:t>th</a:t>
            </a:r>
            <a:r>
              <a:rPr lang="en-US" dirty="0"/>
              <a:t> World Congress on Pain; Montreal, CAN</a:t>
            </a:r>
          </a:p>
        </p:txBody>
      </p:sp>
    </p:spTree>
    <p:extLst>
      <p:ext uri="{BB962C8B-B14F-4D97-AF65-F5344CB8AC3E}">
        <p14:creationId xmlns:p14="http://schemas.microsoft.com/office/powerpoint/2010/main" val="268902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35" y="2864038"/>
            <a:ext cx="3059478" cy="399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06886" y="1143834"/>
            <a:ext cx="7543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en-US" altLang="en-US" sz="2800" dirty="0">
                <a:latin typeface="Verdana" pitchFamily="34" charset="0"/>
              </a:rPr>
              <a:t>Making </a:t>
            </a:r>
            <a:r>
              <a:rPr lang="en-US" altLang="en-US" sz="2800" b="1" dirty="0">
                <a:solidFill>
                  <a:srgbClr val="0066FF"/>
                </a:solidFill>
                <a:latin typeface="Verdana" pitchFamily="34" charset="0"/>
              </a:rPr>
              <a:t>POSITIVE</a:t>
            </a:r>
            <a:r>
              <a:rPr lang="en-US" altLang="en-US" sz="2800" dirty="0">
                <a:latin typeface="Verdana" pitchFamily="34" charset="0"/>
              </a:rPr>
              <a:t> and </a:t>
            </a:r>
            <a:r>
              <a:rPr lang="en-US" altLang="en-US" sz="2800" dirty="0">
                <a:solidFill>
                  <a:srgbClr val="FF0000"/>
                </a:solidFill>
                <a:latin typeface="Verdana" pitchFamily="34" charset="0"/>
              </a:rPr>
              <a:t>VOLUNTARY PLASTIC CHANGES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en-US" altLang="en-US" sz="2800" dirty="0">
                <a:latin typeface="Verdana" pitchFamily="34" charset="0"/>
              </a:rPr>
              <a:t>by using the  </a:t>
            </a:r>
            <a:endParaRPr lang="en-US" altLang="en-US" sz="2800" b="1" dirty="0">
              <a:latin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5528906"/>
            <a:ext cx="1589570" cy="1222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76" y="357957"/>
            <a:ext cx="9251514" cy="654987"/>
          </a:xfrm>
        </p:spPr>
        <p:txBody>
          <a:bodyPr/>
          <a:lstStyle/>
          <a:p>
            <a:pPr algn="ctr" rtl="0" eaLnBrk="1" latinLnBrk="0" hangingPunct="1"/>
            <a:r>
              <a:rPr lang="en-US" sz="3600" b="1" kern="120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Features of Pain Rehabilitation</a:t>
            </a:r>
            <a:endParaRPr lang="en-US" sz="6600" dirty="0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954" y="2352210"/>
            <a:ext cx="82308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C1F2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PAIN MANAGEMENT FORMULA</a:t>
            </a:r>
          </a:p>
        </p:txBody>
      </p:sp>
    </p:spTree>
    <p:extLst>
      <p:ext uri="{BB962C8B-B14F-4D97-AF65-F5344CB8AC3E}">
        <p14:creationId xmlns:p14="http://schemas.microsoft.com/office/powerpoint/2010/main" val="129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1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ExpectationsofTherap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0"/>
            <a:ext cx="541655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407151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66" y="395831"/>
            <a:ext cx="7606427" cy="950831"/>
          </a:xfrm>
        </p:spPr>
        <p:txBody>
          <a:bodyPr/>
          <a:lstStyle/>
          <a:p>
            <a:r>
              <a:rPr lang="en-US" baseline="0" dirty="0">
                <a:solidFill>
                  <a:schemeClr val="bg1"/>
                </a:solidFill>
              </a:rPr>
              <a:t>Acute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Pain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41921" y="351590"/>
            <a:ext cx="7606427" cy="950831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i="0" kern="1200" baseline="0">
                <a:solidFill>
                  <a:srgbClr val="AC1F2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Acute Pain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243" y="1346404"/>
            <a:ext cx="9798391" cy="5511595"/>
          </a:xfrm>
        </p:spPr>
      </p:pic>
    </p:spTree>
    <p:extLst>
      <p:ext uri="{BB962C8B-B14F-4D97-AF65-F5344CB8AC3E}">
        <p14:creationId xmlns:p14="http://schemas.microsoft.com/office/powerpoint/2010/main" val="368520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503" y="2048364"/>
            <a:ext cx="2316891" cy="302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0915" y="389912"/>
            <a:ext cx="7606427" cy="605111"/>
          </a:xfrm>
        </p:spPr>
        <p:txBody>
          <a:bodyPr/>
          <a:lstStyle/>
          <a:p>
            <a:pPr rtl="0" eaLnBrk="1" latinLnBrk="0" hangingPunct="1"/>
            <a:r>
              <a:rPr lang="en-US" sz="3200" b="1" kern="120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PAIN MANAGEMENT FORMULA</a:t>
            </a:r>
            <a:endParaRPr lang="en-US" dirty="0">
              <a:effectLst/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/>
          </p:nvPr>
        </p:nvSpPr>
        <p:spPr>
          <a:xfrm>
            <a:off x="436764" y="525710"/>
            <a:ext cx="8186536" cy="645929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FFFF00"/>
              </a:buClr>
            </a:pPr>
            <a:endParaRPr lang="en-US" altLang="en-US" sz="2600" dirty="0">
              <a:latin typeface="Verdana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2600" dirty="0">
                <a:latin typeface="Verdana" pitchFamily="34" charset="0"/>
              </a:rPr>
              <a:t>Pain Science/ Management Education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2600" dirty="0">
                <a:latin typeface="Verdana" pitchFamily="34" charset="0"/>
              </a:rPr>
              <a:t>All forms of appropriate exercise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2600" dirty="0">
                <a:latin typeface="Verdana" pitchFamily="34" charset="0"/>
              </a:rPr>
              <a:t> Pacing physical activities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2600" dirty="0">
                <a:latin typeface="Verdana" pitchFamily="34" charset="0"/>
              </a:rPr>
              <a:t> Get on and stay on a schedule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2600" dirty="0">
                <a:latin typeface="Verdana" pitchFamily="34" charset="0"/>
              </a:rPr>
              <a:t>That includes </a:t>
            </a:r>
            <a:r>
              <a:rPr lang="en-US" altLang="en-US" sz="2600" dirty="0">
                <a:solidFill>
                  <a:srgbClr val="FF0000"/>
                </a:solidFill>
                <a:latin typeface="Verdana" pitchFamily="34" charset="0"/>
              </a:rPr>
              <a:t>Sleep Hygiene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2600" dirty="0">
                <a:latin typeface="Verdana" pitchFamily="34" charset="0"/>
              </a:rPr>
              <a:t> Mood management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2600" dirty="0">
                <a:latin typeface="Verdana" pitchFamily="34" charset="0"/>
              </a:rPr>
              <a:t> CBT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2600" dirty="0">
                <a:latin typeface="Verdana" pitchFamily="34" charset="0"/>
              </a:rPr>
              <a:t> Communication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2600" dirty="0">
                <a:latin typeface="Verdana" pitchFamily="34" charset="0"/>
              </a:rPr>
              <a:t> Counseling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2600" dirty="0">
                <a:latin typeface="Verdana" pitchFamily="34" charset="0"/>
              </a:rPr>
              <a:t> Relaxation exercises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2600" dirty="0">
                <a:latin typeface="Verdana" pitchFamily="34" charset="0"/>
              </a:rPr>
              <a:t> Getting your needs met </a:t>
            </a:r>
          </a:p>
          <a:p>
            <a:pPr lvl="3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2600" dirty="0">
                <a:latin typeface="Verdana" pitchFamily="34" charset="0"/>
              </a:rPr>
              <a:t>Change your friends/ playground?</a:t>
            </a:r>
          </a:p>
          <a:p>
            <a:pPr lvl="3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2600" dirty="0">
                <a:latin typeface="Verdana" pitchFamily="34" charset="0"/>
              </a:rPr>
              <a:t>“Brains need other (</a:t>
            </a:r>
            <a:r>
              <a:rPr lang="en-US" altLang="en-US" sz="2600" dirty="0">
                <a:solidFill>
                  <a:srgbClr val="0000FF"/>
                </a:solidFill>
                <a:latin typeface="Verdana" pitchFamily="34" charset="0"/>
              </a:rPr>
              <a:t>healthy)</a:t>
            </a:r>
            <a:r>
              <a:rPr lang="en-US" altLang="en-US" sz="2600" dirty="0">
                <a:latin typeface="Verdana" pitchFamily="34" charset="0"/>
              </a:rPr>
              <a:t> Brains”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2600" dirty="0">
                <a:latin typeface="Verdana" pitchFamily="34" charset="0"/>
              </a:rPr>
              <a:t> No narcotics for chronic pain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2600" dirty="0">
                <a:latin typeface="Verdana" pitchFamily="34" charset="0"/>
              </a:rPr>
              <a:t> Ice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32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1.bp.blogspot.com/-aGmlG8CZu80/UI7nTGhC9yI/AAAAAAAABR8/4uYq9mNawYM/s1600/puzzled-look-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3" y="0"/>
            <a:ext cx="10359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248" y="333982"/>
            <a:ext cx="7606427" cy="1888451"/>
          </a:xfrm>
        </p:spPr>
        <p:txBody>
          <a:bodyPr>
            <a:normAutofit/>
          </a:bodyPr>
          <a:lstStyle/>
          <a:p>
            <a:pPr algn="ctr"/>
            <a:r>
              <a:rPr lang="en-US" sz="6500" dirty="0">
                <a:solidFill>
                  <a:schemeClr val="bg1"/>
                </a:solidFill>
              </a:rPr>
              <a:t>Who Needs Pain Rehabilitation?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220987" y="252456"/>
            <a:ext cx="7606427" cy="1888451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b="1" i="0" kern="1200" baseline="0">
                <a:solidFill>
                  <a:srgbClr val="AC1F2D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Who Needs Pain Rehabilitation?</a:t>
            </a:r>
          </a:p>
        </p:txBody>
      </p:sp>
    </p:spTree>
    <p:extLst>
      <p:ext uri="{BB962C8B-B14F-4D97-AF65-F5344CB8AC3E}">
        <p14:creationId xmlns:p14="http://schemas.microsoft.com/office/powerpoint/2010/main" val="16430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56666" y="152400"/>
            <a:ext cx="7606427" cy="1232019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b="1" i="0" kern="1200" baseline="0">
                <a:solidFill>
                  <a:srgbClr val="AC1F2D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When is the right time to recommend Pain Rehabilitation?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56667" y="1816765"/>
            <a:ext cx="7282212" cy="50412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When the patient’s pain is refractory to medical interventions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When functioning continues to decline or does not improve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When a patient may be experiencing medication induced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hyperalgesia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and/ or problematic rebound pain 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When the patient exhibits motivation to try alternative treatment options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When it appears that a patient is at risk of developing a chronic pain syndrome or has already done so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When a patient has chronic pain syndrome</a:t>
            </a:r>
          </a:p>
          <a:p>
            <a:pPr marL="1143000" marR="0" lvl="2" indent="-2286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About 25% of people with chronic pain will develop a chronic pain syndrome.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935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956666" y="235671"/>
            <a:ext cx="7606427" cy="1165840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b="1" i="0" kern="1200" baseline="0">
                <a:solidFill>
                  <a:srgbClr val="AC1F2D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Common Misconceptions about Pain Rehabilitation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7229" y="1647175"/>
            <a:ext cx="7484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Only Persons using narcotics need pain rehabilitation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Only Persons who abuse narcotics or other mood altering substances are candidates for pain rehabilitation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Only Persons who are addicted to substances are candidates for pain rehabilitation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Only Persons who are non-functioning or nearly non-functioning are candidates for pain rehabilitation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Medication Contracts are always sufficient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Physical </a:t>
            </a:r>
            <a:r>
              <a:rPr lang="en-US" sz="2400" dirty="0"/>
              <a:t>therapy referrals </a:t>
            </a:r>
            <a:r>
              <a:rPr lang="en-US" sz="2400" dirty="0" smtClean="0"/>
              <a:t>alone are </a:t>
            </a:r>
            <a:r>
              <a:rPr lang="en-US" sz="2400" dirty="0"/>
              <a:t>always sufficient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Psychology </a:t>
            </a:r>
            <a:r>
              <a:rPr lang="en-US" sz="2400" dirty="0"/>
              <a:t>referrals </a:t>
            </a:r>
            <a:r>
              <a:rPr lang="en-US" sz="2400" dirty="0" smtClean="0"/>
              <a:t>alone are </a:t>
            </a:r>
            <a:r>
              <a:rPr lang="en-US" sz="2400" dirty="0"/>
              <a:t>always sufficient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 </a:t>
            </a:r>
            <a:r>
              <a:rPr lang="en-US" sz="2400" dirty="0"/>
              <a:t>referral to Pain Medicine Services </a:t>
            </a:r>
            <a:r>
              <a:rPr lang="en-US" sz="2400" dirty="0" smtClean="0"/>
              <a:t>alone is </a:t>
            </a:r>
            <a:r>
              <a:rPr lang="en-US" sz="2400" dirty="0"/>
              <a:t>needed</a:t>
            </a:r>
          </a:p>
        </p:txBody>
      </p:sp>
    </p:spTree>
    <p:extLst>
      <p:ext uri="{BB962C8B-B14F-4D97-AF65-F5344CB8AC3E}">
        <p14:creationId xmlns:p14="http://schemas.microsoft.com/office/powerpoint/2010/main" val="387660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278" y="1410344"/>
            <a:ext cx="4847394" cy="5426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66" y="158262"/>
            <a:ext cx="7606427" cy="1388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/>
              <a:t>Pain Diagnoses Addressed at </a:t>
            </a:r>
            <a:r>
              <a:rPr lang="en-US" sz="4800" b="1" dirty="0" smtClean="0"/>
              <a:t>a </a:t>
            </a:r>
            <a:r>
              <a:rPr lang="en-US" sz="4800" b="1" dirty="0"/>
              <a:t>Pain Program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8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867266" y="749480"/>
            <a:ext cx="7981170" cy="8246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>
                <a:effectLst/>
              </a:rPr>
              <a:t>Pain Rehabilitation Team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11426114"/>
              </p:ext>
            </p:extLst>
          </p:nvPr>
        </p:nvGraphicFramePr>
        <p:xfrm>
          <a:off x="533400" y="127401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178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6666" y="196645"/>
            <a:ext cx="7606427" cy="874272"/>
          </a:xfrm>
        </p:spPr>
        <p:txBody>
          <a:bodyPr/>
          <a:lstStyle/>
          <a:p>
            <a:pPr algn="ctr"/>
            <a:r>
              <a:rPr lang="en-US" sz="5400" dirty="0" smtClean="0"/>
              <a:t>Barriers</a:t>
            </a:r>
            <a:endParaRPr lang="en-US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804171" y="1367384"/>
            <a:ext cx="629471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AC1F2D"/>
                </a:solidFill>
                <a:latin typeface="Calibri"/>
              </a:rPr>
              <a:t>Age </a:t>
            </a:r>
            <a:r>
              <a:rPr lang="en-US" sz="2400" b="1" dirty="0">
                <a:solidFill>
                  <a:srgbClr val="AC1F2D"/>
                </a:solidFill>
                <a:latin typeface="Calibri"/>
              </a:rPr>
              <a:t>and/ or Stamina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</a:rPr>
              <a:t>Even 86 </a:t>
            </a:r>
            <a:r>
              <a:rPr lang="en-US" sz="2000" b="1" dirty="0" err="1">
                <a:latin typeface="Calibri"/>
              </a:rPr>
              <a:t>yr</a:t>
            </a:r>
            <a:r>
              <a:rPr lang="en-US" sz="2000" b="1" dirty="0">
                <a:latin typeface="Calibri"/>
              </a:rPr>
              <a:t> olds have completed the program successfully!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</a:rPr>
              <a:t>As young as 13 years old have been 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Calibri"/>
              </a:rPr>
              <a:t>treated in the program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AC1F2D"/>
                </a:solidFill>
                <a:latin typeface="Calibri"/>
              </a:rPr>
              <a:t>Schedule 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</a:rPr>
              <a:t>This is necessary for positive neural plasticity and improving your ability to manage your </a:t>
            </a:r>
            <a:r>
              <a:rPr lang="en-US" sz="2000" b="1" dirty="0" smtClean="0">
                <a:latin typeface="Calibri"/>
              </a:rPr>
              <a:t>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AC1F2D"/>
                </a:solidFill>
              </a:rPr>
              <a:t>Distance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Housing is provided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Program </a:t>
            </a:r>
            <a:r>
              <a:rPr lang="en-US" sz="2000" b="1" dirty="0">
                <a:solidFill>
                  <a:srgbClr val="FF0000"/>
                </a:solidFill>
              </a:rPr>
              <a:t>Telehealth Version is available</a:t>
            </a:r>
            <a:r>
              <a:rPr lang="en-US" sz="20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AC1F2D"/>
                </a:solidFill>
              </a:rPr>
              <a:t>Family Obligations/ Childcare / Pet-care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Family specific, but there usually are resources within the family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Program </a:t>
            </a:r>
            <a:r>
              <a:rPr lang="en-US" sz="2000" b="1" dirty="0">
                <a:solidFill>
                  <a:srgbClr val="FF0000"/>
                </a:solidFill>
              </a:rPr>
              <a:t>Telehealth Version is available </a:t>
            </a:r>
          </a:p>
        </p:txBody>
      </p:sp>
    </p:spTree>
    <p:extLst>
      <p:ext uri="{BB962C8B-B14F-4D97-AF65-F5344CB8AC3E}">
        <p14:creationId xmlns:p14="http://schemas.microsoft.com/office/powerpoint/2010/main" val="250322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6666" y="-263769"/>
            <a:ext cx="7606427" cy="1334686"/>
          </a:xfrm>
        </p:spPr>
        <p:txBody>
          <a:bodyPr/>
          <a:lstStyle/>
          <a:p>
            <a:pPr algn="ctr"/>
            <a:r>
              <a:rPr lang="en-US" sz="5400" dirty="0" smtClean="0"/>
              <a:t>More Barriers</a:t>
            </a:r>
            <a:endParaRPr lang="en-US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1649688"/>
            <a:ext cx="78297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AC1F2D"/>
                </a:solidFill>
                <a:latin typeface="Calibri"/>
              </a:rPr>
              <a:t>Fear of Medication Taper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</a:rPr>
              <a:t>The Medical Provider is the best source of information and support for the necessity of a pain medication taper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/>
              </a:rPr>
              <a:t>Suboxone</a:t>
            </a:r>
            <a:r>
              <a:rPr lang="en-US" sz="2000" b="1" dirty="0">
                <a:latin typeface="Calibri"/>
              </a:rPr>
              <a:t>/ Buprenorphine </a:t>
            </a:r>
            <a:r>
              <a:rPr lang="en-US" sz="2000" b="1" dirty="0" smtClean="0">
                <a:latin typeface="Calibri"/>
              </a:rPr>
              <a:t>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AC1F2D"/>
                </a:solidFill>
                <a:latin typeface="Calibri"/>
              </a:rPr>
              <a:t>Work Obligations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AC1F2D"/>
                </a:solidFill>
              </a:rPr>
              <a:t>COVID-19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Program </a:t>
            </a:r>
            <a:r>
              <a:rPr lang="en-US" sz="2000" b="1" dirty="0">
                <a:solidFill>
                  <a:srgbClr val="FF0000"/>
                </a:solidFill>
              </a:rPr>
              <a:t>Telehealth Version is available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AC1F2D"/>
                </a:solidFill>
              </a:rPr>
              <a:t> Time</a:t>
            </a:r>
            <a:endParaRPr lang="en-US" sz="2400" b="1" dirty="0">
              <a:solidFill>
                <a:srgbClr val="AC1F2D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The time investment now will reduce your time taken for medical pain </a:t>
            </a:r>
            <a:r>
              <a:rPr lang="en-US" sz="2000" b="1" dirty="0" smtClean="0"/>
              <a:t>interventions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8960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8395" y="4812033"/>
            <a:ext cx="5092399" cy="1795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Inquiries / Support Materials / Referrals: </a:t>
            </a:r>
          </a:p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Call (402) 559-4364</a:t>
            </a:r>
          </a:p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C00000"/>
                </a:solidFill>
                <a:hlinkClick r:id="rId2"/>
              </a:rPr>
              <a:t>cpmp@nebraskamed.com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endParaRPr lang="en-US" sz="1100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A4BA7-B249-4918-BB35-D5EBEC712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587" y="966801"/>
            <a:ext cx="4779313" cy="36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7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hooghly.gov.in/arrow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0"/>
            <a:ext cx="428625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6A4BA7-B249-4918-BB35-D5EBEC712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774" y="2651508"/>
            <a:ext cx="943895" cy="72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0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76552" y="2286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/>
              <a:t>The Acute Pain Model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76200" y="2224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212784"/>
              </p:ext>
            </p:extLst>
          </p:nvPr>
        </p:nvGraphicFramePr>
        <p:xfrm>
          <a:off x="2057400" y="1577116"/>
          <a:ext cx="4863387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Bitmap Image" r:id="rId3" imgW="5152381" imgH="5409524" progId="PBrush">
                  <p:embed/>
                </p:oleObj>
              </mc:Choice>
              <mc:Fallback>
                <p:oleObj name="Bitmap Image" r:id="rId3" imgW="5152381" imgH="540952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577116"/>
                        <a:ext cx="4863387" cy="5105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81400" y="5335832"/>
            <a:ext cx="18687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</a:rPr>
              <a:t>Nociception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581400" y="3939316"/>
            <a:ext cx="186879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</a:rPr>
              <a:t>Pain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</a:rPr>
              <a:t>Awareness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581400" y="3253516"/>
            <a:ext cx="18687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</a:rPr>
              <a:t>Fear/ Suffering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200400" y="2807984"/>
            <a:ext cx="26594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</a:rPr>
              <a:t>Pain Behaviors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581400" y="2059232"/>
            <a:ext cx="18687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</a:rPr>
              <a:t>Cognizance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 rot="16200000">
            <a:off x="2830995" y="3210271"/>
            <a:ext cx="3329609" cy="1006275"/>
          </a:xfrm>
          <a:prstGeom prst="notchedRightArrow">
            <a:avLst>
              <a:gd name="adj1" fmla="val 50000"/>
              <a:gd name="adj2" fmla="val 73214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9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66" y="395831"/>
            <a:ext cx="7606427" cy="950831"/>
          </a:xfrm>
        </p:spPr>
        <p:txBody>
          <a:bodyPr/>
          <a:lstStyle/>
          <a:p>
            <a:r>
              <a:rPr lang="en-US" baseline="0" dirty="0"/>
              <a:t>Acute</a:t>
            </a:r>
            <a:r>
              <a:rPr lang="en-US" dirty="0"/>
              <a:t> </a:t>
            </a:r>
            <a:r>
              <a:rPr lang="en-US" baseline="0" dirty="0"/>
              <a:t>Pain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56666" y="1828799"/>
            <a:ext cx="7282213" cy="4552335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latin typeface="+mn-lt"/>
              </a:rPr>
              <a:t>The result of tissue damage </a:t>
            </a:r>
          </a:p>
          <a:p>
            <a:pPr marL="1200150" lvl="1" indent="-457200">
              <a:buFont typeface="+mj-lt"/>
              <a:buAutoNum type="alphaLcPeriod"/>
              <a:defRPr/>
            </a:pPr>
            <a:r>
              <a:rPr lang="en-US" sz="2400" dirty="0">
                <a:solidFill>
                  <a:prstClr val="black"/>
                </a:solidFill>
              </a:rPr>
              <a:t>Pathology / Trauma is the cause</a:t>
            </a:r>
          </a:p>
          <a:p>
            <a:pPr marL="1657350" lvl="2" indent="-514350">
              <a:buFont typeface="+mj-lt"/>
              <a:buAutoNum type="romanLcPeriod"/>
              <a:defRPr/>
            </a:pPr>
            <a:r>
              <a:rPr lang="en-US" sz="2400" dirty="0">
                <a:solidFill>
                  <a:prstClr val="black"/>
                </a:solidFill>
                <a:latin typeface="+mn-lt"/>
              </a:rPr>
              <a:t>Mechanical deformation</a:t>
            </a:r>
          </a:p>
          <a:p>
            <a:pPr marL="1657350" lvl="2" indent="-514350">
              <a:buFont typeface="+mj-lt"/>
              <a:buAutoNum type="romanLcPeriod"/>
              <a:defRPr/>
            </a:pPr>
            <a:r>
              <a:rPr lang="en-US" sz="2400" dirty="0">
                <a:solidFill>
                  <a:prstClr val="black"/>
                </a:solidFill>
                <a:latin typeface="+mn-lt"/>
              </a:rPr>
              <a:t>Chemical irritation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latin typeface="+mn-lt"/>
              </a:rPr>
              <a:t>Analgesics are useful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latin typeface="+mn-lt"/>
              </a:rPr>
              <a:t>Treatment facilitates tissue repair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latin typeface="+mn-lt"/>
              </a:rPr>
              <a:t>Absolute rest and/ or immobilization is appropriate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latin typeface="+mn-lt"/>
              </a:rPr>
              <a:t>Short term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latin typeface="+mn-lt"/>
              </a:rPr>
              <a:t>Pain ceases when tissues are repaired or healed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latin typeface="+mn-lt"/>
              </a:rPr>
              <a:t>Not progressive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latin typeface="+mn-lt"/>
              </a:rPr>
              <a:t>Examples: Fractures, contusions, lacerations, etc</a:t>
            </a:r>
          </a:p>
        </p:txBody>
      </p:sp>
    </p:spTree>
    <p:extLst>
      <p:ext uri="{BB962C8B-B14F-4D97-AF65-F5344CB8AC3E}">
        <p14:creationId xmlns:p14="http://schemas.microsoft.com/office/powerpoint/2010/main" val="208936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7394" y="160254"/>
            <a:ext cx="8229600" cy="90931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Nociception vs Pain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6175"/>
            <a:ext cx="9144000" cy="572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41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Med_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5456</TotalTime>
  <Words>2935</Words>
  <Application>Microsoft Office PowerPoint</Application>
  <PresentationFormat>On-screen Show (4:3)</PresentationFormat>
  <Paragraphs>480</Paragraphs>
  <Slides>69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Arial</vt:lpstr>
      <vt:lpstr>Arial-BoldMT</vt:lpstr>
      <vt:lpstr>Boopee</vt:lpstr>
      <vt:lpstr>Calibri</vt:lpstr>
      <vt:lpstr>Tahoma</vt:lpstr>
      <vt:lpstr>Times New Roman</vt:lpstr>
      <vt:lpstr>Trebuchet MS</vt:lpstr>
      <vt:lpstr>Verdana</vt:lpstr>
      <vt:lpstr>Wingdings</vt:lpstr>
      <vt:lpstr>NeMed_Presentation</vt:lpstr>
      <vt:lpstr>Bitmap Image</vt:lpstr>
      <vt:lpstr> Pain Rehabilitation Strategies: The Unsung Opioid Alternative</vt:lpstr>
      <vt:lpstr>PowerPoint Presentation</vt:lpstr>
      <vt:lpstr>Objectives: </vt:lpstr>
      <vt:lpstr>Acute Pain</vt:lpstr>
      <vt:lpstr>Acute Pain</vt:lpstr>
      <vt:lpstr>Acute Pain</vt:lpstr>
      <vt:lpstr>The Acute Pain Model</vt:lpstr>
      <vt:lpstr>Acute Pain</vt:lpstr>
      <vt:lpstr>Nociception vs Pain</vt:lpstr>
      <vt:lpstr>Explain this…….. </vt:lpstr>
      <vt:lpstr>PowerPoint Presentation</vt:lpstr>
      <vt:lpstr>Pain “Fact” Errors</vt:lpstr>
      <vt:lpstr>Pain “Fact” Errors</vt:lpstr>
      <vt:lpstr>Chronic Non-malignant Pain/ Medically Stable Pain</vt:lpstr>
      <vt:lpstr>Chronic Benign Pain / Medically Stable Pain</vt:lpstr>
      <vt:lpstr>CLINICAL TENDENCIES  of Chronic Benign Pain</vt:lpstr>
      <vt:lpstr>The </vt:lpstr>
      <vt:lpstr>The </vt:lpstr>
      <vt:lpstr>The Search:</vt:lpstr>
      <vt:lpstr>AHH, THE OPIOIDS</vt:lpstr>
      <vt:lpstr>AHH, THE OPIOIDS</vt:lpstr>
      <vt:lpstr>AHH, THE OPIOIDS</vt:lpstr>
      <vt:lpstr>Some Citations</vt:lpstr>
      <vt:lpstr>The </vt:lpstr>
      <vt:lpstr>AHH, THE OPIOIDS</vt:lpstr>
      <vt:lpstr>AHH, THE OPIOIDS</vt:lpstr>
      <vt:lpstr>So, what if the pain doesn’t go away?</vt:lpstr>
      <vt:lpstr>Pain</vt:lpstr>
      <vt:lpstr>Neural Plasticity:  Keep the ‘Change’!</vt:lpstr>
      <vt:lpstr>PowerPoint Presentation</vt:lpstr>
      <vt:lpstr>Negative Neural Plasticity</vt:lpstr>
      <vt:lpstr>Neural Plasticity</vt:lpstr>
      <vt:lpstr>Negative Neural Plasticity</vt:lpstr>
      <vt:lpstr>NEUROGENIC INFLAMMATION</vt:lpstr>
      <vt:lpstr>NEUROGENIC INFLAMMATION</vt:lpstr>
      <vt:lpstr>Neurogenic Inflammation</vt:lpstr>
      <vt:lpstr>Negative Neural Plasticity</vt:lpstr>
      <vt:lpstr>PowerPoint Presentation</vt:lpstr>
      <vt:lpstr>Virtual Body  Dys-representation</vt:lpstr>
      <vt:lpstr>Virtual Body  Dys-representation</vt:lpstr>
      <vt:lpstr>Neural Plasticity</vt:lpstr>
      <vt:lpstr>Neural Plasticity</vt:lpstr>
      <vt:lpstr>Neural Plasticity +</vt:lpstr>
      <vt:lpstr>Neural Plasticity +</vt:lpstr>
      <vt:lpstr>Neural Plasticity +</vt:lpstr>
      <vt:lpstr>Negative Neural Plasticity</vt:lpstr>
      <vt:lpstr>Negative Neural Plasticity</vt:lpstr>
      <vt:lpstr>NEUROGENIC INFLAMMATION: IBS – AKA chronic abdominal pain</vt:lpstr>
      <vt:lpstr>PowerPoint Presentation</vt:lpstr>
      <vt:lpstr>PowerPoint Presentation</vt:lpstr>
      <vt:lpstr>Positive Neural Plasticity</vt:lpstr>
      <vt:lpstr>Interventional Concepts in Neuroplasticity</vt:lpstr>
      <vt:lpstr>Interventional Concepts in Neuroplasticity</vt:lpstr>
      <vt:lpstr>Neural Plasticity</vt:lpstr>
      <vt:lpstr>Interventional Concepts in Neuroplasticity</vt:lpstr>
      <vt:lpstr>Interventional Concepts in Neuroplasticity</vt:lpstr>
      <vt:lpstr>PowerPoint Presentation</vt:lpstr>
      <vt:lpstr>Features of Pain Rehabilitation</vt:lpstr>
      <vt:lpstr>PowerPoint Presentation</vt:lpstr>
      <vt:lpstr>PAIN MANAGEMENT FORMULA</vt:lpstr>
      <vt:lpstr>Who Needs Pain Rehabilitation?</vt:lpstr>
      <vt:lpstr>PowerPoint Presentation</vt:lpstr>
      <vt:lpstr>PowerPoint Presentation</vt:lpstr>
      <vt:lpstr>Pain Diagnoses Addressed at a Pain Program</vt:lpstr>
      <vt:lpstr>Pain Rehabilitation Team</vt:lpstr>
      <vt:lpstr>Barriers</vt:lpstr>
      <vt:lpstr>More Barriers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</dc:creator>
  <cp:lastModifiedBy>Siracusano, Giuseppe</cp:lastModifiedBy>
  <cp:revision>104</cp:revision>
  <dcterms:created xsi:type="dcterms:W3CDTF">2014-09-17T15:14:42Z</dcterms:created>
  <dcterms:modified xsi:type="dcterms:W3CDTF">2020-09-15T19:57:40Z</dcterms:modified>
</cp:coreProperties>
</file>