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7"/>
  </p:notesMasterIdLst>
  <p:handoutMasterIdLst>
    <p:handoutMasterId r:id="rId28"/>
  </p:handoutMasterIdLst>
  <p:sldIdLst>
    <p:sldId id="289" r:id="rId5"/>
    <p:sldId id="292" r:id="rId6"/>
    <p:sldId id="290" r:id="rId7"/>
    <p:sldId id="291" r:id="rId8"/>
    <p:sldId id="294" r:id="rId9"/>
    <p:sldId id="293" r:id="rId10"/>
    <p:sldId id="295" r:id="rId11"/>
    <p:sldId id="297" r:id="rId12"/>
    <p:sldId id="298" r:id="rId13"/>
    <p:sldId id="308" r:id="rId14"/>
    <p:sldId id="302" r:id="rId15"/>
    <p:sldId id="304" r:id="rId16"/>
    <p:sldId id="303" r:id="rId17"/>
    <p:sldId id="301" r:id="rId18"/>
    <p:sldId id="299" r:id="rId19"/>
    <p:sldId id="300" r:id="rId20"/>
    <p:sldId id="305" r:id="rId21"/>
    <p:sldId id="306" r:id="rId22"/>
    <p:sldId id="309" r:id="rId23"/>
    <p:sldId id="310" r:id="rId24"/>
    <p:sldId id="307"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571" autoAdjust="0"/>
  </p:normalViewPr>
  <p:slideViewPr>
    <p:cSldViewPr snapToGrid="0">
      <p:cViewPr varScale="1">
        <p:scale>
          <a:sx n="66" d="100"/>
          <a:sy n="66" d="100"/>
        </p:scale>
        <p:origin x="774" y="60"/>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t>9/24/2020</a:t>
            </a:fld>
            <a:endParaRPr lang="en-US" dirty="0"/>
          </a:p>
        </p:txBody>
      </p:sp>
      <p:sp>
        <p:nvSpPr>
          <p:cNvPr id="4" name="Footer Placeholder 3">
            <a:extLst>
              <a:ext uri="{FF2B5EF4-FFF2-40B4-BE49-F238E27FC236}">
                <a16:creationId xmlns:a16="http://schemas.microsoft.com/office/drawing/2014/main" xmlns=""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9/24/2020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164007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https://www.youtube.com/watch?v=-net9xEotXc&amp;pp=QAA%3D</a:t>
            </a:r>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106884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24252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Linda: backed </a:t>
            </a:r>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17</a:t>
            </a:fld>
            <a:endParaRPr lang="en-US" dirty="0"/>
          </a:p>
        </p:txBody>
      </p:sp>
    </p:spTree>
    <p:extLst>
      <p:ext uri="{BB962C8B-B14F-4D97-AF65-F5344CB8AC3E}">
        <p14:creationId xmlns:p14="http://schemas.microsoft.com/office/powerpoint/2010/main" val="272108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18</a:t>
            </a:fld>
            <a:endParaRPr lang="en-US" dirty="0"/>
          </a:p>
        </p:txBody>
      </p:sp>
    </p:spTree>
    <p:extLst>
      <p:ext uri="{BB962C8B-B14F-4D97-AF65-F5344CB8AC3E}">
        <p14:creationId xmlns:p14="http://schemas.microsoft.com/office/powerpoint/2010/main" val="95841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19</a:t>
            </a:fld>
            <a:endParaRPr lang="en-US" dirty="0"/>
          </a:p>
        </p:txBody>
      </p:sp>
    </p:spTree>
    <p:extLst>
      <p:ext uri="{BB962C8B-B14F-4D97-AF65-F5344CB8AC3E}">
        <p14:creationId xmlns:p14="http://schemas.microsoft.com/office/powerpoint/2010/main" val="28472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20</a:t>
            </a:fld>
            <a:endParaRPr lang="en-US" dirty="0"/>
          </a:p>
        </p:txBody>
      </p:sp>
    </p:spTree>
    <p:extLst>
      <p:ext uri="{BB962C8B-B14F-4D97-AF65-F5344CB8AC3E}">
        <p14:creationId xmlns:p14="http://schemas.microsoft.com/office/powerpoint/2010/main" val="83621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408817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109574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292689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 study: Jack</a:t>
            </a:r>
            <a:r>
              <a:rPr lang="en-US" baseline="0" dirty="0" smtClean="0"/>
              <a:t> (RB), white male in his late 50s…lost his career in the medical technology field 10 years prior due to medical condition, loss of independence, loss of dignity, no longer felt comfortable socializing with those still in their careers, no social supports by the time I met him, alcohol use disorder beginning around loss of job, embarrassed of SUD and MI symptoms, denied SI however I often wondered if he was too embarrassed to admit the depth of the depressive struggle, cognitive decline, high regard for LE (often would refer to them as “hero”) and called often</a:t>
            </a:r>
            <a:endParaRPr lang="en-US" dirty="0" smtClean="0"/>
          </a:p>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83206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77644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233493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244248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348205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a:lstStyle/>
          <a:p>
            <a:fld id="{8DA08ED5-AEFE-4443-9040-726EF6690995}" type="datetime1">
              <a:rPr lang="en-US" smtClean="0"/>
              <a:t>9/24/2020</a:t>
            </a:fld>
            <a:endParaRPr lang="en-US" dirty="0"/>
          </a:p>
        </p:txBody>
      </p:sp>
      <p:sp>
        <p:nvSpPr>
          <p:cNvPr id="5" name="Footer Placeholder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smtClean="0"/>
              <a:t>9/24/2020</a:t>
            </a:fld>
            <a:endParaRPr lang="en-US" dirty="0"/>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dirty="0"/>
          </a:p>
        </p:txBody>
      </p:sp>
      <p:sp>
        <p:nvSpPr>
          <p:cNvPr id="12" name="Picture Placeholder 11">
            <a:extLst>
              <a:ext uri="{FF2B5EF4-FFF2-40B4-BE49-F238E27FC236}">
                <a16:creationId xmlns:a16="http://schemas.microsoft.com/office/drawing/2014/main" xmlns=""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a:lstStyle/>
          <a:p>
            <a:r>
              <a:rPr lang="en-US"/>
              <a:t>Click icon to add picture</a:t>
            </a:r>
            <a:endParaRPr lang="en-US" dirty="0"/>
          </a:p>
        </p:txBody>
      </p:sp>
      <p:sp>
        <p:nvSpPr>
          <p:cNvPr id="17" name="Picture Placeholder 11">
            <a:extLst>
              <a:ext uri="{FF2B5EF4-FFF2-40B4-BE49-F238E27FC236}">
                <a16:creationId xmlns:a16="http://schemas.microsoft.com/office/drawing/2014/main" xmlns=""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xmlns="" id="{57A4D097-9603-42DC-888D-8039CE6ADC94}"/>
              </a:ext>
            </a:extLst>
          </p:cNvPr>
          <p:cNvSpPr>
            <a:spLocks noGrp="1"/>
          </p:cNvSpPr>
          <p:nvPr>
            <p:ph type="pic" sz="quarter" idx="16"/>
          </p:nvPr>
        </p:nvSpPr>
        <p:spPr>
          <a:xfrm>
            <a:off x="4587240" y="2019165"/>
            <a:ext cx="3017520" cy="3017520"/>
          </a:xfrm>
          <a:prstGeom prst="ellipse">
            <a:avLst/>
          </a:prstGeom>
          <a:noFill/>
        </p:spPr>
        <p:txBody>
          <a:bodyPr/>
          <a:lstStyle/>
          <a:p>
            <a:r>
              <a:rPr lang="en-US"/>
              <a:t>Click icon to add picture</a:t>
            </a:r>
            <a:endParaRPr lang="en-US" dirty="0"/>
          </a:p>
        </p:txBody>
      </p:sp>
      <p:sp>
        <p:nvSpPr>
          <p:cNvPr id="25" name="Text Placeholder 23">
            <a:extLst>
              <a:ext uri="{FF2B5EF4-FFF2-40B4-BE49-F238E27FC236}">
                <a16:creationId xmlns:a16="http://schemas.microsoft.com/office/drawing/2014/main" xmlns="" id="{B9B9E0BA-35AD-4D69-9A03-35F2509C2C27}"/>
              </a:ext>
            </a:extLst>
          </p:cNvPr>
          <p:cNvSpPr>
            <a:spLocks noGrp="1"/>
          </p:cNvSpPr>
          <p:nvPr>
            <p:ph type="body" sz="quarter" idx="19"/>
          </p:nvPr>
        </p:nvSpPr>
        <p:spPr>
          <a:xfrm>
            <a:off x="1612900"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a:t>Edit Master text styles</a:t>
            </a:r>
          </a:p>
        </p:txBody>
      </p:sp>
      <p:sp>
        <p:nvSpPr>
          <p:cNvPr id="26" name="Text Placeholder 23">
            <a:extLst>
              <a:ext uri="{FF2B5EF4-FFF2-40B4-BE49-F238E27FC236}">
                <a16:creationId xmlns:a16="http://schemas.microsoft.com/office/drawing/2014/main" xmlns="" id="{B1CC61B3-695C-423D-8F0B-45674DC932B3}"/>
              </a:ext>
            </a:extLst>
          </p:cNvPr>
          <p:cNvSpPr>
            <a:spLocks noGrp="1"/>
          </p:cNvSpPr>
          <p:nvPr>
            <p:ph type="body" sz="quarter" idx="20"/>
          </p:nvPr>
        </p:nvSpPr>
        <p:spPr>
          <a:xfrm>
            <a:off x="4745831" y="5236700"/>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a:t>Edit Master text styles</a:t>
            </a:r>
          </a:p>
        </p:txBody>
      </p:sp>
      <p:sp>
        <p:nvSpPr>
          <p:cNvPr id="27" name="Text Placeholder 23">
            <a:extLst>
              <a:ext uri="{FF2B5EF4-FFF2-40B4-BE49-F238E27FC236}">
                <a16:creationId xmlns:a16="http://schemas.microsoft.com/office/drawing/2014/main" xmlns="" id="{B870F23E-35A1-4942-A685-641AA883066A}"/>
              </a:ext>
            </a:extLst>
          </p:cNvPr>
          <p:cNvSpPr>
            <a:spLocks noGrp="1"/>
          </p:cNvSpPr>
          <p:nvPr>
            <p:ph type="body" sz="quarter" idx="21"/>
          </p:nvPr>
        </p:nvSpPr>
        <p:spPr>
          <a:xfrm>
            <a:off x="7878762"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a:t>Edit Master text styles</a:t>
            </a:r>
          </a:p>
        </p:txBody>
      </p:sp>
      <p:sp>
        <p:nvSpPr>
          <p:cNvPr id="29" name="Picture Placeholder 28">
            <a:extLst>
              <a:ext uri="{FF2B5EF4-FFF2-40B4-BE49-F238E27FC236}">
                <a16:creationId xmlns:a16="http://schemas.microsoft.com/office/drawing/2014/main" xmlns="" id="{863B8202-88BB-4ED4-B936-9D9C0B4C8D17}"/>
              </a:ext>
            </a:extLst>
          </p:cNvPr>
          <p:cNvSpPr>
            <a:spLocks noGrp="1"/>
          </p:cNvSpPr>
          <p:nvPr>
            <p:ph type="pic" sz="quarter" idx="22"/>
          </p:nvPr>
        </p:nvSpPr>
        <p:spPr>
          <a:xfrm>
            <a:off x="0" y="0"/>
            <a:ext cx="12192000" cy="6858000"/>
          </a:xfrm>
        </p:spPr>
        <p:txBody>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33066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s with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0" y="0"/>
            <a:ext cx="12192000" cy="6857999"/>
          </a:xfrm>
        </p:spPr>
        <p:txBody>
          <a:bodyPr>
            <a:normAutofit/>
          </a:bodyPr>
          <a:lstStyle>
            <a:lvl1pPr marL="0" indent="0" algn="ctr">
              <a:buNone/>
              <a:defRPr sz="2000">
                <a:solidFill>
                  <a:schemeClr val="bg2">
                    <a:lumMod val="20000"/>
                    <a:lumOff val="8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1" name="Oval 10">
            <a:extLst>
              <a:ext uri="{FF2B5EF4-FFF2-40B4-BE49-F238E27FC236}">
                <a16:creationId xmlns:a16="http://schemas.microsoft.com/office/drawing/2014/main" xmlns=""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17362"/>
            <a:ext cx="3932237" cy="1302111"/>
          </a:xfrm>
        </p:spPr>
        <p:txBody>
          <a:bodyPr anchor="t" anchorCtr="0"/>
          <a:lstStyle>
            <a:lvl1pPr>
              <a:defRPr sz="3200"/>
            </a:lvl1pPr>
          </a:lstStyle>
          <a:p>
            <a:r>
              <a:rPr lang="en-US" noProof="0"/>
              <a:t>Click to edit Master title style</a:t>
            </a:r>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1552419" y="1887801"/>
            <a:ext cx="4057961" cy="1431234"/>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t>9/24/2020</a:t>
            </a:fld>
            <a:endParaRPr lang="en-US"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12" name="Picture Placeholder 28">
            <a:extLst>
              <a:ext uri="{FF2B5EF4-FFF2-40B4-BE49-F238E27FC236}">
                <a16:creationId xmlns:a16="http://schemas.microsoft.com/office/drawing/2014/main" xmlns="" id="{2EB2F967-97B6-4CA8-B3E7-5FF7CA2BDD8C}"/>
              </a:ext>
            </a:extLst>
          </p:cNvPr>
          <p:cNvSpPr>
            <a:spLocks noGrp="1"/>
          </p:cNvSpPr>
          <p:nvPr>
            <p:ph type="pic" sz="quarter" idx="19"/>
          </p:nvPr>
        </p:nvSpPr>
        <p:spPr>
          <a:xfrm>
            <a:off x="844273" y="1883115"/>
            <a:ext cx="576000" cy="576000"/>
          </a:xfrm>
        </p:spPr>
        <p:txBody>
          <a:bodyPr>
            <a:normAutofit/>
          </a:bodyPr>
          <a:lstStyle>
            <a:lvl1pPr marL="0" indent="0" algn="ctr">
              <a:buNone/>
              <a:defRPr sz="400"/>
            </a:lvl1pPr>
          </a:lstStyle>
          <a:p>
            <a:r>
              <a:rPr lang="en-US"/>
              <a:t>Click icon to add picture</a:t>
            </a:r>
            <a:endParaRPr lang="en-US" dirty="0"/>
          </a:p>
        </p:txBody>
      </p:sp>
      <p:sp>
        <p:nvSpPr>
          <p:cNvPr id="13" name="Picture Placeholder 28">
            <a:extLst>
              <a:ext uri="{FF2B5EF4-FFF2-40B4-BE49-F238E27FC236}">
                <a16:creationId xmlns:a16="http://schemas.microsoft.com/office/drawing/2014/main" xmlns="" id="{5E78E133-FE09-456A-8463-9EFAC6ADE26B}"/>
              </a:ext>
            </a:extLst>
          </p:cNvPr>
          <p:cNvSpPr>
            <a:spLocks noGrp="1"/>
          </p:cNvSpPr>
          <p:nvPr>
            <p:ph type="pic" sz="quarter" idx="22"/>
          </p:nvPr>
        </p:nvSpPr>
        <p:spPr>
          <a:xfrm>
            <a:off x="844273" y="3573118"/>
            <a:ext cx="576000" cy="576000"/>
          </a:xfrm>
        </p:spPr>
        <p:txBody>
          <a:bodyPr>
            <a:normAutofit/>
          </a:bodyPr>
          <a:lstStyle>
            <a:lvl1pPr marL="0" indent="0" algn="ctr">
              <a:buNone/>
              <a:defRPr sz="400"/>
            </a:lvl1pPr>
          </a:lstStyle>
          <a:p>
            <a:r>
              <a:rPr lang="en-US"/>
              <a:t>Click icon to add picture</a:t>
            </a:r>
            <a:endParaRPr lang="en-US" dirty="0"/>
          </a:p>
        </p:txBody>
      </p:sp>
      <p:sp>
        <p:nvSpPr>
          <p:cNvPr id="14" name="Text Placeholder 3">
            <a:extLst>
              <a:ext uri="{FF2B5EF4-FFF2-40B4-BE49-F238E27FC236}">
                <a16:creationId xmlns:a16="http://schemas.microsoft.com/office/drawing/2014/main" xmlns="" id="{7F0C3496-EA4B-43E5-9704-968F80A8552C}"/>
              </a:ext>
            </a:extLst>
          </p:cNvPr>
          <p:cNvSpPr>
            <a:spLocks noGrp="1"/>
          </p:cNvSpPr>
          <p:nvPr>
            <p:ph type="body" sz="half" idx="23"/>
          </p:nvPr>
        </p:nvSpPr>
        <p:spPr>
          <a:xfrm>
            <a:off x="1552418" y="3575461"/>
            <a:ext cx="4057961" cy="1431234"/>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Picture Placeholder 28">
            <a:extLst>
              <a:ext uri="{FF2B5EF4-FFF2-40B4-BE49-F238E27FC236}">
                <a16:creationId xmlns:a16="http://schemas.microsoft.com/office/drawing/2014/main" xmlns="" id="{13414E14-9FEB-40F8-AE6E-319637A8F1CB}"/>
              </a:ext>
            </a:extLst>
          </p:cNvPr>
          <p:cNvSpPr>
            <a:spLocks noGrp="1"/>
          </p:cNvSpPr>
          <p:nvPr>
            <p:ph type="pic" sz="quarter" idx="24"/>
          </p:nvPr>
        </p:nvSpPr>
        <p:spPr>
          <a:xfrm>
            <a:off x="844273" y="5263121"/>
            <a:ext cx="576000" cy="576000"/>
          </a:xfrm>
        </p:spPr>
        <p:txBody>
          <a:bodyPr>
            <a:normAutofit/>
          </a:bodyPr>
          <a:lstStyle>
            <a:lvl1pPr marL="0" indent="0" algn="ctr">
              <a:buNone/>
              <a:defRPr sz="400"/>
            </a:lvl1pPr>
          </a:lstStyle>
          <a:p>
            <a:r>
              <a:rPr lang="en-US"/>
              <a:t>Click icon to add picture</a:t>
            </a:r>
            <a:endParaRPr lang="en-US" dirty="0"/>
          </a:p>
        </p:txBody>
      </p:sp>
      <p:sp>
        <p:nvSpPr>
          <p:cNvPr id="16" name="Text Placeholder 3">
            <a:extLst>
              <a:ext uri="{FF2B5EF4-FFF2-40B4-BE49-F238E27FC236}">
                <a16:creationId xmlns:a16="http://schemas.microsoft.com/office/drawing/2014/main" xmlns="" id="{8EC97C88-8B4C-4665-845B-95CE8F237779}"/>
              </a:ext>
            </a:extLst>
          </p:cNvPr>
          <p:cNvSpPr>
            <a:spLocks noGrp="1"/>
          </p:cNvSpPr>
          <p:nvPr>
            <p:ph type="body" sz="half" idx="25"/>
          </p:nvPr>
        </p:nvSpPr>
        <p:spPr>
          <a:xfrm>
            <a:off x="1552418" y="5263122"/>
            <a:ext cx="4057961" cy="775728"/>
          </a:xfrm>
        </p:spPr>
        <p:txBody>
          <a:bodyPr>
            <a:normAutofit/>
          </a:bodyPr>
          <a:lstStyle>
            <a:lvl1pPr marL="0" indent="0">
              <a:buNone/>
              <a:defRPr sz="2000">
                <a:solidFill>
                  <a:schemeClr val="bg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6682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with Three Sections">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xmlns=""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xmlns=""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t>9/24/2020</a:t>
            </a:fld>
            <a:endParaRPr lang="en-US"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9" name="object 2">
            <a:extLst>
              <a:ext uri="{FF2B5EF4-FFF2-40B4-BE49-F238E27FC236}">
                <a16:creationId xmlns:a16="http://schemas.microsoft.com/office/drawing/2014/main" xmlns=""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8">
            <a:extLst>
              <a:ext uri="{FF2B5EF4-FFF2-40B4-BE49-F238E27FC236}">
                <a16:creationId xmlns:a16="http://schemas.microsoft.com/office/drawing/2014/main" xmlns=""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a:t>Click icon to add picture</a:t>
            </a:r>
            <a:endParaRPr lang="en-US" dirty="0"/>
          </a:p>
        </p:txBody>
      </p:sp>
      <p:sp>
        <p:nvSpPr>
          <p:cNvPr id="13" name="Picture Placeholder 28">
            <a:extLst>
              <a:ext uri="{FF2B5EF4-FFF2-40B4-BE49-F238E27FC236}">
                <a16:creationId xmlns:a16="http://schemas.microsoft.com/office/drawing/2014/main" xmlns=""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a:t>Click icon to add picture</a:t>
            </a:r>
            <a:endParaRPr lang="en-US" dirty="0"/>
          </a:p>
        </p:txBody>
      </p:sp>
      <p:sp>
        <p:nvSpPr>
          <p:cNvPr id="14" name="Text Placeholder 3">
            <a:extLst>
              <a:ext uri="{FF2B5EF4-FFF2-40B4-BE49-F238E27FC236}">
                <a16:creationId xmlns:a16="http://schemas.microsoft.com/office/drawing/2014/main" xmlns=""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Picture Placeholder 28">
            <a:extLst>
              <a:ext uri="{FF2B5EF4-FFF2-40B4-BE49-F238E27FC236}">
                <a16:creationId xmlns:a16="http://schemas.microsoft.com/office/drawing/2014/main" xmlns=""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a:t>Click icon to add picture</a:t>
            </a:r>
            <a:endParaRPr lang="en-US" dirty="0"/>
          </a:p>
        </p:txBody>
      </p:sp>
      <p:sp>
        <p:nvSpPr>
          <p:cNvPr id="16" name="Text Placeholder 3">
            <a:extLst>
              <a:ext uri="{FF2B5EF4-FFF2-40B4-BE49-F238E27FC236}">
                <a16:creationId xmlns:a16="http://schemas.microsoft.com/office/drawing/2014/main" xmlns=""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6920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11141-A77D-4E0E-8CAF-4CD3B279937B}"/>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017EFDE0-5A54-402A-B0C3-6BC0BB739C25}"/>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a:lstStyle/>
          <a:p>
            <a:fld id="{0312561F-7E45-400C-8758-912CDFE9410A}" type="datetime1">
              <a:rPr lang="en-US" smtClean="0"/>
              <a:t>9/24/2020</a:t>
            </a:fld>
            <a:endParaRPr lang="en-US" dirty="0"/>
          </a:p>
        </p:txBody>
      </p:sp>
      <p:sp>
        <p:nvSpPr>
          <p:cNvPr id="5" name="Footer Placeholder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a:lstStyle/>
          <a:p>
            <a:fld id="{85E24BC7-4CDB-41D7-81AF-9CE8473FF4B8}" type="datetime1">
              <a:rPr lang="en-US" smtClean="0"/>
              <a:t>9/24/2020</a:t>
            </a:fld>
            <a:endParaRPr lang="en-US" dirty="0"/>
          </a:p>
        </p:txBody>
      </p:sp>
      <p:sp>
        <p:nvSpPr>
          <p:cNvPr id="5" name="Footer Placeholder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4B647ABC-6745-43B6-8A64-6E191BD65CA2}"/>
              </a:ext>
            </a:extLst>
          </p:cNvPr>
          <p:cNvSpPr>
            <a:spLocks noGrp="1"/>
          </p:cNvSpPr>
          <p:nvPr>
            <p:ph sz="half" idx="1"/>
          </p:nvPr>
        </p:nvSpPr>
        <p:spPr>
          <a:xfrm>
            <a:off x="838200" y="1825625"/>
            <a:ext cx="5181600"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a:extLst>
              <a:ext uri="{FF2B5EF4-FFF2-40B4-BE49-F238E27FC236}">
                <a16:creationId xmlns:a16="http://schemas.microsoft.com/office/drawing/2014/main" xmlns="" id="{E4387105-2538-4216-9A7E-445FA092F960}"/>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smtClean="0"/>
              <a:t>9/24/2020</a:t>
            </a:fld>
            <a:endParaRPr lang="en-US" dirty="0"/>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43C73-1D0F-45F9-A7E4-E9D24EAFDE3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xmlns="" id="{6A313FB9-6D6C-4F61-9E7A-76E686D06C25}"/>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xmlns=""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xmlns="" id="{D8F9958C-DB5F-444E-ACE8-73F5E0CA67F1}"/>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a:lstStyle/>
          <a:p>
            <a:fld id="{C6A5CD8C-7FEF-4E71-8EB9-D3BA6E2E3E9E}" type="datetime1">
              <a:rPr lang="en-US" smtClean="0"/>
              <a:t>9/24/2020</a:t>
            </a:fld>
            <a:endParaRPr lang="en-US" dirty="0"/>
          </a:p>
        </p:txBody>
      </p:sp>
      <p:sp>
        <p:nvSpPr>
          <p:cNvPr id="8" name="Footer Placeholder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89EF5-3FD9-4423-A9E8-B67B4E902E9B}"/>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a:lstStyle/>
          <a:p>
            <a:fld id="{4BE4379E-9B58-41EA-B928-5B1C8436A60E}" type="datetime1">
              <a:rPr lang="en-US" smtClean="0"/>
              <a:t>9/24/2020</a:t>
            </a:fld>
            <a:endParaRPr lang="en-US" dirty="0"/>
          </a:p>
        </p:txBody>
      </p:sp>
      <p:sp>
        <p:nvSpPr>
          <p:cNvPr id="4" name="Footer Placeholder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a:lstStyle/>
          <a:p>
            <a:fld id="{40B0A371-51FE-4D99-BD87-6A650FCE519D}" type="datetime1">
              <a:rPr lang="en-US" smtClean="0"/>
              <a:t>9/24/2020</a:t>
            </a:fld>
            <a:endParaRPr lang="en-US" dirty="0"/>
          </a:p>
        </p:txBody>
      </p:sp>
      <p:sp>
        <p:nvSpPr>
          <p:cNvPr id="3" name="Footer Placeholder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a:lstStyle/>
          <a:p>
            <a:fld id="{5FCF8CFF-A1C0-4B6C-AA8D-BE72CB14468D}" type="datetime1">
              <a:rPr lang="en-US" smtClean="0"/>
              <a:t>9/24/2020</a:t>
            </a:fld>
            <a:endParaRPr lang="en-US" dirty="0"/>
          </a:p>
        </p:txBody>
      </p:sp>
      <p:sp>
        <p:nvSpPr>
          <p:cNvPr id="6" name="Footer Placeholder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t>9/24/2020</a:t>
            </a:fld>
            <a:endParaRPr lang="en-US"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9/24/2020</a:t>
            </a:fld>
            <a:endParaRPr lang="en-US" noProof="0" dirty="0"/>
          </a:p>
        </p:txBody>
      </p:sp>
      <p:sp>
        <p:nvSpPr>
          <p:cNvPr id="5" name="Footer Placeholder 4">
            <a:extLst>
              <a:ext uri="{FF2B5EF4-FFF2-40B4-BE49-F238E27FC236}">
                <a16:creationId xmlns:a16="http://schemas.microsoft.com/office/drawing/2014/main" xmlns=""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xmlns=""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net9xEotXc" TargetMode="External"/><Relationship Id="rId5" Type="http://schemas.openxmlformats.org/officeDocument/2006/relationships/image" Target="../media/image1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ideo" Target="https://www.youtube.com/embed/n_apzgef8pc" TargetMode="Externa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5360" t="3351"/>
          <a:stretch/>
        </p:blipFill>
        <p:spPr>
          <a:xfrm>
            <a:off x="9524" y="-9526"/>
            <a:ext cx="12182475" cy="6867525"/>
          </a:xfrm>
          <a:prstGeom prst="rect">
            <a:avLst/>
          </a:prstGeom>
        </p:spPr>
      </p:pic>
      <p:sp>
        <p:nvSpPr>
          <p:cNvPr id="4" name="object 3" descr="People with documents">
            <a:extLst>
              <a:ext uri="{FF2B5EF4-FFF2-40B4-BE49-F238E27FC236}">
                <a16:creationId xmlns:a16="http://schemas.microsoft.com/office/drawing/2014/main" xmlns="" id="{0CA2E80D-F3EC-4A5F-8E65-56FEA206EE0F}"/>
              </a:ext>
            </a:extLst>
          </p:cNvPr>
          <p:cNvSpPr/>
          <p:nvPr/>
        </p:nvSpPr>
        <p:spPr>
          <a:xfrm>
            <a:off x="9524" y="-9526"/>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2">
              <a:alpha val="69999"/>
            </a:schemeClr>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xmlns="" id="{AFB6C91D-4B22-49F1-9A0B-ABEB9E1F5A26}"/>
              </a:ext>
            </a:extLst>
          </p:cNvPr>
          <p:cNvSpPr>
            <a:spLocks noGrp="1"/>
          </p:cNvSpPr>
          <p:nvPr>
            <p:ph type="ctrTitle"/>
          </p:nvPr>
        </p:nvSpPr>
        <p:spPr>
          <a:xfrm>
            <a:off x="2122318" y="1563256"/>
            <a:ext cx="7956885" cy="3263255"/>
          </a:xfrm>
        </p:spPr>
        <p:txBody>
          <a:bodyPr>
            <a:normAutofit/>
          </a:bodyPr>
          <a:lstStyle/>
          <a:p>
            <a:pPr>
              <a:lnSpc>
                <a:spcPct val="125000"/>
              </a:lnSpc>
            </a:pPr>
            <a:r>
              <a:rPr lang="en-US" sz="5000" dirty="0">
                <a:solidFill>
                  <a:schemeClr val="bg1"/>
                </a:solidFill>
                <a:latin typeface="Georgia" panose="02040502050405020303" pitchFamily="18" charset="0"/>
              </a:rPr>
              <a:t>PARTNERS IN TIME:</a:t>
            </a:r>
            <a:r>
              <a:rPr lang="en-US" sz="5000" dirty="0">
                <a:solidFill>
                  <a:schemeClr val="bg1"/>
                </a:solidFill>
                <a:latin typeface="Gill Sans MT" panose="020B0502020104020203" pitchFamily="34" charset="0"/>
              </a:rPr>
              <a:t/>
            </a:r>
            <a:br>
              <a:rPr lang="en-US" sz="5000" dirty="0">
                <a:solidFill>
                  <a:schemeClr val="bg1"/>
                </a:solidFill>
                <a:latin typeface="Gill Sans MT" panose="020B0502020104020203" pitchFamily="34" charset="0"/>
              </a:rPr>
            </a:br>
            <a:r>
              <a:rPr lang="en-US" sz="3200" dirty="0">
                <a:latin typeface="Georgia" panose="02040502050405020303" pitchFamily="18" charset="0"/>
              </a:rPr>
              <a:t>LAW ENFORCEMENT &amp; BEHAVIORAL HEALTH COLLABORATION</a:t>
            </a:r>
            <a:endParaRPr lang="en-US" sz="3200" dirty="0">
              <a:solidFill>
                <a:schemeClr val="bg1"/>
              </a:solidFill>
              <a:latin typeface="Georgia" panose="02040502050405020303" pitchFamily="18" charset="0"/>
            </a:endParaRPr>
          </a:p>
        </p:txBody>
      </p:sp>
      <p:sp>
        <p:nvSpPr>
          <p:cNvPr id="3" name="Subtitle 2">
            <a:extLst>
              <a:ext uri="{FF2B5EF4-FFF2-40B4-BE49-F238E27FC236}">
                <a16:creationId xmlns:a16="http://schemas.microsoft.com/office/drawing/2014/main" xmlns="" id="{2F8CF06A-B594-4BA2-8B1E-D649096D742F}"/>
              </a:ext>
            </a:extLst>
          </p:cNvPr>
          <p:cNvSpPr>
            <a:spLocks noGrp="1"/>
          </p:cNvSpPr>
          <p:nvPr>
            <p:ph type="subTitle" idx="1"/>
          </p:nvPr>
        </p:nvSpPr>
        <p:spPr>
          <a:xfrm>
            <a:off x="4660475" y="4856735"/>
            <a:ext cx="2880567" cy="653838"/>
          </a:xfrm>
          <a:solidFill>
            <a:schemeClr val="accent2">
              <a:alpha val="90000"/>
            </a:schemeClr>
          </a:solidFill>
        </p:spPr>
        <p:txBody>
          <a:bodyPr anchor="ctr" anchorCtr="0">
            <a:normAutofit lnSpcReduction="10000"/>
          </a:bodyPr>
          <a:lstStyle/>
          <a:p>
            <a:r>
              <a:rPr lang="en-US" sz="2000" b="1" i="1" spc="65" dirty="0" smtClean="0">
                <a:solidFill>
                  <a:schemeClr val="accent1"/>
                </a:solidFill>
                <a:latin typeface="Georgia" panose="02040502050405020303" pitchFamily="18" charset="0"/>
              </a:rPr>
              <a:t>Francis Gantner</a:t>
            </a:r>
            <a:r>
              <a:rPr lang="en-US" sz="2000" b="1" i="1" spc="65" dirty="0">
                <a:solidFill>
                  <a:schemeClr val="accent1"/>
                </a:solidFill>
                <a:latin typeface="Georgia" panose="02040502050405020303" pitchFamily="18" charset="0"/>
              </a:rPr>
              <a:t>, </a:t>
            </a:r>
            <a:endParaRPr lang="en-US" sz="2000" b="1" i="1" spc="65" dirty="0" smtClean="0">
              <a:solidFill>
                <a:schemeClr val="accent1"/>
              </a:solidFill>
              <a:latin typeface="Georgia" panose="02040502050405020303" pitchFamily="18" charset="0"/>
            </a:endParaRPr>
          </a:p>
          <a:p>
            <a:r>
              <a:rPr lang="en-US" sz="1400" b="1" i="1" spc="65" dirty="0" smtClean="0">
                <a:solidFill>
                  <a:schemeClr val="accent1"/>
                </a:solidFill>
                <a:latin typeface="Georgia" panose="02040502050405020303" pitchFamily="18" charset="0"/>
              </a:rPr>
              <a:t>LIMHP</a:t>
            </a:r>
            <a:r>
              <a:rPr lang="en-US" sz="1400" b="1" i="1" spc="65" dirty="0">
                <a:solidFill>
                  <a:schemeClr val="accent1"/>
                </a:solidFill>
                <a:latin typeface="Georgia" panose="02040502050405020303" pitchFamily="18" charset="0"/>
              </a:rPr>
              <a:t>, NCC, MA, BS</a:t>
            </a:r>
            <a:endParaRPr lang="en-US" sz="2000" b="1" i="1" spc="65" dirty="0">
              <a:solidFill>
                <a:schemeClr val="accent1"/>
              </a:solidFill>
              <a:latin typeface="Georgia" panose="02040502050405020303" pitchFamily="18" charset="0"/>
            </a:endParaRPr>
          </a:p>
        </p:txBody>
      </p:sp>
      <p:sp>
        <p:nvSpPr>
          <p:cNvPr id="6" name="object 7" descr="Beige rectangle">
            <a:extLst>
              <a:ext uri="{FF2B5EF4-FFF2-40B4-BE49-F238E27FC236}">
                <a16:creationId xmlns:a16="http://schemas.microsoft.com/office/drawing/2014/main" xmlns="" id="{B36975AA-C62E-46BE-9382-E2CF56FDF817}"/>
              </a:ext>
            </a:extLst>
          </p:cNvPr>
          <p:cNvSpPr/>
          <p:nvPr/>
        </p:nvSpPr>
        <p:spPr>
          <a:xfrm>
            <a:off x="3004727" y="2858840"/>
            <a:ext cx="6192065"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7487" y="5994987"/>
            <a:ext cx="3428294" cy="710457"/>
          </a:xfrm>
          <a:prstGeom prst="rect">
            <a:avLst/>
          </a:prstGeom>
        </p:spPr>
      </p:pic>
    </p:spTree>
    <p:extLst>
      <p:ext uri="{BB962C8B-B14F-4D97-AF65-F5344CB8AC3E}">
        <p14:creationId xmlns:p14="http://schemas.microsoft.com/office/powerpoint/2010/main" val="101235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EE24B5-652C-4DB5-B7C3-B5BBEC1280B1}" type="slidenum">
              <a:rPr lang="en-US" smtClean="0"/>
              <a:t>10</a:t>
            </a:fld>
            <a:endParaRPr lang="en-US" dirty="0"/>
          </a:p>
        </p:txBody>
      </p:sp>
      <p:sp>
        <p:nvSpPr>
          <p:cNvPr id="2" name="Title 1"/>
          <p:cNvSpPr>
            <a:spLocks noGrp="1"/>
          </p:cNvSpPr>
          <p:nvPr>
            <p:ph type="title"/>
          </p:nvPr>
        </p:nvSpPr>
        <p:spPr>
          <a:xfrm>
            <a:off x="1948812" y="365125"/>
            <a:ext cx="9404987" cy="1325563"/>
          </a:xfrm>
        </p:spPr>
        <p:txBody>
          <a:bodyPr/>
          <a:lstStyle/>
          <a:p>
            <a:r>
              <a:rPr lang="en-US" dirty="0" smtClean="0">
                <a:latin typeface="Georgia" panose="02040502050405020303" pitchFamily="18" charset="0"/>
              </a:rPr>
              <a:t>OMAHA, NE: Co-Responder Program</a:t>
            </a:r>
            <a:endParaRPr lang="en-US" dirty="0">
              <a:latin typeface="Georgia" panose="02040502050405020303" pitchFamily="18" charset="0"/>
            </a:endParaRPr>
          </a:p>
        </p:txBody>
      </p:sp>
      <p:sp>
        <p:nvSpPr>
          <p:cNvPr id="5" name="Content Placeholder 4"/>
          <p:cNvSpPr>
            <a:spLocks noGrp="1"/>
          </p:cNvSpPr>
          <p:nvPr>
            <p:ph sz="half" idx="2"/>
          </p:nvPr>
        </p:nvSpPr>
        <p:spPr>
          <a:xfrm>
            <a:off x="7891848" y="1496111"/>
            <a:ext cx="3461951" cy="4680852"/>
          </a:xfrm>
        </p:spPr>
        <p:txBody>
          <a:bodyPr>
            <a:normAutofit/>
          </a:bodyPr>
          <a:lstStyle/>
          <a:p>
            <a:pPr>
              <a:buFont typeface="Wingdings" panose="05000000000000000000" pitchFamily="2" charset="2"/>
              <a:buChar char="v"/>
            </a:pPr>
            <a:r>
              <a:rPr lang="en-US" dirty="0" smtClean="0">
                <a:latin typeface="Georgia" panose="02040502050405020303" pitchFamily="18" charset="0"/>
              </a:rPr>
              <a:t>Masters-level </a:t>
            </a:r>
            <a:r>
              <a:rPr lang="en-US" dirty="0" smtClean="0">
                <a:latin typeface="Georgia" panose="02040502050405020303" pitchFamily="18" charset="0"/>
              </a:rPr>
              <a:t>clinicians </a:t>
            </a:r>
            <a:r>
              <a:rPr lang="en-US" u="sng" dirty="0" smtClean="0">
                <a:latin typeface="Georgia" panose="02040502050405020303" pitchFamily="18" charset="0"/>
              </a:rPr>
              <a:t>embedded</a:t>
            </a:r>
            <a:r>
              <a:rPr lang="en-US" dirty="0" smtClean="0">
                <a:latin typeface="Georgia" panose="02040502050405020303" pitchFamily="18" charset="0"/>
              </a:rPr>
              <a:t> in police precincts</a:t>
            </a:r>
          </a:p>
          <a:p>
            <a:pPr>
              <a:buFont typeface="Wingdings" panose="05000000000000000000" pitchFamily="2" charset="2"/>
              <a:buChar char="v"/>
            </a:pPr>
            <a:r>
              <a:rPr lang="en-US" dirty="0" smtClean="0">
                <a:latin typeface="Georgia" panose="02040502050405020303" pitchFamily="18" charset="0"/>
              </a:rPr>
              <a:t>Self-dispatch or requested to scene via police radio</a:t>
            </a:r>
            <a:endParaRPr lang="en-US" dirty="0">
              <a:latin typeface="Georgia" panose="02040502050405020303" pitchFamily="18" charset="0"/>
            </a:endParaRPr>
          </a:p>
          <a:p>
            <a:pPr>
              <a:buFont typeface="Wingdings" panose="05000000000000000000" pitchFamily="2" charset="2"/>
              <a:buChar char="v"/>
            </a:pPr>
            <a:r>
              <a:rPr lang="en-US" dirty="0" smtClean="0">
                <a:latin typeface="Georgia" panose="02040502050405020303" pitchFamily="18" charset="0"/>
              </a:rPr>
              <a:t>Engage in formal and informal training of officers</a:t>
            </a:r>
          </a:p>
          <a:p>
            <a:pPr lvl="1"/>
            <a:r>
              <a:rPr lang="en-US" dirty="0" smtClean="0">
                <a:latin typeface="Georgia" panose="02040502050405020303" pitchFamily="18" charset="0"/>
              </a:rPr>
              <a:t>Formal trainings: Autism, Naloxone administration, Resources for youth, APS, </a:t>
            </a:r>
          </a:p>
          <a:p>
            <a:pPr lvl="1"/>
            <a:r>
              <a:rPr lang="en-US" dirty="0" smtClean="0">
                <a:latin typeface="Georgia" panose="02040502050405020303" pitchFamily="18" charset="0"/>
              </a:rPr>
              <a:t>Informal trainings</a:t>
            </a:r>
          </a:p>
          <a:p>
            <a:pPr>
              <a:buFont typeface="Wingdings" panose="05000000000000000000" pitchFamily="2" charset="2"/>
              <a:buChar char="v"/>
            </a:pPr>
            <a:r>
              <a:rPr lang="en-US" dirty="0" smtClean="0">
                <a:latin typeface="Georgia" panose="02040502050405020303" pitchFamily="18" charset="0"/>
              </a:rPr>
              <a:t>Proactive outreach- Case Study: </a:t>
            </a:r>
            <a:r>
              <a:rPr lang="en-US" dirty="0" smtClean="0">
                <a:solidFill>
                  <a:schemeClr val="accent5"/>
                </a:solidFill>
                <a:latin typeface="Georgia" panose="02040502050405020303" pitchFamily="18" charset="0"/>
              </a:rPr>
              <a:t>“Pamela” paranoid delusions</a:t>
            </a:r>
          </a:p>
          <a:p>
            <a:pPr>
              <a:buFont typeface="Wingdings" panose="05000000000000000000" pitchFamily="2" charset="2"/>
              <a:buChar char="v"/>
            </a:pPr>
            <a:r>
              <a:rPr lang="en-US" dirty="0" smtClean="0">
                <a:latin typeface="Georgia" panose="02040502050405020303" pitchFamily="18" charset="0"/>
              </a:rPr>
              <a:t>Care Coordination- </a:t>
            </a:r>
            <a:r>
              <a:rPr lang="en-US" dirty="0" smtClean="0">
                <a:solidFill>
                  <a:schemeClr val="accent5"/>
                </a:solidFill>
                <a:latin typeface="Georgia" panose="02040502050405020303" pitchFamily="18" charset="0"/>
              </a:rPr>
              <a:t>Case Study: “Richard” 75 y/o </a:t>
            </a:r>
            <a:r>
              <a:rPr lang="en-US" dirty="0" smtClean="0">
                <a:solidFill>
                  <a:schemeClr val="accent5"/>
                </a:solidFill>
                <a:latin typeface="Georgia" panose="02040502050405020303" pitchFamily="18" charset="0"/>
              </a:rPr>
              <a:t>veteran, social isolation, paranoid delusions, depression</a:t>
            </a:r>
            <a:endParaRPr lang="en-US" dirty="0" smtClean="0">
              <a:solidFill>
                <a:schemeClr val="accent5"/>
              </a:solidFill>
              <a:latin typeface="Georgia" panose="02040502050405020303" pitchFamily="18" charset="0"/>
            </a:endParaRPr>
          </a:p>
          <a:p>
            <a:endParaRPr lang="en-US" dirty="0"/>
          </a:p>
        </p:txBody>
      </p:sp>
      <p:pic>
        <p:nvPicPr>
          <p:cNvPr id="14" name="Picture 13">
            <a:extLst>
              <a:ext uri="{FF2B5EF4-FFF2-40B4-BE49-F238E27FC236}">
                <a16:creationId xmlns:a16="http://schemas.microsoft.com/office/drawing/2014/main" xmlns="" id="{03C7FF26-0828-46B0-9DAE-76736B76E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6802" y="6062967"/>
            <a:ext cx="2302042" cy="477060"/>
          </a:xfrm>
          <a:prstGeom prst="rect">
            <a:avLst/>
          </a:prstGeom>
        </p:spPr>
      </p:pic>
      <p:sp>
        <p:nvSpPr>
          <p:cNvPr id="7" name="object 5" descr="Beige rectangle">
            <a:extLst>
              <a:ext uri="{FF2B5EF4-FFF2-40B4-BE49-F238E27FC236}">
                <a16:creationId xmlns:a16="http://schemas.microsoft.com/office/drawing/2014/main" xmlns="" id="{B07BA1F9-2C19-4C07-B29B-18B9FBCC4755}"/>
              </a:ext>
            </a:extLst>
          </p:cNvPr>
          <p:cNvSpPr/>
          <p:nvPr/>
        </p:nvSpPr>
        <p:spPr>
          <a:xfrm>
            <a:off x="877812" y="1315208"/>
            <a:ext cx="9021197" cy="241743"/>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42"/>
          <a:stretch/>
        </p:blipFill>
        <p:spPr>
          <a:xfrm>
            <a:off x="953160" y="1583817"/>
            <a:ext cx="6876343" cy="4044726"/>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948812" y="5713237"/>
            <a:ext cx="4885038" cy="461665"/>
          </a:xfrm>
          <a:prstGeom prst="rect">
            <a:avLst/>
          </a:prstGeom>
          <a:noFill/>
        </p:spPr>
        <p:txBody>
          <a:bodyPr wrap="square" rtlCol="0">
            <a:spAutoFit/>
          </a:bodyPr>
          <a:lstStyle/>
          <a:p>
            <a:pPr algn="ctr"/>
            <a:r>
              <a:rPr lang="en-US" sz="1200" i="1" dirty="0" smtClean="0">
                <a:solidFill>
                  <a:schemeClr val="bg2"/>
                </a:solidFill>
                <a:latin typeface="Georgia" panose="02040502050405020303" pitchFamily="18" charset="0"/>
              </a:rPr>
              <a:t>Co-Responder leads OPD officers in Autism training- learning how this diagnosis can impact 911 calls as well as how to best respond.</a:t>
            </a:r>
            <a:endParaRPr lang="en-US" sz="1200" i="1" dirty="0">
              <a:solidFill>
                <a:schemeClr val="bg2"/>
              </a:solidFill>
              <a:latin typeface="Georgia" panose="02040502050405020303"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16" y="355277"/>
            <a:ext cx="1150983" cy="1164137"/>
          </a:xfrm>
          <a:prstGeom prst="rect">
            <a:avLst/>
          </a:prstGeom>
        </p:spPr>
      </p:pic>
    </p:spTree>
    <p:extLst>
      <p:ext uri="{BB962C8B-B14F-4D97-AF65-F5344CB8AC3E}">
        <p14:creationId xmlns:p14="http://schemas.microsoft.com/office/powerpoint/2010/main" val="1134493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EE24B5-652C-4DB5-B7C3-B5BBEC1280B1}" type="slidenum">
              <a:rPr lang="en-US" smtClean="0"/>
              <a:t>11</a:t>
            </a:fld>
            <a:endParaRPr lang="en-US" dirty="0"/>
          </a:p>
        </p:txBody>
      </p:sp>
      <p:sp>
        <p:nvSpPr>
          <p:cNvPr id="2" name="Title 1"/>
          <p:cNvSpPr>
            <a:spLocks noGrp="1"/>
          </p:cNvSpPr>
          <p:nvPr>
            <p:ph type="title"/>
          </p:nvPr>
        </p:nvSpPr>
        <p:spPr>
          <a:xfrm>
            <a:off x="3146854" y="1"/>
            <a:ext cx="8206946" cy="1690688"/>
          </a:xfrm>
        </p:spPr>
        <p:txBody>
          <a:bodyPr/>
          <a:lstStyle/>
          <a:p>
            <a:r>
              <a:rPr lang="en-US" dirty="0" smtClean="0">
                <a:latin typeface="Georgia" panose="02040502050405020303" pitchFamily="18" charset="0"/>
              </a:rPr>
              <a:t>JOHNSON COUNTY, KS: </a:t>
            </a:r>
            <a:br>
              <a:rPr lang="en-US" dirty="0" smtClean="0">
                <a:latin typeface="Georgia" panose="02040502050405020303" pitchFamily="18" charset="0"/>
              </a:rPr>
            </a:br>
            <a:r>
              <a:rPr lang="en-US" dirty="0" smtClean="0">
                <a:latin typeface="Georgia" panose="02040502050405020303" pitchFamily="18" charset="0"/>
              </a:rPr>
              <a:t>Co-Responder Program</a:t>
            </a:r>
            <a:endParaRPr lang="en-US" dirty="0">
              <a:latin typeface="Georgia" panose="02040502050405020303" pitchFamily="18" charset="0"/>
            </a:endParaRPr>
          </a:p>
        </p:txBody>
      </p:sp>
      <p:sp>
        <p:nvSpPr>
          <p:cNvPr id="5" name="Content Placeholder 4"/>
          <p:cNvSpPr>
            <a:spLocks noGrp="1"/>
          </p:cNvSpPr>
          <p:nvPr>
            <p:ph sz="half" idx="2"/>
          </p:nvPr>
        </p:nvSpPr>
        <p:spPr>
          <a:xfrm>
            <a:off x="7694141" y="1553128"/>
            <a:ext cx="3659659" cy="4621774"/>
          </a:xfrm>
        </p:spPr>
        <p:txBody>
          <a:bodyPr>
            <a:normAutofit/>
          </a:bodyPr>
          <a:lstStyle/>
          <a:p>
            <a:pPr>
              <a:buFont typeface="Wingdings" panose="05000000000000000000" pitchFamily="2" charset="2"/>
              <a:buChar char="v"/>
            </a:pPr>
            <a:r>
              <a:rPr lang="en-US" dirty="0" smtClean="0">
                <a:latin typeface="Georgia" panose="02040502050405020303" pitchFamily="18" charset="0"/>
              </a:rPr>
              <a:t>“The right intervention at the right time”</a:t>
            </a:r>
          </a:p>
          <a:p>
            <a:pPr>
              <a:buFont typeface="Wingdings" panose="05000000000000000000" pitchFamily="2" charset="2"/>
              <a:buChar char="v"/>
            </a:pPr>
            <a:r>
              <a:rPr lang="en-US" dirty="0" smtClean="0">
                <a:latin typeface="Georgia" panose="02040502050405020303" pitchFamily="18" charset="0"/>
              </a:rPr>
              <a:t>Celebrating 9 years </a:t>
            </a:r>
          </a:p>
          <a:p>
            <a:pPr>
              <a:buFont typeface="Wingdings" panose="05000000000000000000" pitchFamily="2" charset="2"/>
              <a:buChar char="v"/>
            </a:pPr>
            <a:r>
              <a:rPr lang="en-US" dirty="0" smtClean="0">
                <a:latin typeface="Georgia" panose="02040502050405020303" pitchFamily="18" charset="0"/>
              </a:rPr>
              <a:t>11 full-time Co-Responders dispersed over several police departments</a:t>
            </a:r>
          </a:p>
          <a:p>
            <a:pPr>
              <a:buFont typeface="Wingdings" panose="05000000000000000000" pitchFamily="2" charset="2"/>
              <a:buChar char="v"/>
            </a:pPr>
            <a:r>
              <a:rPr lang="en-US" dirty="0" smtClean="0">
                <a:latin typeface="Georgia" panose="02040502050405020303" pitchFamily="18" charset="0"/>
              </a:rPr>
              <a:t>School Co-Responder pilot program launched in July </a:t>
            </a:r>
            <a:r>
              <a:rPr lang="en-US" dirty="0" smtClean="0">
                <a:latin typeface="Georgia" panose="02040502050405020303" pitchFamily="18" charset="0"/>
              </a:rPr>
              <a:t>2019</a:t>
            </a:r>
          </a:p>
          <a:p>
            <a:pPr>
              <a:buFont typeface="Wingdings" panose="05000000000000000000" pitchFamily="2" charset="2"/>
              <a:buChar char="v"/>
            </a:pPr>
            <a:r>
              <a:rPr lang="en-US" dirty="0">
                <a:latin typeface="Georgia" panose="02040502050405020303" pitchFamily="18" charset="0"/>
              </a:rPr>
              <a:t>Involvement in death notifications &amp; outreach to suicide </a:t>
            </a:r>
            <a:r>
              <a:rPr lang="en-US" dirty="0" smtClean="0">
                <a:latin typeface="Georgia" panose="02040502050405020303" pitchFamily="18" charset="0"/>
              </a:rPr>
              <a:t>survivors</a:t>
            </a:r>
            <a:endParaRPr lang="en-US" dirty="0" smtClean="0">
              <a:latin typeface="Georgia" panose="02040502050405020303" pitchFamily="18" charset="0"/>
            </a:endParaRPr>
          </a:p>
          <a:p>
            <a:pPr>
              <a:buFont typeface="Wingdings" panose="05000000000000000000" pitchFamily="2" charset="2"/>
              <a:buChar char="v"/>
            </a:pPr>
            <a:r>
              <a:rPr lang="en-US" dirty="0" smtClean="0">
                <a:latin typeface="Georgia" panose="02040502050405020303" pitchFamily="18" charset="0"/>
              </a:rPr>
              <a:t>Hosted 1</a:t>
            </a:r>
            <a:r>
              <a:rPr lang="en-US" baseline="30000" dirty="0" smtClean="0">
                <a:latin typeface="Georgia" panose="02040502050405020303" pitchFamily="18" charset="0"/>
              </a:rPr>
              <a:t>st</a:t>
            </a:r>
            <a:r>
              <a:rPr lang="en-US" dirty="0" smtClean="0">
                <a:latin typeface="Georgia" panose="02040502050405020303" pitchFamily="18" charset="0"/>
              </a:rPr>
              <a:t> Annual Co-Responder Conference (</a:t>
            </a:r>
            <a:r>
              <a:rPr lang="en-US" dirty="0" err="1" smtClean="0">
                <a:latin typeface="Georgia" panose="02040502050405020303" pitchFamily="18" charset="0"/>
              </a:rPr>
              <a:t>CoRCon</a:t>
            </a:r>
            <a:r>
              <a:rPr lang="en-US" dirty="0" smtClean="0">
                <a:latin typeface="Georgia" panose="02040502050405020303" pitchFamily="18" charset="0"/>
              </a:rPr>
              <a:t>)</a:t>
            </a:r>
          </a:p>
          <a:p>
            <a:pPr>
              <a:buFont typeface="Wingdings" panose="05000000000000000000" pitchFamily="2" charset="2"/>
              <a:buChar char="v"/>
            </a:pPr>
            <a:r>
              <a:rPr lang="en-US" dirty="0" smtClean="0">
                <a:latin typeface="Georgia" panose="02040502050405020303" pitchFamily="18" charset="0"/>
              </a:rPr>
              <a:t>Funding </a:t>
            </a:r>
            <a:r>
              <a:rPr lang="en-US" dirty="0" smtClean="0">
                <a:latin typeface="Georgia" panose="02040502050405020303" pitchFamily="18" charset="0"/>
              </a:rPr>
              <a:t>through alcohol tax dollars as well as investments from participating police departments</a:t>
            </a:r>
            <a:endParaRPr lang="en-US" dirty="0"/>
          </a:p>
        </p:txBody>
      </p:sp>
      <p:pic>
        <p:nvPicPr>
          <p:cNvPr id="14" name="Picture 13">
            <a:extLst>
              <a:ext uri="{FF2B5EF4-FFF2-40B4-BE49-F238E27FC236}">
                <a16:creationId xmlns:a16="http://schemas.microsoft.com/office/drawing/2014/main" xmlns="" id="{03C7FF26-0828-46B0-9DAE-76736B76E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6802" y="6062967"/>
            <a:ext cx="2302042" cy="477060"/>
          </a:xfrm>
          <a:prstGeom prst="rect">
            <a:avLst/>
          </a:prstGeom>
        </p:spPr>
      </p:pic>
      <p:sp>
        <p:nvSpPr>
          <p:cNvPr id="7" name="object 5" descr="Beige rectangle">
            <a:extLst>
              <a:ext uri="{FF2B5EF4-FFF2-40B4-BE49-F238E27FC236}">
                <a16:creationId xmlns:a16="http://schemas.microsoft.com/office/drawing/2014/main" xmlns="" id="{B07BA1F9-2C19-4C07-B29B-18B9FBCC4755}"/>
              </a:ext>
            </a:extLst>
          </p:cNvPr>
          <p:cNvSpPr/>
          <p:nvPr/>
        </p:nvSpPr>
        <p:spPr>
          <a:xfrm>
            <a:off x="938642" y="1320536"/>
            <a:ext cx="7620472" cy="232592"/>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6" name="TextBox 5"/>
          <p:cNvSpPr txBox="1"/>
          <p:nvPr/>
        </p:nvSpPr>
        <p:spPr>
          <a:xfrm>
            <a:off x="1152078" y="6003685"/>
            <a:ext cx="6328626" cy="276999"/>
          </a:xfrm>
          <a:prstGeom prst="rect">
            <a:avLst/>
          </a:prstGeom>
          <a:noFill/>
        </p:spPr>
        <p:txBody>
          <a:bodyPr wrap="square" rtlCol="0">
            <a:spAutoFit/>
          </a:bodyPr>
          <a:lstStyle/>
          <a:p>
            <a:pPr algn="ctr"/>
            <a:r>
              <a:rPr lang="en-US" sz="1200" i="1" dirty="0" smtClean="0">
                <a:solidFill>
                  <a:schemeClr val="accent2"/>
                </a:solidFill>
                <a:latin typeface="Georgia" panose="02040502050405020303" pitchFamily="18" charset="0"/>
              </a:rPr>
              <a:t>Johnson County hosts the first ever Co-Responder Conference in February 2020.</a:t>
            </a:r>
            <a:endParaRPr lang="en-US" sz="1200" i="1" dirty="0">
              <a:solidFill>
                <a:schemeClr val="accent2"/>
              </a:solidFill>
              <a:latin typeface="Georgia" panose="020405020504050203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307" y="1524765"/>
            <a:ext cx="6640169" cy="4429942"/>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248" y="441575"/>
            <a:ext cx="1905000" cy="981075"/>
          </a:xfrm>
          <a:prstGeom prst="rect">
            <a:avLst/>
          </a:prstGeom>
        </p:spPr>
      </p:pic>
    </p:spTree>
    <p:extLst>
      <p:ext uri="{BB962C8B-B14F-4D97-AF65-F5344CB8AC3E}">
        <p14:creationId xmlns:p14="http://schemas.microsoft.com/office/powerpoint/2010/main" val="173625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18912"/>
            <a:ext cx="12818691" cy="8568645"/>
          </a:xfrm>
          <a:prstGeom prst="rect">
            <a:avLst/>
          </a:prstGeo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0" y="-418912"/>
            <a:ext cx="12818691" cy="73957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4D00B79-44BB-4D5F-B51D-2270A854D77A}"/>
              </a:ext>
            </a:extLst>
          </p:cNvPr>
          <p:cNvSpPr>
            <a:spLocks noGrp="1"/>
          </p:cNvSpPr>
          <p:nvPr>
            <p:ph type="title"/>
          </p:nvPr>
        </p:nvSpPr>
        <p:spPr>
          <a:xfrm>
            <a:off x="2266774" y="329956"/>
            <a:ext cx="9054941" cy="1325563"/>
          </a:xfrm>
        </p:spPr>
        <p:txBody>
          <a:bodyPr/>
          <a:lstStyle/>
          <a:p>
            <a:r>
              <a:rPr lang="en-US" dirty="0" smtClean="0">
                <a:solidFill>
                  <a:schemeClr val="bg1"/>
                </a:solidFill>
                <a:latin typeface="Georgia" panose="02040502050405020303" pitchFamily="18" charset="0"/>
              </a:rPr>
              <a:t>WILLLIAMSON COUNTY, TX: </a:t>
            </a:r>
            <a:br>
              <a:rPr lang="en-US" dirty="0" smtClean="0">
                <a:solidFill>
                  <a:schemeClr val="bg1"/>
                </a:solidFill>
                <a:latin typeface="Georgia" panose="02040502050405020303" pitchFamily="18" charset="0"/>
              </a:rPr>
            </a:br>
            <a:r>
              <a:rPr lang="en-US" dirty="0" smtClean="0">
                <a:solidFill>
                  <a:schemeClr val="bg1"/>
                </a:solidFill>
                <a:latin typeface="Georgia" panose="02040502050405020303" pitchFamily="18" charset="0"/>
              </a:rPr>
              <a:t>Mobile Outreach Team (MOT)</a:t>
            </a:r>
            <a:endParaRPr lang="en-US" dirty="0">
              <a:solidFill>
                <a:schemeClr val="bg1"/>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t>12</a:t>
            </a:fld>
            <a:endParaRPr lang="en-US" dirty="0"/>
          </a:p>
        </p:txBody>
      </p:sp>
      <p:sp>
        <p:nvSpPr>
          <p:cNvPr id="11" name="object 5" descr="Beige rectangle">
            <a:extLst>
              <a:ext uri="{FF2B5EF4-FFF2-40B4-BE49-F238E27FC236}">
                <a16:creationId xmlns:a16="http://schemas.microsoft.com/office/drawing/2014/main" xmlns="" id="{B07BA1F9-2C19-4C07-B29B-18B9FBCC4755}"/>
              </a:ext>
            </a:extLst>
          </p:cNvPr>
          <p:cNvSpPr/>
          <p:nvPr/>
        </p:nvSpPr>
        <p:spPr>
          <a:xfrm>
            <a:off x="988217" y="1455647"/>
            <a:ext cx="7652443" cy="217774"/>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15" name="Content Placeholder 4"/>
          <p:cNvSpPr txBox="1">
            <a:spLocks/>
          </p:cNvSpPr>
          <p:nvPr/>
        </p:nvSpPr>
        <p:spPr>
          <a:xfrm>
            <a:off x="806116" y="1985474"/>
            <a:ext cx="10660051" cy="4508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2"/>
              </a:solidFill>
              <a:latin typeface="Georgia" panose="02040502050405020303" pitchFamily="18" charset="0"/>
            </a:endParaRPr>
          </a:p>
        </p:txBody>
      </p:sp>
      <p:pic>
        <p:nvPicPr>
          <p:cNvPr id="12" name="Picture 11">
            <a:extLst>
              <a:ext uri="{FF2B5EF4-FFF2-40B4-BE49-F238E27FC236}">
                <a16:creationId xmlns:a16="http://schemas.microsoft.com/office/drawing/2014/main" xmlns="" id="{0542C21D-CCF4-4B36-9871-CA2B62217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125" y="6141735"/>
            <a:ext cx="2302042" cy="477060"/>
          </a:xfrm>
          <a:prstGeom prst="rect">
            <a:avLst/>
          </a:prstGeom>
        </p:spPr>
      </p:pic>
      <p:sp>
        <p:nvSpPr>
          <p:cNvPr id="14" name="Text Placeholder 5">
            <a:extLst>
              <a:ext uri="{FF2B5EF4-FFF2-40B4-BE49-F238E27FC236}">
                <a16:creationId xmlns:a16="http://schemas.microsoft.com/office/drawing/2014/main" xmlns="" id="{550313D5-B479-4447-BA6D-5E715BB4AC80}"/>
              </a:ext>
            </a:extLst>
          </p:cNvPr>
          <p:cNvSpPr txBox="1">
            <a:spLocks/>
          </p:cNvSpPr>
          <p:nvPr/>
        </p:nvSpPr>
        <p:spPr>
          <a:xfrm>
            <a:off x="803438" y="1813650"/>
            <a:ext cx="6830544" cy="4805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a:solidFill>
                  <a:schemeClr val="bg1"/>
                </a:solidFill>
                <a:latin typeface="Georgia" panose="02040502050405020303" pitchFamily="18" charset="0"/>
              </a:rPr>
              <a:t>Celebrating over 15 years of law enforcement assistance</a:t>
            </a:r>
          </a:p>
          <a:p>
            <a:pPr>
              <a:buFont typeface="Wingdings" panose="05000000000000000000" pitchFamily="2" charset="2"/>
              <a:buChar char="v"/>
            </a:pPr>
            <a:r>
              <a:rPr lang="en-US" dirty="0">
                <a:solidFill>
                  <a:schemeClr val="bg1"/>
                </a:solidFill>
                <a:latin typeface="Georgia" panose="02040502050405020303" pitchFamily="18" charset="0"/>
              </a:rPr>
              <a:t>Teams of paramedics, social workers, and masters-level clinicians</a:t>
            </a:r>
          </a:p>
          <a:p>
            <a:pPr>
              <a:buFont typeface="Wingdings" panose="05000000000000000000" pitchFamily="2" charset="2"/>
              <a:buChar char="v"/>
            </a:pPr>
            <a:r>
              <a:rPr lang="en-US" dirty="0" smtClean="0">
                <a:solidFill>
                  <a:schemeClr val="bg1"/>
                </a:solidFill>
                <a:latin typeface="Georgia" panose="02040502050405020303" pitchFamily="18" charset="0"/>
              </a:rPr>
              <a:t>Self-dispatch or initiated by dispatch or officer request</a:t>
            </a:r>
            <a:endParaRPr lang="en-US" dirty="0">
              <a:solidFill>
                <a:schemeClr val="bg1"/>
              </a:solidFill>
              <a:latin typeface="Georgia" panose="02040502050405020303" pitchFamily="18" charset="0"/>
            </a:endParaRPr>
          </a:p>
          <a:p>
            <a:pPr>
              <a:buFont typeface="Wingdings" panose="05000000000000000000" pitchFamily="2" charset="2"/>
              <a:buChar char="v"/>
            </a:pPr>
            <a:r>
              <a:rPr lang="en-US" dirty="0" smtClean="0">
                <a:solidFill>
                  <a:schemeClr val="bg1"/>
                </a:solidFill>
                <a:latin typeface="Georgia" panose="02040502050405020303" pitchFamily="18" charset="0"/>
              </a:rPr>
              <a:t>Opiate Risk Reduction Programs:</a:t>
            </a:r>
          </a:p>
          <a:p>
            <a:pPr marL="742950" lvl="1" indent="-285750"/>
            <a:r>
              <a:rPr lang="en-US" dirty="0" smtClean="0">
                <a:solidFill>
                  <a:schemeClr val="bg1"/>
                </a:solidFill>
                <a:latin typeface="Georgia" panose="02040502050405020303" pitchFamily="18" charset="0"/>
              </a:rPr>
              <a:t>Community-Wide Trainings</a:t>
            </a:r>
          </a:p>
          <a:p>
            <a:pPr marL="742950" lvl="1" indent="-285750"/>
            <a:r>
              <a:rPr lang="en-US" dirty="0" smtClean="0">
                <a:solidFill>
                  <a:schemeClr val="bg1"/>
                </a:solidFill>
                <a:latin typeface="Georgia" panose="02040502050405020303" pitchFamily="18" charset="0"/>
              </a:rPr>
              <a:t>Post-Overdose Follow Up </a:t>
            </a:r>
          </a:p>
          <a:p>
            <a:pPr marL="742950" lvl="1" indent="-285750"/>
            <a:r>
              <a:rPr lang="en-US" dirty="0" smtClean="0">
                <a:solidFill>
                  <a:schemeClr val="bg1"/>
                </a:solidFill>
                <a:latin typeface="Georgia" panose="02040502050405020303" pitchFamily="18" charset="0"/>
              </a:rPr>
              <a:t>Connection to resources (Often MAT treatment)</a:t>
            </a:r>
            <a:endParaRPr lang="en-US" dirty="0">
              <a:solidFill>
                <a:schemeClr val="bg1"/>
              </a:solidFill>
              <a:latin typeface="Georgia" panose="02040502050405020303" pitchFamily="18" charset="0"/>
            </a:endParaRPr>
          </a:p>
          <a:p>
            <a:pPr>
              <a:buFont typeface="Wingdings" panose="05000000000000000000" pitchFamily="2" charset="2"/>
              <a:buChar char="v"/>
            </a:pPr>
            <a:r>
              <a:rPr lang="en-US" dirty="0" smtClean="0">
                <a:solidFill>
                  <a:schemeClr val="bg1"/>
                </a:solidFill>
                <a:latin typeface="Georgia" panose="02040502050405020303" pitchFamily="18" charset="0"/>
              </a:rPr>
              <a:t>Older </a:t>
            </a:r>
            <a:r>
              <a:rPr lang="en-US" dirty="0">
                <a:solidFill>
                  <a:schemeClr val="bg1"/>
                </a:solidFill>
                <a:latin typeface="Georgia" panose="02040502050405020303" pitchFamily="18" charset="0"/>
              </a:rPr>
              <a:t>Adults Response:</a:t>
            </a:r>
          </a:p>
          <a:p>
            <a:pPr marL="742950" lvl="1" indent="-285750"/>
            <a:r>
              <a:rPr lang="en-US" dirty="0">
                <a:solidFill>
                  <a:schemeClr val="bg1"/>
                </a:solidFill>
                <a:latin typeface="Georgia" panose="02040502050405020303" pitchFamily="18" charset="0"/>
              </a:rPr>
              <a:t>Altered mental status</a:t>
            </a:r>
          </a:p>
          <a:p>
            <a:pPr marL="742950" lvl="1" indent="-285750"/>
            <a:r>
              <a:rPr lang="en-US" dirty="0">
                <a:solidFill>
                  <a:schemeClr val="bg1"/>
                </a:solidFill>
                <a:latin typeface="Georgia" panose="02040502050405020303" pitchFamily="18" charset="0"/>
              </a:rPr>
              <a:t>Alcohol </a:t>
            </a:r>
            <a:r>
              <a:rPr lang="en-US" dirty="0" smtClean="0">
                <a:solidFill>
                  <a:schemeClr val="bg1"/>
                </a:solidFill>
                <a:latin typeface="Georgia" panose="02040502050405020303" pitchFamily="18" charset="0"/>
              </a:rPr>
              <a:t>misuse- </a:t>
            </a:r>
            <a:r>
              <a:rPr lang="en-US" i="1" dirty="0" smtClean="0">
                <a:solidFill>
                  <a:schemeClr val="accent5"/>
                </a:solidFill>
                <a:latin typeface="Georgia" panose="02040502050405020303" pitchFamily="18" charset="0"/>
              </a:rPr>
              <a:t>Case </a:t>
            </a:r>
            <a:r>
              <a:rPr lang="en-US" i="1" dirty="0">
                <a:solidFill>
                  <a:schemeClr val="accent5"/>
                </a:solidFill>
                <a:latin typeface="Georgia" panose="02040502050405020303" pitchFamily="18" charset="0"/>
              </a:rPr>
              <a:t>Study: “Lauren” in early </a:t>
            </a:r>
            <a:r>
              <a:rPr lang="en-US" i="1" dirty="0" smtClean="0">
                <a:solidFill>
                  <a:schemeClr val="accent5"/>
                </a:solidFill>
                <a:latin typeface="Georgia" panose="02040502050405020303" pitchFamily="18" charset="0"/>
              </a:rPr>
              <a:t>70s</a:t>
            </a:r>
            <a:endParaRPr lang="en-US" dirty="0">
              <a:solidFill>
                <a:schemeClr val="bg1"/>
              </a:solidFill>
              <a:latin typeface="Georgia" panose="02040502050405020303" pitchFamily="18" charset="0"/>
            </a:endParaRPr>
          </a:p>
          <a:p>
            <a:pPr>
              <a:buFont typeface="Wingdings" panose="05000000000000000000" pitchFamily="2" charset="2"/>
              <a:buChar char="v"/>
            </a:pPr>
            <a:r>
              <a:rPr lang="en-US" dirty="0">
                <a:solidFill>
                  <a:schemeClr val="bg1"/>
                </a:solidFill>
                <a:latin typeface="Georgia" panose="02040502050405020303" pitchFamily="18" charset="0"/>
              </a:rPr>
              <a:t>Success with Older Adults:</a:t>
            </a:r>
          </a:p>
          <a:p>
            <a:pPr marL="742950" lvl="1" indent="-285750"/>
            <a:r>
              <a:rPr lang="en-US" dirty="0" smtClean="0">
                <a:solidFill>
                  <a:schemeClr val="bg1"/>
                </a:solidFill>
                <a:latin typeface="Georgia" panose="02040502050405020303" pitchFamily="18" charset="0"/>
              </a:rPr>
              <a:t>Coordination with medical professionals</a:t>
            </a:r>
          </a:p>
          <a:p>
            <a:pPr marL="742950" lvl="1" indent="-285750"/>
            <a:r>
              <a:rPr lang="en-US" dirty="0" smtClean="0">
                <a:solidFill>
                  <a:schemeClr val="bg1"/>
                </a:solidFill>
                <a:latin typeface="Georgia" panose="02040502050405020303" pitchFamily="18" charset="0"/>
              </a:rPr>
              <a:t>Harm-risk </a:t>
            </a:r>
            <a:r>
              <a:rPr lang="en-US" dirty="0">
                <a:solidFill>
                  <a:schemeClr val="bg1"/>
                </a:solidFill>
                <a:latin typeface="Georgia" panose="02040502050405020303" pitchFamily="18" charset="0"/>
              </a:rPr>
              <a:t>reduction</a:t>
            </a:r>
          </a:p>
          <a:p>
            <a:pPr marL="0" indent="0">
              <a:buNone/>
            </a:pPr>
            <a:endParaRPr lang="en-US" dirty="0">
              <a:solidFill>
                <a:schemeClr val="accent1"/>
              </a:solidFill>
              <a:latin typeface="Georgia" panose="02040502050405020303" pitchFamily="18" charset="0"/>
            </a:endParaRPr>
          </a:p>
        </p:txBody>
      </p:sp>
      <p:pic>
        <p:nvPicPr>
          <p:cNvPr id="6" name="Picture 5"/>
          <p:cNvPicPr>
            <a:picLocks noChangeAspect="1"/>
          </p:cNvPicPr>
          <p:nvPr/>
        </p:nvPicPr>
        <p:blipFill>
          <a:blip r:embed="rId5"/>
          <a:stretch>
            <a:fillRect/>
          </a:stretch>
        </p:blipFill>
        <p:spPr>
          <a:xfrm>
            <a:off x="361775" y="0"/>
            <a:ext cx="1905000" cy="1809750"/>
          </a:xfrm>
          <a:prstGeom prst="rect">
            <a:avLst/>
          </a:prstGeom>
        </p:spPr>
      </p:pic>
    </p:spTree>
    <p:extLst>
      <p:ext uri="{BB962C8B-B14F-4D97-AF65-F5344CB8AC3E}">
        <p14:creationId xmlns:p14="http://schemas.microsoft.com/office/powerpoint/2010/main" val="884616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7" y="0"/>
            <a:ext cx="12247867" cy="6858000"/>
          </a:xfrm>
          <a:prstGeom prst="rect">
            <a:avLst/>
          </a:prstGeom>
        </p:spPr>
      </p:pic>
      <p:pic>
        <p:nvPicPr>
          <p:cNvPr id="5" name="Picture 4"/>
          <p:cNvPicPr>
            <a:picLocks noChangeAspect="1"/>
          </p:cNvPicPr>
          <p:nvPr/>
        </p:nvPicPr>
        <p:blipFill>
          <a:blip r:embed="rId3"/>
          <a:stretch>
            <a:fillRect/>
          </a:stretch>
        </p:blipFill>
        <p:spPr>
          <a:xfrm>
            <a:off x="-55867" y="-268545"/>
            <a:ext cx="12247868" cy="7395089"/>
          </a:xfrm>
          <a:prstGeom prst="rect">
            <a:avLst/>
          </a:prstGeom>
        </p:spPr>
      </p:pic>
      <p:sp>
        <p:nvSpPr>
          <p:cNvPr id="2" name="Title 1"/>
          <p:cNvSpPr>
            <a:spLocks noGrp="1"/>
          </p:cNvSpPr>
          <p:nvPr>
            <p:ph type="title"/>
          </p:nvPr>
        </p:nvSpPr>
        <p:spPr>
          <a:xfrm>
            <a:off x="2087900" y="365125"/>
            <a:ext cx="9265900" cy="1325563"/>
          </a:xfrm>
        </p:spPr>
        <p:txBody>
          <a:bodyPr/>
          <a:lstStyle/>
          <a:p>
            <a:r>
              <a:rPr lang="en-US" dirty="0" smtClean="0">
                <a:solidFill>
                  <a:schemeClr val="bg2"/>
                </a:solidFill>
                <a:latin typeface="Georgia" panose="02040502050405020303" pitchFamily="18" charset="0"/>
              </a:rPr>
              <a:t>CHAPEL HILL, NC: Crisis Response Team</a:t>
            </a:r>
            <a:endParaRPr lang="en-US" dirty="0">
              <a:solidFill>
                <a:schemeClr val="bg2"/>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82EE24B5-652C-4DB5-B7C3-B5BBEC1280B1}" type="slidenum">
              <a:rPr lang="en-US" smtClean="0"/>
              <a:t>13</a:t>
            </a:fld>
            <a:endParaRPr lang="en-US" dirty="0"/>
          </a:p>
        </p:txBody>
      </p:sp>
      <p:sp>
        <p:nvSpPr>
          <p:cNvPr id="6" name="object 5" descr="Beige rectangle">
            <a:extLst>
              <a:ext uri="{FF2B5EF4-FFF2-40B4-BE49-F238E27FC236}">
                <a16:creationId xmlns:a16="http://schemas.microsoft.com/office/drawing/2014/main" xmlns="" id="{B07BA1F9-2C19-4C07-B29B-18B9FBCC4755}"/>
              </a:ext>
            </a:extLst>
          </p:cNvPr>
          <p:cNvSpPr/>
          <p:nvPr/>
        </p:nvSpPr>
        <p:spPr>
          <a:xfrm>
            <a:off x="873206" y="1359018"/>
            <a:ext cx="10099594" cy="18609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7" name="Text Placeholder 5">
            <a:extLst>
              <a:ext uri="{FF2B5EF4-FFF2-40B4-BE49-F238E27FC236}">
                <a16:creationId xmlns:a16="http://schemas.microsoft.com/office/drawing/2014/main" xmlns="" id="{550313D5-B479-4447-BA6D-5E715BB4AC80}"/>
              </a:ext>
            </a:extLst>
          </p:cNvPr>
          <p:cNvSpPr txBox="1">
            <a:spLocks/>
          </p:cNvSpPr>
          <p:nvPr/>
        </p:nvSpPr>
        <p:spPr>
          <a:xfrm>
            <a:off x="803438" y="1813651"/>
            <a:ext cx="10518277" cy="3692204"/>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smtClean="0">
                <a:solidFill>
                  <a:schemeClr val="bg1"/>
                </a:solidFill>
                <a:latin typeface="Georgia" panose="02040502050405020303" pitchFamily="18" charset="0"/>
              </a:rPr>
              <a:t>Unit began in 1973</a:t>
            </a:r>
          </a:p>
          <a:p>
            <a:pPr>
              <a:buFont typeface="Wingdings" panose="05000000000000000000" pitchFamily="2" charset="2"/>
              <a:buChar char="v"/>
            </a:pPr>
            <a:r>
              <a:rPr lang="en-US" dirty="0" smtClean="0">
                <a:solidFill>
                  <a:schemeClr val="bg1"/>
                </a:solidFill>
                <a:latin typeface="Georgia" panose="02040502050405020303" pitchFamily="18" charset="0"/>
              </a:rPr>
              <a:t>Officer training</a:t>
            </a:r>
          </a:p>
          <a:p>
            <a:pPr marL="742950" lvl="1" indent="-285750"/>
            <a:r>
              <a:rPr lang="en-US" dirty="0" smtClean="0">
                <a:solidFill>
                  <a:schemeClr val="bg1"/>
                </a:solidFill>
                <a:latin typeface="Georgia" panose="02040502050405020303" pitchFamily="18" charset="0"/>
              </a:rPr>
              <a:t>Required: CIT and ongoing in-service</a:t>
            </a:r>
          </a:p>
          <a:p>
            <a:pPr marL="742950" lvl="1" indent="-285750"/>
            <a:r>
              <a:rPr lang="en-US" dirty="0" smtClean="0">
                <a:solidFill>
                  <a:schemeClr val="bg1"/>
                </a:solidFill>
                <a:latin typeface="Georgia" panose="02040502050405020303" pitchFamily="18" charset="0"/>
              </a:rPr>
              <a:t>Co-Response in-house trainings</a:t>
            </a:r>
          </a:p>
          <a:p>
            <a:pPr>
              <a:buFont typeface="Wingdings" panose="05000000000000000000" pitchFamily="2" charset="2"/>
              <a:buChar char="v"/>
            </a:pPr>
            <a:r>
              <a:rPr lang="en-US" dirty="0" smtClean="0">
                <a:solidFill>
                  <a:schemeClr val="bg1"/>
                </a:solidFill>
                <a:latin typeface="Georgia" panose="02040502050405020303" pitchFamily="18" charset="0"/>
              </a:rPr>
              <a:t>Embedded Co-Responders provide 24/7 on-call coverage</a:t>
            </a:r>
          </a:p>
          <a:p>
            <a:pPr>
              <a:buFont typeface="Wingdings" panose="05000000000000000000" pitchFamily="2" charset="2"/>
              <a:buChar char="v"/>
            </a:pPr>
            <a:r>
              <a:rPr lang="en-US" dirty="0" smtClean="0">
                <a:solidFill>
                  <a:schemeClr val="bg1"/>
                </a:solidFill>
                <a:latin typeface="Georgia" panose="02040502050405020303" pitchFamily="18" charset="0"/>
              </a:rPr>
              <a:t>Respond to:</a:t>
            </a:r>
          </a:p>
          <a:p>
            <a:pPr marL="742950" lvl="1" indent="-285750"/>
            <a:r>
              <a:rPr lang="en-US" dirty="0" smtClean="0">
                <a:solidFill>
                  <a:schemeClr val="accent1"/>
                </a:solidFill>
                <a:latin typeface="Georgia" panose="02040502050405020303" pitchFamily="18" charset="0"/>
              </a:rPr>
              <a:t>Intimate partner violence/sexual violence</a:t>
            </a:r>
          </a:p>
          <a:p>
            <a:pPr marL="742950" lvl="1" indent="-285750"/>
            <a:r>
              <a:rPr lang="en-US" dirty="0" smtClean="0">
                <a:solidFill>
                  <a:schemeClr val="accent1"/>
                </a:solidFill>
                <a:latin typeface="Georgia" panose="02040502050405020303" pitchFamily="18" charset="0"/>
              </a:rPr>
              <a:t>Victims of crimes</a:t>
            </a:r>
          </a:p>
          <a:p>
            <a:pPr marL="742950" lvl="1" indent="-285750"/>
            <a:r>
              <a:rPr lang="en-US" dirty="0" smtClean="0">
                <a:solidFill>
                  <a:schemeClr val="accent1"/>
                </a:solidFill>
                <a:latin typeface="Georgia" panose="02040502050405020303" pitchFamily="18" charset="0"/>
              </a:rPr>
              <a:t>Psychiatric emergencies</a:t>
            </a:r>
          </a:p>
          <a:p>
            <a:pPr marL="742950" lvl="1" indent="-285750"/>
            <a:r>
              <a:rPr lang="en-US" dirty="0" smtClean="0">
                <a:solidFill>
                  <a:schemeClr val="accent1"/>
                </a:solidFill>
                <a:latin typeface="Georgia" panose="02040502050405020303" pitchFamily="18" charset="0"/>
              </a:rPr>
              <a:t>Homicidal or suicidal persons</a:t>
            </a:r>
          </a:p>
          <a:p>
            <a:pPr marL="742950" lvl="1" indent="-285750"/>
            <a:r>
              <a:rPr lang="en-US" dirty="0" smtClean="0">
                <a:solidFill>
                  <a:schemeClr val="accent1"/>
                </a:solidFill>
                <a:latin typeface="Georgia" panose="02040502050405020303" pitchFamily="18" charset="0"/>
              </a:rPr>
              <a:t>Runaway juveniles and missing persons</a:t>
            </a:r>
          </a:p>
          <a:p>
            <a:pPr marL="742950" lvl="1" indent="-285750"/>
            <a:r>
              <a:rPr lang="en-US" dirty="0" smtClean="0">
                <a:solidFill>
                  <a:schemeClr val="accent1"/>
                </a:solidFill>
                <a:latin typeface="Georgia" panose="02040502050405020303" pitchFamily="18" charset="0"/>
              </a:rPr>
              <a:t>Hostages or barricaded persons</a:t>
            </a:r>
          </a:p>
          <a:p>
            <a:pPr marL="742950" lvl="1" indent="-285750"/>
            <a:r>
              <a:rPr lang="en-US" dirty="0" smtClean="0">
                <a:solidFill>
                  <a:schemeClr val="accent1"/>
                </a:solidFill>
                <a:latin typeface="Georgia" panose="02040502050405020303" pitchFamily="18" charset="0"/>
              </a:rPr>
              <a:t>Stalking or harassment</a:t>
            </a:r>
          </a:p>
          <a:p>
            <a:pPr marL="742950" lvl="1" indent="-285750"/>
            <a:r>
              <a:rPr lang="en-US" dirty="0" smtClean="0">
                <a:solidFill>
                  <a:schemeClr val="accent1"/>
                </a:solidFill>
                <a:latin typeface="Georgia" panose="02040502050405020303" pitchFamily="18" charset="0"/>
              </a:rPr>
              <a:t>Death notifications</a:t>
            </a:r>
          </a:p>
          <a:p>
            <a:pPr>
              <a:buFont typeface="Wingdings" panose="05000000000000000000" pitchFamily="2" charset="2"/>
              <a:buChar char="v"/>
            </a:pPr>
            <a:r>
              <a:rPr lang="en-US" dirty="0" smtClean="0">
                <a:solidFill>
                  <a:schemeClr val="bg1"/>
                </a:solidFill>
                <a:latin typeface="Georgia" panose="02040502050405020303" pitchFamily="18" charset="0"/>
              </a:rPr>
              <a:t>Older adult case study: </a:t>
            </a:r>
            <a:r>
              <a:rPr lang="en-US" dirty="0" smtClean="0">
                <a:solidFill>
                  <a:schemeClr val="accent6"/>
                </a:solidFill>
                <a:latin typeface="Georgia" panose="02040502050405020303" pitchFamily="18" charset="0"/>
              </a:rPr>
              <a:t>“Mary” frequently called on by passerby's for wandering while under influence of alcohol</a:t>
            </a:r>
            <a:endParaRPr lang="en-US" dirty="0">
              <a:solidFill>
                <a:schemeClr val="accent6"/>
              </a:solidFill>
              <a:latin typeface="Georgia" panose="02040502050405020303" pitchFamily="18" charset="0"/>
            </a:endParaRPr>
          </a:p>
        </p:txBody>
      </p:sp>
      <p:sp>
        <p:nvSpPr>
          <p:cNvPr id="9" name="Rectangle 8"/>
          <p:cNvSpPr/>
          <p:nvPr/>
        </p:nvSpPr>
        <p:spPr>
          <a:xfrm>
            <a:off x="1371305" y="570451"/>
            <a:ext cx="214214" cy="970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06" y="401405"/>
            <a:ext cx="1249700" cy="1289283"/>
          </a:xfrm>
          <a:prstGeom prst="rect">
            <a:avLst/>
          </a:prstGeom>
        </p:spPr>
      </p:pic>
      <p:pic>
        <p:nvPicPr>
          <p:cNvPr id="10" name="Picture 9">
            <a:extLst>
              <a:ext uri="{FF2B5EF4-FFF2-40B4-BE49-F238E27FC236}">
                <a16:creationId xmlns:a16="http://schemas.microsoft.com/office/drawing/2014/main" xmlns="" id="{0542C21D-CCF4-4B36-9871-CA2B622172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6456" y="6062967"/>
            <a:ext cx="2302042" cy="477060"/>
          </a:xfrm>
          <a:prstGeom prst="rect">
            <a:avLst/>
          </a:prstGeom>
        </p:spPr>
      </p:pic>
    </p:spTree>
    <p:extLst>
      <p:ext uri="{BB962C8B-B14F-4D97-AF65-F5344CB8AC3E}">
        <p14:creationId xmlns:p14="http://schemas.microsoft.com/office/powerpoint/2010/main" val="439119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eorgia" panose="02040502050405020303" pitchFamily="18" charset="0"/>
              </a:rPr>
              <a:t>CRISIS INTERVENTION TEAM TRAINING (CIT)</a:t>
            </a:r>
          </a:p>
        </p:txBody>
      </p:sp>
      <p:sp>
        <p:nvSpPr>
          <p:cNvPr id="8" name="Content Placeholder 7">
            <a:extLst>
              <a:ext uri="{FF2B5EF4-FFF2-40B4-BE49-F238E27FC236}">
                <a16:creationId xmlns:a16="http://schemas.microsoft.com/office/drawing/2014/main" xmlns="" id="{6534AE54-271D-428B-B154-CC8B21B22318}"/>
              </a:ext>
            </a:extLst>
          </p:cNvPr>
          <p:cNvSpPr>
            <a:spLocks noGrp="1"/>
          </p:cNvSpPr>
          <p:nvPr>
            <p:ph idx="1"/>
          </p:nvPr>
        </p:nvSpPr>
        <p:spPr>
          <a:xfrm>
            <a:off x="9042936" y="1690688"/>
            <a:ext cx="2522988" cy="4616107"/>
          </a:xfrm>
        </p:spPr>
        <p:txBody>
          <a:bodyPr>
            <a:normAutofit/>
          </a:bodyPr>
          <a:lstStyle/>
          <a:p>
            <a:pPr>
              <a:buFont typeface="Wingdings" panose="05000000000000000000" pitchFamily="2" charset="2"/>
              <a:buChar char="v"/>
            </a:pPr>
            <a:r>
              <a:rPr lang="en-US" dirty="0">
                <a:solidFill>
                  <a:schemeClr val="tx1"/>
                </a:solidFill>
                <a:latin typeface="Georgia" panose="02040502050405020303" pitchFamily="18" charset="0"/>
              </a:rPr>
              <a:t>Began in Memphis, TN following tragic event </a:t>
            </a:r>
          </a:p>
          <a:p>
            <a:pPr>
              <a:buFont typeface="Wingdings" panose="05000000000000000000" pitchFamily="2" charset="2"/>
              <a:buChar char="v"/>
            </a:pPr>
            <a:r>
              <a:rPr lang="en-US" dirty="0">
                <a:solidFill>
                  <a:schemeClr val="tx1"/>
                </a:solidFill>
                <a:latin typeface="Georgia" panose="02040502050405020303" pitchFamily="18" charset="0"/>
              </a:rPr>
              <a:t>Celebrating over 30 years </a:t>
            </a:r>
          </a:p>
          <a:p>
            <a:pPr>
              <a:buFont typeface="Wingdings" panose="05000000000000000000" pitchFamily="2" charset="2"/>
              <a:buChar char="v"/>
            </a:pPr>
            <a:r>
              <a:rPr lang="en-US" dirty="0">
                <a:solidFill>
                  <a:schemeClr val="tx1"/>
                </a:solidFill>
                <a:latin typeface="Georgia" panose="02040502050405020303" pitchFamily="18" charset="0"/>
              </a:rPr>
              <a:t>Volunteer basis</a:t>
            </a:r>
          </a:p>
          <a:p>
            <a:pPr>
              <a:buFont typeface="Wingdings" panose="05000000000000000000" pitchFamily="2" charset="2"/>
              <a:buChar char="v"/>
            </a:pPr>
            <a:r>
              <a:rPr lang="en-US" dirty="0" smtClean="0">
                <a:solidFill>
                  <a:schemeClr val="tx1"/>
                </a:solidFill>
                <a:latin typeface="Georgia" panose="02040502050405020303" pitchFamily="18" charset="0"/>
              </a:rPr>
              <a:t>Traditionally 40 </a:t>
            </a:r>
            <a:r>
              <a:rPr lang="en-US" dirty="0">
                <a:solidFill>
                  <a:schemeClr val="tx1"/>
                </a:solidFill>
                <a:latin typeface="Georgia" panose="02040502050405020303" pitchFamily="18" charset="0"/>
              </a:rPr>
              <a:t>hours of </a:t>
            </a:r>
            <a:r>
              <a:rPr lang="en-US" dirty="0" smtClean="0">
                <a:solidFill>
                  <a:schemeClr val="tx1"/>
                </a:solidFill>
                <a:latin typeface="Georgia" panose="02040502050405020303" pitchFamily="18" charset="0"/>
              </a:rPr>
              <a:t>training</a:t>
            </a:r>
          </a:p>
          <a:p>
            <a:pPr>
              <a:buFont typeface="Wingdings" panose="05000000000000000000" pitchFamily="2" charset="2"/>
              <a:buChar char="v"/>
            </a:pPr>
            <a:r>
              <a:rPr lang="en-US" dirty="0" smtClean="0">
                <a:solidFill>
                  <a:schemeClr val="tx1"/>
                </a:solidFill>
                <a:latin typeface="Georgia" panose="02040502050405020303" pitchFamily="18" charset="0"/>
              </a:rPr>
              <a:t>De-escalation </a:t>
            </a:r>
            <a:r>
              <a:rPr lang="en-US" dirty="0">
                <a:solidFill>
                  <a:schemeClr val="tx1"/>
                </a:solidFill>
                <a:latin typeface="Georgia" panose="02040502050405020303" pitchFamily="18" charset="0"/>
              </a:rPr>
              <a:t>skills and behavioral health education</a:t>
            </a:r>
          </a:p>
          <a:p>
            <a:pPr>
              <a:buFont typeface="Wingdings" panose="05000000000000000000" pitchFamily="2" charset="2"/>
              <a:buChar char="v"/>
            </a:pPr>
            <a:r>
              <a:rPr lang="en-US" dirty="0">
                <a:solidFill>
                  <a:schemeClr val="tx1"/>
                </a:solidFill>
                <a:latin typeface="Georgia" panose="02040502050405020303" pitchFamily="18" charset="0"/>
              </a:rPr>
              <a:t>Connection to community </a:t>
            </a:r>
            <a:r>
              <a:rPr lang="en-US" dirty="0" smtClean="0">
                <a:solidFill>
                  <a:schemeClr val="tx1"/>
                </a:solidFill>
                <a:latin typeface="Georgia" panose="02040502050405020303" pitchFamily="18" charset="0"/>
              </a:rPr>
              <a:t>resources</a:t>
            </a:r>
          </a:p>
          <a:p>
            <a:pPr>
              <a:buFont typeface="Wingdings" panose="05000000000000000000" pitchFamily="2" charset="2"/>
              <a:buChar char="v"/>
            </a:pPr>
            <a:r>
              <a:rPr lang="en-US" dirty="0">
                <a:solidFill>
                  <a:schemeClr val="tx1"/>
                </a:solidFill>
                <a:latin typeface="Georgia" panose="02040502050405020303" pitchFamily="18" charset="0"/>
              </a:rPr>
              <a:t>Shown to reduce violent outcomes to 911 calls</a:t>
            </a:r>
          </a:p>
          <a:p>
            <a:pPr>
              <a:buFont typeface="Wingdings" panose="05000000000000000000" pitchFamily="2" charset="2"/>
              <a:buChar char="v"/>
            </a:pPr>
            <a:endParaRPr lang="en-US" dirty="0">
              <a:solidFill>
                <a:schemeClr val="tx1"/>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82EE24B5-652C-4DB5-B7C3-B5BBEC1280B1}" type="slidenum">
              <a:rPr lang="en-US" smtClean="0"/>
              <a:t>14</a:t>
            </a:fld>
            <a:endParaRPr lang="en-US" dirty="0"/>
          </a:p>
        </p:txBody>
      </p:sp>
      <p:pic>
        <p:nvPicPr>
          <p:cNvPr id="5" name="Picture 4">
            <a:extLst>
              <a:ext uri="{FF2B5EF4-FFF2-40B4-BE49-F238E27FC236}">
                <a16:creationId xmlns:a16="http://schemas.microsoft.com/office/drawing/2014/main" xmlns="" id="{2D466EB6-EF15-4C62-8A31-6A25A2B1E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802" y="6107046"/>
            <a:ext cx="2302042" cy="477060"/>
          </a:xfrm>
          <a:prstGeom prst="rect">
            <a:avLst/>
          </a:prstGeom>
        </p:spPr>
      </p:pic>
      <p:pic>
        <p:nvPicPr>
          <p:cNvPr id="4" name="-net9xEotXc"/>
          <p:cNvPicPr>
            <a:picLocks noRot="1" noChangeAspect="1"/>
          </p:cNvPicPr>
          <p:nvPr>
            <a:videoFile r:link="rId1"/>
          </p:nvPr>
        </p:nvPicPr>
        <p:blipFill>
          <a:blip r:embed="rId5"/>
          <a:stretch>
            <a:fillRect/>
          </a:stretch>
        </p:blipFill>
        <p:spPr>
          <a:xfrm>
            <a:off x="959489" y="1628332"/>
            <a:ext cx="8082791" cy="4546570"/>
          </a:xfrm>
          <a:prstGeom prst="rect">
            <a:avLst/>
          </a:prstGeom>
        </p:spPr>
      </p:pic>
      <p:sp>
        <p:nvSpPr>
          <p:cNvPr id="7" name="object 13" descr="Beige rectangle">
            <a:extLst>
              <a:ext uri="{FF2B5EF4-FFF2-40B4-BE49-F238E27FC236}">
                <a16:creationId xmlns:a16="http://schemas.microsoft.com/office/drawing/2014/main" xmlns="" id="{FEBB8673-0A72-4C5C-8239-7EF600504010}"/>
              </a:ext>
            </a:extLst>
          </p:cNvPr>
          <p:cNvSpPr/>
          <p:nvPr/>
        </p:nvSpPr>
        <p:spPr>
          <a:xfrm>
            <a:off x="975478" y="1322355"/>
            <a:ext cx="9997322" cy="91022"/>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6" name="TextBox 5"/>
          <p:cNvSpPr txBox="1"/>
          <p:nvPr/>
        </p:nvSpPr>
        <p:spPr>
          <a:xfrm>
            <a:off x="975478" y="6218964"/>
            <a:ext cx="8066802" cy="276999"/>
          </a:xfrm>
          <a:prstGeom prst="rect">
            <a:avLst/>
          </a:prstGeom>
          <a:noFill/>
        </p:spPr>
        <p:txBody>
          <a:bodyPr wrap="square" rtlCol="0">
            <a:spAutoFit/>
          </a:bodyPr>
          <a:lstStyle/>
          <a:p>
            <a:pPr algn="ctr"/>
            <a:r>
              <a:rPr lang="en-US" sz="1200" i="1" dirty="0" smtClean="0">
                <a:solidFill>
                  <a:schemeClr val="accent5"/>
                </a:solidFill>
                <a:latin typeface="Georgia" panose="02040502050405020303" pitchFamily="18" charset="0"/>
              </a:rPr>
              <a:t>CIT: Teaching </a:t>
            </a:r>
            <a:r>
              <a:rPr lang="en-US" sz="1200" i="1" dirty="0">
                <a:solidFill>
                  <a:schemeClr val="accent5"/>
                </a:solidFill>
                <a:latin typeface="Georgia" panose="02040502050405020303" pitchFamily="18" charset="0"/>
              </a:rPr>
              <a:t>Police How to Respond to a Mental Health </a:t>
            </a:r>
            <a:r>
              <a:rPr lang="en-US" sz="1200" i="1" dirty="0" smtClean="0">
                <a:solidFill>
                  <a:schemeClr val="accent5"/>
                </a:solidFill>
                <a:latin typeface="Georgia" panose="02040502050405020303" pitchFamily="18" charset="0"/>
              </a:rPr>
              <a:t>Crisis – National Alliance on Mental Illness</a:t>
            </a:r>
            <a:endParaRPr lang="en-US" sz="1200" i="1" dirty="0">
              <a:solidFill>
                <a:schemeClr val="accent5"/>
              </a:solidFill>
              <a:latin typeface="Georgia" panose="02040502050405020303" pitchFamily="18" charset="0"/>
            </a:endParaRPr>
          </a:p>
        </p:txBody>
      </p:sp>
    </p:spTree>
    <p:extLst>
      <p:ext uri="{BB962C8B-B14F-4D97-AF65-F5344CB8AC3E}">
        <p14:creationId xmlns:p14="http://schemas.microsoft.com/office/powerpoint/2010/main" val="984566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xmlns="" id="{97D2A81D-F7D1-4144-9EC5-03531DC5260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272336" y="1031132"/>
            <a:ext cx="6857999" cy="4571999"/>
          </a:xfrm>
        </p:spPr>
      </p:pic>
      <p:sp>
        <p:nvSpPr>
          <p:cNvPr id="16" name="object 3" descr="Beige rectangle">
            <a:extLst>
              <a:ext uri="{FF2B5EF4-FFF2-40B4-BE49-F238E27FC236}">
                <a16:creationId xmlns:a16="http://schemas.microsoft.com/office/drawing/2014/main" xmlns="" id="{C6CF32E2-A869-4259-A659-5EEE6BDA3B59}"/>
              </a:ext>
            </a:extLst>
          </p:cNvPr>
          <p:cNvSpPr/>
          <p:nvPr/>
        </p:nvSpPr>
        <p:spPr>
          <a:xfrm>
            <a:off x="579775" y="472492"/>
            <a:ext cx="4051368" cy="5913017"/>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14" name="Oval 13" descr="Beige oval">
            <a:extLst>
              <a:ext uri="{FF2B5EF4-FFF2-40B4-BE49-F238E27FC236}">
                <a16:creationId xmlns:a16="http://schemas.microsoft.com/office/drawing/2014/main" xmlns="" id="{B8809DE3-0F1D-442A-8935-B40AD580864B}"/>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bject 6" descr="Blue rectangle">
            <a:extLst>
              <a:ext uri="{FF2B5EF4-FFF2-40B4-BE49-F238E27FC236}">
                <a16:creationId xmlns:a16="http://schemas.microsoft.com/office/drawing/2014/main" xmlns="" id="{882E2F92-EB16-4B55-B49A-3C6AB7B2BF30}"/>
              </a:ext>
            </a:extLst>
          </p:cNvPr>
          <p:cNvSpPr/>
          <p:nvPr/>
        </p:nvSpPr>
        <p:spPr>
          <a:xfrm>
            <a:off x="911225" y="836613"/>
            <a:ext cx="5184775" cy="5184775"/>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3" name="Title 2">
            <a:extLst>
              <a:ext uri="{FF2B5EF4-FFF2-40B4-BE49-F238E27FC236}">
                <a16:creationId xmlns:a16="http://schemas.microsoft.com/office/drawing/2014/main" xmlns="" id="{302303BC-9A39-470F-8733-A268BC16B299}"/>
              </a:ext>
            </a:extLst>
          </p:cNvPr>
          <p:cNvSpPr>
            <a:spLocks noGrp="1"/>
          </p:cNvSpPr>
          <p:nvPr>
            <p:ph type="title"/>
          </p:nvPr>
        </p:nvSpPr>
        <p:spPr>
          <a:xfrm>
            <a:off x="2313725" y="1666150"/>
            <a:ext cx="5041579" cy="880502"/>
          </a:xfrm>
        </p:spPr>
        <p:txBody>
          <a:bodyPr>
            <a:normAutofit fontScale="90000"/>
          </a:bodyPr>
          <a:lstStyle/>
          <a:p>
            <a:r>
              <a:rPr lang="en-US" sz="3000" dirty="0">
                <a:solidFill>
                  <a:schemeClr val="tx1"/>
                </a:solidFill>
                <a:latin typeface="Georgia" panose="02040502050405020303" pitchFamily="18" charset="0"/>
              </a:rPr>
              <a:t>CIT HEARTLAND CHAPTER: Intro</a:t>
            </a:r>
          </a:p>
        </p:txBody>
      </p:sp>
      <p:sp>
        <p:nvSpPr>
          <p:cNvPr id="5" name="Slide Number Placeholder 4">
            <a:extLst>
              <a:ext uri="{FF2B5EF4-FFF2-40B4-BE49-F238E27FC236}">
                <a16:creationId xmlns:a16="http://schemas.microsoft.com/office/drawing/2014/main" xmlns="" id="{77C2D5CA-E2DA-4224-B2BC-C872D2EF6596}"/>
              </a:ext>
            </a:extLst>
          </p:cNvPr>
          <p:cNvSpPr>
            <a:spLocks noGrp="1"/>
          </p:cNvSpPr>
          <p:nvPr>
            <p:ph type="sldNum" sz="quarter" idx="12"/>
          </p:nvPr>
        </p:nvSpPr>
        <p:spPr/>
        <p:txBody>
          <a:bodyPr/>
          <a:lstStyle/>
          <a:p>
            <a:fld id="{82EE24B5-652C-4DB5-B7C3-B5BBEC1280B1}" type="slidenum">
              <a:rPr lang="en-US" smtClean="0"/>
              <a:t>15</a:t>
            </a:fld>
            <a:endParaRPr lang="en-US" dirty="0"/>
          </a:p>
        </p:txBody>
      </p:sp>
      <p:sp>
        <p:nvSpPr>
          <p:cNvPr id="15" name="object 27" descr="Beige rectangle">
            <a:extLst>
              <a:ext uri="{FF2B5EF4-FFF2-40B4-BE49-F238E27FC236}">
                <a16:creationId xmlns:a16="http://schemas.microsoft.com/office/drawing/2014/main" xmlns="" id="{C5B67D68-F2A3-48A2-B2A0-C9DF8BA55D80}"/>
              </a:ext>
            </a:extLst>
          </p:cNvPr>
          <p:cNvSpPr/>
          <p:nvPr/>
        </p:nvSpPr>
        <p:spPr>
          <a:xfrm flipV="1">
            <a:off x="1473385" y="2395266"/>
            <a:ext cx="4032000" cy="75489"/>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728" y="1475268"/>
            <a:ext cx="919998" cy="919998"/>
          </a:xfrm>
          <a:prstGeom prst="rect">
            <a:avLst/>
          </a:prstGeom>
        </p:spPr>
      </p:pic>
      <p:sp>
        <p:nvSpPr>
          <p:cNvPr id="11" name="Text Placeholder 10"/>
          <p:cNvSpPr>
            <a:spLocks noGrp="1"/>
          </p:cNvSpPr>
          <p:nvPr>
            <p:ph type="body" sz="half" idx="23"/>
          </p:nvPr>
        </p:nvSpPr>
        <p:spPr>
          <a:xfrm>
            <a:off x="1552418" y="2654968"/>
            <a:ext cx="4057961" cy="3171900"/>
          </a:xfrm>
        </p:spPr>
        <p:txBody>
          <a:bodyPr/>
          <a:lstStyle/>
          <a:p>
            <a:pPr marL="342900" indent="-342900">
              <a:buFont typeface="Arial" panose="020B0604020202020204" pitchFamily="34" charset="0"/>
              <a:buChar char="•"/>
            </a:pPr>
            <a:r>
              <a:rPr lang="en-US" dirty="0">
                <a:latin typeface="Georgia" panose="02040502050405020303" pitchFamily="18" charset="0"/>
              </a:rPr>
              <a:t>Available to </a:t>
            </a:r>
          </a:p>
          <a:p>
            <a:pPr marL="342900" indent="-342900">
              <a:buFont typeface="Arial" panose="020B0604020202020204" pitchFamily="34" charset="0"/>
              <a:buChar char="•"/>
            </a:pPr>
            <a:r>
              <a:rPr lang="en-US" dirty="0">
                <a:latin typeface="Georgia" panose="02040502050405020303" pitchFamily="18" charset="0"/>
              </a:rPr>
              <a:t>Collaborative approach: service providers, peer supports, families, law enforcement, &amp; community resource representatives</a:t>
            </a:r>
          </a:p>
          <a:p>
            <a:pPr marL="342900" indent="-342900">
              <a:buFont typeface="Arial" panose="020B0604020202020204" pitchFamily="34" charset="0"/>
              <a:buChar char="•"/>
            </a:pPr>
            <a:r>
              <a:rPr lang="en-US" dirty="0">
                <a:latin typeface="Georgia" panose="02040502050405020303" pitchFamily="18" charset="0"/>
              </a:rPr>
              <a:t>Available 4 times a year</a:t>
            </a:r>
          </a:p>
          <a:p>
            <a:pPr marL="342900" indent="-342900">
              <a:buFont typeface="Arial" panose="020B0604020202020204" pitchFamily="34" charset="0"/>
              <a:buChar char="•"/>
            </a:pPr>
            <a:r>
              <a:rPr lang="en-US" dirty="0">
                <a:latin typeface="Georgia" panose="02040502050405020303" pitchFamily="18" charset="0"/>
              </a:rPr>
              <a:t>Supplemental one day training with focus on youth</a:t>
            </a:r>
          </a:p>
        </p:txBody>
      </p:sp>
      <p:pic>
        <p:nvPicPr>
          <p:cNvPr id="13" name="Picture 12">
            <a:extLst>
              <a:ext uri="{FF2B5EF4-FFF2-40B4-BE49-F238E27FC236}">
                <a16:creationId xmlns:a16="http://schemas.microsoft.com/office/drawing/2014/main" xmlns="" id="{8FC5F0BC-F96E-4D90-A2F4-01AB06A18E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0106" y="6118934"/>
            <a:ext cx="2302042" cy="477060"/>
          </a:xfrm>
          <a:prstGeom prst="rect">
            <a:avLst/>
          </a:prstGeom>
        </p:spPr>
      </p:pic>
    </p:spTree>
    <p:extLst>
      <p:ext uri="{BB962C8B-B14F-4D97-AF65-F5344CB8AC3E}">
        <p14:creationId xmlns:p14="http://schemas.microsoft.com/office/powerpoint/2010/main" val="714639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2603B40-9969-429B-878D-EB764EB93640}"/>
              </a:ext>
            </a:extLst>
          </p:cNvPr>
          <p:cNvSpPr>
            <a:spLocks noGrp="1"/>
          </p:cNvSpPr>
          <p:nvPr>
            <p:ph type="title"/>
          </p:nvPr>
        </p:nvSpPr>
        <p:spPr/>
        <p:txBody>
          <a:bodyPr/>
          <a:lstStyle/>
          <a:p>
            <a:r>
              <a:rPr lang="en-US" dirty="0">
                <a:solidFill>
                  <a:schemeClr val="bg2"/>
                </a:solidFill>
                <a:latin typeface="Georgia" panose="02040502050405020303" pitchFamily="18" charset="0"/>
              </a:rPr>
              <a:t>CIT HEARTLAND CHAPTER: Curriculum</a:t>
            </a:r>
            <a:endParaRPr lang="en-US" dirty="0">
              <a:solidFill>
                <a:schemeClr val="bg2"/>
              </a:solidFill>
            </a:endParaRPr>
          </a:p>
        </p:txBody>
      </p:sp>
      <p:graphicFrame>
        <p:nvGraphicFramePr>
          <p:cNvPr id="20" name="Table 20">
            <a:extLst>
              <a:ext uri="{FF2B5EF4-FFF2-40B4-BE49-F238E27FC236}">
                <a16:creationId xmlns:a16="http://schemas.microsoft.com/office/drawing/2014/main" xmlns="" id="{4AE21652-306C-4C37-9470-4393BB6EAFA6}"/>
              </a:ext>
            </a:extLst>
          </p:cNvPr>
          <p:cNvGraphicFramePr>
            <a:graphicFrameLocks noGrp="1"/>
          </p:cNvGraphicFramePr>
          <p:nvPr>
            <p:ph idx="1"/>
            <p:extLst/>
          </p:nvPr>
        </p:nvGraphicFramePr>
        <p:xfrm>
          <a:off x="838200" y="1322868"/>
          <a:ext cx="10515600" cy="4769785"/>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xmlns="" val="823388087"/>
                    </a:ext>
                  </a:extLst>
                </a:gridCol>
                <a:gridCol w="2103120">
                  <a:extLst>
                    <a:ext uri="{9D8B030D-6E8A-4147-A177-3AD203B41FA5}">
                      <a16:colId xmlns:a16="http://schemas.microsoft.com/office/drawing/2014/main" xmlns="" val="3499322733"/>
                    </a:ext>
                  </a:extLst>
                </a:gridCol>
                <a:gridCol w="2103120">
                  <a:extLst>
                    <a:ext uri="{9D8B030D-6E8A-4147-A177-3AD203B41FA5}">
                      <a16:colId xmlns:a16="http://schemas.microsoft.com/office/drawing/2014/main" xmlns="" val="348789538"/>
                    </a:ext>
                  </a:extLst>
                </a:gridCol>
                <a:gridCol w="2103120">
                  <a:extLst>
                    <a:ext uri="{9D8B030D-6E8A-4147-A177-3AD203B41FA5}">
                      <a16:colId xmlns:a16="http://schemas.microsoft.com/office/drawing/2014/main" xmlns="" val="2745321810"/>
                    </a:ext>
                  </a:extLst>
                </a:gridCol>
                <a:gridCol w="2103120">
                  <a:extLst>
                    <a:ext uri="{9D8B030D-6E8A-4147-A177-3AD203B41FA5}">
                      <a16:colId xmlns:a16="http://schemas.microsoft.com/office/drawing/2014/main" xmlns="" val="1416797667"/>
                    </a:ext>
                  </a:extLst>
                </a:gridCol>
              </a:tblGrid>
              <a:tr h="329780">
                <a:tc>
                  <a:txBody>
                    <a:bodyPr/>
                    <a:lstStyle/>
                    <a:p>
                      <a:pPr algn="ctr"/>
                      <a:r>
                        <a:rPr lang="en-US" sz="1600" dirty="0">
                          <a:latin typeface="Georgia" panose="02040502050405020303" pitchFamily="18" charset="0"/>
                        </a:rPr>
                        <a:t>Monday</a:t>
                      </a:r>
                    </a:p>
                  </a:txBody>
                  <a:tcPr/>
                </a:tc>
                <a:tc>
                  <a:txBody>
                    <a:bodyPr/>
                    <a:lstStyle/>
                    <a:p>
                      <a:pPr algn="ctr"/>
                      <a:r>
                        <a:rPr lang="en-US" sz="1600" dirty="0">
                          <a:latin typeface="Georgia" panose="02040502050405020303" pitchFamily="18" charset="0"/>
                        </a:rPr>
                        <a:t>Tuesday</a:t>
                      </a:r>
                    </a:p>
                  </a:txBody>
                  <a:tcPr/>
                </a:tc>
                <a:tc>
                  <a:txBody>
                    <a:bodyPr/>
                    <a:lstStyle/>
                    <a:p>
                      <a:pPr algn="ctr"/>
                      <a:r>
                        <a:rPr lang="en-US" sz="1600" dirty="0">
                          <a:latin typeface="Georgia" panose="02040502050405020303" pitchFamily="18" charset="0"/>
                        </a:rPr>
                        <a:t>Wednesday</a:t>
                      </a:r>
                    </a:p>
                  </a:txBody>
                  <a:tcPr/>
                </a:tc>
                <a:tc>
                  <a:txBody>
                    <a:bodyPr/>
                    <a:lstStyle/>
                    <a:p>
                      <a:pPr algn="ctr"/>
                      <a:r>
                        <a:rPr lang="en-US" sz="1600" dirty="0">
                          <a:latin typeface="Georgia" panose="02040502050405020303" pitchFamily="18" charset="0"/>
                        </a:rPr>
                        <a:t>Thursday</a:t>
                      </a:r>
                    </a:p>
                  </a:txBody>
                  <a:tcPr/>
                </a:tc>
                <a:tc>
                  <a:txBody>
                    <a:bodyPr/>
                    <a:lstStyle/>
                    <a:p>
                      <a:pPr algn="ctr"/>
                      <a:r>
                        <a:rPr lang="en-US" sz="1600" dirty="0">
                          <a:latin typeface="Georgia" panose="02040502050405020303" pitchFamily="18" charset="0"/>
                        </a:rPr>
                        <a:t>Friday</a:t>
                      </a:r>
                    </a:p>
                  </a:txBody>
                  <a:tcPr/>
                </a:tc>
                <a:extLst>
                  <a:ext uri="{0D108BD9-81ED-4DB2-BD59-A6C34878D82A}">
                    <a16:rowId xmlns:a16="http://schemas.microsoft.com/office/drawing/2014/main" xmlns="" val="1110850234"/>
                  </a:ext>
                </a:extLst>
              </a:tr>
              <a:tr h="359760">
                <a:tc rowSpan="2">
                  <a:txBody>
                    <a:bodyPr/>
                    <a:lstStyle/>
                    <a:p>
                      <a:r>
                        <a:rPr lang="en-US" sz="1600" dirty="0">
                          <a:latin typeface="Georgia" panose="02040502050405020303" pitchFamily="18" charset="0"/>
                        </a:rPr>
                        <a:t>Overview of Mental Illness</a:t>
                      </a:r>
                    </a:p>
                  </a:txBody>
                  <a:tcPr/>
                </a:tc>
                <a:tc rowSpan="2">
                  <a:txBody>
                    <a:bodyPr/>
                    <a:lstStyle/>
                    <a:p>
                      <a:r>
                        <a:rPr lang="en-US" sz="1600" dirty="0">
                          <a:latin typeface="Georgia" panose="02040502050405020303" pitchFamily="18" charset="0"/>
                        </a:rPr>
                        <a:t>Active Listening/</a:t>
                      </a:r>
                    </a:p>
                    <a:p>
                      <a:r>
                        <a:rPr lang="en-US" sz="1600" dirty="0">
                          <a:latin typeface="Georgia" panose="02040502050405020303" pitchFamily="18" charset="0"/>
                        </a:rPr>
                        <a:t>De-Escalation</a:t>
                      </a:r>
                    </a:p>
                  </a:txBody>
                  <a:tcPr/>
                </a:tc>
                <a:tc rowSpan="2">
                  <a:txBody>
                    <a:bodyPr/>
                    <a:lstStyle/>
                    <a:p>
                      <a:r>
                        <a:rPr lang="en-US" sz="1600" dirty="0">
                          <a:latin typeface="Georgia" panose="02040502050405020303" pitchFamily="18" charset="0"/>
                        </a:rPr>
                        <a:t>Consumer Perspective</a:t>
                      </a:r>
                    </a:p>
                  </a:txBody>
                  <a:tcPr/>
                </a:tc>
                <a:tc rowSpan="2">
                  <a:txBody>
                    <a:bodyPr/>
                    <a:lstStyle/>
                    <a:p>
                      <a:r>
                        <a:rPr lang="en-US" sz="1600" dirty="0">
                          <a:latin typeface="Georgia" panose="02040502050405020303" pitchFamily="18" charset="0"/>
                        </a:rPr>
                        <a:t>Mental Health Commitment Act</a:t>
                      </a:r>
                    </a:p>
                  </a:txBody>
                  <a:tcPr/>
                </a:tc>
                <a:tc>
                  <a:txBody>
                    <a:bodyPr/>
                    <a:lstStyle/>
                    <a:p>
                      <a:r>
                        <a:rPr lang="en-US" b="0" dirty="0">
                          <a:latin typeface="Georgia" panose="02040502050405020303" pitchFamily="18" charset="0"/>
                        </a:rPr>
                        <a:t>Family Perspective</a:t>
                      </a:r>
                    </a:p>
                  </a:txBody>
                  <a:tcPr/>
                </a:tc>
                <a:extLst>
                  <a:ext uri="{0D108BD9-81ED-4DB2-BD59-A6C34878D82A}">
                    <a16:rowId xmlns:a16="http://schemas.microsoft.com/office/drawing/2014/main" xmlns="" val="271383483"/>
                  </a:ext>
                </a:extLst>
              </a:tr>
              <a:tr h="8094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Georgia" panose="02040502050405020303" pitchFamily="18" charset="0"/>
                        </a:rPr>
                        <a:t>Mental Health in Older Adults</a:t>
                      </a:r>
                    </a:p>
                    <a:p>
                      <a:endParaRPr lang="en-US" sz="1600" b="1" dirty="0">
                        <a:latin typeface="Georgia" panose="02040502050405020303" pitchFamily="18" charset="0"/>
                      </a:endParaRPr>
                    </a:p>
                  </a:txBody>
                  <a:tcPr/>
                </a:tc>
                <a:extLst>
                  <a:ext uri="{0D108BD9-81ED-4DB2-BD59-A6C34878D82A}">
                    <a16:rowId xmlns:a16="http://schemas.microsoft.com/office/drawing/2014/main" xmlns="" val="4179684430"/>
                  </a:ext>
                </a:extLst>
              </a:tr>
              <a:tr h="569620">
                <a:tc>
                  <a:txBody>
                    <a:bodyPr/>
                    <a:lstStyle/>
                    <a:p>
                      <a:r>
                        <a:rPr lang="en-US" sz="1600" dirty="0">
                          <a:latin typeface="Georgia" panose="02040502050405020303" pitchFamily="18" charset="0"/>
                        </a:rPr>
                        <a:t>Psychotropic Medications</a:t>
                      </a:r>
                    </a:p>
                  </a:txBody>
                  <a:tcPr/>
                </a:tc>
                <a:tc>
                  <a:txBody>
                    <a:bodyPr/>
                    <a:lstStyle/>
                    <a:p>
                      <a:r>
                        <a:rPr lang="en-US" sz="1600" dirty="0">
                          <a:latin typeface="Georgia" panose="02040502050405020303" pitchFamily="18" charset="0"/>
                        </a:rPr>
                        <a:t>Suicide</a:t>
                      </a:r>
                    </a:p>
                  </a:txBody>
                  <a:tcPr/>
                </a:tc>
                <a:tc rowSpan="3">
                  <a:txBody>
                    <a:bodyPr/>
                    <a:lstStyle/>
                    <a:p>
                      <a:r>
                        <a:rPr lang="en-US" sz="1600" dirty="0">
                          <a:latin typeface="Georgia" panose="02040502050405020303" pitchFamily="18" charset="0"/>
                        </a:rPr>
                        <a:t>Site Visits</a:t>
                      </a:r>
                    </a:p>
                    <a:p>
                      <a:pPr marL="285750" indent="-285750">
                        <a:buFont typeface="Arial" panose="020B0604020202020204" pitchFamily="34" charset="0"/>
                        <a:buChar char="•"/>
                      </a:pPr>
                      <a:r>
                        <a:rPr lang="en-US" sz="1100" dirty="0">
                          <a:latin typeface="Georgia" panose="02040502050405020303" pitchFamily="18" charset="0"/>
                        </a:rPr>
                        <a:t>Lasting Hope</a:t>
                      </a:r>
                    </a:p>
                    <a:p>
                      <a:pPr marL="285750" indent="-285750">
                        <a:buFont typeface="Arial" panose="020B0604020202020204" pitchFamily="34" charset="0"/>
                        <a:buChar char="•"/>
                      </a:pPr>
                      <a:r>
                        <a:rPr lang="en-US" sz="1100" dirty="0">
                          <a:latin typeface="Georgia" panose="02040502050405020303" pitchFamily="18" charset="0"/>
                        </a:rPr>
                        <a:t>Orchard House</a:t>
                      </a:r>
                    </a:p>
                    <a:p>
                      <a:pPr marL="285750" indent="-285750">
                        <a:buFont typeface="Arial" panose="020B0604020202020204" pitchFamily="34" charset="0"/>
                        <a:buChar char="•"/>
                      </a:pPr>
                      <a:r>
                        <a:rPr lang="en-US" sz="1100" b="1" dirty="0">
                          <a:latin typeface="Georgia" panose="02040502050405020303" pitchFamily="18" charset="0"/>
                        </a:rPr>
                        <a:t>Heritage Center</a:t>
                      </a:r>
                    </a:p>
                    <a:p>
                      <a:pPr marL="285750" indent="-285750">
                        <a:buFont typeface="Arial" panose="020B0604020202020204" pitchFamily="34" charset="0"/>
                        <a:buChar char="•"/>
                      </a:pPr>
                      <a:r>
                        <a:rPr lang="en-US" sz="1100" b="0" dirty="0">
                          <a:latin typeface="Georgia" panose="02040502050405020303" pitchFamily="18" charset="0"/>
                        </a:rPr>
                        <a:t>Campus for Hope</a:t>
                      </a:r>
                    </a:p>
                    <a:p>
                      <a:pPr marL="285750" indent="-285750">
                        <a:buFont typeface="Arial" panose="020B0604020202020204" pitchFamily="34" charset="0"/>
                        <a:buChar char="•"/>
                      </a:pPr>
                      <a:endParaRPr lang="en-US" sz="1100" b="0" dirty="0">
                        <a:latin typeface="Georgia" panose="02040502050405020303" pitchFamily="18" charset="0"/>
                      </a:endParaRPr>
                    </a:p>
                  </a:txBody>
                  <a:tcPr/>
                </a:tc>
                <a:tc>
                  <a:txBody>
                    <a:bodyPr/>
                    <a:lstStyle/>
                    <a:p>
                      <a:r>
                        <a:rPr lang="en-US" sz="1600" dirty="0">
                          <a:latin typeface="Georgia" panose="02040502050405020303" pitchFamily="18" charset="0"/>
                        </a:rPr>
                        <a:t>Compassion Fatigue</a:t>
                      </a:r>
                    </a:p>
                  </a:txBody>
                  <a:tcPr/>
                </a:tc>
                <a:tc>
                  <a:txBody>
                    <a:bodyPr/>
                    <a:lstStyle/>
                    <a:p>
                      <a:r>
                        <a:rPr lang="en-US" sz="1600" dirty="0">
                          <a:latin typeface="Georgia" panose="02040502050405020303" pitchFamily="18" charset="0"/>
                        </a:rPr>
                        <a:t>Cultural Competency</a:t>
                      </a:r>
                    </a:p>
                  </a:txBody>
                  <a:tcPr/>
                </a:tc>
                <a:extLst>
                  <a:ext uri="{0D108BD9-81ED-4DB2-BD59-A6C34878D82A}">
                    <a16:rowId xmlns:a16="http://schemas.microsoft.com/office/drawing/2014/main" xmlns="" val="2017512025"/>
                  </a:ext>
                </a:extLst>
              </a:tr>
              <a:tr h="569620">
                <a:tc>
                  <a:txBody>
                    <a:bodyPr/>
                    <a:lstStyle/>
                    <a:p>
                      <a:r>
                        <a:rPr lang="en-US" sz="1600" dirty="0">
                          <a:latin typeface="Georgia" panose="02040502050405020303" pitchFamily="18" charset="0"/>
                        </a:rPr>
                        <a:t>Trauma</a:t>
                      </a:r>
                    </a:p>
                  </a:txBody>
                  <a:tcPr/>
                </a:tc>
                <a:tc>
                  <a:txBody>
                    <a:bodyPr/>
                    <a:lstStyle/>
                    <a:p>
                      <a:r>
                        <a:rPr lang="en-US" sz="1600" dirty="0">
                          <a:latin typeface="Georgia" panose="02040502050405020303" pitchFamily="18" charset="0"/>
                        </a:rPr>
                        <a:t>Development Disabilities</a:t>
                      </a:r>
                    </a:p>
                  </a:txBody>
                  <a:tcPr/>
                </a:tc>
                <a:tc vMerge="1">
                  <a:txBody>
                    <a:bodyPr/>
                    <a:lstStyle/>
                    <a:p>
                      <a:endParaRPr lang="en-US" dirty="0"/>
                    </a:p>
                  </a:txBody>
                  <a:tcPr/>
                </a:tc>
                <a:tc rowSpan="2">
                  <a:txBody>
                    <a:bodyPr/>
                    <a:lstStyle/>
                    <a:p>
                      <a:r>
                        <a:rPr lang="en-US" sz="1600" dirty="0">
                          <a:latin typeface="Georgia" panose="02040502050405020303" pitchFamily="18" charset="0"/>
                        </a:rPr>
                        <a:t>Scenario Based Training</a:t>
                      </a:r>
                    </a:p>
                  </a:txBody>
                  <a:tcPr/>
                </a:tc>
                <a:tc rowSpan="2">
                  <a:txBody>
                    <a:bodyPr/>
                    <a:lstStyle/>
                    <a:p>
                      <a:r>
                        <a:rPr lang="en-US" sz="1600" dirty="0">
                          <a:latin typeface="Georgia" panose="02040502050405020303" pitchFamily="18" charset="0"/>
                        </a:rPr>
                        <a:t>Community Resources</a:t>
                      </a:r>
                    </a:p>
                    <a:p>
                      <a:pPr marL="171450" indent="-171450">
                        <a:buFont typeface="Arial" panose="020B0604020202020204" pitchFamily="34" charset="0"/>
                        <a:buChar char="•"/>
                      </a:pPr>
                      <a:r>
                        <a:rPr lang="en-US" sz="1100" dirty="0">
                          <a:latin typeface="Georgia" panose="02040502050405020303" pitchFamily="18" charset="0"/>
                        </a:rPr>
                        <a:t>LOSS Team</a:t>
                      </a:r>
                    </a:p>
                    <a:p>
                      <a:pPr marL="171450" indent="-171450">
                        <a:buFont typeface="Arial" panose="020B0604020202020204" pitchFamily="34" charset="0"/>
                        <a:buChar char="•"/>
                      </a:pPr>
                      <a:r>
                        <a:rPr lang="en-US" sz="1100" dirty="0">
                          <a:latin typeface="Georgia" panose="02040502050405020303" pitchFamily="18" charset="0"/>
                        </a:rPr>
                        <a:t>Safe Harbor</a:t>
                      </a:r>
                    </a:p>
                    <a:p>
                      <a:pPr marL="171450" indent="-171450">
                        <a:buFont typeface="Arial" panose="020B0604020202020204" pitchFamily="34" charset="0"/>
                        <a:buChar char="•"/>
                      </a:pPr>
                      <a:r>
                        <a:rPr lang="en-US" sz="1100" dirty="0">
                          <a:latin typeface="Georgia" panose="02040502050405020303" pitchFamily="18" charset="0"/>
                        </a:rPr>
                        <a:t>Lasting Hope</a:t>
                      </a:r>
                    </a:p>
                    <a:p>
                      <a:pPr marL="171450" indent="-171450">
                        <a:buFont typeface="Arial" panose="020B0604020202020204" pitchFamily="34" charset="0"/>
                        <a:buChar char="•"/>
                      </a:pPr>
                      <a:r>
                        <a:rPr lang="en-US" sz="1100" dirty="0">
                          <a:latin typeface="Georgia" panose="02040502050405020303" pitchFamily="18" charset="0"/>
                        </a:rPr>
                        <a:t>Mobile Crisis </a:t>
                      </a:r>
                    </a:p>
                    <a:p>
                      <a:pPr marL="171450" indent="-171450">
                        <a:buFont typeface="Arial" panose="020B0604020202020204" pitchFamily="34" charset="0"/>
                        <a:buChar char="•"/>
                      </a:pPr>
                      <a:r>
                        <a:rPr lang="en-US" sz="1100" dirty="0">
                          <a:latin typeface="Georgia" panose="02040502050405020303" pitchFamily="18" charset="0"/>
                        </a:rPr>
                        <a:t>NE Family Helpline</a:t>
                      </a:r>
                    </a:p>
                    <a:p>
                      <a:pPr marL="171450" indent="-171450">
                        <a:buFont typeface="Arial" panose="020B0604020202020204" pitchFamily="34" charset="0"/>
                        <a:buChar char="•"/>
                      </a:pPr>
                      <a:r>
                        <a:rPr lang="en-US" sz="1100" dirty="0">
                          <a:latin typeface="Georgia" panose="02040502050405020303" pitchFamily="18" charset="0"/>
                        </a:rPr>
                        <a:t>SAFE-T</a:t>
                      </a:r>
                      <a:endParaRPr lang="en-US" sz="1600" dirty="0">
                        <a:latin typeface="Georgia" panose="02040502050405020303" pitchFamily="18" charset="0"/>
                      </a:endParaRPr>
                    </a:p>
                  </a:txBody>
                  <a:tcPr/>
                </a:tc>
                <a:extLst>
                  <a:ext uri="{0D108BD9-81ED-4DB2-BD59-A6C34878D82A}">
                    <a16:rowId xmlns:a16="http://schemas.microsoft.com/office/drawing/2014/main" xmlns="" val="627963648"/>
                  </a:ext>
                </a:extLst>
              </a:tr>
              <a:tr h="1020745">
                <a:tc>
                  <a:txBody>
                    <a:bodyPr/>
                    <a:lstStyle/>
                    <a:p>
                      <a:r>
                        <a:rPr lang="en-US" sz="1600" dirty="0">
                          <a:latin typeface="Georgia" panose="02040502050405020303" pitchFamily="18" charset="0"/>
                        </a:rPr>
                        <a:t>Children &amp; Adolescents</a:t>
                      </a:r>
                    </a:p>
                  </a:txBody>
                  <a:tcPr/>
                </a:tc>
                <a:tc>
                  <a:txBody>
                    <a:bodyPr/>
                    <a:lstStyle/>
                    <a:p>
                      <a:r>
                        <a:rPr lang="en-US" sz="1600" dirty="0">
                          <a:latin typeface="Georgia" panose="02040502050405020303" pitchFamily="18" charset="0"/>
                        </a:rPr>
                        <a:t>Crisis Intervention, Negotiation, &amp; Tactical Aspects</a:t>
                      </a:r>
                    </a:p>
                  </a:txBody>
                  <a:tcPr/>
                </a:tc>
                <a:tc vMerge="1">
                  <a:txBody>
                    <a:bodyPr/>
                    <a:lstStyle/>
                    <a:p>
                      <a:endParaRPr lang="en-US" dirty="0">
                        <a:latin typeface="Georgia" panose="02040502050405020303" pitchFamily="18" charset="0"/>
                      </a:endParaRPr>
                    </a:p>
                  </a:txBody>
                  <a:tcPr/>
                </a:tc>
                <a:tc vMerge="1">
                  <a:txBody>
                    <a:bodyPr/>
                    <a:lstStyle/>
                    <a:p>
                      <a:endParaRPr lang="en-US" dirty="0">
                        <a:latin typeface="Georgia" panose="02040502050405020303" pitchFamily="18" charset="0"/>
                      </a:endParaRPr>
                    </a:p>
                  </a:txBody>
                  <a:tcPr/>
                </a:tc>
                <a:tc vMerge="1">
                  <a:txBody>
                    <a:bodyPr/>
                    <a:lstStyle/>
                    <a:p>
                      <a:endParaRPr lang="en-US" dirty="0"/>
                    </a:p>
                  </a:txBody>
                  <a:tcPr/>
                </a:tc>
                <a:extLst>
                  <a:ext uri="{0D108BD9-81ED-4DB2-BD59-A6C34878D82A}">
                    <a16:rowId xmlns:a16="http://schemas.microsoft.com/office/drawing/2014/main" xmlns="" val="493541013"/>
                  </a:ext>
                </a:extLst>
              </a:tr>
              <a:tr h="1049299">
                <a:tc>
                  <a:txBody>
                    <a:bodyPr/>
                    <a:lstStyle/>
                    <a:p>
                      <a:r>
                        <a:rPr lang="en-US" sz="1600" dirty="0">
                          <a:latin typeface="Georgia" panose="02040502050405020303" pitchFamily="18" charset="0"/>
                        </a:rPr>
                        <a:t>WRAP: Wellness Recovery Action Plan</a:t>
                      </a:r>
                    </a:p>
                  </a:txBody>
                  <a:tcPr/>
                </a:tc>
                <a:tc>
                  <a:txBody>
                    <a:bodyPr/>
                    <a:lstStyle/>
                    <a:p>
                      <a:r>
                        <a:rPr lang="en-US" sz="1600" dirty="0">
                          <a:latin typeface="Georgia" panose="02040502050405020303" pitchFamily="18" charset="0"/>
                        </a:rPr>
                        <a:t>Critical Incident Debriefing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Georgia" panose="02040502050405020303" pitchFamily="18" charset="0"/>
                        </a:rPr>
                        <a:t>Last Site Visit- Douglas County Corrections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Georgia" panose="02040502050405020303" pitchFamily="18" charset="0"/>
                        </a:rPr>
                        <a:t>Auditory Hallucinations Experience</a:t>
                      </a:r>
                    </a:p>
                    <a:p>
                      <a:endParaRPr lang="en-US" sz="1600" dirty="0">
                        <a:latin typeface="Georgia" panose="02040502050405020303"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Georgia" panose="02040502050405020303" pitchFamily="18" charset="0"/>
                        </a:rPr>
                        <a:t>Scenario Based Training (cont.)</a:t>
                      </a:r>
                    </a:p>
                    <a:p>
                      <a:endParaRPr lang="en-US" sz="1600" dirty="0">
                        <a:latin typeface="Georgia" panose="02040502050405020303" pitchFamily="18" charset="0"/>
                      </a:endParaRPr>
                    </a:p>
                  </a:txBody>
                  <a:tcPr/>
                </a:tc>
                <a:extLst>
                  <a:ext uri="{0D108BD9-81ED-4DB2-BD59-A6C34878D82A}">
                    <a16:rowId xmlns:a16="http://schemas.microsoft.com/office/drawing/2014/main" xmlns="" val="1692606521"/>
                  </a:ext>
                </a:extLst>
              </a:tr>
            </a:tbl>
          </a:graphicData>
        </a:graphic>
      </p:graphicFrame>
      <p:sp>
        <p:nvSpPr>
          <p:cNvPr id="5" name="Slide Number Placeholder 4">
            <a:extLst>
              <a:ext uri="{FF2B5EF4-FFF2-40B4-BE49-F238E27FC236}">
                <a16:creationId xmlns:a16="http://schemas.microsoft.com/office/drawing/2014/main" xmlns="" id="{54B10481-9DD9-4140-8AE7-32191783F217}"/>
              </a:ext>
            </a:extLst>
          </p:cNvPr>
          <p:cNvSpPr>
            <a:spLocks noGrp="1"/>
          </p:cNvSpPr>
          <p:nvPr>
            <p:ph type="sldNum" sz="quarter" idx="12"/>
          </p:nvPr>
        </p:nvSpPr>
        <p:spPr/>
        <p:txBody>
          <a:bodyPr/>
          <a:lstStyle/>
          <a:p>
            <a:fld id="{82EE24B5-652C-4DB5-B7C3-B5BBEC1280B1}" type="slidenum">
              <a:rPr lang="en-US" smtClean="0"/>
              <a:t>16</a:t>
            </a:fld>
            <a:endParaRPr lang="en-US" dirty="0"/>
          </a:p>
        </p:txBody>
      </p:sp>
      <p:pic>
        <p:nvPicPr>
          <p:cNvPr id="23" name="Picture 22">
            <a:extLst>
              <a:ext uri="{FF2B5EF4-FFF2-40B4-BE49-F238E27FC236}">
                <a16:creationId xmlns:a16="http://schemas.microsoft.com/office/drawing/2014/main" xmlns="" id="{8BC3107C-5820-4F64-848F-EE7E5F39A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106" y="6118934"/>
            <a:ext cx="2302042" cy="477060"/>
          </a:xfrm>
          <a:prstGeom prst="rect">
            <a:avLst/>
          </a:prstGeom>
        </p:spPr>
      </p:pic>
    </p:spTree>
    <p:extLst>
      <p:ext uri="{BB962C8B-B14F-4D97-AF65-F5344CB8AC3E}">
        <p14:creationId xmlns:p14="http://schemas.microsoft.com/office/powerpoint/2010/main" val="2436680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2C72C-CC5B-4C03-A9E9-EE47C1EBF840}"/>
              </a:ext>
            </a:extLst>
          </p:cNvPr>
          <p:cNvSpPr>
            <a:spLocks noGrp="1"/>
          </p:cNvSpPr>
          <p:nvPr>
            <p:ph type="title"/>
          </p:nvPr>
        </p:nvSpPr>
        <p:spPr>
          <a:xfrm>
            <a:off x="839788" y="417362"/>
            <a:ext cx="4501333" cy="1949823"/>
          </a:xfrm>
        </p:spPr>
        <p:txBody>
          <a:bodyPr>
            <a:normAutofit fontScale="90000"/>
          </a:bodyPr>
          <a:lstStyle/>
          <a:p>
            <a:r>
              <a:rPr lang="en-US" dirty="0">
                <a:latin typeface="Georgia" panose="02040502050405020303" pitchFamily="18" charset="0"/>
              </a:rPr>
              <a:t>CIT HEARTLAND CHAPTER: </a:t>
            </a:r>
            <a:br>
              <a:rPr lang="en-US" dirty="0">
                <a:latin typeface="Georgia" panose="02040502050405020303" pitchFamily="18" charset="0"/>
              </a:rPr>
            </a:br>
            <a:r>
              <a:rPr lang="en-US" dirty="0">
                <a:latin typeface="Georgia" panose="02040502050405020303" pitchFamily="18" charset="0"/>
              </a:rPr>
              <a:t>Mental Health &amp; Older Adults Presentation</a:t>
            </a:r>
          </a:p>
        </p:txBody>
      </p:sp>
      <p:sp>
        <p:nvSpPr>
          <p:cNvPr id="4" name="Slide Number Placeholder 3">
            <a:extLst>
              <a:ext uri="{FF2B5EF4-FFF2-40B4-BE49-F238E27FC236}">
                <a16:creationId xmlns:a16="http://schemas.microsoft.com/office/drawing/2014/main" xmlns="" id="{5878C52A-40BE-4785-970A-B5B32DB7B73E}"/>
              </a:ext>
            </a:extLst>
          </p:cNvPr>
          <p:cNvSpPr>
            <a:spLocks noGrp="1"/>
          </p:cNvSpPr>
          <p:nvPr>
            <p:ph type="sldNum" sz="quarter" idx="12"/>
          </p:nvPr>
        </p:nvSpPr>
        <p:spPr/>
        <p:txBody>
          <a:bodyPr/>
          <a:lstStyle/>
          <a:p>
            <a:fld id="{82EE24B5-652C-4DB5-B7C3-B5BBEC1280B1}" type="slidenum">
              <a:rPr lang="en-US" smtClean="0"/>
              <a:t>17</a:t>
            </a:fld>
            <a:endParaRPr lang="en-US" dirty="0"/>
          </a:p>
        </p:txBody>
      </p:sp>
      <p:pic>
        <p:nvPicPr>
          <p:cNvPr id="1026" name="Picture 2" descr="Steven P Wengel, MD | Nebraska Medicine Omaha, NE">
            <a:extLst>
              <a:ext uri="{FF2B5EF4-FFF2-40B4-BE49-F238E27FC236}">
                <a16:creationId xmlns:a16="http://schemas.microsoft.com/office/drawing/2014/main" xmlns="" id="{064179A0-3F02-4B11-BBEB-9219B12F00C3}"/>
              </a:ext>
            </a:extLst>
          </p:cNvPr>
          <p:cNvPicPr>
            <a:picLocks noGrp="1" noChangeAspect="1" noChangeArrowheads="1"/>
          </p:cNvPicPr>
          <p:nvPr>
            <p:ph type="pic" idx="1"/>
          </p:nvPr>
        </p:nvPicPr>
        <p:blipFill>
          <a:blip r:embed="rId3" cstate="hqprint">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xmlns="" id="{39A4B47F-B327-4E22-A078-5BECF6540678}"/>
              </a:ext>
            </a:extLst>
          </p:cNvPr>
          <p:cNvSpPr>
            <a:spLocks noGrp="1"/>
          </p:cNvSpPr>
          <p:nvPr>
            <p:ph type="body" sz="half" idx="25"/>
          </p:nvPr>
        </p:nvSpPr>
        <p:spPr>
          <a:xfrm>
            <a:off x="6624800" y="794758"/>
            <a:ext cx="4390729" cy="5557403"/>
          </a:xfrm>
        </p:spPr>
        <p:txBody>
          <a:bodyPr>
            <a:normAutofit/>
          </a:bodyPr>
          <a:lstStyle/>
          <a:p>
            <a:pPr algn="ctr"/>
            <a:endParaRPr lang="en-US" sz="1800" b="1" u="sng" dirty="0" smtClean="0">
              <a:latin typeface="Georgia" panose="02040502050405020303" pitchFamily="18" charset="0"/>
            </a:endParaRPr>
          </a:p>
          <a:p>
            <a:pPr marL="285750" indent="-285750">
              <a:buFont typeface="Wingdings" panose="05000000000000000000" pitchFamily="2" charset="2"/>
              <a:buChar char="v"/>
            </a:pPr>
            <a:r>
              <a:rPr lang="en-US" u="sng" dirty="0" smtClean="0">
                <a:latin typeface="Georgia" panose="02040502050405020303" pitchFamily="18" charset="0"/>
              </a:rPr>
              <a:t>D</a:t>
            </a:r>
            <a:r>
              <a:rPr lang="en-US" dirty="0" smtClean="0">
                <a:latin typeface="Georgia" panose="02040502050405020303" pitchFamily="18" charset="0"/>
              </a:rPr>
              <a:t>elirium</a:t>
            </a:r>
            <a:endParaRPr lang="en-US" dirty="0">
              <a:latin typeface="Georgia" panose="02040502050405020303" pitchFamily="18" charset="0"/>
            </a:endParaRP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Hallmarks</a:t>
            </a: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Common causes</a:t>
            </a:r>
          </a:p>
          <a:p>
            <a:pPr marL="285750" indent="-285750">
              <a:buFont typeface="Wingdings" panose="05000000000000000000" pitchFamily="2" charset="2"/>
              <a:buChar char="v"/>
            </a:pPr>
            <a:r>
              <a:rPr lang="en-US" u="sng" dirty="0">
                <a:latin typeface="Georgia" panose="02040502050405020303" pitchFamily="18" charset="0"/>
              </a:rPr>
              <a:t>D</a:t>
            </a:r>
            <a:r>
              <a:rPr lang="en-US" dirty="0">
                <a:latin typeface="Georgia" panose="02040502050405020303" pitchFamily="18" charset="0"/>
              </a:rPr>
              <a:t>ementia</a:t>
            </a: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Causes</a:t>
            </a: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Symptoms</a:t>
            </a:r>
          </a:p>
          <a:p>
            <a:pPr marL="285750" indent="-285750">
              <a:buFont typeface="Wingdings" panose="05000000000000000000" pitchFamily="2" charset="2"/>
              <a:buChar char="v"/>
            </a:pPr>
            <a:r>
              <a:rPr lang="en-US" u="sng" dirty="0">
                <a:latin typeface="Georgia" panose="02040502050405020303" pitchFamily="18" charset="0"/>
              </a:rPr>
              <a:t>D</a:t>
            </a:r>
            <a:r>
              <a:rPr lang="en-US" dirty="0">
                <a:latin typeface="Georgia" panose="02040502050405020303" pitchFamily="18" charset="0"/>
              </a:rPr>
              <a:t>epression</a:t>
            </a: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Symptoms</a:t>
            </a: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Special considerations for older adults</a:t>
            </a: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Suicide </a:t>
            </a:r>
            <a:r>
              <a:rPr lang="en-US" sz="1600" dirty="0" smtClean="0">
                <a:solidFill>
                  <a:schemeClr val="accent1"/>
                </a:solidFill>
                <a:latin typeface="Georgia" panose="02040502050405020303" pitchFamily="18" charset="0"/>
              </a:rPr>
              <a:t>risk</a:t>
            </a:r>
            <a:endParaRPr lang="en-US" sz="1600" dirty="0">
              <a:solidFill>
                <a:schemeClr val="accent1"/>
              </a:solidFill>
              <a:latin typeface="Georgia" panose="02040502050405020303" pitchFamily="18" charset="0"/>
            </a:endParaRPr>
          </a:p>
          <a:p>
            <a:pPr marL="285750" indent="-285750">
              <a:buFont typeface="Wingdings" panose="05000000000000000000" pitchFamily="2" charset="2"/>
              <a:buChar char="v"/>
            </a:pPr>
            <a:r>
              <a:rPr lang="en-US" u="sng" dirty="0">
                <a:latin typeface="Georgia" panose="02040502050405020303" pitchFamily="18" charset="0"/>
              </a:rPr>
              <a:t>D</a:t>
            </a:r>
            <a:r>
              <a:rPr lang="en-US" dirty="0">
                <a:latin typeface="Georgia" panose="02040502050405020303" pitchFamily="18" charset="0"/>
              </a:rPr>
              <a:t>rugs</a:t>
            </a: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Prescribed medications (i.e. opiates, benzodiazepines)</a:t>
            </a:r>
          </a:p>
          <a:p>
            <a:pPr marL="742950" lvl="1" indent="-285750">
              <a:buFont typeface="Arial" panose="020B0604020202020204" pitchFamily="34" charset="0"/>
              <a:buChar char="•"/>
            </a:pPr>
            <a:r>
              <a:rPr lang="en-US" sz="1600" dirty="0">
                <a:solidFill>
                  <a:schemeClr val="accent1"/>
                </a:solidFill>
                <a:latin typeface="Georgia" panose="02040502050405020303" pitchFamily="18" charset="0"/>
              </a:rPr>
              <a:t>Alcohol</a:t>
            </a:r>
          </a:p>
          <a:p>
            <a:pPr marL="285750" indent="-285750">
              <a:buFont typeface="Wingdings" panose="05000000000000000000" pitchFamily="2" charset="2"/>
              <a:buChar char="v"/>
            </a:pPr>
            <a:r>
              <a:rPr lang="en-US" u="sng" dirty="0" smtClean="0">
                <a:latin typeface="Georgia" panose="02040502050405020303" pitchFamily="18" charset="0"/>
              </a:rPr>
              <a:t>D</a:t>
            </a:r>
            <a:r>
              <a:rPr lang="en-US" dirty="0" smtClean="0">
                <a:latin typeface="Georgia" panose="02040502050405020303" pitchFamily="18" charset="0"/>
              </a:rPr>
              <a:t>riving- </a:t>
            </a:r>
            <a:r>
              <a:rPr lang="en-US" i="1" dirty="0" smtClean="0">
                <a:solidFill>
                  <a:schemeClr val="accent5"/>
                </a:solidFill>
                <a:latin typeface="Georgia" panose="02040502050405020303" pitchFamily="18" charset="0"/>
              </a:rPr>
              <a:t>Case Study: “Linda”</a:t>
            </a:r>
            <a:endParaRPr lang="en-US" i="1" dirty="0">
              <a:solidFill>
                <a:schemeClr val="accent5"/>
              </a:solidFill>
              <a:latin typeface="Georgia" panose="02040502050405020303" pitchFamily="18" charset="0"/>
            </a:endParaRPr>
          </a:p>
          <a:p>
            <a:endParaRPr lang="en-US" dirty="0"/>
          </a:p>
        </p:txBody>
      </p:sp>
      <p:pic>
        <p:nvPicPr>
          <p:cNvPr id="9" name="Picture 8">
            <a:extLst>
              <a:ext uri="{FF2B5EF4-FFF2-40B4-BE49-F238E27FC236}">
                <a16:creationId xmlns:a16="http://schemas.microsoft.com/office/drawing/2014/main" xmlns="" id="{E6AEDDD6-6006-47A3-B0EB-8B95D4CAB0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125" y="6141735"/>
            <a:ext cx="2302042" cy="477060"/>
          </a:xfrm>
          <a:prstGeom prst="rect">
            <a:avLst/>
          </a:prstGeom>
        </p:spPr>
      </p:pic>
      <p:sp>
        <p:nvSpPr>
          <p:cNvPr id="11" name="TextBox 10"/>
          <p:cNvSpPr txBox="1"/>
          <p:nvPr/>
        </p:nvSpPr>
        <p:spPr>
          <a:xfrm>
            <a:off x="584000" y="5470497"/>
            <a:ext cx="3099238" cy="461665"/>
          </a:xfrm>
          <a:prstGeom prst="rect">
            <a:avLst/>
          </a:prstGeom>
          <a:noFill/>
        </p:spPr>
        <p:txBody>
          <a:bodyPr wrap="square" rtlCol="0">
            <a:spAutoFit/>
          </a:bodyPr>
          <a:lstStyle/>
          <a:p>
            <a:r>
              <a:rPr lang="en-US" sz="1200" i="1" dirty="0" smtClean="0">
                <a:latin typeface="Georgia" panose="02040502050405020303" pitchFamily="18" charset="0"/>
              </a:rPr>
              <a:t>Dr. Steven </a:t>
            </a:r>
            <a:r>
              <a:rPr lang="en-US" sz="1200" i="1" dirty="0" err="1" smtClean="0">
                <a:latin typeface="Georgia" panose="02040502050405020303" pitchFamily="18" charset="0"/>
              </a:rPr>
              <a:t>Wengel</a:t>
            </a:r>
            <a:r>
              <a:rPr lang="en-US" sz="1200" i="1" dirty="0" smtClean="0">
                <a:latin typeface="Georgia" panose="02040502050405020303" pitchFamily="18" charset="0"/>
              </a:rPr>
              <a:t>, M.D., specializes in geriatric psychiatry.</a:t>
            </a:r>
            <a:endParaRPr lang="en-US" sz="1200" i="1" dirty="0">
              <a:latin typeface="Georgia" panose="02040502050405020303" pitchFamily="18" charset="0"/>
            </a:endParaRPr>
          </a:p>
        </p:txBody>
      </p:sp>
    </p:spTree>
    <p:extLst>
      <p:ext uri="{BB962C8B-B14F-4D97-AF65-F5344CB8AC3E}">
        <p14:creationId xmlns:p14="http://schemas.microsoft.com/office/powerpoint/2010/main" val="4190199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75944D27-1131-450F-A34D-E7A9CA9874E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a:stretch/>
        </p:blipFill>
        <p:spPr bwMode="auto">
          <a:xfrm>
            <a:off x="0" y="-23501"/>
            <a:ext cx="12192000" cy="6976799"/>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94874" y="0"/>
            <a:ext cx="12286874" cy="6976799"/>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4D00B79-44BB-4D5F-B51D-2270A854D77A}"/>
              </a:ext>
            </a:extLst>
          </p:cNvPr>
          <p:cNvSpPr>
            <a:spLocks noGrp="1"/>
          </p:cNvSpPr>
          <p:nvPr>
            <p:ph type="title"/>
          </p:nvPr>
        </p:nvSpPr>
        <p:spPr>
          <a:xfrm>
            <a:off x="806116" y="329956"/>
            <a:ext cx="10515600" cy="1325563"/>
          </a:xfrm>
        </p:spPr>
        <p:txBody>
          <a:bodyPr/>
          <a:lstStyle/>
          <a:p>
            <a:r>
              <a:rPr lang="en-US" dirty="0">
                <a:solidFill>
                  <a:schemeClr val="bg1"/>
                </a:solidFill>
                <a:latin typeface="Georgia" panose="02040502050405020303" pitchFamily="18" charset="0"/>
              </a:rPr>
              <a:t>CIT HEARTLAND CHAPTER: </a:t>
            </a:r>
            <a:r>
              <a:rPr lang="en-US" dirty="0" smtClean="0">
                <a:solidFill>
                  <a:schemeClr val="bg1"/>
                </a:solidFill>
                <a:latin typeface="Georgia" panose="02040502050405020303" pitchFamily="18" charset="0"/>
              </a:rPr>
              <a:t/>
            </a:r>
            <a:br>
              <a:rPr lang="en-US" dirty="0" smtClean="0">
                <a:solidFill>
                  <a:schemeClr val="bg1"/>
                </a:solidFill>
                <a:latin typeface="Georgia" panose="02040502050405020303" pitchFamily="18" charset="0"/>
              </a:rPr>
            </a:br>
            <a:r>
              <a:rPr lang="en-US" dirty="0" smtClean="0">
                <a:solidFill>
                  <a:schemeClr val="bg1"/>
                </a:solidFill>
                <a:latin typeface="Georgia" panose="02040502050405020303" pitchFamily="18" charset="0"/>
              </a:rPr>
              <a:t>Scenario-Based Training</a:t>
            </a:r>
            <a:endParaRPr lang="en-US" dirty="0">
              <a:solidFill>
                <a:schemeClr val="bg1"/>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t>18</a:t>
            </a:fld>
            <a:endParaRPr lang="en-US" dirty="0"/>
          </a:p>
        </p:txBody>
      </p:sp>
      <p:sp>
        <p:nvSpPr>
          <p:cNvPr id="11" name="object 5" descr="Beige rectangle">
            <a:extLst>
              <a:ext uri="{FF2B5EF4-FFF2-40B4-BE49-F238E27FC236}">
                <a16:creationId xmlns:a16="http://schemas.microsoft.com/office/drawing/2014/main" xmlns="" id="{B07BA1F9-2C19-4C07-B29B-18B9FBCC4755}"/>
              </a:ext>
            </a:extLst>
          </p:cNvPr>
          <p:cNvSpPr/>
          <p:nvPr/>
        </p:nvSpPr>
        <p:spPr>
          <a:xfrm>
            <a:off x="892698" y="1526007"/>
            <a:ext cx="5303003" cy="113012"/>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15" name="Content Placeholder 4"/>
          <p:cNvSpPr txBox="1">
            <a:spLocks/>
          </p:cNvSpPr>
          <p:nvPr/>
        </p:nvSpPr>
        <p:spPr>
          <a:xfrm>
            <a:off x="806116" y="1985474"/>
            <a:ext cx="10660051" cy="4508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2"/>
              </a:solidFill>
              <a:latin typeface="Georgia" panose="02040502050405020303" pitchFamily="18" charset="0"/>
            </a:endParaRPr>
          </a:p>
        </p:txBody>
      </p:sp>
      <p:pic>
        <p:nvPicPr>
          <p:cNvPr id="12" name="Picture 11">
            <a:extLst>
              <a:ext uri="{FF2B5EF4-FFF2-40B4-BE49-F238E27FC236}">
                <a16:creationId xmlns:a16="http://schemas.microsoft.com/office/drawing/2014/main" xmlns="" id="{0542C21D-CCF4-4B36-9871-CA2B62217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125" y="6141735"/>
            <a:ext cx="2302042" cy="477060"/>
          </a:xfrm>
          <a:prstGeom prst="rect">
            <a:avLst/>
          </a:prstGeom>
        </p:spPr>
      </p:pic>
      <p:sp>
        <p:nvSpPr>
          <p:cNvPr id="14" name="Text Placeholder 5">
            <a:extLst>
              <a:ext uri="{FF2B5EF4-FFF2-40B4-BE49-F238E27FC236}">
                <a16:creationId xmlns:a16="http://schemas.microsoft.com/office/drawing/2014/main" xmlns="" id="{550313D5-B479-4447-BA6D-5E715BB4AC80}"/>
              </a:ext>
            </a:extLst>
          </p:cNvPr>
          <p:cNvSpPr txBox="1">
            <a:spLocks/>
          </p:cNvSpPr>
          <p:nvPr/>
        </p:nvSpPr>
        <p:spPr>
          <a:xfrm>
            <a:off x="839789" y="1679019"/>
            <a:ext cx="6953975" cy="48148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chemeClr val="accent1"/>
                </a:solidFill>
                <a:latin typeface="Georgia" panose="02040502050405020303" pitchFamily="18" charset="0"/>
              </a:rPr>
              <a:t>Mental health crisis scenarios</a:t>
            </a:r>
          </a:p>
          <a:p>
            <a:pPr marL="742950" lvl="1" indent="-285750"/>
            <a:r>
              <a:rPr lang="en-US" dirty="0">
                <a:solidFill>
                  <a:schemeClr val="accent1"/>
                </a:solidFill>
                <a:latin typeface="Georgia" panose="02040502050405020303" pitchFamily="18" charset="0"/>
              </a:rPr>
              <a:t>Manic artist</a:t>
            </a:r>
          </a:p>
          <a:p>
            <a:pPr marL="742950" lvl="1" indent="-285750"/>
            <a:r>
              <a:rPr lang="en-US" dirty="0">
                <a:solidFill>
                  <a:schemeClr val="accent1"/>
                </a:solidFill>
                <a:latin typeface="Georgia" panose="02040502050405020303" pitchFamily="18" charset="0"/>
              </a:rPr>
              <a:t>Veteran with alcohol use disorder</a:t>
            </a:r>
          </a:p>
          <a:p>
            <a:pPr marL="742950" lvl="1" indent="-285750"/>
            <a:r>
              <a:rPr lang="en-US" dirty="0">
                <a:solidFill>
                  <a:schemeClr val="accent1"/>
                </a:solidFill>
                <a:latin typeface="Georgia" panose="02040502050405020303" pitchFamily="18" charset="0"/>
              </a:rPr>
              <a:t>Suicidal individual on bridge</a:t>
            </a:r>
          </a:p>
          <a:p>
            <a:pPr marL="742950" lvl="1" indent="-285750"/>
            <a:r>
              <a:rPr lang="en-US" dirty="0">
                <a:solidFill>
                  <a:schemeClr val="accent1"/>
                </a:solidFill>
                <a:latin typeface="Georgia" panose="02040502050405020303" pitchFamily="18" charset="0"/>
              </a:rPr>
              <a:t>Family disturbance</a:t>
            </a:r>
          </a:p>
          <a:p>
            <a:pPr marL="742950" lvl="1" indent="-285750"/>
            <a:r>
              <a:rPr lang="en-US" dirty="0">
                <a:solidFill>
                  <a:schemeClr val="accent1"/>
                </a:solidFill>
                <a:latin typeface="Georgia" panose="02040502050405020303" pitchFamily="18" charset="0"/>
              </a:rPr>
              <a:t>Suicidal individual w/ cuts on wrist</a:t>
            </a:r>
          </a:p>
          <a:p>
            <a:pPr marL="742950" lvl="1" indent="-285750"/>
            <a:r>
              <a:rPr lang="en-US" dirty="0">
                <a:solidFill>
                  <a:schemeClr val="accent1"/>
                </a:solidFill>
                <a:latin typeface="Georgia" panose="02040502050405020303" pitchFamily="18" charset="0"/>
              </a:rPr>
              <a:t>Individual experiencing paranoid delusions</a:t>
            </a:r>
          </a:p>
          <a:p>
            <a:pPr marL="285750" indent="-285750"/>
            <a:r>
              <a:rPr lang="en-US" dirty="0" smtClean="0">
                <a:solidFill>
                  <a:schemeClr val="accent1"/>
                </a:solidFill>
                <a:latin typeface="Georgia" panose="02040502050405020303" pitchFamily="18" charset="0"/>
              </a:rPr>
              <a:t>Evaluated </a:t>
            </a:r>
            <a:r>
              <a:rPr lang="en-US" dirty="0">
                <a:solidFill>
                  <a:schemeClr val="accent1"/>
                </a:solidFill>
                <a:latin typeface="Georgia" panose="02040502050405020303" pitchFamily="18" charset="0"/>
              </a:rPr>
              <a:t>by law enforcement officer, mental health therapist, and peer support professional</a:t>
            </a:r>
          </a:p>
          <a:p>
            <a:pPr marL="285750" indent="-285750"/>
            <a:r>
              <a:rPr lang="en-US" dirty="0">
                <a:solidFill>
                  <a:schemeClr val="accent1"/>
                </a:solidFill>
                <a:latin typeface="Georgia" panose="02040502050405020303" pitchFamily="18" charset="0"/>
              </a:rPr>
              <a:t>Officers practice listening &amp; de-escalation skills</a:t>
            </a:r>
          </a:p>
          <a:p>
            <a:pPr marL="285750" indent="-285750"/>
            <a:r>
              <a:rPr lang="en-US" dirty="0">
                <a:solidFill>
                  <a:schemeClr val="accent1"/>
                </a:solidFill>
                <a:latin typeface="Georgia" panose="02040502050405020303" pitchFamily="18" charset="0"/>
              </a:rPr>
              <a:t>Emphasize different </a:t>
            </a:r>
            <a:r>
              <a:rPr lang="en-US" dirty="0" smtClean="0">
                <a:solidFill>
                  <a:schemeClr val="accent1"/>
                </a:solidFill>
                <a:latin typeface="Georgia" panose="02040502050405020303" pitchFamily="18" charset="0"/>
              </a:rPr>
              <a:t>outcomes</a:t>
            </a:r>
          </a:p>
          <a:p>
            <a:pPr marL="742950" lvl="1" indent="-285750"/>
            <a:r>
              <a:rPr lang="en-US" dirty="0" smtClean="0">
                <a:solidFill>
                  <a:schemeClr val="accent1"/>
                </a:solidFill>
                <a:latin typeface="Georgia" panose="02040502050405020303" pitchFamily="18" charset="0"/>
              </a:rPr>
              <a:t>Hospital/Jail diversion</a:t>
            </a:r>
          </a:p>
          <a:p>
            <a:pPr marL="742950" lvl="1" indent="-285750"/>
            <a:r>
              <a:rPr lang="en-US" dirty="0" smtClean="0">
                <a:solidFill>
                  <a:schemeClr val="accent1"/>
                </a:solidFill>
                <a:latin typeface="Georgia" panose="02040502050405020303" pitchFamily="18" charset="0"/>
              </a:rPr>
              <a:t>Connection to appropriate resources</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243855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0" y="-6654"/>
            <a:ext cx="12224083" cy="6864654"/>
          </a:xfrm>
          <a:prstGeom prst="rect">
            <a:avLst/>
          </a:prstGeo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0" y="-6654"/>
            <a:ext cx="12224083" cy="6864654"/>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4D00B79-44BB-4D5F-B51D-2270A854D77A}"/>
              </a:ext>
            </a:extLst>
          </p:cNvPr>
          <p:cNvSpPr>
            <a:spLocks noGrp="1"/>
          </p:cNvSpPr>
          <p:nvPr>
            <p:ph type="title"/>
          </p:nvPr>
        </p:nvSpPr>
        <p:spPr/>
        <p:txBody>
          <a:bodyPr/>
          <a:lstStyle/>
          <a:p>
            <a:r>
              <a:rPr lang="en-US" dirty="0" smtClean="0">
                <a:solidFill>
                  <a:schemeClr val="bg2"/>
                </a:solidFill>
                <a:latin typeface="Georgia" panose="02040502050405020303" pitchFamily="18" charset="0"/>
              </a:rPr>
              <a:t>APPLICATION: Moving Forward</a:t>
            </a:r>
            <a:endParaRPr lang="en-US" dirty="0">
              <a:solidFill>
                <a:schemeClr val="bg2"/>
              </a:solidFill>
              <a:latin typeface="Georgia" panose="02040502050405020303" pitchFamily="18" charset="0"/>
            </a:endParaRPr>
          </a:p>
        </p:txBody>
      </p:sp>
      <p:sp>
        <p:nvSpPr>
          <p:cNvPr id="3" name="Text Placeholder 2"/>
          <p:cNvSpPr>
            <a:spLocks noGrp="1"/>
          </p:cNvSpPr>
          <p:nvPr>
            <p:ph type="body" idx="1"/>
          </p:nvPr>
        </p:nvSpPr>
        <p:spPr/>
        <p:txBody>
          <a:bodyPr/>
          <a:lstStyle/>
          <a:p>
            <a:r>
              <a:rPr lang="en-US" dirty="0" smtClean="0">
                <a:latin typeface="Georgia" panose="02040502050405020303" pitchFamily="18" charset="0"/>
              </a:rPr>
              <a:t>Medical &amp; Mental Health Professionals</a:t>
            </a:r>
            <a:endParaRPr lang="en-US" dirty="0">
              <a:latin typeface="Georgia" panose="02040502050405020303" pitchFamily="18" charset="0"/>
            </a:endParaRPr>
          </a:p>
        </p:txBody>
      </p:sp>
      <p:sp>
        <p:nvSpPr>
          <p:cNvPr id="6" name="Content Placeholder 5"/>
          <p:cNvSpPr>
            <a:spLocks noGrp="1"/>
          </p:cNvSpPr>
          <p:nvPr>
            <p:ph sz="half" idx="2"/>
          </p:nvPr>
        </p:nvSpPr>
        <p:spPr/>
        <p:txBody>
          <a:bodyPr/>
          <a:lstStyle/>
          <a:p>
            <a:pPr>
              <a:lnSpc>
                <a:spcPct val="100000"/>
              </a:lnSpc>
              <a:buFont typeface="Wingdings" panose="05000000000000000000" pitchFamily="2" charset="2"/>
              <a:buChar char="v"/>
            </a:pPr>
            <a:r>
              <a:rPr lang="en-US" dirty="0">
                <a:solidFill>
                  <a:schemeClr val="bg1"/>
                </a:solidFill>
                <a:latin typeface="Georgia" panose="02040502050405020303" pitchFamily="18" charset="0"/>
              </a:rPr>
              <a:t>Volunteer to assist in officer training</a:t>
            </a:r>
          </a:p>
          <a:p>
            <a:pPr>
              <a:lnSpc>
                <a:spcPct val="100000"/>
              </a:lnSpc>
              <a:buFont typeface="Wingdings" panose="05000000000000000000" pitchFamily="2" charset="2"/>
              <a:buChar char="v"/>
            </a:pPr>
            <a:r>
              <a:rPr lang="en-US" dirty="0">
                <a:solidFill>
                  <a:schemeClr val="bg1"/>
                </a:solidFill>
                <a:latin typeface="Georgia" panose="02040502050405020303" pitchFamily="18" charset="0"/>
              </a:rPr>
              <a:t>Encourage consumers to complete WRAP plans: </a:t>
            </a:r>
            <a:endParaRPr lang="en-US" dirty="0" smtClean="0">
              <a:solidFill>
                <a:schemeClr val="bg1"/>
              </a:solidFill>
              <a:latin typeface="Georgia" panose="02040502050405020303" pitchFamily="18" charset="0"/>
            </a:endParaRPr>
          </a:p>
          <a:p>
            <a:pPr lvl="1">
              <a:lnSpc>
                <a:spcPct val="100000"/>
              </a:lnSpc>
            </a:pPr>
            <a:r>
              <a:rPr lang="en-US" i="1" dirty="0" smtClean="0">
                <a:solidFill>
                  <a:schemeClr val="accent1"/>
                </a:solidFill>
                <a:latin typeface="Georgia" panose="02040502050405020303" pitchFamily="18" charset="0"/>
              </a:rPr>
              <a:t>“</a:t>
            </a:r>
            <a:r>
              <a:rPr lang="en-US" i="1" dirty="0">
                <a:solidFill>
                  <a:schemeClr val="accent1"/>
                </a:solidFill>
                <a:latin typeface="Georgia" panose="02040502050405020303" pitchFamily="18" charset="0"/>
              </a:rPr>
              <a:t>The most </a:t>
            </a:r>
            <a:r>
              <a:rPr lang="en-US" i="1" dirty="0" smtClean="0">
                <a:solidFill>
                  <a:schemeClr val="accent1"/>
                </a:solidFill>
                <a:latin typeface="Georgia" panose="02040502050405020303" pitchFamily="18" charset="0"/>
              </a:rPr>
              <a:t>useful </a:t>
            </a:r>
            <a:r>
              <a:rPr lang="en-US" i="1" dirty="0">
                <a:solidFill>
                  <a:schemeClr val="accent1"/>
                </a:solidFill>
                <a:latin typeface="Georgia" panose="02040502050405020303" pitchFamily="18" charset="0"/>
              </a:rPr>
              <a:t>information I </a:t>
            </a:r>
            <a:r>
              <a:rPr lang="en-US" i="1" dirty="0" smtClean="0">
                <a:solidFill>
                  <a:schemeClr val="accent1"/>
                </a:solidFill>
                <a:latin typeface="Georgia" panose="02040502050405020303" pitchFamily="18" charset="0"/>
              </a:rPr>
              <a:t>learned at </a:t>
            </a:r>
            <a:r>
              <a:rPr lang="en-US" i="1" dirty="0">
                <a:solidFill>
                  <a:schemeClr val="accent1"/>
                </a:solidFill>
                <a:latin typeface="Georgia" panose="02040502050405020303" pitchFamily="18" charset="0"/>
              </a:rPr>
              <a:t>CIT was about WRAP plans. This takes a lot of guess work out of responding to an individual in crisis. I now ask about WRAP on every mental health call I respond to.” – </a:t>
            </a:r>
            <a:r>
              <a:rPr lang="en-US" i="1" dirty="0" err="1">
                <a:solidFill>
                  <a:schemeClr val="accent1"/>
                </a:solidFill>
                <a:latin typeface="Georgia" panose="02040502050405020303" pitchFamily="18" charset="0"/>
              </a:rPr>
              <a:t>Ofcr</a:t>
            </a:r>
            <a:r>
              <a:rPr lang="en-US" i="1" dirty="0">
                <a:solidFill>
                  <a:schemeClr val="accent1"/>
                </a:solidFill>
                <a:latin typeface="Georgia" panose="02040502050405020303" pitchFamily="18" charset="0"/>
              </a:rPr>
              <a:t> </a:t>
            </a:r>
            <a:r>
              <a:rPr lang="en-US" i="1" dirty="0" err="1">
                <a:solidFill>
                  <a:schemeClr val="accent1"/>
                </a:solidFill>
                <a:latin typeface="Georgia" panose="02040502050405020303" pitchFamily="18" charset="0"/>
              </a:rPr>
              <a:t>Jaworski</a:t>
            </a:r>
            <a:r>
              <a:rPr lang="en-US" i="1" dirty="0">
                <a:solidFill>
                  <a:schemeClr val="accent1"/>
                </a:solidFill>
                <a:latin typeface="Georgia" panose="02040502050405020303" pitchFamily="18" charset="0"/>
              </a:rPr>
              <a:t> (OPD)</a:t>
            </a:r>
          </a:p>
          <a:p>
            <a:pPr>
              <a:lnSpc>
                <a:spcPct val="100000"/>
              </a:lnSpc>
              <a:buFont typeface="Wingdings" panose="05000000000000000000" pitchFamily="2" charset="2"/>
              <a:buChar char="v"/>
            </a:pPr>
            <a:r>
              <a:rPr lang="en-US" dirty="0">
                <a:solidFill>
                  <a:schemeClr val="bg1"/>
                </a:solidFill>
                <a:latin typeface="Georgia" panose="02040502050405020303" pitchFamily="18" charset="0"/>
              </a:rPr>
              <a:t>Apply for crisis response positions!</a:t>
            </a:r>
          </a:p>
          <a:p>
            <a:endParaRPr lang="en-US" dirty="0"/>
          </a:p>
        </p:txBody>
      </p:sp>
      <p:sp>
        <p:nvSpPr>
          <p:cNvPr id="7" name="Text Placeholder 6"/>
          <p:cNvSpPr>
            <a:spLocks noGrp="1"/>
          </p:cNvSpPr>
          <p:nvPr>
            <p:ph type="body" sz="quarter" idx="3"/>
          </p:nvPr>
        </p:nvSpPr>
        <p:spPr/>
        <p:txBody>
          <a:bodyPr/>
          <a:lstStyle/>
          <a:p>
            <a:r>
              <a:rPr lang="en-US" dirty="0" smtClean="0">
                <a:latin typeface="Georgia" panose="02040502050405020303" pitchFamily="18" charset="0"/>
              </a:rPr>
              <a:t>Law Enforcement</a:t>
            </a:r>
            <a:endParaRPr lang="en-US" dirty="0">
              <a:latin typeface="Georgia" panose="02040502050405020303" pitchFamily="18" charset="0"/>
            </a:endParaRPr>
          </a:p>
        </p:txBody>
      </p:sp>
      <p:sp>
        <p:nvSpPr>
          <p:cNvPr id="13" name="Content Placeholder 12"/>
          <p:cNvSpPr>
            <a:spLocks noGrp="1"/>
          </p:cNvSpPr>
          <p:nvPr>
            <p:ph sz="quarter" idx="4"/>
          </p:nvPr>
        </p:nvSpPr>
        <p:spPr/>
        <p:txBody>
          <a:bodyPr/>
          <a:lstStyle/>
          <a:p>
            <a:pPr>
              <a:lnSpc>
                <a:spcPct val="100000"/>
              </a:lnSpc>
              <a:buFont typeface="Wingdings" panose="05000000000000000000" pitchFamily="2" charset="2"/>
              <a:buChar char="v"/>
            </a:pPr>
            <a:r>
              <a:rPr lang="en-US" dirty="0">
                <a:solidFill>
                  <a:schemeClr val="bg1"/>
                </a:solidFill>
                <a:latin typeface="Georgia" panose="02040502050405020303" pitchFamily="18" charset="0"/>
              </a:rPr>
              <a:t>Utilize the behavioral health resources available in your department and community</a:t>
            </a:r>
          </a:p>
          <a:p>
            <a:pPr>
              <a:lnSpc>
                <a:spcPct val="100000"/>
              </a:lnSpc>
              <a:buFont typeface="Wingdings" panose="05000000000000000000" pitchFamily="2" charset="2"/>
              <a:buChar char="v"/>
            </a:pPr>
            <a:r>
              <a:rPr lang="en-US" dirty="0">
                <a:solidFill>
                  <a:schemeClr val="bg1"/>
                </a:solidFill>
                <a:latin typeface="Georgia" panose="02040502050405020303" pitchFamily="18" charset="0"/>
              </a:rPr>
              <a:t>Participate in mental health trainings such as CIT and Mental Health First Aid</a:t>
            </a:r>
          </a:p>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Collaboration and training shown to</a:t>
            </a:r>
          </a:p>
          <a:p>
            <a:pPr lvl="1">
              <a:lnSpc>
                <a:spcPct val="100000"/>
              </a:lnSpc>
            </a:pPr>
            <a:r>
              <a:rPr lang="en-US" dirty="0" smtClean="0">
                <a:solidFill>
                  <a:schemeClr val="bg1"/>
                </a:solidFill>
                <a:latin typeface="Georgia" panose="02040502050405020303" pitchFamily="18" charset="0"/>
              </a:rPr>
              <a:t>Reduce </a:t>
            </a:r>
            <a:r>
              <a:rPr lang="en-US" dirty="0">
                <a:solidFill>
                  <a:schemeClr val="bg1"/>
                </a:solidFill>
                <a:latin typeface="Georgia" panose="02040502050405020303" pitchFamily="18" charset="0"/>
              </a:rPr>
              <a:t>911 calls in the long </a:t>
            </a:r>
            <a:r>
              <a:rPr lang="en-US" dirty="0" smtClean="0">
                <a:solidFill>
                  <a:schemeClr val="bg1"/>
                </a:solidFill>
                <a:latin typeface="Georgia" panose="02040502050405020303" pitchFamily="18" charset="0"/>
              </a:rPr>
              <a:t>run</a:t>
            </a:r>
          </a:p>
          <a:p>
            <a:pPr lvl="1">
              <a:lnSpc>
                <a:spcPct val="100000"/>
              </a:lnSpc>
            </a:pPr>
            <a:r>
              <a:rPr lang="en-US" dirty="0" smtClean="0">
                <a:solidFill>
                  <a:schemeClr val="bg1"/>
                </a:solidFill>
                <a:latin typeface="Georgia" panose="02040502050405020303" pitchFamily="18" charset="0"/>
              </a:rPr>
              <a:t>Reduce violent call outcomes</a:t>
            </a:r>
          </a:p>
          <a:p>
            <a:pPr lvl="1">
              <a:lnSpc>
                <a:spcPct val="100000"/>
              </a:lnSpc>
            </a:pPr>
            <a:r>
              <a:rPr lang="en-US" dirty="0" smtClean="0">
                <a:solidFill>
                  <a:schemeClr val="bg1"/>
                </a:solidFill>
                <a:latin typeface="Georgia" panose="02040502050405020303" pitchFamily="18" charset="0"/>
              </a:rPr>
              <a:t>Increase best outcomes for civilians</a:t>
            </a:r>
            <a:endParaRPr lang="en-US" dirty="0">
              <a:solidFill>
                <a:schemeClr val="bg1"/>
              </a:solidFill>
              <a:latin typeface="Georgia" panose="02040502050405020303" pitchFamily="18" charset="0"/>
            </a:endParaRPr>
          </a:p>
          <a:p>
            <a:endParaRPr lang="en-US" dirty="0">
              <a:latin typeface="Georgia" panose="02040502050405020303" pitchFamily="18" charset="0"/>
            </a:endParaRPr>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latin typeface="Georgia" panose="02040502050405020303" pitchFamily="18" charset="0"/>
              </a:rPr>
              <a:t>19</a:t>
            </a:fld>
            <a:endParaRPr lang="en-US" dirty="0">
              <a:latin typeface="Georgia" panose="02040502050405020303" pitchFamily="18" charset="0"/>
            </a:endParaRPr>
          </a:p>
        </p:txBody>
      </p:sp>
      <p:sp>
        <p:nvSpPr>
          <p:cNvPr id="11" name="object 5" descr="Beige rectangle">
            <a:extLst>
              <a:ext uri="{FF2B5EF4-FFF2-40B4-BE49-F238E27FC236}">
                <a16:creationId xmlns:a16="http://schemas.microsoft.com/office/drawing/2014/main" xmlns="" id="{B07BA1F9-2C19-4C07-B29B-18B9FBCC4755}"/>
              </a:ext>
            </a:extLst>
          </p:cNvPr>
          <p:cNvSpPr/>
          <p:nvPr/>
        </p:nvSpPr>
        <p:spPr>
          <a:xfrm>
            <a:off x="839788" y="1423959"/>
            <a:ext cx="6811454" cy="47543"/>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12" name="Picture 11">
            <a:extLst>
              <a:ext uri="{FF2B5EF4-FFF2-40B4-BE49-F238E27FC236}">
                <a16:creationId xmlns:a16="http://schemas.microsoft.com/office/drawing/2014/main" xmlns="" id="{0542C21D-CCF4-4B36-9871-CA2B62217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125" y="6141735"/>
            <a:ext cx="2302042" cy="477060"/>
          </a:xfrm>
          <a:prstGeom prst="rect">
            <a:avLst/>
          </a:prstGeom>
        </p:spPr>
      </p:pic>
    </p:spTree>
    <p:extLst>
      <p:ext uri="{BB962C8B-B14F-4D97-AF65-F5344CB8AC3E}">
        <p14:creationId xmlns:p14="http://schemas.microsoft.com/office/powerpoint/2010/main" val="241277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xmlns="" id="{D4259A03-EF8A-4CCA-B199-F465AFDB5C52}"/>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0" y="337"/>
            <a:ext cx="12191999" cy="6857325"/>
          </a:xfrm>
        </p:spPr>
      </p:pic>
      <p:sp>
        <p:nvSpPr>
          <p:cNvPr id="35" name="object 3" descr="Blue rectangle">
            <a:extLst>
              <a:ext uri="{FF2B5EF4-FFF2-40B4-BE49-F238E27FC236}">
                <a16:creationId xmlns:a16="http://schemas.microsoft.com/office/drawing/2014/main" xmlns="" id="{9206F938-D64B-410D-BE2D-847D78F81E42}"/>
              </a:ext>
            </a:extLst>
          </p:cNvPr>
          <p:cNvSpPr/>
          <p:nvPr/>
        </p:nvSpPr>
        <p:spPr>
          <a:xfrm>
            <a:off x="0" y="0"/>
            <a:ext cx="12191999" cy="6858337"/>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1">
              <a:alpha val="69999"/>
            </a:schemeClr>
          </a:solidFill>
        </p:spPr>
        <p:txBody>
          <a:bodyPr wrap="square" lIns="0" tIns="0" rIns="0" bIns="0" rtlCol="0"/>
          <a:lstStyle/>
          <a:p>
            <a:endParaRPr lang="en-US" dirty="0"/>
          </a:p>
        </p:txBody>
      </p:sp>
      <p:sp>
        <p:nvSpPr>
          <p:cNvPr id="48" name="Oval 47" descr="Beige oval">
            <a:extLst>
              <a:ext uri="{FF2B5EF4-FFF2-40B4-BE49-F238E27FC236}">
                <a16:creationId xmlns:a16="http://schemas.microsoft.com/office/drawing/2014/main" xmlns=""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Blue rectangle">
            <a:extLst>
              <a:ext uri="{FF2B5EF4-FFF2-40B4-BE49-F238E27FC236}">
                <a16:creationId xmlns:a16="http://schemas.microsoft.com/office/drawing/2014/main" xmlns="" id="{B743B096-6BB3-4330-9D5B-22EEBAF87BEE}"/>
              </a:ext>
            </a:extLst>
          </p:cNvPr>
          <p:cNvSpPr/>
          <p:nvPr/>
        </p:nvSpPr>
        <p:spPr>
          <a:xfrm>
            <a:off x="0" y="2770632"/>
            <a:ext cx="12192000" cy="1316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descr="Blue circle">
            <a:extLst>
              <a:ext uri="{FF2B5EF4-FFF2-40B4-BE49-F238E27FC236}">
                <a16:creationId xmlns:a16="http://schemas.microsoft.com/office/drawing/2014/main" xmlns="" id="{48354ED0-9392-4301-B2D6-A5335876F77D}"/>
              </a:ext>
            </a:extLst>
          </p:cNvPr>
          <p:cNvSpPr/>
          <p:nvPr/>
        </p:nvSpPr>
        <p:spPr>
          <a:xfrm>
            <a:off x="372873" y="2489950"/>
            <a:ext cx="2148198" cy="21900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xmlns="" id="{F1CE755E-A3DE-48FA-953D-4B2CFF013E30}"/>
              </a:ext>
            </a:extLst>
          </p:cNvPr>
          <p:cNvSpPr>
            <a:spLocks noGrp="1"/>
          </p:cNvSpPr>
          <p:nvPr>
            <p:ph type="sldNum" sz="quarter" idx="12"/>
          </p:nvPr>
        </p:nvSpPr>
        <p:spPr>
          <a:xfrm>
            <a:off x="11482699" y="6174902"/>
            <a:ext cx="357116" cy="365125"/>
          </a:xfrm>
        </p:spPr>
        <p:txBody>
          <a:bodyPr/>
          <a:lstStyle/>
          <a:p>
            <a:fld id="{82EE24B5-652C-4DB5-B7C3-B5BBEC1280B1}" type="slidenum">
              <a:rPr lang="en-US" smtClean="0">
                <a:latin typeface="Georgia" panose="02040502050405020303" pitchFamily="18" charset="0"/>
              </a:rPr>
              <a:t>2</a:t>
            </a:fld>
            <a:endParaRPr lang="en-US" dirty="0">
              <a:latin typeface="Georgia" panose="02040502050405020303" pitchFamily="18" charset="0"/>
            </a:endParaRPr>
          </a:p>
        </p:txBody>
      </p:sp>
      <p:sp>
        <p:nvSpPr>
          <p:cNvPr id="4" name="Title 3">
            <a:extLst>
              <a:ext uri="{FF2B5EF4-FFF2-40B4-BE49-F238E27FC236}">
                <a16:creationId xmlns:a16="http://schemas.microsoft.com/office/drawing/2014/main" xmlns="" id="{0558CBCC-46BE-4654-9B01-07B35CF17C32}"/>
              </a:ext>
            </a:extLst>
          </p:cNvPr>
          <p:cNvSpPr>
            <a:spLocks noGrp="1"/>
          </p:cNvSpPr>
          <p:nvPr>
            <p:ph type="title"/>
          </p:nvPr>
        </p:nvSpPr>
        <p:spPr>
          <a:xfrm>
            <a:off x="824292" y="365125"/>
            <a:ext cx="10515600" cy="1325563"/>
          </a:xfrm>
        </p:spPr>
        <p:txBody>
          <a:bodyPr/>
          <a:lstStyle/>
          <a:p>
            <a:r>
              <a:rPr lang="en-US" dirty="0" smtClean="0">
                <a:solidFill>
                  <a:schemeClr val="accent3"/>
                </a:solidFill>
                <a:latin typeface="Georgia" panose="02040502050405020303" pitchFamily="18" charset="0"/>
              </a:rPr>
              <a:t>WHICH CATEGORY BEST DESCRIBES YOU?</a:t>
            </a:r>
            <a:endParaRPr lang="en-US" sz="2400" dirty="0">
              <a:solidFill>
                <a:schemeClr val="accent3"/>
              </a:solidFill>
              <a:latin typeface="Georgia" panose="02040502050405020303" pitchFamily="18" charset="0"/>
            </a:endParaRPr>
          </a:p>
        </p:txBody>
      </p:sp>
      <p:sp>
        <p:nvSpPr>
          <p:cNvPr id="42" name="Text Placeholder 41">
            <a:extLst>
              <a:ext uri="{FF2B5EF4-FFF2-40B4-BE49-F238E27FC236}">
                <a16:creationId xmlns:a16="http://schemas.microsoft.com/office/drawing/2014/main" xmlns="" id="{D70BF709-D6E1-4AFF-A538-E9F7D1A452C2}"/>
              </a:ext>
            </a:extLst>
          </p:cNvPr>
          <p:cNvSpPr>
            <a:spLocks noGrp="1"/>
          </p:cNvSpPr>
          <p:nvPr>
            <p:ph type="body" sz="quarter" idx="19"/>
          </p:nvPr>
        </p:nvSpPr>
        <p:spPr>
          <a:xfrm>
            <a:off x="552378" y="4985618"/>
            <a:ext cx="1789187" cy="738187"/>
          </a:xfrm>
        </p:spPr>
        <p:txBody>
          <a:bodyPr>
            <a:normAutofit/>
          </a:bodyPr>
          <a:lstStyle/>
          <a:p>
            <a:pPr>
              <a:lnSpc>
                <a:spcPct val="100000"/>
              </a:lnSpc>
              <a:spcBef>
                <a:spcPts val="0"/>
              </a:spcBef>
            </a:pPr>
            <a:r>
              <a:rPr lang="en-US" dirty="0">
                <a:latin typeface="Georgia" panose="02040502050405020303" pitchFamily="18" charset="0"/>
              </a:rPr>
              <a:t>A. Healthcare</a:t>
            </a:r>
            <a:endParaRPr lang="en-US" sz="1600" i="1" dirty="0">
              <a:solidFill>
                <a:schemeClr val="bg2"/>
              </a:solidFill>
              <a:latin typeface="Georgia" panose="02040502050405020303" pitchFamily="18" charset="0"/>
            </a:endParaRPr>
          </a:p>
        </p:txBody>
      </p:sp>
      <p:sp>
        <p:nvSpPr>
          <p:cNvPr id="49" name="object 6" descr="Beige rectangle">
            <a:extLst>
              <a:ext uri="{FF2B5EF4-FFF2-40B4-BE49-F238E27FC236}">
                <a16:creationId xmlns:a16="http://schemas.microsoft.com/office/drawing/2014/main" xmlns="" id="{E67B2D0F-2920-4165-BC82-05237362DABB}"/>
              </a:ext>
            </a:extLst>
          </p:cNvPr>
          <p:cNvSpPr/>
          <p:nvPr/>
        </p:nvSpPr>
        <p:spPr>
          <a:xfrm flipV="1">
            <a:off x="915046" y="1250533"/>
            <a:ext cx="9339907" cy="70823"/>
          </a:xfrm>
          <a:custGeom>
            <a:avLst/>
            <a:gdLst/>
            <a:ahLst/>
            <a:cxnLst/>
            <a:rect l="l" t="t" r="r" b="b"/>
            <a:pathLst>
              <a:path w="1934210">
                <a:moveTo>
                  <a:pt x="0" y="0"/>
                </a:moveTo>
                <a:lnTo>
                  <a:pt x="1933600" y="0"/>
                </a:lnTo>
              </a:path>
            </a:pathLst>
          </a:custGeom>
          <a:ln w="54863">
            <a:solidFill>
              <a:schemeClr val="bg2"/>
            </a:solidFill>
          </a:ln>
        </p:spPr>
        <p:txBody>
          <a:bodyPr wrap="square" lIns="0" tIns="0" rIns="0" bIns="0" rtlCol="0"/>
          <a:lstStyle/>
          <a:p>
            <a:endParaRPr lang="en-US" dirty="0"/>
          </a:p>
        </p:txBody>
      </p:sp>
      <p:pic>
        <p:nvPicPr>
          <p:cNvPr id="53" name="Picture Placeholder 52">
            <a:extLst>
              <a:ext uri="{FF2B5EF4-FFF2-40B4-BE49-F238E27FC236}">
                <a16:creationId xmlns:a16="http://schemas.microsoft.com/office/drawing/2014/main" xmlns="" id="{4F21771F-9679-4088-A72C-1BE0AC04B6BE}"/>
              </a:ext>
            </a:extLst>
          </p:cNvPr>
          <p:cNvPicPr>
            <a:picLocks noGrp="1" noChangeAspect="1"/>
          </p:cNvPicPr>
          <p:nvPr>
            <p:ph type="pic" sz="quarter" idx="14"/>
          </p:nvPr>
        </p:nvPicPr>
        <p:blipFill rotWithShape="1">
          <a:blip r:embed="rId4" cstate="hqprint">
            <a:extLst>
              <a:ext uri="{28A0092B-C50C-407E-A947-70E740481C1C}">
                <a14:useLocalDpi xmlns:a14="http://schemas.microsoft.com/office/drawing/2010/main" val="0"/>
              </a:ext>
            </a:extLst>
          </a:blip>
          <a:srcRect/>
          <a:stretch/>
        </p:blipFill>
        <p:spPr>
          <a:xfrm>
            <a:off x="552378" y="2653678"/>
            <a:ext cx="1890456" cy="1890456"/>
          </a:xfrm>
          <a:ln>
            <a:solidFill>
              <a:schemeClr val="bg2"/>
            </a:solidFill>
          </a:ln>
        </p:spPr>
      </p:pic>
      <p:sp>
        <p:nvSpPr>
          <p:cNvPr id="20" name="Oval 19" descr="Blue circle">
            <a:extLst>
              <a:ext uri="{FF2B5EF4-FFF2-40B4-BE49-F238E27FC236}">
                <a16:creationId xmlns:a16="http://schemas.microsoft.com/office/drawing/2014/main" xmlns="" id="{48354ED0-9392-4301-B2D6-A5335876F77D}"/>
              </a:ext>
            </a:extLst>
          </p:cNvPr>
          <p:cNvSpPr/>
          <p:nvPr/>
        </p:nvSpPr>
        <p:spPr>
          <a:xfrm>
            <a:off x="2653315" y="2489953"/>
            <a:ext cx="2148198" cy="21900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descr="Blue circle">
            <a:extLst>
              <a:ext uri="{FF2B5EF4-FFF2-40B4-BE49-F238E27FC236}">
                <a16:creationId xmlns:a16="http://schemas.microsoft.com/office/drawing/2014/main" xmlns="" id="{48354ED0-9392-4301-B2D6-A5335876F77D}"/>
              </a:ext>
            </a:extLst>
          </p:cNvPr>
          <p:cNvSpPr/>
          <p:nvPr/>
        </p:nvSpPr>
        <p:spPr>
          <a:xfrm>
            <a:off x="4933757" y="2489952"/>
            <a:ext cx="2148198" cy="21900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descr="Blue circle">
            <a:extLst>
              <a:ext uri="{FF2B5EF4-FFF2-40B4-BE49-F238E27FC236}">
                <a16:creationId xmlns:a16="http://schemas.microsoft.com/office/drawing/2014/main" xmlns="" id="{48354ED0-9392-4301-B2D6-A5335876F77D}"/>
              </a:ext>
            </a:extLst>
          </p:cNvPr>
          <p:cNvSpPr/>
          <p:nvPr/>
        </p:nvSpPr>
        <p:spPr>
          <a:xfrm>
            <a:off x="7214199" y="2489952"/>
            <a:ext cx="2148198" cy="21900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descr="Blue circle">
            <a:extLst>
              <a:ext uri="{FF2B5EF4-FFF2-40B4-BE49-F238E27FC236}">
                <a16:creationId xmlns:a16="http://schemas.microsoft.com/office/drawing/2014/main" xmlns="" id="{48354ED0-9392-4301-B2D6-A5335876F77D}"/>
              </a:ext>
            </a:extLst>
          </p:cNvPr>
          <p:cNvSpPr/>
          <p:nvPr/>
        </p:nvSpPr>
        <p:spPr>
          <a:xfrm>
            <a:off x="9494641" y="2489951"/>
            <a:ext cx="2148198" cy="219008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Placeholder 52">
            <a:extLst>
              <a:ext uri="{FF2B5EF4-FFF2-40B4-BE49-F238E27FC236}">
                <a16:creationId xmlns:a16="http://schemas.microsoft.com/office/drawing/2014/main" xmlns="" id="{4F21771F-9679-4088-A72C-1BE0AC04B6BE}"/>
              </a:ext>
            </a:extLst>
          </p:cNvPr>
          <p:cNvPicPr>
            <a:picLocks noGrp="1" noChangeAspect="1"/>
          </p:cNvPicPr>
          <p:nvPr>
            <p:ph type="pic" sz="quarter" idx="14"/>
          </p:nvPr>
        </p:nvPicPr>
        <p:blipFill rotWithShape="1">
          <a:blip r:embed="rId5" cstate="hqprint">
            <a:extLst>
              <a:ext uri="{28A0092B-C50C-407E-A947-70E740481C1C}">
                <a14:useLocalDpi xmlns:a14="http://schemas.microsoft.com/office/drawing/2010/main" val="0"/>
              </a:ext>
            </a:extLst>
          </a:blip>
          <a:srcRect/>
          <a:stretch/>
        </p:blipFill>
        <p:spPr>
          <a:xfrm>
            <a:off x="2849296" y="2686190"/>
            <a:ext cx="1825431" cy="1825431"/>
          </a:xfrm>
          <a:ln>
            <a:solidFill>
              <a:schemeClr val="bg2"/>
            </a:solidFill>
          </a:ln>
        </p:spPr>
      </p:pic>
      <p:pic>
        <p:nvPicPr>
          <p:cNvPr id="31" name="Picture Placeholder 52">
            <a:extLst>
              <a:ext uri="{FF2B5EF4-FFF2-40B4-BE49-F238E27FC236}">
                <a16:creationId xmlns:a16="http://schemas.microsoft.com/office/drawing/2014/main" xmlns="" id="{4F21771F-9679-4088-A72C-1BE0AC04B6BE}"/>
              </a:ext>
            </a:extLst>
          </p:cNvPr>
          <p:cNvPicPr>
            <a:picLocks noGrp="1" noChangeAspect="1"/>
          </p:cNvPicPr>
          <p:nvPr>
            <p:ph type="pic" sz="quarter" idx="14"/>
          </p:nvPr>
        </p:nvPicPr>
        <p:blipFill rotWithShape="1">
          <a:blip r:embed="rId6" cstate="hqprint">
            <a:extLst>
              <a:ext uri="{28A0092B-C50C-407E-A947-70E740481C1C}">
                <a14:useLocalDpi xmlns:a14="http://schemas.microsoft.com/office/drawing/2010/main" val="0"/>
              </a:ext>
            </a:extLst>
          </a:blip>
          <a:srcRect/>
          <a:stretch/>
        </p:blipFill>
        <p:spPr>
          <a:xfrm>
            <a:off x="5094949" y="2649001"/>
            <a:ext cx="1806983" cy="1806983"/>
          </a:xfrm>
          <a:ln>
            <a:solidFill>
              <a:schemeClr val="bg2"/>
            </a:solidFill>
          </a:ln>
        </p:spPr>
      </p:pic>
      <p:pic>
        <p:nvPicPr>
          <p:cNvPr id="32" name="Picture Placeholder 52">
            <a:extLst>
              <a:ext uri="{FF2B5EF4-FFF2-40B4-BE49-F238E27FC236}">
                <a16:creationId xmlns:a16="http://schemas.microsoft.com/office/drawing/2014/main" xmlns="" id="{4F21771F-9679-4088-A72C-1BE0AC04B6BE}"/>
              </a:ext>
            </a:extLst>
          </p:cNvPr>
          <p:cNvPicPr>
            <a:picLocks noGrp="1" noChangeAspect="1"/>
          </p:cNvPicPr>
          <p:nvPr>
            <p:ph type="pic" sz="quarter" idx="14"/>
          </p:nvPr>
        </p:nvPicPr>
        <p:blipFill rotWithShape="1">
          <a:blip r:embed="rId7" cstate="hqprint">
            <a:extLst>
              <a:ext uri="{28A0092B-C50C-407E-A947-70E740481C1C}">
                <a14:useLocalDpi xmlns:a14="http://schemas.microsoft.com/office/drawing/2010/main" val="0"/>
              </a:ext>
            </a:extLst>
          </a:blip>
          <a:srcRect/>
          <a:stretch/>
        </p:blipFill>
        <p:spPr>
          <a:xfrm>
            <a:off x="7273909" y="2649001"/>
            <a:ext cx="1953364" cy="1841812"/>
          </a:xfrm>
          <a:ln>
            <a:solidFill>
              <a:schemeClr val="bg2"/>
            </a:solidFill>
          </a:ln>
        </p:spPr>
      </p:pic>
      <p:pic>
        <p:nvPicPr>
          <p:cNvPr id="33" name="Picture Placeholder 52">
            <a:extLst>
              <a:ext uri="{FF2B5EF4-FFF2-40B4-BE49-F238E27FC236}">
                <a16:creationId xmlns:a16="http://schemas.microsoft.com/office/drawing/2014/main" xmlns="" id="{4F21771F-9679-4088-A72C-1BE0AC04B6BE}"/>
              </a:ext>
            </a:extLst>
          </p:cNvPr>
          <p:cNvPicPr>
            <a:picLocks noGrp="1" noChangeAspect="1"/>
          </p:cNvPicPr>
          <p:nvPr>
            <p:ph type="pic" sz="quarter" idx="14"/>
          </p:nvPr>
        </p:nvPicPr>
        <p:blipFill rotWithShape="1">
          <a:blip r:embed="rId8" cstate="hqprint">
            <a:extLst>
              <a:ext uri="{28A0092B-C50C-407E-A947-70E740481C1C}">
                <a14:useLocalDpi xmlns:a14="http://schemas.microsoft.com/office/drawing/2010/main" val="0"/>
              </a:ext>
            </a:extLst>
          </a:blip>
          <a:srcRect/>
          <a:stretch/>
        </p:blipFill>
        <p:spPr>
          <a:xfrm>
            <a:off x="9686595" y="2649001"/>
            <a:ext cx="1817160" cy="1817160"/>
          </a:xfrm>
          <a:ln>
            <a:solidFill>
              <a:schemeClr val="bg2"/>
            </a:solidFill>
          </a:ln>
        </p:spPr>
      </p:pic>
      <p:sp>
        <p:nvSpPr>
          <p:cNvPr id="34" name="Text Placeholder 41">
            <a:extLst>
              <a:ext uri="{FF2B5EF4-FFF2-40B4-BE49-F238E27FC236}">
                <a16:creationId xmlns:a16="http://schemas.microsoft.com/office/drawing/2014/main" xmlns="" id="{D70BF709-D6E1-4AFF-A538-E9F7D1A452C2}"/>
              </a:ext>
            </a:extLst>
          </p:cNvPr>
          <p:cNvSpPr>
            <a:spLocks noGrp="1"/>
          </p:cNvSpPr>
          <p:nvPr>
            <p:ph type="body" sz="quarter" idx="19"/>
          </p:nvPr>
        </p:nvSpPr>
        <p:spPr>
          <a:xfrm>
            <a:off x="2832493" y="4985617"/>
            <a:ext cx="1789187" cy="1554410"/>
          </a:xfrm>
        </p:spPr>
        <p:txBody>
          <a:bodyPr>
            <a:normAutofit/>
          </a:bodyPr>
          <a:lstStyle/>
          <a:p>
            <a:pPr>
              <a:lnSpc>
                <a:spcPct val="100000"/>
              </a:lnSpc>
              <a:spcBef>
                <a:spcPts val="0"/>
              </a:spcBef>
            </a:pPr>
            <a:r>
              <a:rPr lang="en-US" dirty="0">
                <a:latin typeface="Georgia" panose="02040502050405020303" pitchFamily="18" charset="0"/>
              </a:rPr>
              <a:t>B. Behavioral Health Professional/ Social Work</a:t>
            </a:r>
            <a:endParaRPr lang="en-US" sz="1600" i="1" dirty="0">
              <a:solidFill>
                <a:schemeClr val="bg2"/>
              </a:solidFill>
              <a:latin typeface="Georgia" panose="02040502050405020303" pitchFamily="18" charset="0"/>
            </a:endParaRPr>
          </a:p>
        </p:txBody>
      </p:sp>
      <p:sp>
        <p:nvSpPr>
          <p:cNvPr id="36" name="Text Placeholder 41">
            <a:extLst>
              <a:ext uri="{FF2B5EF4-FFF2-40B4-BE49-F238E27FC236}">
                <a16:creationId xmlns:a16="http://schemas.microsoft.com/office/drawing/2014/main" xmlns="" id="{D70BF709-D6E1-4AFF-A538-E9F7D1A452C2}"/>
              </a:ext>
            </a:extLst>
          </p:cNvPr>
          <p:cNvSpPr>
            <a:spLocks noGrp="1"/>
          </p:cNvSpPr>
          <p:nvPr>
            <p:ph type="body" sz="quarter" idx="19"/>
          </p:nvPr>
        </p:nvSpPr>
        <p:spPr>
          <a:xfrm>
            <a:off x="5094949" y="4985617"/>
            <a:ext cx="1789187" cy="998087"/>
          </a:xfrm>
        </p:spPr>
        <p:txBody>
          <a:bodyPr>
            <a:normAutofit/>
          </a:bodyPr>
          <a:lstStyle/>
          <a:p>
            <a:pPr>
              <a:lnSpc>
                <a:spcPct val="100000"/>
              </a:lnSpc>
              <a:spcBef>
                <a:spcPts val="0"/>
              </a:spcBef>
            </a:pPr>
            <a:r>
              <a:rPr lang="en-US" dirty="0">
                <a:latin typeface="Georgia" panose="02040502050405020303" pitchFamily="18" charset="0"/>
              </a:rPr>
              <a:t>C. Law Enforcement</a:t>
            </a:r>
            <a:endParaRPr lang="en-US" sz="1600" i="1" dirty="0">
              <a:solidFill>
                <a:schemeClr val="bg2"/>
              </a:solidFill>
              <a:latin typeface="Georgia" panose="02040502050405020303" pitchFamily="18" charset="0"/>
            </a:endParaRPr>
          </a:p>
        </p:txBody>
      </p:sp>
      <p:sp>
        <p:nvSpPr>
          <p:cNvPr id="37" name="Text Placeholder 41">
            <a:extLst>
              <a:ext uri="{FF2B5EF4-FFF2-40B4-BE49-F238E27FC236}">
                <a16:creationId xmlns:a16="http://schemas.microsoft.com/office/drawing/2014/main" xmlns="" id="{D70BF709-D6E1-4AFF-A538-E9F7D1A452C2}"/>
              </a:ext>
            </a:extLst>
          </p:cNvPr>
          <p:cNvSpPr>
            <a:spLocks noGrp="1"/>
          </p:cNvSpPr>
          <p:nvPr>
            <p:ph type="body" sz="quarter" idx="19"/>
          </p:nvPr>
        </p:nvSpPr>
        <p:spPr>
          <a:xfrm>
            <a:off x="7528765" y="5039594"/>
            <a:ext cx="1789187" cy="738187"/>
          </a:xfrm>
        </p:spPr>
        <p:txBody>
          <a:bodyPr>
            <a:normAutofit/>
          </a:bodyPr>
          <a:lstStyle/>
          <a:p>
            <a:pPr>
              <a:lnSpc>
                <a:spcPct val="100000"/>
              </a:lnSpc>
              <a:spcBef>
                <a:spcPts val="0"/>
              </a:spcBef>
            </a:pPr>
            <a:r>
              <a:rPr lang="en-US" dirty="0">
                <a:latin typeface="Georgia" panose="02040502050405020303" pitchFamily="18" charset="0"/>
              </a:rPr>
              <a:t>D. </a:t>
            </a:r>
            <a:r>
              <a:rPr lang="en-US" dirty="0" smtClean="0">
                <a:latin typeface="Georgia" panose="02040502050405020303" pitchFamily="18" charset="0"/>
              </a:rPr>
              <a:t>Student</a:t>
            </a:r>
            <a:endParaRPr lang="en-US" sz="1600" i="1" dirty="0">
              <a:solidFill>
                <a:schemeClr val="bg2"/>
              </a:solidFill>
              <a:latin typeface="Georgia" panose="02040502050405020303" pitchFamily="18" charset="0"/>
            </a:endParaRPr>
          </a:p>
        </p:txBody>
      </p:sp>
      <p:sp>
        <p:nvSpPr>
          <p:cNvPr id="38" name="Text Placeholder 41">
            <a:extLst>
              <a:ext uri="{FF2B5EF4-FFF2-40B4-BE49-F238E27FC236}">
                <a16:creationId xmlns:a16="http://schemas.microsoft.com/office/drawing/2014/main" xmlns="" id="{D70BF709-D6E1-4AFF-A538-E9F7D1A452C2}"/>
              </a:ext>
            </a:extLst>
          </p:cNvPr>
          <p:cNvSpPr>
            <a:spLocks noGrp="1"/>
          </p:cNvSpPr>
          <p:nvPr>
            <p:ph type="body" sz="quarter" idx="19"/>
          </p:nvPr>
        </p:nvSpPr>
        <p:spPr>
          <a:xfrm>
            <a:off x="9700581" y="4985617"/>
            <a:ext cx="1789187" cy="738187"/>
          </a:xfrm>
        </p:spPr>
        <p:txBody>
          <a:bodyPr>
            <a:normAutofit/>
          </a:bodyPr>
          <a:lstStyle/>
          <a:p>
            <a:pPr>
              <a:lnSpc>
                <a:spcPct val="100000"/>
              </a:lnSpc>
              <a:spcBef>
                <a:spcPts val="0"/>
              </a:spcBef>
            </a:pPr>
            <a:r>
              <a:rPr lang="en-US" dirty="0">
                <a:latin typeface="Georgia" panose="02040502050405020303" pitchFamily="18" charset="0"/>
              </a:rPr>
              <a:t>E. Other</a:t>
            </a:r>
            <a:endParaRPr lang="en-US" sz="1600" i="1" dirty="0">
              <a:solidFill>
                <a:schemeClr val="bg2"/>
              </a:solidFill>
              <a:latin typeface="Georgia" panose="02040502050405020303" pitchFamily="18" charset="0"/>
            </a:endParaRPr>
          </a:p>
        </p:txBody>
      </p:sp>
      <p:sp>
        <p:nvSpPr>
          <p:cNvPr id="8" name="TextBox 7"/>
          <p:cNvSpPr txBox="1"/>
          <p:nvPr/>
        </p:nvSpPr>
        <p:spPr>
          <a:xfrm>
            <a:off x="907292" y="1418954"/>
            <a:ext cx="7788442" cy="369332"/>
          </a:xfrm>
          <a:prstGeom prst="rect">
            <a:avLst/>
          </a:prstGeom>
          <a:noFill/>
        </p:spPr>
        <p:txBody>
          <a:bodyPr wrap="square" rtlCol="0">
            <a:spAutoFit/>
          </a:bodyPr>
          <a:lstStyle/>
          <a:p>
            <a:r>
              <a:rPr lang="en-US" i="1" dirty="0">
                <a:solidFill>
                  <a:schemeClr val="accent3"/>
                </a:solidFill>
                <a:latin typeface="Georgia" panose="02040502050405020303" pitchFamily="18" charset="0"/>
              </a:rPr>
              <a:t>When caring for </a:t>
            </a:r>
            <a:r>
              <a:rPr lang="en-US" i="1" dirty="0" smtClean="0">
                <a:solidFill>
                  <a:schemeClr val="accent3"/>
                </a:solidFill>
                <a:latin typeface="Georgia" panose="02040502050405020303" pitchFamily="18" charset="0"/>
              </a:rPr>
              <a:t>community mental </a:t>
            </a:r>
            <a:r>
              <a:rPr lang="en-US" i="1" dirty="0">
                <a:solidFill>
                  <a:schemeClr val="accent3"/>
                </a:solidFill>
                <a:latin typeface="Georgia" panose="02040502050405020303" pitchFamily="18" charset="0"/>
              </a:rPr>
              <a:t>health…it takes a village.</a:t>
            </a:r>
          </a:p>
        </p:txBody>
      </p:sp>
      <p:pic>
        <p:nvPicPr>
          <p:cNvPr id="28" name="Picture 27">
            <a:extLst>
              <a:ext uri="{FF2B5EF4-FFF2-40B4-BE49-F238E27FC236}">
                <a16:creationId xmlns:a16="http://schemas.microsoft.com/office/drawing/2014/main" xmlns="" id="{7B03B91F-7928-453B-9DB0-5D0BAEB695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79457" y="6118934"/>
            <a:ext cx="2302042" cy="477060"/>
          </a:xfrm>
          <a:prstGeom prst="rect">
            <a:avLst/>
          </a:prstGeom>
        </p:spPr>
      </p:pic>
    </p:spTree>
    <p:extLst>
      <p:ext uri="{BB962C8B-B14F-4D97-AF65-F5344CB8AC3E}">
        <p14:creationId xmlns:p14="http://schemas.microsoft.com/office/powerpoint/2010/main" val="3076807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0" y="-6654"/>
            <a:ext cx="12224083" cy="6864654"/>
          </a:xfrm>
          <a:prstGeom prst="rect">
            <a:avLst/>
          </a:prstGeo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0" y="-6654"/>
            <a:ext cx="12224083" cy="6864654"/>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4D00B79-44BB-4D5F-B51D-2270A854D77A}"/>
              </a:ext>
            </a:extLst>
          </p:cNvPr>
          <p:cNvSpPr>
            <a:spLocks noGrp="1"/>
          </p:cNvSpPr>
          <p:nvPr>
            <p:ph type="title"/>
          </p:nvPr>
        </p:nvSpPr>
        <p:spPr/>
        <p:txBody>
          <a:bodyPr/>
          <a:lstStyle/>
          <a:p>
            <a:r>
              <a:rPr lang="en-US" dirty="0" smtClean="0">
                <a:solidFill>
                  <a:schemeClr val="bg2"/>
                </a:solidFill>
                <a:latin typeface="Georgia" panose="02040502050405020303" pitchFamily="18" charset="0"/>
              </a:rPr>
              <a:t>APPLICATION: Moving </a:t>
            </a:r>
            <a:r>
              <a:rPr lang="en-US" dirty="0" smtClean="0">
                <a:solidFill>
                  <a:schemeClr val="bg2"/>
                </a:solidFill>
                <a:latin typeface="Georgia" panose="02040502050405020303" pitchFamily="18" charset="0"/>
              </a:rPr>
              <a:t>Forward (cont.)</a:t>
            </a:r>
            <a:endParaRPr lang="en-US" dirty="0">
              <a:solidFill>
                <a:schemeClr val="bg2"/>
              </a:solidFill>
              <a:latin typeface="Georgia" panose="02040502050405020303" pitchFamily="18" charset="0"/>
            </a:endParaRPr>
          </a:p>
        </p:txBody>
      </p:sp>
      <p:sp>
        <p:nvSpPr>
          <p:cNvPr id="3" name="Text Placeholder 2"/>
          <p:cNvSpPr>
            <a:spLocks noGrp="1"/>
          </p:cNvSpPr>
          <p:nvPr>
            <p:ph type="body" idx="1"/>
          </p:nvPr>
        </p:nvSpPr>
        <p:spPr/>
        <p:txBody>
          <a:bodyPr/>
          <a:lstStyle/>
          <a:p>
            <a:r>
              <a:rPr lang="en-US" dirty="0" smtClean="0">
                <a:latin typeface="Georgia" panose="02040502050405020303" pitchFamily="18" charset="0"/>
              </a:rPr>
              <a:t>Students</a:t>
            </a:r>
            <a:endParaRPr lang="en-US" dirty="0">
              <a:latin typeface="Georgia" panose="02040502050405020303" pitchFamily="18" charset="0"/>
            </a:endParaRPr>
          </a:p>
        </p:txBody>
      </p:sp>
      <p:sp>
        <p:nvSpPr>
          <p:cNvPr id="6" name="Content Placeholder 5"/>
          <p:cNvSpPr>
            <a:spLocks noGrp="1"/>
          </p:cNvSpPr>
          <p:nvPr>
            <p:ph sz="half" idx="2"/>
          </p:nvPr>
        </p:nvSpPr>
        <p:spPr/>
        <p:txBody>
          <a:bodyPr/>
          <a:lstStyle/>
          <a:p>
            <a:pPr>
              <a:buFont typeface="Wingdings" panose="05000000000000000000" pitchFamily="2" charset="2"/>
              <a:buChar char="v"/>
            </a:pPr>
            <a:r>
              <a:rPr lang="en-US" dirty="0">
                <a:solidFill>
                  <a:schemeClr val="bg1"/>
                </a:solidFill>
                <a:latin typeface="Georgia" panose="02040502050405020303" pitchFamily="18" charset="0"/>
              </a:rPr>
              <a:t>Consider a career in law enforcement or crisis counseling; educate yourself in both fields to be well-rounded professional</a:t>
            </a:r>
          </a:p>
          <a:p>
            <a:endParaRPr lang="en-US" dirty="0"/>
          </a:p>
        </p:txBody>
      </p:sp>
      <p:sp>
        <p:nvSpPr>
          <p:cNvPr id="7" name="Text Placeholder 6"/>
          <p:cNvSpPr>
            <a:spLocks noGrp="1"/>
          </p:cNvSpPr>
          <p:nvPr>
            <p:ph type="body" sz="quarter" idx="3"/>
          </p:nvPr>
        </p:nvSpPr>
        <p:spPr/>
        <p:txBody>
          <a:bodyPr/>
          <a:lstStyle/>
          <a:p>
            <a:r>
              <a:rPr lang="en-US" dirty="0" smtClean="0">
                <a:latin typeface="Georgia" panose="02040502050405020303" pitchFamily="18" charset="0"/>
              </a:rPr>
              <a:t>All</a:t>
            </a:r>
            <a:endParaRPr lang="en-US" dirty="0">
              <a:latin typeface="Georgia" panose="02040502050405020303" pitchFamily="18" charset="0"/>
            </a:endParaRPr>
          </a:p>
        </p:txBody>
      </p:sp>
      <p:sp>
        <p:nvSpPr>
          <p:cNvPr id="13" name="Content Placeholder 12"/>
          <p:cNvSpPr>
            <a:spLocks noGrp="1"/>
          </p:cNvSpPr>
          <p:nvPr>
            <p:ph sz="quarter" idx="4"/>
          </p:nvPr>
        </p:nvSpPr>
        <p:spPr/>
        <p:txBody>
          <a:bodyPr/>
          <a:lstStyle/>
          <a:p>
            <a:pPr>
              <a:lnSpc>
                <a:spcPct val="100000"/>
              </a:lnSpc>
              <a:buFont typeface="Wingdings" panose="05000000000000000000" pitchFamily="2" charset="2"/>
              <a:buChar char="v"/>
            </a:pPr>
            <a:r>
              <a:rPr lang="en-US" dirty="0">
                <a:solidFill>
                  <a:schemeClr val="bg1"/>
                </a:solidFill>
                <a:latin typeface="Georgia" panose="02040502050405020303" pitchFamily="18" charset="0"/>
              </a:rPr>
              <a:t>Request CIT officers and/or crisis therapist when calling 911 for a behavioral health crisis</a:t>
            </a:r>
          </a:p>
          <a:p>
            <a:pPr>
              <a:lnSpc>
                <a:spcPct val="100000"/>
              </a:lnSpc>
              <a:buFont typeface="Wingdings" panose="05000000000000000000" pitchFamily="2" charset="2"/>
              <a:buChar char="v"/>
            </a:pPr>
            <a:r>
              <a:rPr lang="en-US" dirty="0">
                <a:solidFill>
                  <a:schemeClr val="bg1"/>
                </a:solidFill>
                <a:latin typeface="Georgia" panose="02040502050405020303" pitchFamily="18" charset="0"/>
              </a:rPr>
              <a:t>Be detailed in your description of the crisis</a:t>
            </a:r>
          </a:p>
          <a:p>
            <a:pPr>
              <a:lnSpc>
                <a:spcPct val="100000"/>
              </a:lnSpc>
              <a:buFont typeface="Wingdings" panose="05000000000000000000" pitchFamily="2" charset="2"/>
              <a:buChar char="v"/>
            </a:pPr>
            <a:r>
              <a:rPr lang="en-US" dirty="0">
                <a:solidFill>
                  <a:schemeClr val="bg1"/>
                </a:solidFill>
                <a:latin typeface="Georgia" panose="02040502050405020303" pitchFamily="18" charset="0"/>
              </a:rPr>
              <a:t>Participate in a ride-along to better understand the unique challenges officers face everyday</a:t>
            </a:r>
          </a:p>
          <a:p>
            <a:endParaRPr lang="en-US" dirty="0"/>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latin typeface="Georgia" panose="02040502050405020303" pitchFamily="18" charset="0"/>
              </a:rPr>
              <a:t>20</a:t>
            </a:fld>
            <a:endParaRPr lang="en-US" dirty="0">
              <a:latin typeface="Georgia" panose="02040502050405020303" pitchFamily="18" charset="0"/>
            </a:endParaRPr>
          </a:p>
        </p:txBody>
      </p:sp>
      <p:sp>
        <p:nvSpPr>
          <p:cNvPr id="11" name="object 5" descr="Beige rectangle">
            <a:extLst>
              <a:ext uri="{FF2B5EF4-FFF2-40B4-BE49-F238E27FC236}">
                <a16:creationId xmlns:a16="http://schemas.microsoft.com/office/drawing/2014/main" xmlns="" id="{B07BA1F9-2C19-4C07-B29B-18B9FBCC4755}"/>
              </a:ext>
            </a:extLst>
          </p:cNvPr>
          <p:cNvSpPr/>
          <p:nvPr/>
        </p:nvSpPr>
        <p:spPr>
          <a:xfrm>
            <a:off x="915638" y="1390482"/>
            <a:ext cx="8248487" cy="102951"/>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12" name="Picture 11">
            <a:extLst>
              <a:ext uri="{FF2B5EF4-FFF2-40B4-BE49-F238E27FC236}">
                <a16:creationId xmlns:a16="http://schemas.microsoft.com/office/drawing/2014/main" xmlns="" id="{0542C21D-CCF4-4B36-9871-CA2B62217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125" y="6141735"/>
            <a:ext cx="2302042" cy="477060"/>
          </a:xfrm>
          <a:prstGeom prst="rect">
            <a:avLst/>
          </a:prstGeom>
        </p:spPr>
      </p:pic>
    </p:spTree>
    <p:extLst>
      <p:ext uri="{BB962C8B-B14F-4D97-AF65-F5344CB8AC3E}">
        <p14:creationId xmlns:p14="http://schemas.microsoft.com/office/powerpoint/2010/main" val="3218923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4B642-25A0-4C9E-BD8E-C0507F73BDAF}"/>
              </a:ext>
            </a:extLst>
          </p:cNvPr>
          <p:cNvSpPr>
            <a:spLocks noGrp="1"/>
          </p:cNvSpPr>
          <p:nvPr>
            <p:ph type="title"/>
          </p:nvPr>
        </p:nvSpPr>
        <p:spPr/>
        <p:txBody>
          <a:bodyPr/>
          <a:lstStyle/>
          <a:p>
            <a:r>
              <a:rPr lang="en-US" dirty="0">
                <a:latin typeface="Georgia" panose="02040502050405020303" pitchFamily="18" charset="0"/>
              </a:rPr>
              <a:t>REFERENCES</a:t>
            </a:r>
          </a:p>
        </p:txBody>
      </p:sp>
      <p:sp>
        <p:nvSpPr>
          <p:cNvPr id="3" name="Content Placeholder 2">
            <a:extLst>
              <a:ext uri="{FF2B5EF4-FFF2-40B4-BE49-F238E27FC236}">
                <a16:creationId xmlns:a16="http://schemas.microsoft.com/office/drawing/2014/main" xmlns="" id="{F804596F-0487-4D1A-BE25-17E83C5F67F8}"/>
              </a:ext>
            </a:extLst>
          </p:cNvPr>
          <p:cNvSpPr>
            <a:spLocks noGrp="1"/>
          </p:cNvSpPr>
          <p:nvPr>
            <p:ph idx="1"/>
          </p:nvPr>
        </p:nvSpPr>
        <p:spPr/>
        <p:txBody>
          <a:bodyPr numCol="2">
            <a:normAutofit fontScale="92500" lnSpcReduction="20000"/>
          </a:bodyPr>
          <a:lstStyle/>
          <a:p>
            <a:pPr marL="457200" indent="-457200">
              <a:buNone/>
            </a:pPr>
            <a:r>
              <a:rPr lang="en-US" dirty="0" smtClean="0">
                <a:latin typeface="Georgia" panose="02040502050405020303" pitchFamily="18" charset="0"/>
              </a:rPr>
              <a:t>CIT Heartland Chapter. (2020). Retrieved August 12, 2020 from https://heartlandcit.org.</a:t>
            </a:r>
          </a:p>
          <a:p>
            <a:pPr marL="457200" indent="-457200">
              <a:buNone/>
            </a:pPr>
            <a:r>
              <a:rPr lang="en-US" dirty="0" smtClean="0">
                <a:latin typeface="Georgia" panose="02040502050405020303" pitchFamily="18" charset="0"/>
              </a:rPr>
              <a:t>Fisher</a:t>
            </a:r>
            <a:r>
              <a:rPr lang="en-US" dirty="0" smtClean="0">
                <a:latin typeface="Georgia" panose="02040502050405020303" pitchFamily="18" charset="0"/>
              </a:rPr>
              <a:t>, J. (2020 July 10). </a:t>
            </a:r>
            <a:r>
              <a:rPr lang="en-US" i="1" dirty="0" smtClean="0">
                <a:latin typeface="Georgia" panose="02040502050405020303" pitchFamily="18" charset="0"/>
              </a:rPr>
              <a:t>Chapel hill mental </a:t>
            </a:r>
            <a:r>
              <a:rPr lang="en-US" i="1" dirty="0">
                <a:latin typeface="Georgia" panose="02040502050405020303" pitchFamily="18" charset="0"/>
              </a:rPr>
              <a:t>h</a:t>
            </a:r>
            <a:r>
              <a:rPr lang="en-US" i="1" dirty="0" smtClean="0">
                <a:latin typeface="Georgia" panose="02040502050405020303" pitchFamily="18" charset="0"/>
              </a:rPr>
              <a:t>ealth </a:t>
            </a:r>
            <a:r>
              <a:rPr lang="en-US" i="1" dirty="0">
                <a:latin typeface="Georgia" panose="02040502050405020303" pitchFamily="18" charset="0"/>
              </a:rPr>
              <a:t>c</a:t>
            </a:r>
            <a:r>
              <a:rPr lang="en-US" i="1" dirty="0" smtClean="0">
                <a:latin typeface="Georgia" panose="02040502050405020303" pitchFamily="18" charset="0"/>
              </a:rPr>
              <a:t>ounselors help </a:t>
            </a:r>
            <a:r>
              <a:rPr lang="en-US" i="1" dirty="0">
                <a:latin typeface="Georgia" panose="02040502050405020303" pitchFamily="18" charset="0"/>
              </a:rPr>
              <a:t>p</a:t>
            </a:r>
            <a:r>
              <a:rPr lang="en-US" i="1" dirty="0" smtClean="0">
                <a:latin typeface="Georgia" panose="02040502050405020303" pitchFamily="18" charset="0"/>
              </a:rPr>
              <a:t>olice </a:t>
            </a:r>
            <a:r>
              <a:rPr lang="en-US" i="1" dirty="0">
                <a:latin typeface="Georgia" panose="02040502050405020303" pitchFamily="18" charset="0"/>
              </a:rPr>
              <a:t>o</a:t>
            </a:r>
            <a:r>
              <a:rPr lang="en-US" i="1" dirty="0" smtClean="0">
                <a:latin typeface="Georgia" panose="02040502050405020303" pitchFamily="18" charset="0"/>
              </a:rPr>
              <a:t>fficers </a:t>
            </a:r>
            <a:r>
              <a:rPr lang="en-US" i="1" dirty="0">
                <a:latin typeface="Georgia" panose="02040502050405020303" pitchFamily="18" charset="0"/>
              </a:rPr>
              <a:t>r</a:t>
            </a:r>
            <a:r>
              <a:rPr lang="en-US" i="1" dirty="0" smtClean="0">
                <a:latin typeface="Georgia" panose="02040502050405020303" pitchFamily="18" charset="0"/>
              </a:rPr>
              <a:t>espond to 911 calls. </a:t>
            </a:r>
            <a:endParaRPr lang="en-US" dirty="0" smtClean="0">
              <a:latin typeface="Georgia" panose="02040502050405020303" pitchFamily="18" charset="0"/>
            </a:endParaRPr>
          </a:p>
          <a:p>
            <a:pPr marL="457200" indent="-457200">
              <a:buNone/>
            </a:pPr>
            <a:r>
              <a:rPr lang="en-US" dirty="0" err="1" smtClean="0">
                <a:latin typeface="Georgia" panose="02040502050405020303" pitchFamily="18" charset="0"/>
              </a:rPr>
              <a:t>Jaworski</a:t>
            </a:r>
            <a:r>
              <a:rPr lang="en-US" dirty="0" smtClean="0">
                <a:latin typeface="Georgia" panose="02040502050405020303" pitchFamily="18" charset="0"/>
              </a:rPr>
              <a:t>, A., personal communication, 2020, September 3.</a:t>
            </a:r>
          </a:p>
          <a:p>
            <a:pPr marL="457200" indent="-457200">
              <a:buNone/>
            </a:pPr>
            <a:r>
              <a:rPr lang="en-US" dirty="0" smtClean="0">
                <a:latin typeface="Georgia" panose="02040502050405020303" pitchFamily="18" charset="0"/>
              </a:rPr>
              <a:t>Johnson, M., personal communication, 2020, September 21.</a:t>
            </a:r>
          </a:p>
          <a:p>
            <a:pPr marL="457200" indent="-457200">
              <a:buNone/>
            </a:pPr>
            <a:r>
              <a:rPr lang="en-US" dirty="0" smtClean="0">
                <a:latin typeface="Georgia" panose="02040502050405020303" pitchFamily="18" charset="0"/>
              </a:rPr>
              <a:t>Kroll, L., personal communication, 2020, September 21.</a:t>
            </a:r>
          </a:p>
          <a:p>
            <a:pPr marL="457200" indent="-457200">
              <a:buNone/>
            </a:pPr>
            <a:r>
              <a:rPr lang="en-US" dirty="0" smtClean="0">
                <a:latin typeface="Georgia" panose="02040502050405020303" pitchFamily="18" charset="0"/>
              </a:rPr>
              <a:t>Limoges, E., personal communication, 2020, September 17</a:t>
            </a:r>
            <a:r>
              <a:rPr lang="en-US" dirty="0" smtClean="0">
                <a:latin typeface="Georgia" panose="02040502050405020303" pitchFamily="18" charset="0"/>
              </a:rPr>
              <a:t>.</a:t>
            </a:r>
          </a:p>
          <a:p>
            <a:pPr marL="457200" indent="-457200">
              <a:buNone/>
            </a:pPr>
            <a:r>
              <a:rPr lang="en-US" dirty="0" err="1" smtClean="0">
                <a:latin typeface="Georgia" panose="02040502050405020303" pitchFamily="18" charset="0"/>
              </a:rPr>
              <a:t>Luetzen</a:t>
            </a:r>
            <a:r>
              <a:rPr lang="en-US" dirty="0" smtClean="0">
                <a:latin typeface="Georgia" panose="02040502050405020303" pitchFamily="18" charset="0"/>
              </a:rPr>
              <a:t>, K. (2020, August 22). </a:t>
            </a:r>
            <a:r>
              <a:rPr lang="en-US" i="1" dirty="0" smtClean="0">
                <a:latin typeface="Georgia" panose="02040502050405020303" pitchFamily="18" charset="0"/>
              </a:rPr>
              <a:t>Omaha Police Department starts pilot program aimed at addressing mental health crisis calls.</a:t>
            </a:r>
            <a:endParaRPr lang="en-US" dirty="0" smtClean="0">
              <a:latin typeface="Georgia" panose="02040502050405020303" pitchFamily="18" charset="0"/>
            </a:endParaRPr>
          </a:p>
          <a:p>
            <a:pPr marL="457200" indent="-457200">
              <a:buNone/>
            </a:pPr>
            <a:r>
              <a:rPr lang="en-US" dirty="0" smtClean="0">
                <a:latin typeface="Georgia" panose="02040502050405020303" pitchFamily="18" charset="0"/>
              </a:rPr>
              <a:t>Lutheran Family Services. (2016, </a:t>
            </a:r>
            <a:r>
              <a:rPr lang="en-US" dirty="0" err="1" smtClean="0">
                <a:latin typeface="Georgia" panose="02040502050405020303" pitchFamily="18" charset="0"/>
              </a:rPr>
              <a:t>Febuary</a:t>
            </a:r>
            <a:r>
              <a:rPr lang="en-US" dirty="0" smtClean="0">
                <a:latin typeface="Georgia" panose="02040502050405020303" pitchFamily="18" charset="0"/>
              </a:rPr>
              <a:t> 19). Retrieved August 12, 2020 from https://lfsneb.org.</a:t>
            </a:r>
          </a:p>
          <a:p>
            <a:pPr marL="457200" indent="-457200">
              <a:buNone/>
            </a:pPr>
            <a:r>
              <a:rPr lang="en-US" dirty="0" err="1" smtClean="0">
                <a:latin typeface="Georgia" panose="02040502050405020303" pitchFamily="18" charset="0"/>
              </a:rPr>
              <a:t>Lutheranfamilyservicesofnebraksa</a:t>
            </a:r>
            <a:r>
              <a:rPr lang="en-US" dirty="0" smtClean="0">
                <a:latin typeface="Georgia" panose="02040502050405020303" pitchFamily="18" charset="0"/>
              </a:rPr>
              <a:t>. (2020, March 31). </a:t>
            </a:r>
            <a:r>
              <a:rPr lang="en-US" i="1" dirty="0" smtClean="0">
                <a:latin typeface="Georgia" panose="02040502050405020303" pitchFamily="18" charset="0"/>
              </a:rPr>
              <a:t>Lutheran Family Services crisis response services and intervention program. </a:t>
            </a:r>
            <a:r>
              <a:rPr lang="en-US" dirty="0" smtClean="0">
                <a:latin typeface="Georgia" panose="02040502050405020303" pitchFamily="18" charset="0"/>
              </a:rPr>
              <a:t>YouTube</a:t>
            </a:r>
            <a:r>
              <a:rPr lang="en-US" dirty="0">
                <a:latin typeface="Georgia" panose="02040502050405020303" pitchFamily="18" charset="0"/>
              </a:rPr>
              <a:t>. https://</a:t>
            </a:r>
            <a:r>
              <a:rPr lang="en-US" dirty="0" smtClean="0">
                <a:latin typeface="Georgia" panose="02040502050405020303" pitchFamily="18" charset="0"/>
              </a:rPr>
              <a:t>www.youtube.com/watch?v=rU8lFORaLzI</a:t>
            </a:r>
          </a:p>
          <a:p>
            <a:pPr marL="457200" indent="-457200">
              <a:buNone/>
            </a:pPr>
            <a:r>
              <a:rPr lang="en-US" dirty="0" smtClean="0">
                <a:latin typeface="Georgia" panose="02040502050405020303" pitchFamily="18" charset="0"/>
              </a:rPr>
              <a:t>Omaha Police Department. (</a:t>
            </a:r>
            <a:r>
              <a:rPr lang="en-US" dirty="0" err="1" smtClean="0">
                <a:latin typeface="Georgia" panose="02040502050405020303" pitchFamily="18" charset="0"/>
              </a:rPr>
              <a:t>n.d.</a:t>
            </a:r>
            <a:r>
              <a:rPr lang="en-US" dirty="0" smtClean="0">
                <a:latin typeface="Georgia" panose="02040502050405020303" pitchFamily="18" charset="0"/>
              </a:rPr>
              <a:t>)</a:t>
            </a:r>
            <a:r>
              <a:rPr lang="en-US" i="1" dirty="0">
                <a:latin typeface="Georgia" panose="02040502050405020303" pitchFamily="18" charset="0"/>
              </a:rPr>
              <a:t> </a:t>
            </a:r>
            <a:r>
              <a:rPr lang="en-US" dirty="0" smtClean="0">
                <a:latin typeface="Georgia" panose="02040502050405020303" pitchFamily="18" charset="0"/>
              </a:rPr>
              <a:t>Retrieved September 3 2020 from https;//police.cityofomah.org</a:t>
            </a:r>
          </a:p>
          <a:p>
            <a:pPr marL="457200" indent="-457200">
              <a:buNone/>
            </a:pPr>
            <a:endParaRPr lang="en-US" dirty="0" smtClean="0">
              <a:latin typeface="Georgia" panose="02040502050405020303" pitchFamily="18" charset="0"/>
            </a:endParaRPr>
          </a:p>
          <a:p>
            <a:pPr marL="457200" indent="-457200">
              <a:buNone/>
            </a:pPr>
            <a:r>
              <a:rPr lang="en-US" dirty="0" smtClean="0">
                <a:latin typeface="Georgia" panose="02040502050405020303" pitchFamily="18" charset="0"/>
              </a:rPr>
              <a:t>McDowell, S. (2020 July 29). </a:t>
            </a:r>
            <a:r>
              <a:rPr lang="en-US" i="1" dirty="0" smtClean="0">
                <a:latin typeface="Georgia" panose="02040502050405020303" pitchFamily="18" charset="0"/>
              </a:rPr>
              <a:t>More mental health co-responders joining Johnson County law enforcement</a:t>
            </a:r>
            <a:r>
              <a:rPr lang="en-US" dirty="0" smtClean="0">
                <a:latin typeface="Georgia" panose="02040502050405020303" pitchFamily="18" charset="0"/>
              </a:rPr>
              <a:t>. </a:t>
            </a:r>
          </a:p>
          <a:p>
            <a:pPr marL="457200" indent="-457200">
              <a:buNone/>
            </a:pPr>
            <a:r>
              <a:rPr lang="en-US" dirty="0" err="1" smtClean="0">
                <a:latin typeface="Georgia" panose="02040502050405020303" pitchFamily="18" charset="0"/>
              </a:rPr>
              <a:t>Munetz</a:t>
            </a:r>
            <a:r>
              <a:rPr lang="en-US" dirty="0">
                <a:latin typeface="Georgia" panose="02040502050405020303" pitchFamily="18" charset="0"/>
              </a:rPr>
              <a:t>, M. R. (2012, September 21). </a:t>
            </a:r>
            <a:r>
              <a:rPr lang="en-US" i="1" dirty="0">
                <a:latin typeface="Georgia" panose="02040502050405020303" pitchFamily="18" charset="0"/>
              </a:rPr>
              <a:t>The CIT </a:t>
            </a:r>
            <a:r>
              <a:rPr lang="en-US" i="1" dirty="0" smtClean="0">
                <a:latin typeface="Georgia" panose="02040502050405020303" pitchFamily="18" charset="0"/>
              </a:rPr>
              <a:t>program</a:t>
            </a:r>
            <a:r>
              <a:rPr lang="en-US" i="1" dirty="0">
                <a:latin typeface="Georgia" panose="02040502050405020303" pitchFamily="18" charset="0"/>
              </a:rPr>
              <a:t>: More than </a:t>
            </a:r>
            <a:r>
              <a:rPr lang="en-US" i="1" dirty="0" smtClean="0">
                <a:latin typeface="Georgia" panose="02040502050405020303" pitchFamily="18" charset="0"/>
              </a:rPr>
              <a:t>training</a:t>
            </a:r>
            <a:r>
              <a:rPr lang="en-US" i="1" dirty="0">
                <a:latin typeface="Georgia" panose="02040502050405020303" pitchFamily="18" charset="0"/>
              </a:rPr>
              <a:t>, </a:t>
            </a:r>
            <a:r>
              <a:rPr lang="en-US" i="1" dirty="0" smtClean="0">
                <a:latin typeface="Georgia" panose="02040502050405020303" pitchFamily="18" charset="0"/>
              </a:rPr>
              <a:t>more </a:t>
            </a:r>
            <a:r>
              <a:rPr lang="en-US" i="1" dirty="0">
                <a:latin typeface="Georgia" panose="02040502050405020303" pitchFamily="18" charset="0"/>
              </a:rPr>
              <a:t>than a </a:t>
            </a:r>
            <a:r>
              <a:rPr lang="en-US" i="1" dirty="0" smtClean="0">
                <a:latin typeface="Georgia" panose="02040502050405020303" pitchFamily="18" charset="0"/>
              </a:rPr>
              <a:t>specialized </a:t>
            </a:r>
            <a:r>
              <a:rPr lang="en-US" i="1" dirty="0">
                <a:latin typeface="Georgia" panose="02040502050405020303" pitchFamily="18" charset="0"/>
              </a:rPr>
              <a:t>p</a:t>
            </a:r>
            <a:r>
              <a:rPr lang="en-US" i="1" dirty="0" smtClean="0">
                <a:latin typeface="Georgia" panose="02040502050405020303" pitchFamily="18" charset="0"/>
              </a:rPr>
              <a:t>olice </a:t>
            </a:r>
            <a:r>
              <a:rPr lang="en-US" i="1" dirty="0">
                <a:latin typeface="Georgia" panose="02040502050405020303" pitchFamily="18" charset="0"/>
              </a:rPr>
              <a:t>r</a:t>
            </a:r>
            <a:r>
              <a:rPr lang="en-US" i="1" dirty="0" smtClean="0">
                <a:latin typeface="Georgia" panose="02040502050405020303" pitchFamily="18" charset="0"/>
              </a:rPr>
              <a:t>esponse</a:t>
            </a:r>
            <a:r>
              <a:rPr lang="en-US" dirty="0" smtClean="0">
                <a:latin typeface="Georgia" panose="02040502050405020303" pitchFamily="18" charset="0"/>
              </a:rPr>
              <a:t>.</a:t>
            </a:r>
          </a:p>
          <a:p>
            <a:pPr marL="457200" indent="-457200">
              <a:buNone/>
            </a:pPr>
            <a:r>
              <a:rPr lang="en-US" dirty="0" smtClean="0">
                <a:latin typeface="Georgia" panose="02040502050405020303" pitchFamily="18" charset="0"/>
              </a:rPr>
              <a:t>Murphy, J., personal communication, 2020, September 18.</a:t>
            </a:r>
          </a:p>
          <a:p>
            <a:pPr marL="457200" indent="-457200">
              <a:buNone/>
            </a:pPr>
            <a:r>
              <a:rPr lang="en-US" dirty="0" smtClean="0">
                <a:latin typeface="Georgia" panose="02040502050405020303" pitchFamily="18" charset="0"/>
              </a:rPr>
              <a:t>NAMI. (2015. October 26). CIT: </a:t>
            </a:r>
            <a:r>
              <a:rPr lang="en-US" i="1" dirty="0" smtClean="0">
                <a:latin typeface="Georgia" panose="02040502050405020303" pitchFamily="18" charset="0"/>
              </a:rPr>
              <a:t>Teaching police how to respond to a mental health crisis</a:t>
            </a:r>
            <a:r>
              <a:rPr lang="en-US" dirty="0" smtClean="0">
                <a:latin typeface="Georgia" panose="02040502050405020303" pitchFamily="18" charset="0"/>
              </a:rPr>
              <a:t>. </a:t>
            </a:r>
            <a:r>
              <a:rPr lang="en-US" dirty="0">
                <a:latin typeface="Georgia" panose="02040502050405020303" pitchFamily="18" charset="0"/>
              </a:rPr>
              <a:t>YouTube. https://www.youtube.com/watch?v=-net9xEotXc&amp;pp=QAA%3D</a:t>
            </a:r>
            <a:endParaRPr lang="en-US" i="1" dirty="0" smtClean="0">
              <a:latin typeface="Georgia" panose="02040502050405020303" pitchFamily="18" charset="0"/>
            </a:endParaRPr>
          </a:p>
          <a:p>
            <a:pPr marL="457200" indent="-457200">
              <a:buNone/>
            </a:pPr>
            <a:r>
              <a:rPr lang="en-US" dirty="0" smtClean="0">
                <a:latin typeface="Georgia" panose="02040502050405020303" pitchFamily="18" charset="0"/>
              </a:rPr>
              <a:t>Sledge</a:t>
            </a:r>
            <a:r>
              <a:rPr lang="en-US" dirty="0">
                <a:latin typeface="Georgia" panose="02040502050405020303" pitchFamily="18" charset="0"/>
              </a:rPr>
              <a:t>, D., personal communication, 2020, September 18</a:t>
            </a:r>
            <a:r>
              <a:rPr lang="en-US" dirty="0" smtClean="0">
                <a:latin typeface="Georgia" panose="02040502050405020303" pitchFamily="18" charset="0"/>
              </a:rPr>
              <a:t>.</a:t>
            </a:r>
            <a:endParaRPr lang="en-US" dirty="0">
              <a:latin typeface="Georgia" panose="02040502050405020303" pitchFamily="18" charset="0"/>
            </a:endParaRPr>
          </a:p>
          <a:p>
            <a:pPr marL="457200" indent="-457200">
              <a:buNone/>
            </a:pPr>
            <a:r>
              <a:rPr lang="en-US" dirty="0" err="1" smtClean="0">
                <a:latin typeface="Georgia" panose="02040502050405020303" pitchFamily="18" charset="0"/>
              </a:rPr>
              <a:t>Wankum</a:t>
            </a:r>
            <a:r>
              <a:rPr lang="en-US" dirty="0" smtClean="0">
                <a:latin typeface="Georgia" panose="02040502050405020303" pitchFamily="18" charset="0"/>
              </a:rPr>
              <a:t>, L</a:t>
            </a:r>
            <a:r>
              <a:rPr lang="en-US" dirty="0" smtClean="0">
                <a:latin typeface="Georgia" panose="02040502050405020303" pitchFamily="18" charset="0"/>
              </a:rPr>
              <a:t>. (2020, March 12).  </a:t>
            </a:r>
            <a:r>
              <a:rPr lang="en-US" i="1" dirty="0">
                <a:latin typeface="Georgia" panose="02040502050405020303" pitchFamily="18" charset="0"/>
              </a:rPr>
              <a:t>Mental health professionals discuss client confidentiality, uniform choice, funding issues at first National Co-Responder </a:t>
            </a:r>
            <a:r>
              <a:rPr lang="en-US" i="1" dirty="0" smtClean="0">
                <a:latin typeface="Georgia" panose="02040502050405020303" pitchFamily="18" charset="0"/>
              </a:rPr>
              <a:t>Conference.</a:t>
            </a:r>
            <a:endParaRPr lang="en-US" i="1" dirty="0" smtClean="0">
              <a:latin typeface="Georgia" panose="02040502050405020303" pitchFamily="18" charset="0"/>
            </a:endParaRPr>
          </a:p>
          <a:p>
            <a:pPr marL="457200" indent="-457200">
              <a:buNone/>
            </a:pPr>
            <a:r>
              <a:rPr lang="en-US" dirty="0" err="1" smtClean="0">
                <a:latin typeface="Georgia" panose="02040502050405020303" pitchFamily="18" charset="0"/>
              </a:rPr>
              <a:t>Wengel</a:t>
            </a:r>
            <a:r>
              <a:rPr lang="en-US" dirty="0">
                <a:latin typeface="Georgia" panose="02040502050405020303" pitchFamily="18" charset="0"/>
              </a:rPr>
              <a:t>, S., (2018, August 24). </a:t>
            </a:r>
            <a:r>
              <a:rPr lang="en-US" i="1" dirty="0">
                <a:latin typeface="Georgia" panose="02040502050405020303" pitchFamily="18" charset="0"/>
              </a:rPr>
              <a:t>Common Mental Health Problems of Older Adults.</a:t>
            </a:r>
            <a:r>
              <a:rPr lang="en-US" dirty="0">
                <a:latin typeface="Georgia" panose="02040502050405020303" pitchFamily="18" charset="0"/>
              </a:rPr>
              <a:t> Heartland Chapter Crisis Intervention Team Training, Omaha, NE</a:t>
            </a:r>
            <a:r>
              <a:rPr lang="en-US" dirty="0" smtClean="0">
                <a:latin typeface="Georgia" panose="02040502050405020303" pitchFamily="18" charset="0"/>
              </a:rPr>
              <a:t>.</a:t>
            </a:r>
          </a:p>
          <a:p>
            <a:pPr marL="457200" indent="-457200">
              <a:buNone/>
            </a:pPr>
            <a:r>
              <a:rPr lang="en-US" dirty="0" smtClean="0">
                <a:latin typeface="Georgia" panose="02040502050405020303" pitchFamily="18" charset="0"/>
              </a:rPr>
              <a:t>Wesley, R., personal communication, 2020, September 10.</a:t>
            </a:r>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xmlns="" id="{35755981-3F17-4964-9C02-BD6909A81B34}"/>
              </a:ext>
            </a:extLst>
          </p:cNvPr>
          <p:cNvSpPr>
            <a:spLocks noGrp="1"/>
          </p:cNvSpPr>
          <p:nvPr>
            <p:ph type="sldNum" sz="quarter" idx="12"/>
          </p:nvPr>
        </p:nvSpPr>
        <p:spPr/>
        <p:txBody>
          <a:bodyPr/>
          <a:lstStyle/>
          <a:p>
            <a:fld id="{82EE24B5-652C-4DB5-B7C3-B5BBEC1280B1}" type="slidenum">
              <a:rPr lang="en-US" smtClean="0"/>
              <a:t>21</a:t>
            </a:fld>
            <a:endParaRPr lang="en-US" dirty="0"/>
          </a:p>
        </p:txBody>
      </p:sp>
      <p:pic>
        <p:nvPicPr>
          <p:cNvPr id="5" name="Picture 4">
            <a:extLst>
              <a:ext uri="{FF2B5EF4-FFF2-40B4-BE49-F238E27FC236}">
                <a16:creationId xmlns:a16="http://schemas.microsoft.com/office/drawing/2014/main" xmlns="" id="{0542C21D-CCF4-4B36-9871-CA2B622172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4125" y="6141735"/>
            <a:ext cx="2302042" cy="477060"/>
          </a:xfrm>
          <a:prstGeom prst="rect">
            <a:avLst/>
          </a:prstGeom>
        </p:spPr>
      </p:pic>
    </p:spTree>
    <p:extLst>
      <p:ext uri="{BB962C8B-B14F-4D97-AF65-F5344CB8AC3E}">
        <p14:creationId xmlns:p14="http://schemas.microsoft.com/office/powerpoint/2010/main" val="3062346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object 3" descr="Blue rectangle">
            <a:extLst>
              <a:ext uri="{FF2B5EF4-FFF2-40B4-BE49-F238E27FC236}">
                <a16:creationId xmlns:a16="http://schemas.microsoft.com/office/drawing/2014/main" xmlns="" id="{A277388B-76FD-44C4-B506-F8A157E57C65}"/>
              </a:ext>
            </a:extLst>
          </p:cNvPr>
          <p:cNvSpPr/>
          <p:nvPr/>
        </p:nvSpPr>
        <p:spPr>
          <a:xfrm>
            <a:off x="0" y="-6654"/>
            <a:ext cx="12224083" cy="6864654"/>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1">
              <a:alpha val="69999"/>
            </a:schemeClr>
          </a:solidFill>
        </p:spPr>
        <p:txBody>
          <a:bodyPr wrap="square" lIns="0" tIns="0" rIns="0" bIns="0" rtlCol="0"/>
          <a:lstStyle/>
          <a:p>
            <a:endParaRPr lang="en-US" dirty="0"/>
          </a:p>
        </p:txBody>
      </p:sp>
      <p:pic>
        <p:nvPicPr>
          <p:cNvPr id="13" name="Content Placeholder 12"/>
          <p:cNvPicPr>
            <a:picLocks noGrp="1" noChangeAspect="1"/>
          </p:cNvPicPr>
          <p:nvPr>
            <p:ph sz="quarter" idx="4"/>
          </p:nvPr>
        </p:nvPicPr>
        <p:blipFill>
          <a:blip r:embed="rId3"/>
          <a:stretch>
            <a:fillRect/>
          </a:stretch>
        </p:blipFill>
        <p:spPr>
          <a:xfrm>
            <a:off x="6184962" y="3270395"/>
            <a:ext cx="5157663" cy="2919268"/>
          </a:xfrm>
          <a:prstGeom prst="rect">
            <a:avLst/>
          </a:prstGeom>
        </p:spPr>
      </p:pic>
      <p:sp>
        <p:nvSpPr>
          <p:cNvPr id="7" name="Rectangle 6"/>
          <p:cNvSpPr/>
          <p:nvPr/>
        </p:nvSpPr>
        <p:spPr>
          <a:xfrm>
            <a:off x="839787" y="3270395"/>
            <a:ext cx="5157787" cy="29192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latin typeface="Georgia" panose="02040502050405020303" pitchFamily="18" charset="0"/>
              </a:rPr>
              <a:t>CONTACT</a:t>
            </a:r>
            <a:endParaRPr lang="en-US" dirty="0">
              <a:latin typeface="Georgia" panose="02040502050405020303" pitchFamily="18" charset="0"/>
            </a:endParaRPr>
          </a:p>
        </p:txBody>
      </p:sp>
      <p:sp>
        <p:nvSpPr>
          <p:cNvPr id="10" name="Content Placeholder 9"/>
          <p:cNvSpPr>
            <a:spLocks noGrp="1"/>
          </p:cNvSpPr>
          <p:nvPr>
            <p:ph sz="half" idx="2"/>
          </p:nvPr>
        </p:nvSpPr>
        <p:spPr>
          <a:xfrm>
            <a:off x="3086572" y="3497943"/>
            <a:ext cx="2911003" cy="2691720"/>
          </a:xfrm>
        </p:spPr>
        <p:txBody>
          <a:bodyPr/>
          <a:lstStyle/>
          <a:p>
            <a:pPr marL="0" indent="0">
              <a:lnSpc>
                <a:spcPct val="100000"/>
              </a:lnSpc>
              <a:buNone/>
            </a:pPr>
            <a:r>
              <a:rPr lang="en-US" sz="2000" dirty="0" smtClean="0">
                <a:solidFill>
                  <a:schemeClr val="bg1"/>
                </a:solidFill>
              </a:rPr>
              <a:t>✆</a:t>
            </a:r>
            <a:r>
              <a:rPr lang="en-US" dirty="0" smtClean="0">
                <a:solidFill>
                  <a:schemeClr val="bg1"/>
                </a:solidFill>
              </a:rPr>
              <a:t> : </a:t>
            </a:r>
            <a:r>
              <a:rPr lang="en-US" dirty="0" smtClean="0">
                <a:solidFill>
                  <a:schemeClr val="bg1"/>
                </a:solidFill>
                <a:latin typeface="Georgia" panose="02040502050405020303" pitchFamily="18" charset="0"/>
              </a:rPr>
              <a:t>402.444.6863</a:t>
            </a:r>
          </a:p>
          <a:p>
            <a:pPr marL="0" indent="0">
              <a:lnSpc>
                <a:spcPct val="100000"/>
              </a:lnSpc>
              <a:buNone/>
            </a:pPr>
            <a:r>
              <a:rPr lang="en-US" sz="2000" dirty="0" smtClean="0">
                <a:solidFill>
                  <a:schemeClr val="bg1"/>
                </a:solidFill>
              </a:rPr>
              <a:t>📩</a:t>
            </a:r>
            <a:r>
              <a:rPr lang="en-US" dirty="0" smtClean="0">
                <a:solidFill>
                  <a:schemeClr val="bg1"/>
                </a:solidFill>
              </a:rPr>
              <a:t> : </a:t>
            </a:r>
            <a:r>
              <a:rPr lang="en-US" dirty="0" smtClean="0">
                <a:solidFill>
                  <a:schemeClr val="bg1"/>
                </a:solidFill>
                <a:latin typeface="Georgia" panose="02040502050405020303" pitchFamily="18" charset="0"/>
              </a:rPr>
              <a:t>LTHOMAS@</a:t>
            </a:r>
          </a:p>
          <a:p>
            <a:pPr marL="0" indent="0">
              <a:lnSpc>
                <a:spcPct val="100000"/>
              </a:lnSpc>
              <a:buNone/>
            </a:pPr>
            <a:r>
              <a:rPr lang="en-US" dirty="0" smtClean="0">
                <a:solidFill>
                  <a:schemeClr val="bg1"/>
                </a:solidFill>
                <a:latin typeface="Georgia" panose="02040502050405020303" pitchFamily="18" charset="0"/>
              </a:rPr>
              <a:t>REGIONSIX.COM</a:t>
            </a:r>
          </a:p>
          <a:p>
            <a:pPr marL="0" indent="0">
              <a:lnSpc>
                <a:spcPct val="100000"/>
              </a:lnSpc>
              <a:buNone/>
            </a:pPr>
            <a:r>
              <a:rPr lang="en-US" sz="2000" dirty="0" smtClean="0">
                <a:solidFill>
                  <a:schemeClr val="bg1"/>
                </a:solidFill>
              </a:rPr>
              <a:t>💻 </a:t>
            </a:r>
            <a:r>
              <a:rPr lang="en-US" sz="2000" dirty="0">
                <a:solidFill>
                  <a:schemeClr val="bg1"/>
                </a:solidFill>
              </a:rPr>
              <a:t>: </a:t>
            </a:r>
            <a:r>
              <a:rPr lang="en-US" dirty="0" smtClean="0">
                <a:solidFill>
                  <a:schemeClr val="bg1"/>
                </a:solidFill>
                <a:latin typeface="Georgia" panose="02040502050405020303" pitchFamily="18" charset="0"/>
              </a:rPr>
              <a:t>Add us on Facebook!       </a:t>
            </a:r>
            <a:r>
              <a:rPr lang="en-US" dirty="0" err="1" smtClean="0">
                <a:solidFill>
                  <a:schemeClr val="bg1"/>
                </a:solidFill>
                <a:latin typeface="Georgia" panose="02040502050405020303" pitchFamily="18" charset="0"/>
              </a:rPr>
              <a:t>NebraskaMHAC</a:t>
            </a:r>
            <a:endParaRPr lang="en-US" dirty="0" smtClean="0">
              <a:solidFill>
                <a:schemeClr val="bg1"/>
              </a:solidFill>
              <a:latin typeface="Georgia" panose="02040502050405020303" pitchFamily="18" charset="0"/>
            </a:endParaRPr>
          </a:p>
          <a:p>
            <a:pPr marL="0" indent="0">
              <a:lnSpc>
                <a:spcPct val="100000"/>
              </a:lnSpc>
              <a:buNone/>
            </a:pPr>
            <a:r>
              <a:rPr lang="en-US" sz="2000" dirty="0" smtClean="0">
                <a:solidFill>
                  <a:schemeClr val="bg1"/>
                </a:solidFill>
              </a:rPr>
              <a:t>📫</a:t>
            </a:r>
            <a:r>
              <a:rPr lang="en-US" dirty="0" smtClean="0">
                <a:solidFill>
                  <a:schemeClr val="bg1"/>
                </a:solidFill>
              </a:rPr>
              <a:t> : </a:t>
            </a:r>
            <a:r>
              <a:rPr lang="en-US" dirty="0" smtClean="0">
                <a:solidFill>
                  <a:schemeClr val="bg1"/>
                </a:solidFill>
                <a:latin typeface="Georgia" panose="02040502050405020303" pitchFamily="18" charset="0"/>
              </a:rPr>
              <a:t>4715 S 132</a:t>
            </a:r>
            <a:r>
              <a:rPr lang="en-US" baseline="30000" dirty="0" smtClean="0">
                <a:solidFill>
                  <a:schemeClr val="bg1"/>
                </a:solidFill>
                <a:latin typeface="Georgia" panose="02040502050405020303" pitchFamily="18" charset="0"/>
              </a:rPr>
              <a:t>nd</a:t>
            </a:r>
            <a:r>
              <a:rPr lang="en-US" dirty="0" smtClean="0">
                <a:solidFill>
                  <a:schemeClr val="bg1"/>
                </a:solidFill>
                <a:latin typeface="Georgia" panose="02040502050405020303" pitchFamily="18" charset="0"/>
              </a:rPr>
              <a:t> St, </a:t>
            </a:r>
          </a:p>
          <a:p>
            <a:pPr marL="0" indent="0">
              <a:lnSpc>
                <a:spcPct val="100000"/>
              </a:lnSpc>
              <a:buNone/>
            </a:pPr>
            <a:r>
              <a:rPr lang="en-US" dirty="0" smtClean="0">
                <a:solidFill>
                  <a:schemeClr val="bg1"/>
                </a:solidFill>
                <a:latin typeface="Georgia" panose="02040502050405020303" pitchFamily="18" charset="0"/>
              </a:rPr>
              <a:t>        Omaha, NE 68137</a:t>
            </a:r>
            <a:endParaRPr lang="en-US" dirty="0">
              <a:solidFill>
                <a:schemeClr val="bg1"/>
              </a:solidFill>
              <a:latin typeface="Georgia" panose="02040502050405020303" pitchFamily="18" charset="0"/>
            </a:endParaRPr>
          </a:p>
        </p:txBody>
      </p:sp>
      <p:sp>
        <p:nvSpPr>
          <p:cNvPr id="11" name="Text Placeholder 10"/>
          <p:cNvSpPr>
            <a:spLocks noGrp="1"/>
          </p:cNvSpPr>
          <p:nvPr>
            <p:ph type="body" sz="quarter" idx="3"/>
          </p:nvPr>
        </p:nvSpPr>
        <p:spPr>
          <a:xfrm>
            <a:off x="6184962" y="2385771"/>
            <a:ext cx="5183188" cy="823912"/>
          </a:xfrm>
        </p:spPr>
        <p:txBody>
          <a:bodyPr/>
          <a:lstStyle/>
          <a:p>
            <a:pPr algn="ctr"/>
            <a:r>
              <a:rPr lang="en-US" dirty="0" smtClean="0">
                <a:latin typeface="Georgia" panose="02040502050405020303" pitchFamily="18" charset="0"/>
              </a:rPr>
              <a:t>Francis Gantner, LIMHP, NCC</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2EE24B5-652C-4DB5-B7C3-B5BBEC1280B1}" type="slidenum">
              <a:rPr lang="en-US" smtClean="0">
                <a:latin typeface="Georgia" panose="02040502050405020303" pitchFamily="18" charset="0"/>
              </a:rPr>
              <a:t>22</a:t>
            </a:fld>
            <a:endParaRPr lang="en-US" dirty="0">
              <a:latin typeface="Georgia" panose="02040502050405020303" pitchFamily="18" charset="0"/>
            </a:endParaRPr>
          </a:p>
        </p:txBody>
      </p:sp>
      <p:pic>
        <p:nvPicPr>
          <p:cNvPr id="16" name="Picture 15">
            <a:extLst>
              <a:ext uri="{FF2B5EF4-FFF2-40B4-BE49-F238E27FC236}">
                <a16:creationId xmlns:a16="http://schemas.microsoft.com/office/drawing/2014/main" xmlns="" id="{0542C21D-CCF4-4B36-9871-CA2B622172F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9786" y="2140817"/>
            <a:ext cx="5157787" cy="1068866"/>
          </a:xfrm>
          <a:prstGeom prst="rect">
            <a:avLst/>
          </a:prstGeom>
        </p:spPr>
      </p:pic>
      <p:sp>
        <p:nvSpPr>
          <p:cNvPr id="17" name="Content Placeholder 9"/>
          <p:cNvSpPr txBox="1">
            <a:spLocks/>
          </p:cNvSpPr>
          <p:nvPr/>
        </p:nvSpPr>
        <p:spPr>
          <a:xfrm>
            <a:off x="8431623" y="3498439"/>
            <a:ext cx="2911001" cy="269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solidFill>
                  <a:schemeClr val="bg1"/>
                </a:solidFill>
              </a:rPr>
              <a:t>✆</a:t>
            </a:r>
            <a:r>
              <a:rPr lang="en-US" dirty="0" smtClean="0">
                <a:solidFill>
                  <a:schemeClr val="bg1"/>
                </a:solidFill>
              </a:rPr>
              <a:t> : </a:t>
            </a:r>
            <a:r>
              <a:rPr lang="en-US" dirty="0" smtClean="0">
                <a:solidFill>
                  <a:schemeClr val="bg1"/>
                </a:solidFill>
                <a:latin typeface="Georgia" panose="02040502050405020303" pitchFamily="18" charset="0"/>
              </a:rPr>
              <a:t>402.899.0387</a:t>
            </a:r>
          </a:p>
          <a:p>
            <a:pPr marL="0" indent="0">
              <a:lnSpc>
                <a:spcPct val="100000"/>
              </a:lnSpc>
              <a:buFont typeface="Arial" panose="020B0604020202020204" pitchFamily="34" charset="0"/>
              <a:buNone/>
            </a:pPr>
            <a:r>
              <a:rPr lang="en-US" sz="2000" dirty="0" smtClean="0">
                <a:solidFill>
                  <a:schemeClr val="bg1"/>
                </a:solidFill>
              </a:rPr>
              <a:t>📩</a:t>
            </a:r>
            <a:r>
              <a:rPr lang="en-US" dirty="0" smtClean="0">
                <a:solidFill>
                  <a:schemeClr val="bg1"/>
                </a:solidFill>
              </a:rPr>
              <a:t> : </a:t>
            </a:r>
            <a:r>
              <a:rPr lang="en-US" dirty="0" smtClean="0">
                <a:solidFill>
                  <a:schemeClr val="bg1"/>
                </a:solidFill>
                <a:latin typeface="Georgia" panose="02040502050405020303" pitchFamily="18" charset="0"/>
              </a:rPr>
              <a:t>FRANNY.GANTNER@</a:t>
            </a:r>
          </a:p>
          <a:p>
            <a:pPr marL="0" indent="0">
              <a:lnSpc>
                <a:spcPct val="100000"/>
              </a:lnSpc>
              <a:buFont typeface="Arial" panose="020B0604020202020204" pitchFamily="34" charset="0"/>
              <a:buNone/>
            </a:pPr>
            <a:r>
              <a:rPr lang="en-US" dirty="0">
                <a:solidFill>
                  <a:schemeClr val="bg1"/>
                </a:solidFill>
                <a:latin typeface="Georgia" panose="02040502050405020303" pitchFamily="18" charset="0"/>
              </a:rPr>
              <a:t> </a:t>
            </a:r>
            <a:r>
              <a:rPr lang="en-US" dirty="0" smtClean="0">
                <a:solidFill>
                  <a:schemeClr val="bg1"/>
                </a:solidFill>
                <a:latin typeface="Georgia" panose="02040502050405020303" pitchFamily="18" charset="0"/>
              </a:rPr>
              <a:t>       GMAIL.COM</a:t>
            </a:r>
          </a:p>
          <a:p>
            <a:pPr marL="0" lvl="0" indent="0">
              <a:lnSpc>
                <a:spcPct val="100000"/>
              </a:lnSpc>
              <a:buNone/>
            </a:pPr>
            <a:r>
              <a:rPr lang="en-US" sz="2000" dirty="0">
                <a:solidFill>
                  <a:prstClr val="white"/>
                </a:solidFill>
              </a:rPr>
              <a:t>💻 : </a:t>
            </a:r>
            <a:r>
              <a:rPr lang="en-US" dirty="0" smtClean="0">
                <a:solidFill>
                  <a:prstClr val="white"/>
                </a:solidFill>
                <a:latin typeface="Georgia" panose="02040502050405020303" pitchFamily="18" charset="0"/>
              </a:rPr>
              <a:t>Add me on LinkedIn! </a:t>
            </a:r>
          </a:p>
          <a:p>
            <a:pPr marL="0" lvl="0" indent="0">
              <a:lnSpc>
                <a:spcPct val="100000"/>
              </a:lnSpc>
              <a:buNone/>
            </a:pPr>
            <a:r>
              <a:rPr lang="en-US" dirty="0" smtClean="0">
                <a:solidFill>
                  <a:prstClr val="white"/>
                </a:solidFill>
                <a:latin typeface="Georgia" panose="02040502050405020303" pitchFamily="18" charset="0"/>
              </a:rPr>
              <a:t>         Francis B. Gantner</a:t>
            </a:r>
            <a:endParaRPr lang="en-US" dirty="0">
              <a:solidFill>
                <a:prstClr val="white"/>
              </a:solidFill>
              <a:latin typeface="Georgia" panose="02040502050405020303" pitchFamily="18" charset="0"/>
            </a:endParaRPr>
          </a:p>
        </p:txBody>
      </p:sp>
      <p:pic>
        <p:nvPicPr>
          <p:cNvPr id="15" name="Picture 14"/>
          <p:cNvPicPr>
            <a:picLocks noChangeAspect="1"/>
          </p:cNvPicPr>
          <p:nvPr/>
        </p:nvPicPr>
        <p:blipFill>
          <a:blip r:embed="rId5"/>
          <a:stretch>
            <a:fillRect/>
          </a:stretch>
        </p:blipFill>
        <p:spPr>
          <a:xfrm>
            <a:off x="6184960" y="3341708"/>
            <a:ext cx="2059278" cy="20592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t="-1960"/>
          <a:stretch/>
        </p:blipFill>
        <p:spPr>
          <a:xfrm>
            <a:off x="839906" y="3325235"/>
            <a:ext cx="2059278" cy="20592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object 5" descr="Beige rectangle">
            <a:extLst>
              <a:ext uri="{FF2B5EF4-FFF2-40B4-BE49-F238E27FC236}">
                <a16:creationId xmlns:a16="http://schemas.microsoft.com/office/drawing/2014/main" xmlns="" id="{B07BA1F9-2C19-4C07-B29B-18B9FBCC4755}"/>
              </a:ext>
            </a:extLst>
          </p:cNvPr>
          <p:cNvSpPr/>
          <p:nvPr/>
        </p:nvSpPr>
        <p:spPr>
          <a:xfrm flipV="1">
            <a:off x="915639" y="1335667"/>
            <a:ext cx="2170934" cy="54815"/>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369310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xmlns="" id="{2894B736-0F24-454E-8A9D-717EB78697D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36273" y="163395"/>
            <a:ext cx="6128084" cy="6585284"/>
          </a:xfrm>
          <a:prstGeom prst="rect">
            <a:avLst/>
          </a:prstGeom>
        </p:spPr>
      </p:pic>
      <p:sp>
        <p:nvSpPr>
          <p:cNvPr id="5" name="object 3" descr="Beige rectangle">
            <a:extLst>
              <a:ext uri="{FF2B5EF4-FFF2-40B4-BE49-F238E27FC236}">
                <a16:creationId xmlns:a16="http://schemas.microsoft.com/office/drawing/2014/main" xmlns=""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xmlns="" id="{9FABC344-E043-45BE-8588-06C658DBCE70}"/>
              </a:ext>
            </a:extLst>
          </p:cNvPr>
          <p:cNvSpPr/>
          <p:nvPr/>
        </p:nvSpPr>
        <p:spPr>
          <a:xfrm>
            <a:off x="5502274" y="1692007"/>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bg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xmlns="" id="{345C5720-51D4-4632-91CD-936B8AB96750}"/>
              </a:ext>
            </a:extLst>
          </p:cNvPr>
          <p:cNvSpPr>
            <a:spLocks noGrp="1"/>
          </p:cNvSpPr>
          <p:nvPr>
            <p:ph type="title"/>
          </p:nvPr>
        </p:nvSpPr>
        <p:spPr>
          <a:xfrm>
            <a:off x="6264358" y="2511639"/>
            <a:ext cx="5165558" cy="1958761"/>
          </a:xfrm>
        </p:spPr>
        <p:txBody>
          <a:bodyPr>
            <a:normAutofit/>
          </a:bodyPr>
          <a:lstStyle/>
          <a:p>
            <a:pPr algn="ctr"/>
            <a:r>
              <a:rPr lang="en-US" dirty="0">
                <a:solidFill>
                  <a:schemeClr val="bg1"/>
                </a:solidFill>
                <a:latin typeface="Georgia" panose="02040502050405020303" pitchFamily="18" charset="0"/>
              </a:rPr>
              <a:t>Why Law Enforcement &amp; Behavioral Health Collaboration?</a:t>
            </a:r>
          </a:p>
        </p:txBody>
      </p:sp>
      <p:sp>
        <p:nvSpPr>
          <p:cNvPr id="3" name="Slide Number Placeholder 2">
            <a:extLst>
              <a:ext uri="{FF2B5EF4-FFF2-40B4-BE49-F238E27FC236}">
                <a16:creationId xmlns:a16="http://schemas.microsoft.com/office/drawing/2014/main" xmlns="" id="{24D506CC-0185-443E-82C7-1600C21D6E91}"/>
              </a:ext>
            </a:extLst>
          </p:cNvPr>
          <p:cNvSpPr>
            <a:spLocks noGrp="1"/>
          </p:cNvSpPr>
          <p:nvPr>
            <p:ph type="sldNum" sz="quarter" idx="12"/>
          </p:nvPr>
        </p:nvSpPr>
        <p:spPr/>
        <p:txBody>
          <a:bodyPr/>
          <a:lstStyle/>
          <a:p>
            <a:fld id="{82EE24B5-652C-4DB5-B7C3-B5BBEC1280B1}" type="slidenum">
              <a:rPr lang="en-US" smtClean="0">
                <a:latin typeface="Georgia" panose="02040502050405020303" pitchFamily="18" charset="0"/>
              </a:rPr>
              <a:t>3</a:t>
            </a:fld>
            <a:endParaRPr lang="en-US" dirty="0">
              <a:latin typeface="Georgia" panose="02040502050405020303" pitchFamily="18" charset="0"/>
            </a:endParaRPr>
          </a:p>
        </p:txBody>
      </p:sp>
      <p:sp>
        <p:nvSpPr>
          <p:cNvPr id="7" name="object 9" descr="Beige rectangle">
            <a:extLst>
              <a:ext uri="{FF2B5EF4-FFF2-40B4-BE49-F238E27FC236}">
                <a16:creationId xmlns:a16="http://schemas.microsoft.com/office/drawing/2014/main" xmlns="" id="{02C6628C-972C-4717-AAF3-D882B30F6658}"/>
              </a:ext>
            </a:extLst>
          </p:cNvPr>
          <p:cNvSpPr/>
          <p:nvPr/>
        </p:nvSpPr>
        <p:spPr>
          <a:xfrm>
            <a:off x="7329823" y="4165356"/>
            <a:ext cx="2988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pic>
        <p:nvPicPr>
          <p:cNvPr id="8" name="Picture 7">
            <a:extLst>
              <a:ext uri="{FF2B5EF4-FFF2-40B4-BE49-F238E27FC236}">
                <a16:creationId xmlns:a16="http://schemas.microsoft.com/office/drawing/2014/main" xmlns="" id="{03C7FF26-0828-46B0-9DAE-76736B76E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802" y="6087404"/>
            <a:ext cx="2302042" cy="477060"/>
          </a:xfrm>
          <a:prstGeom prst="rect">
            <a:avLst/>
          </a:prstGeom>
        </p:spPr>
      </p:pic>
      <p:sp>
        <p:nvSpPr>
          <p:cNvPr id="9" name="TextBox 8"/>
          <p:cNvSpPr txBox="1"/>
          <p:nvPr/>
        </p:nvSpPr>
        <p:spPr>
          <a:xfrm>
            <a:off x="5733143" y="4470400"/>
            <a:ext cx="5979886" cy="584775"/>
          </a:xfrm>
          <a:prstGeom prst="rect">
            <a:avLst/>
          </a:prstGeom>
          <a:noFill/>
        </p:spPr>
        <p:txBody>
          <a:bodyPr wrap="square" rtlCol="0">
            <a:spAutoFit/>
          </a:bodyPr>
          <a:lstStyle/>
          <a:p>
            <a:r>
              <a:rPr lang="en-US" sz="1600" dirty="0" smtClean="0">
                <a:solidFill>
                  <a:schemeClr val="accent2"/>
                </a:solidFill>
                <a:latin typeface="Georgia" panose="02040502050405020303" pitchFamily="18" charset="0"/>
              </a:rPr>
              <a:t>CHAT: What are your thoughts on why officers choose a career in law enforcement?</a:t>
            </a:r>
            <a:endParaRPr lang="en-US" sz="1600"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1672964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D87B918-371C-4B31-9C7A-1D9A08C8A3BB}"/>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201" y="0"/>
            <a:ext cx="12189598" cy="6856650"/>
          </a:xfr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2402" y="0"/>
            <a:ext cx="12189598"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4D00B79-44BB-4D5F-B51D-2270A854D77A}"/>
              </a:ext>
            </a:extLst>
          </p:cNvPr>
          <p:cNvSpPr>
            <a:spLocks noGrp="1"/>
          </p:cNvSpPr>
          <p:nvPr>
            <p:ph type="title"/>
          </p:nvPr>
        </p:nvSpPr>
        <p:spPr>
          <a:xfrm>
            <a:off x="806116" y="329956"/>
            <a:ext cx="10515600" cy="1325563"/>
          </a:xfrm>
        </p:spPr>
        <p:txBody>
          <a:bodyPr/>
          <a:lstStyle/>
          <a:p>
            <a:r>
              <a:rPr lang="en-US" dirty="0">
                <a:solidFill>
                  <a:schemeClr val="bg1"/>
                </a:solidFill>
                <a:latin typeface="Georgia" panose="02040502050405020303" pitchFamily="18" charset="0"/>
              </a:rPr>
              <a:t>OFFICERS OFTEN 1</a:t>
            </a:r>
            <a:r>
              <a:rPr lang="en-US" baseline="30000" dirty="0">
                <a:solidFill>
                  <a:schemeClr val="bg1"/>
                </a:solidFill>
                <a:latin typeface="Georgia" panose="02040502050405020303" pitchFamily="18" charset="0"/>
              </a:rPr>
              <a:t>ST</a:t>
            </a:r>
            <a:r>
              <a:rPr lang="en-US" dirty="0">
                <a:solidFill>
                  <a:schemeClr val="bg1"/>
                </a:solidFill>
                <a:latin typeface="Georgia" panose="02040502050405020303" pitchFamily="18" charset="0"/>
              </a:rPr>
              <a:t> TO RESPOND TO:</a:t>
            </a:r>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latin typeface="Georgia" panose="02040502050405020303" pitchFamily="18" charset="0"/>
              </a:rPr>
              <a:t>4</a:t>
            </a:fld>
            <a:endParaRPr lang="en-US" dirty="0">
              <a:latin typeface="Georgia" panose="02040502050405020303" pitchFamily="18" charset="0"/>
            </a:endParaRPr>
          </a:p>
        </p:txBody>
      </p:sp>
      <p:sp>
        <p:nvSpPr>
          <p:cNvPr id="11" name="object 5" descr="Beige rectangle">
            <a:extLst>
              <a:ext uri="{FF2B5EF4-FFF2-40B4-BE49-F238E27FC236}">
                <a16:creationId xmlns:a16="http://schemas.microsoft.com/office/drawing/2014/main" xmlns="" id="{B07BA1F9-2C19-4C07-B29B-18B9FBCC4755}"/>
              </a:ext>
            </a:extLst>
          </p:cNvPr>
          <p:cNvSpPr/>
          <p:nvPr/>
        </p:nvSpPr>
        <p:spPr>
          <a:xfrm>
            <a:off x="915637" y="1281869"/>
            <a:ext cx="8313821" cy="153823"/>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15" name="Content Placeholder 4"/>
          <p:cNvSpPr txBox="1">
            <a:spLocks/>
          </p:cNvSpPr>
          <p:nvPr/>
        </p:nvSpPr>
        <p:spPr>
          <a:xfrm>
            <a:off x="806116" y="2387605"/>
            <a:ext cx="5157787" cy="41062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bg1"/>
                </a:solidFill>
                <a:latin typeface="Georgia" panose="02040502050405020303" pitchFamily="18" charset="0"/>
              </a:rPr>
              <a:t>Behavioral Health Crisis</a:t>
            </a:r>
          </a:p>
          <a:p>
            <a:pPr>
              <a:lnSpc>
                <a:spcPct val="100000"/>
              </a:lnSpc>
            </a:pPr>
            <a:r>
              <a:rPr lang="en-US" dirty="0">
                <a:solidFill>
                  <a:schemeClr val="accent3"/>
                </a:solidFill>
                <a:latin typeface="Georgia" panose="02040502050405020303" pitchFamily="18" charset="0"/>
              </a:rPr>
              <a:t>Suicidal/Homicidal Thoughts</a:t>
            </a:r>
          </a:p>
          <a:p>
            <a:pPr>
              <a:lnSpc>
                <a:spcPct val="100000"/>
              </a:lnSpc>
            </a:pPr>
            <a:r>
              <a:rPr lang="en-US" dirty="0">
                <a:solidFill>
                  <a:schemeClr val="accent3"/>
                </a:solidFill>
                <a:latin typeface="Georgia" panose="02040502050405020303" pitchFamily="18" charset="0"/>
              </a:rPr>
              <a:t>Psychotic Symptoms</a:t>
            </a:r>
          </a:p>
          <a:p>
            <a:pPr>
              <a:lnSpc>
                <a:spcPct val="100000"/>
              </a:lnSpc>
            </a:pPr>
            <a:r>
              <a:rPr lang="en-US" dirty="0">
                <a:solidFill>
                  <a:schemeClr val="accent3"/>
                </a:solidFill>
                <a:latin typeface="Georgia" panose="02040502050405020303" pitchFamily="18" charset="0"/>
              </a:rPr>
              <a:t>Bizarre behavior</a:t>
            </a:r>
          </a:p>
          <a:p>
            <a:pPr>
              <a:lnSpc>
                <a:spcPct val="100000"/>
              </a:lnSpc>
            </a:pPr>
            <a:r>
              <a:rPr lang="en-US" dirty="0">
                <a:solidFill>
                  <a:schemeClr val="accent3"/>
                </a:solidFill>
                <a:latin typeface="Georgia" panose="02040502050405020303" pitchFamily="18" charset="0"/>
              </a:rPr>
              <a:t>Substance misuse/Overdose</a:t>
            </a:r>
          </a:p>
          <a:p>
            <a:pPr>
              <a:lnSpc>
                <a:spcPct val="100000"/>
              </a:lnSpc>
            </a:pPr>
            <a:r>
              <a:rPr lang="en-US" dirty="0">
                <a:solidFill>
                  <a:schemeClr val="accent3"/>
                </a:solidFill>
                <a:latin typeface="Georgia" panose="02040502050405020303" pitchFamily="18" charset="0"/>
              </a:rPr>
              <a:t>Anxiety/Panic attack</a:t>
            </a:r>
          </a:p>
          <a:p>
            <a:pPr>
              <a:lnSpc>
                <a:spcPct val="100000"/>
              </a:lnSpc>
            </a:pPr>
            <a:r>
              <a:rPr lang="en-US" dirty="0">
                <a:solidFill>
                  <a:schemeClr val="accent3"/>
                </a:solidFill>
                <a:latin typeface="Georgia" panose="02040502050405020303" pitchFamily="18" charset="0"/>
              </a:rPr>
              <a:t>Behavioral disturbance</a:t>
            </a:r>
          </a:p>
          <a:p>
            <a:pPr>
              <a:lnSpc>
                <a:spcPct val="100000"/>
              </a:lnSpc>
            </a:pPr>
            <a:r>
              <a:rPr lang="en-US" dirty="0">
                <a:solidFill>
                  <a:schemeClr val="accent3"/>
                </a:solidFill>
                <a:latin typeface="Georgia" panose="02040502050405020303" pitchFamily="18" charset="0"/>
              </a:rPr>
              <a:t>Inability to care for basic needs (i.e. food, shelter, clothing, </a:t>
            </a:r>
            <a:r>
              <a:rPr lang="en-US" dirty="0" smtClean="0">
                <a:solidFill>
                  <a:schemeClr val="accent3"/>
                </a:solidFill>
                <a:latin typeface="Georgia" panose="02040502050405020303" pitchFamily="18" charset="0"/>
              </a:rPr>
              <a:t>essential </a:t>
            </a:r>
            <a:r>
              <a:rPr lang="en-US" dirty="0">
                <a:solidFill>
                  <a:schemeClr val="accent3"/>
                </a:solidFill>
                <a:latin typeface="Georgia" panose="02040502050405020303" pitchFamily="18" charset="0"/>
              </a:rPr>
              <a:t>medical </a:t>
            </a:r>
            <a:r>
              <a:rPr lang="en-US" dirty="0" smtClean="0">
                <a:solidFill>
                  <a:schemeClr val="accent3"/>
                </a:solidFill>
                <a:latin typeface="Georgia" panose="02040502050405020303" pitchFamily="18" charset="0"/>
              </a:rPr>
              <a:t>care, safety)</a:t>
            </a:r>
          </a:p>
          <a:p>
            <a:pPr>
              <a:lnSpc>
                <a:spcPct val="100000"/>
              </a:lnSpc>
            </a:pPr>
            <a:r>
              <a:rPr lang="en-US" dirty="0" smtClean="0">
                <a:solidFill>
                  <a:schemeClr val="accent3"/>
                </a:solidFill>
                <a:latin typeface="Georgia" panose="02040502050405020303" pitchFamily="18" charset="0"/>
              </a:rPr>
              <a:t>Inappropriate </a:t>
            </a:r>
            <a:r>
              <a:rPr lang="en-US" dirty="0" smtClean="0">
                <a:solidFill>
                  <a:schemeClr val="accent3"/>
                </a:solidFill>
                <a:latin typeface="Georgia" panose="02040502050405020303" pitchFamily="18" charset="0"/>
              </a:rPr>
              <a:t>sexual behaviors</a:t>
            </a:r>
            <a:endParaRPr lang="en-US" dirty="0">
              <a:solidFill>
                <a:schemeClr val="accent3"/>
              </a:solidFill>
              <a:latin typeface="Georgia" panose="02040502050405020303" pitchFamily="18" charset="0"/>
            </a:endParaRPr>
          </a:p>
        </p:txBody>
      </p:sp>
      <p:sp>
        <p:nvSpPr>
          <p:cNvPr id="16" name="Content Placeholder 6"/>
          <p:cNvSpPr txBox="1">
            <a:spLocks/>
          </p:cNvSpPr>
          <p:nvPr/>
        </p:nvSpPr>
        <p:spPr>
          <a:xfrm>
            <a:off x="6138528" y="2387605"/>
            <a:ext cx="5421032" cy="41062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solidFill>
                  <a:schemeClr val="bg1"/>
                </a:solidFill>
                <a:latin typeface="Georgia" panose="02040502050405020303" pitchFamily="18" charset="0"/>
              </a:rPr>
              <a:t>Calls </a:t>
            </a:r>
            <a:r>
              <a:rPr lang="en-US" sz="2000" b="1" dirty="0">
                <a:solidFill>
                  <a:schemeClr val="bg1"/>
                </a:solidFill>
                <a:latin typeface="Georgia" panose="02040502050405020303" pitchFamily="18" charset="0"/>
              </a:rPr>
              <a:t>W/ Behavioral Health Component</a:t>
            </a:r>
          </a:p>
          <a:p>
            <a:pPr>
              <a:lnSpc>
                <a:spcPct val="150000"/>
              </a:lnSpc>
            </a:pPr>
            <a:r>
              <a:rPr lang="en-US" dirty="0">
                <a:solidFill>
                  <a:schemeClr val="accent3"/>
                </a:solidFill>
                <a:latin typeface="Georgia" panose="02040502050405020303" pitchFamily="18" charset="0"/>
              </a:rPr>
              <a:t>Emotional Distress related to:</a:t>
            </a:r>
          </a:p>
          <a:p>
            <a:pPr lvl="1">
              <a:lnSpc>
                <a:spcPct val="150000"/>
              </a:lnSpc>
            </a:pPr>
            <a:r>
              <a:rPr lang="en-US" dirty="0">
                <a:solidFill>
                  <a:schemeClr val="accent3"/>
                </a:solidFill>
                <a:latin typeface="Georgia" panose="02040502050405020303" pitchFamily="18" charset="0"/>
              </a:rPr>
              <a:t>Car Accident</a:t>
            </a:r>
          </a:p>
          <a:p>
            <a:pPr lvl="1">
              <a:lnSpc>
                <a:spcPct val="150000"/>
              </a:lnSpc>
            </a:pPr>
            <a:r>
              <a:rPr lang="en-US" dirty="0">
                <a:solidFill>
                  <a:schemeClr val="accent3"/>
                </a:solidFill>
                <a:latin typeface="Georgia" panose="02040502050405020303" pitchFamily="18" charset="0"/>
              </a:rPr>
              <a:t>Physical/Sexual Assault</a:t>
            </a:r>
          </a:p>
          <a:p>
            <a:pPr lvl="1">
              <a:lnSpc>
                <a:spcPct val="150000"/>
              </a:lnSpc>
            </a:pPr>
            <a:r>
              <a:rPr lang="en-US" dirty="0">
                <a:solidFill>
                  <a:schemeClr val="accent3"/>
                </a:solidFill>
                <a:latin typeface="Georgia" panose="02040502050405020303" pitchFamily="18" charset="0"/>
              </a:rPr>
              <a:t>Domestic Violence</a:t>
            </a:r>
          </a:p>
          <a:p>
            <a:pPr lvl="1">
              <a:lnSpc>
                <a:spcPct val="150000"/>
              </a:lnSpc>
            </a:pPr>
            <a:r>
              <a:rPr lang="en-US" dirty="0">
                <a:solidFill>
                  <a:schemeClr val="accent3"/>
                </a:solidFill>
                <a:latin typeface="Georgia" panose="02040502050405020303" pitchFamily="18" charset="0"/>
              </a:rPr>
              <a:t>Custody </a:t>
            </a:r>
            <a:r>
              <a:rPr lang="en-US" dirty="0" smtClean="0">
                <a:solidFill>
                  <a:schemeClr val="accent3"/>
                </a:solidFill>
                <a:latin typeface="Georgia" panose="02040502050405020303" pitchFamily="18" charset="0"/>
              </a:rPr>
              <a:t>Battles</a:t>
            </a:r>
          </a:p>
          <a:p>
            <a:pPr lvl="1">
              <a:lnSpc>
                <a:spcPct val="150000"/>
              </a:lnSpc>
            </a:pPr>
            <a:r>
              <a:rPr lang="en-US" dirty="0" smtClean="0">
                <a:solidFill>
                  <a:schemeClr val="accent3"/>
                </a:solidFill>
                <a:latin typeface="Georgia" panose="02040502050405020303" pitchFamily="18" charset="0"/>
              </a:rPr>
              <a:t>Death Notifications</a:t>
            </a:r>
            <a:endParaRPr lang="en-US" dirty="0">
              <a:solidFill>
                <a:schemeClr val="accent3"/>
              </a:solidFill>
              <a:latin typeface="Georgia" panose="02040502050405020303" pitchFamily="18" charset="0"/>
            </a:endParaRPr>
          </a:p>
          <a:p>
            <a:pPr>
              <a:lnSpc>
                <a:spcPct val="150000"/>
              </a:lnSpc>
            </a:pPr>
            <a:r>
              <a:rPr lang="en-US" dirty="0" smtClean="0">
                <a:solidFill>
                  <a:schemeClr val="accent3"/>
                </a:solidFill>
                <a:latin typeface="Georgia" panose="02040502050405020303" pitchFamily="18" charset="0"/>
              </a:rPr>
              <a:t>Individuals </a:t>
            </a:r>
            <a:r>
              <a:rPr lang="en-US" dirty="0">
                <a:solidFill>
                  <a:schemeClr val="accent3"/>
                </a:solidFill>
                <a:latin typeface="Georgia" panose="02040502050405020303" pitchFamily="18" charset="0"/>
              </a:rPr>
              <a:t>with Mental Illness victimized due to perceived vulnerability</a:t>
            </a:r>
          </a:p>
        </p:txBody>
      </p:sp>
      <p:cxnSp>
        <p:nvCxnSpPr>
          <p:cNvPr id="24" name="Straight Arrow Connector 23"/>
          <p:cNvCxnSpPr/>
          <p:nvPr/>
        </p:nvCxnSpPr>
        <p:spPr>
          <a:xfrm>
            <a:off x="5711522" y="1655519"/>
            <a:ext cx="2312979" cy="668937"/>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xmlns="" id="{0542C21D-CCF4-4B36-9871-CA2B62217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125" y="6141735"/>
            <a:ext cx="2302042" cy="4770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8355" y="1153115"/>
            <a:ext cx="603167" cy="1233140"/>
          </a:xfrm>
          <a:prstGeom prst="rect">
            <a:avLst/>
          </a:prstGeom>
        </p:spPr>
      </p:pic>
      <p:cxnSp>
        <p:nvCxnSpPr>
          <p:cNvPr id="21" name="Straight Arrow Connector 20"/>
          <p:cNvCxnSpPr/>
          <p:nvPr/>
        </p:nvCxnSpPr>
        <p:spPr>
          <a:xfrm flipH="1">
            <a:off x="2795377" y="1686418"/>
            <a:ext cx="2277170" cy="63803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3564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t="-127" r="6800" b="-1"/>
          <a:stretch/>
        </p:blipFill>
        <p:spPr>
          <a:xfrm>
            <a:off x="0" y="-8709"/>
            <a:ext cx="12174584" cy="6866707"/>
          </a:xfrm>
          <a:prstGeom prst="rect">
            <a:avLst/>
          </a:prstGeo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0" y="-8709"/>
            <a:ext cx="12191999" cy="6866709"/>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3">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4D00B79-44BB-4D5F-B51D-2270A854D77A}"/>
              </a:ext>
            </a:extLst>
          </p:cNvPr>
          <p:cNvSpPr>
            <a:spLocks noGrp="1"/>
          </p:cNvSpPr>
          <p:nvPr>
            <p:ph type="title"/>
          </p:nvPr>
        </p:nvSpPr>
        <p:spPr>
          <a:xfrm>
            <a:off x="806116" y="329956"/>
            <a:ext cx="10515600" cy="1325563"/>
          </a:xfrm>
        </p:spPr>
        <p:txBody>
          <a:bodyPr/>
          <a:lstStyle/>
          <a:p>
            <a:r>
              <a:rPr lang="en-US" dirty="0" smtClean="0">
                <a:solidFill>
                  <a:schemeClr val="bg1"/>
                </a:solidFill>
                <a:latin typeface="Georgia" panose="02040502050405020303" pitchFamily="18" charset="0"/>
              </a:rPr>
              <a:t>911 CALLS &amp; OLDER ADULTS:</a:t>
            </a:r>
            <a:endParaRPr lang="en-US" dirty="0">
              <a:solidFill>
                <a:schemeClr val="bg1"/>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latin typeface="Georgia" panose="02040502050405020303" pitchFamily="18" charset="0"/>
              </a:rPr>
              <a:t>5</a:t>
            </a:fld>
            <a:endParaRPr lang="en-US" dirty="0">
              <a:latin typeface="Georgia" panose="02040502050405020303" pitchFamily="18" charset="0"/>
            </a:endParaRPr>
          </a:p>
        </p:txBody>
      </p:sp>
      <p:sp>
        <p:nvSpPr>
          <p:cNvPr id="11" name="object 5" descr="Beige rectangle">
            <a:extLst>
              <a:ext uri="{FF2B5EF4-FFF2-40B4-BE49-F238E27FC236}">
                <a16:creationId xmlns:a16="http://schemas.microsoft.com/office/drawing/2014/main" xmlns="" id="{B07BA1F9-2C19-4C07-B29B-18B9FBCC4755}"/>
              </a:ext>
            </a:extLst>
          </p:cNvPr>
          <p:cNvSpPr/>
          <p:nvPr/>
        </p:nvSpPr>
        <p:spPr>
          <a:xfrm>
            <a:off x="915638" y="1254035"/>
            <a:ext cx="6295060" cy="181658"/>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12" name="Picture 11">
            <a:extLst>
              <a:ext uri="{FF2B5EF4-FFF2-40B4-BE49-F238E27FC236}">
                <a16:creationId xmlns:a16="http://schemas.microsoft.com/office/drawing/2014/main" xmlns="" id="{0542C21D-CCF4-4B36-9871-CA2B62217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4125" y="6141735"/>
            <a:ext cx="2302042" cy="477060"/>
          </a:xfrm>
          <a:prstGeom prst="rect">
            <a:avLst/>
          </a:prstGeom>
        </p:spPr>
      </p:pic>
      <p:sp>
        <p:nvSpPr>
          <p:cNvPr id="10" name="Content Placeholder 3"/>
          <p:cNvSpPr txBox="1">
            <a:spLocks/>
          </p:cNvSpPr>
          <p:nvPr/>
        </p:nvSpPr>
        <p:spPr>
          <a:xfrm>
            <a:off x="838200" y="1596190"/>
            <a:ext cx="10483516" cy="3997302"/>
          </a:xfrm>
          <a:prstGeom prst="rect">
            <a:avLst/>
          </a:prstGeom>
        </p:spPr>
        <p:txBody>
          <a:bodyPr numCol="2">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High regard for law </a:t>
            </a:r>
            <a:r>
              <a:rPr lang="en-US" dirty="0" smtClean="0">
                <a:solidFill>
                  <a:schemeClr val="bg1"/>
                </a:solidFill>
                <a:latin typeface="Georgia" panose="02040502050405020303" pitchFamily="18" charset="0"/>
              </a:rPr>
              <a:t>enforcement </a:t>
            </a:r>
            <a:r>
              <a:rPr lang="en-US" i="1" dirty="0">
                <a:solidFill>
                  <a:schemeClr val="accent5"/>
                </a:solidFill>
                <a:latin typeface="Georgia" panose="02040502050405020303" pitchFamily="18" charset="0"/>
              </a:rPr>
              <a:t>*</a:t>
            </a:r>
            <a:endParaRPr lang="en-US" dirty="0" smtClean="0">
              <a:solidFill>
                <a:schemeClr val="bg1"/>
              </a:solidFill>
              <a:latin typeface="Georgia" panose="02040502050405020303" pitchFamily="18" charset="0"/>
            </a:endParaRPr>
          </a:p>
          <a:p>
            <a:pPr>
              <a:lnSpc>
                <a:spcPct val="100000"/>
              </a:lnSpc>
              <a:buFont typeface="Wingdings" panose="05000000000000000000" pitchFamily="2" charset="2"/>
              <a:buChar char="v"/>
            </a:pPr>
            <a:r>
              <a:rPr lang="en-US" dirty="0">
                <a:solidFill>
                  <a:schemeClr val="bg1"/>
                </a:solidFill>
                <a:latin typeface="Georgia" panose="02040502050405020303" pitchFamily="18" charset="0"/>
              </a:rPr>
              <a:t>L</a:t>
            </a:r>
            <a:r>
              <a:rPr lang="en-US" dirty="0" smtClean="0">
                <a:solidFill>
                  <a:schemeClr val="bg1"/>
                </a:solidFill>
                <a:latin typeface="Georgia" panose="02040502050405020303" pitchFamily="18" charset="0"/>
              </a:rPr>
              <a:t>ess likely to seek mental health treatment due to increased </a:t>
            </a:r>
            <a:r>
              <a:rPr lang="en-US" dirty="0" smtClean="0">
                <a:solidFill>
                  <a:schemeClr val="bg1"/>
                </a:solidFill>
                <a:latin typeface="Georgia" panose="02040502050405020303" pitchFamily="18" charset="0"/>
              </a:rPr>
              <a:t>stigma </a:t>
            </a:r>
            <a:r>
              <a:rPr lang="en-US" i="1" dirty="0">
                <a:solidFill>
                  <a:schemeClr val="accent5"/>
                </a:solidFill>
                <a:latin typeface="Georgia" panose="02040502050405020303" pitchFamily="18" charset="0"/>
              </a:rPr>
              <a:t>*</a:t>
            </a:r>
            <a:endParaRPr lang="en-US" dirty="0" smtClean="0">
              <a:solidFill>
                <a:schemeClr val="bg1"/>
              </a:solidFill>
              <a:latin typeface="Georgia" panose="02040502050405020303" pitchFamily="18" charset="0"/>
            </a:endParaRPr>
          </a:p>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Dementia-onset </a:t>
            </a:r>
            <a:r>
              <a:rPr lang="en-US" i="1" dirty="0">
                <a:solidFill>
                  <a:schemeClr val="accent5"/>
                </a:solidFill>
                <a:latin typeface="Georgia" panose="02040502050405020303" pitchFamily="18" charset="0"/>
              </a:rPr>
              <a:t>*</a:t>
            </a:r>
            <a:endParaRPr lang="en-US" dirty="0" smtClean="0">
              <a:solidFill>
                <a:schemeClr val="bg1"/>
              </a:solidFill>
              <a:latin typeface="Georgia" panose="02040502050405020303" pitchFamily="18" charset="0"/>
            </a:endParaRPr>
          </a:p>
          <a:p>
            <a:pPr lvl="1">
              <a:lnSpc>
                <a:spcPct val="100000"/>
              </a:lnSpc>
            </a:pPr>
            <a:r>
              <a:rPr lang="en-US" dirty="0" smtClean="0">
                <a:solidFill>
                  <a:schemeClr val="accent1"/>
                </a:solidFill>
                <a:latin typeface="Georgia" panose="02040502050405020303" pitchFamily="18" charset="0"/>
              </a:rPr>
              <a:t>Confusion</a:t>
            </a:r>
          </a:p>
          <a:p>
            <a:pPr lvl="1">
              <a:lnSpc>
                <a:spcPct val="100000"/>
              </a:lnSpc>
            </a:pPr>
            <a:r>
              <a:rPr lang="en-US" dirty="0" smtClean="0">
                <a:solidFill>
                  <a:schemeClr val="accent1"/>
                </a:solidFill>
                <a:latin typeface="Georgia" panose="02040502050405020303" pitchFamily="18" charset="0"/>
              </a:rPr>
              <a:t>Paranoid delusions</a:t>
            </a:r>
          </a:p>
          <a:p>
            <a:pPr lvl="1">
              <a:lnSpc>
                <a:spcPct val="100000"/>
              </a:lnSpc>
            </a:pPr>
            <a:r>
              <a:rPr lang="en-US" dirty="0" smtClean="0">
                <a:solidFill>
                  <a:schemeClr val="accent1"/>
                </a:solidFill>
                <a:latin typeface="Georgia" panose="02040502050405020303" pitchFamily="18" charset="0"/>
              </a:rPr>
              <a:t>Hallucinations</a:t>
            </a:r>
          </a:p>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Long-term substance misuse now resulting in medical </a:t>
            </a:r>
            <a:r>
              <a:rPr lang="en-US" dirty="0" smtClean="0">
                <a:solidFill>
                  <a:schemeClr val="bg1"/>
                </a:solidFill>
                <a:latin typeface="Georgia" panose="02040502050405020303" pitchFamily="18" charset="0"/>
              </a:rPr>
              <a:t>complications </a:t>
            </a:r>
            <a:r>
              <a:rPr lang="en-US" i="1" dirty="0">
                <a:solidFill>
                  <a:schemeClr val="accent5"/>
                </a:solidFill>
                <a:latin typeface="Georgia" panose="02040502050405020303" pitchFamily="18" charset="0"/>
              </a:rPr>
              <a:t>*</a:t>
            </a:r>
            <a:endParaRPr lang="en-US" dirty="0" smtClean="0">
              <a:solidFill>
                <a:schemeClr val="bg1"/>
              </a:solidFill>
              <a:latin typeface="Georgia" panose="02040502050405020303" pitchFamily="18" charset="0"/>
            </a:endParaRPr>
          </a:p>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Medical reasons for mental health related symptoms</a:t>
            </a:r>
          </a:p>
          <a:p>
            <a:pPr lvl="1">
              <a:lnSpc>
                <a:spcPct val="100000"/>
              </a:lnSpc>
            </a:pPr>
            <a:r>
              <a:rPr lang="en-US" dirty="0" smtClean="0">
                <a:solidFill>
                  <a:schemeClr val="accent1"/>
                </a:solidFill>
                <a:latin typeface="Georgia" panose="02040502050405020303" pitchFamily="18" charset="0"/>
              </a:rPr>
              <a:t>Medication side effects</a:t>
            </a:r>
          </a:p>
          <a:p>
            <a:pPr lvl="1">
              <a:lnSpc>
                <a:spcPct val="100000"/>
              </a:lnSpc>
            </a:pPr>
            <a:r>
              <a:rPr lang="en-US" dirty="0" smtClean="0">
                <a:solidFill>
                  <a:schemeClr val="accent1"/>
                </a:solidFill>
                <a:latin typeface="Georgia" panose="02040502050405020303" pitchFamily="18" charset="0"/>
              </a:rPr>
              <a:t>Urinary tract infections</a:t>
            </a:r>
          </a:p>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Lack of understanding and education on opiate misuse (i.e. “My doctor prescribed it so it’s okay”)</a:t>
            </a:r>
          </a:p>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Age-specific social stressors</a:t>
            </a:r>
          </a:p>
          <a:p>
            <a:pPr lvl="1">
              <a:lnSpc>
                <a:spcPct val="100000"/>
              </a:lnSpc>
            </a:pPr>
            <a:r>
              <a:rPr lang="en-US" dirty="0" smtClean="0">
                <a:solidFill>
                  <a:schemeClr val="accent1"/>
                </a:solidFill>
                <a:latin typeface="Georgia" panose="02040502050405020303" pitchFamily="18" charset="0"/>
              </a:rPr>
              <a:t>Grief over loved ones</a:t>
            </a:r>
          </a:p>
          <a:p>
            <a:pPr lvl="1">
              <a:lnSpc>
                <a:spcPct val="100000"/>
              </a:lnSpc>
            </a:pPr>
            <a:r>
              <a:rPr lang="en-US" dirty="0" smtClean="0">
                <a:solidFill>
                  <a:schemeClr val="accent1"/>
                </a:solidFill>
                <a:latin typeface="Georgia" panose="02040502050405020303" pitchFamily="18" charset="0"/>
              </a:rPr>
              <a:t>Diminished social </a:t>
            </a:r>
            <a:r>
              <a:rPr lang="en-US" dirty="0" smtClean="0">
                <a:solidFill>
                  <a:schemeClr val="accent1"/>
                </a:solidFill>
                <a:latin typeface="Georgia" panose="02040502050405020303" pitchFamily="18" charset="0"/>
              </a:rPr>
              <a:t>supports </a:t>
            </a:r>
            <a:r>
              <a:rPr lang="en-US" i="1" dirty="0">
                <a:solidFill>
                  <a:schemeClr val="accent5"/>
                </a:solidFill>
                <a:latin typeface="Georgia" panose="02040502050405020303" pitchFamily="18" charset="0"/>
              </a:rPr>
              <a:t>*</a:t>
            </a:r>
            <a:endParaRPr lang="en-US" dirty="0" smtClean="0">
              <a:solidFill>
                <a:schemeClr val="accent1"/>
              </a:solidFill>
              <a:latin typeface="Georgia" panose="02040502050405020303" pitchFamily="18" charset="0"/>
            </a:endParaRPr>
          </a:p>
          <a:p>
            <a:pPr lvl="1">
              <a:lnSpc>
                <a:spcPct val="100000"/>
              </a:lnSpc>
            </a:pPr>
            <a:r>
              <a:rPr lang="en-US" dirty="0" smtClean="0">
                <a:solidFill>
                  <a:schemeClr val="accent1"/>
                </a:solidFill>
                <a:latin typeface="Georgia" panose="02040502050405020303" pitchFamily="18" charset="0"/>
              </a:rPr>
              <a:t>Loss of </a:t>
            </a:r>
            <a:r>
              <a:rPr lang="en-US" dirty="0" smtClean="0">
                <a:solidFill>
                  <a:schemeClr val="accent1"/>
                </a:solidFill>
                <a:latin typeface="Georgia" panose="02040502050405020303" pitchFamily="18" charset="0"/>
              </a:rPr>
              <a:t>independence </a:t>
            </a:r>
            <a:r>
              <a:rPr lang="en-US" i="1" dirty="0">
                <a:solidFill>
                  <a:schemeClr val="accent5"/>
                </a:solidFill>
                <a:latin typeface="Georgia" panose="02040502050405020303" pitchFamily="18" charset="0"/>
              </a:rPr>
              <a:t>*</a:t>
            </a:r>
            <a:endParaRPr lang="en-US" dirty="0" smtClean="0">
              <a:solidFill>
                <a:schemeClr val="accent1"/>
              </a:solidFill>
              <a:latin typeface="Georgia" panose="02040502050405020303" pitchFamily="18" charset="0"/>
            </a:endParaRPr>
          </a:p>
          <a:p>
            <a:pPr lvl="1">
              <a:lnSpc>
                <a:spcPct val="100000"/>
              </a:lnSpc>
            </a:pPr>
            <a:r>
              <a:rPr lang="en-US" dirty="0" smtClean="0">
                <a:solidFill>
                  <a:schemeClr val="accent1"/>
                </a:solidFill>
                <a:latin typeface="Georgia" panose="02040502050405020303" pitchFamily="18" charset="0"/>
              </a:rPr>
              <a:t>Cognitive/Physical </a:t>
            </a:r>
            <a:r>
              <a:rPr lang="en-US" dirty="0" smtClean="0">
                <a:solidFill>
                  <a:schemeClr val="accent1"/>
                </a:solidFill>
                <a:latin typeface="Georgia" panose="02040502050405020303" pitchFamily="18" charset="0"/>
              </a:rPr>
              <a:t>Decline </a:t>
            </a:r>
            <a:r>
              <a:rPr lang="en-US" i="1" dirty="0">
                <a:solidFill>
                  <a:schemeClr val="accent5"/>
                </a:solidFill>
                <a:latin typeface="Georgia" panose="02040502050405020303" pitchFamily="18" charset="0"/>
              </a:rPr>
              <a:t>*</a:t>
            </a:r>
            <a:endParaRPr lang="en-US" dirty="0" smtClean="0">
              <a:solidFill>
                <a:schemeClr val="accent1"/>
              </a:solidFill>
              <a:latin typeface="Georgia" panose="02040502050405020303" pitchFamily="18" charset="0"/>
            </a:endParaRPr>
          </a:p>
          <a:p>
            <a:pPr lvl="1">
              <a:lnSpc>
                <a:spcPct val="100000"/>
              </a:lnSpc>
            </a:pPr>
            <a:r>
              <a:rPr lang="en-US" dirty="0" smtClean="0">
                <a:solidFill>
                  <a:schemeClr val="accent1"/>
                </a:solidFill>
                <a:latin typeface="Georgia" panose="02040502050405020303" pitchFamily="18" charset="0"/>
              </a:rPr>
              <a:t>Physical illnesses (including terminal</a:t>
            </a:r>
            <a:r>
              <a:rPr lang="en-US" dirty="0" smtClean="0">
                <a:solidFill>
                  <a:schemeClr val="accent1"/>
                </a:solidFill>
                <a:latin typeface="Georgia" panose="02040502050405020303" pitchFamily="18" charset="0"/>
              </a:rPr>
              <a:t>) </a:t>
            </a:r>
            <a:r>
              <a:rPr lang="en-US" i="1" dirty="0">
                <a:solidFill>
                  <a:schemeClr val="accent5"/>
                </a:solidFill>
                <a:latin typeface="Georgia" panose="02040502050405020303" pitchFamily="18" charset="0"/>
              </a:rPr>
              <a:t>*</a:t>
            </a:r>
            <a:endParaRPr lang="en-US" dirty="0" smtClean="0">
              <a:solidFill>
                <a:schemeClr val="accent1"/>
              </a:solidFill>
              <a:latin typeface="Georgia" panose="02040502050405020303" pitchFamily="18" charset="0"/>
            </a:endParaRPr>
          </a:p>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COVID concerns</a:t>
            </a:r>
          </a:p>
          <a:p>
            <a:pPr>
              <a:lnSpc>
                <a:spcPct val="100000"/>
              </a:lnSpc>
              <a:buFont typeface="Wingdings" panose="05000000000000000000" pitchFamily="2" charset="2"/>
              <a:buChar char="v"/>
            </a:pPr>
            <a:r>
              <a:rPr lang="en-US" dirty="0" smtClean="0">
                <a:solidFill>
                  <a:schemeClr val="bg1"/>
                </a:solidFill>
                <a:latin typeface="Georgia" panose="02040502050405020303" pitchFamily="18" charset="0"/>
              </a:rPr>
              <a:t>Highest rate of death by suicide among older white </a:t>
            </a:r>
            <a:r>
              <a:rPr lang="en-US" dirty="0" smtClean="0">
                <a:solidFill>
                  <a:schemeClr val="bg1"/>
                </a:solidFill>
                <a:latin typeface="Georgia" panose="02040502050405020303" pitchFamily="18" charset="0"/>
              </a:rPr>
              <a:t>males </a:t>
            </a:r>
            <a:r>
              <a:rPr lang="en-US" i="1" dirty="0">
                <a:solidFill>
                  <a:schemeClr val="accent5"/>
                </a:solidFill>
                <a:latin typeface="Georgia" panose="02040502050405020303" pitchFamily="18" charset="0"/>
              </a:rPr>
              <a:t>*</a:t>
            </a:r>
            <a:endParaRPr lang="en-US" dirty="0" smtClean="0">
              <a:solidFill>
                <a:schemeClr val="bg1"/>
              </a:solidFill>
              <a:latin typeface="Georgia" panose="02040502050405020303" pitchFamily="18" charset="0"/>
            </a:endParaRPr>
          </a:p>
          <a:p>
            <a:pPr>
              <a:lnSpc>
                <a:spcPct val="100000"/>
              </a:lnSpc>
              <a:buFont typeface="Wingdings" panose="05000000000000000000" pitchFamily="2" charset="2"/>
              <a:buChar char="v"/>
            </a:pPr>
            <a:r>
              <a:rPr lang="en-US" i="1" dirty="0" smtClean="0">
                <a:solidFill>
                  <a:schemeClr val="accent5"/>
                </a:solidFill>
                <a:latin typeface="Georgia" panose="02040502050405020303" pitchFamily="18" charset="0"/>
              </a:rPr>
              <a:t>*Case </a:t>
            </a:r>
            <a:r>
              <a:rPr lang="en-US" i="1" dirty="0" smtClean="0">
                <a:solidFill>
                  <a:schemeClr val="accent5"/>
                </a:solidFill>
                <a:latin typeface="Georgia" panose="02040502050405020303" pitchFamily="18" charset="0"/>
              </a:rPr>
              <a:t>Study- “Jack”</a:t>
            </a:r>
            <a:endParaRPr lang="en-US" i="1" dirty="0">
              <a:solidFill>
                <a:schemeClr val="accent5"/>
              </a:solidFill>
              <a:latin typeface="Georgia" panose="02040502050405020303" pitchFamily="18" charset="0"/>
            </a:endParaRPr>
          </a:p>
        </p:txBody>
      </p:sp>
    </p:spTree>
    <p:extLst>
      <p:ext uri="{BB962C8B-B14F-4D97-AF65-F5344CB8AC3E}">
        <p14:creationId xmlns:p14="http://schemas.microsoft.com/office/powerpoint/2010/main" val="2281508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457200"/>
            <a:ext cx="4486191" cy="1082842"/>
          </a:xfrm>
        </p:spPr>
        <p:txBody>
          <a:bodyPr/>
          <a:lstStyle/>
          <a:p>
            <a:r>
              <a:rPr lang="en-US" dirty="0" smtClean="0">
                <a:latin typeface="Georgia" panose="02040502050405020303" pitchFamily="18" charset="0"/>
              </a:rPr>
              <a:t>OFFICER MH RESPONSIBILITIES</a:t>
            </a:r>
            <a:endParaRPr lang="en-US" dirty="0">
              <a:latin typeface="Georgia" panose="02040502050405020303" pitchFamily="18" charset="0"/>
            </a:endParaRPr>
          </a:p>
        </p:txBody>
      </p:sp>
      <p:pic>
        <p:nvPicPr>
          <p:cNvPr id="8" name="Content Placeholder 7"/>
          <p:cNvPicPr>
            <a:picLocks noGrp="1" noChangeAspect="1"/>
          </p:cNvPicPr>
          <p:nvPr>
            <p:ph idx="1"/>
          </p:nvPr>
        </p:nvPicPr>
        <p:blipFill>
          <a:blip r:embed="rId3"/>
          <a:stretch>
            <a:fillRect/>
          </a:stretch>
        </p:blipFill>
        <p:spPr>
          <a:xfrm>
            <a:off x="5405908" y="962526"/>
            <a:ext cx="6167210" cy="4813790"/>
          </a:xfrm>
          <a:prstGeom prst="rect">
            <a:avLst/>
          </a:prstGeom>
        </p:spPr>
      </p:pic>
      <p:sp>
        <p:nvSpPr>
          <p:cNvPr id="7" name="Text Placeholder 6"/>
          <p:cNvSpPr>
            <a:spLocks noGrp="1"/>
          </p:cNvSpPr>
          <p:nvPr>
            <p:ph type="body" sz="half" idx="2"/>
          </p:nvPr>
        </p:nvSpPr>
        <p:spPr>
          <a:xfrm>
            <a:off x="839788" y="1697876"/>
            <a:ext cx="4221659" cy="4898118"/>
          </a:xfrm>
        </p:spPr>
        <p:txBody>
          <a:bodyPr>
            <a:normAutofit/>
          </a:bodyPr>
          <a:lstStyle/>
          <a:p>
            <a:pPr marL="285750" indent="-285750">
              <a:buFont typeface="Wingdings" panose="05000000000000000000" pitchFamily="2" charset="2"/>
              <a:buChar char="v"/>
            </a:pPr>
            <a:r>
              <a:rPr lang="en-US" dirty="0" smtClean="0">
                <a:latin typeface="Georgia" panose="02040502050405020303" pitchFamily="18" charset="0"/>
              </a:rPr>
              <a:t>Respond immediately and appropriately to individuals often in the most severe phase of their mental health symptoms</a:t>
            </a:r>
          </a:p>
          <a:p>
            <a:pPr marL="285750" indent="-285750">
              <a:buFont typeface="Wingdings" panose="05000000000000000000" pitchFamily="2" charset="2"/>
              <a:buChar char="v"/>
            </a:pPr>
            <a:r>
              <a:rPr lang="en-US" dirty="0" smtClean="0">
                <a:latin typeface="Georgia" panose="02040502050405020303" pitchFamily="18" charset="0"/>
              </a:rPr>
              <a:t>Emergency Protective Custody</a:t>
            </a:r>
          </a:p>
          <a:p>
            <a:pPr marL="285750" indent="-285750">
              <a:buFont typeface="Wingdings" panose="05000000000000000000" pitchFamily="2" charset="2"/>
              <a:buChar char="v"/>
            </a:pPr>
            <a:r>
              <a:rPr lang="en-US" dirty="0" smtClean="0">
                <a:latin typeface="Georgia" panose="02040502050405020303" pitchFamily="18" charset="0"/>
              </a:rPr>
              <a:t>With little to no training on:</a:t>
            </a:r>
          </a:p>
          <a:p>
            <a:pPr marL="742950" lvl="1" indent="-285750">
              <a:buFont typeface="Arial" panose="020B0604020202020204" pitchFamily="34" charset="0"/>
              <a:buChar char="•"/>
            </a:pPr>
            <a:r>
              <a:rPr lang="en-US" sz="1600" dirty="0" smtClean="0">
                <a:latin typeface="Georgia" panose="02040502050405020303" pitchFamily="18" charset="0"/>
              </a:rPr>
              <a:t>Identifying mental illness</a:t>
            </a:r>
          </a:p>
          <a:p>
            <a:pPr marL="742950" lvl="1" indent="-285750">
              <a:buFont typeface="Arial" panose="020B0604020202020204" pitchFamily="34" charset="0"/>
              <a:buChar char="•"/>
            </a:pPr>
            <a:r>
              <a:rPr lang="en-US" sz="1600" dirty="0" smtClean="0">
                <a:latin typeface="Georgia" panose="02040502050405020303" pitchFamily="18" charset="0"/>
              </a:rPr>
              <a:t>Trauma-informed care</a:t>
            </a:r>
          </a:p>
          <a:p>
            <a:pPr marL="742950" lvl="1" indent="-285750">
              <a:buFont typeface="Arial" panose="020B0604020202020204" pitchFamily="34" charset="0"/>
              <a:buChar char="•"/>
            </a:pPr>
            <a:r>
              <a:rPr lang="en-US" sz="1600" dirty="0" smtClean="0">
                <a:latin typeface="Georgia" panose="02040502050405020303" pitchFamily="18" charset="0"/>
              </a:rPr>
              <a:t>Autism &amp; intellectual disabilities</a:t>
            </a:r>
          </a:p>
          <a:p>
            <a:pPr marL="742950" lvl="1" indent="-285750">
              <a:buFont typeface="Arial" panose="020B0604020202020204" pitchFamily="34" charset="0"/>
              <a:buChar char="•"/>
            </a:pPr>
            <a:r>
              <a:rPr lang="en-US" sz="1600" dirty="0" smtClean="0">
                <a:latin typeface="Georgia" panose="02040502050405020303" pitchFamily="18" charset="0"/>
              </a:rPr>
              <a:t>Community resources</a:t>
            </a:r>
          </a:p>
          <a:p>
            <a:pPr marL="742950" lvl="1" indent="-285750">
              <a:buFont typeface="Arial" panose="020B0604020202020204" pitchFamily="34" charset="0"/>
              <a:buChar char="•"/>
            </a:pPr>
            <a:r>
              <a:rPr lang="en-US" sz="1600" dirty="0" smtClean="0">
                <a:latin typeface="Georgia" panose="02040502050405020303" pitchFamily="18" charset="0"/>
              </a:rPr>
              <a:t>Suicide risk factors</a:t>
            </a:r>
          </a:p>
          <a:p>
            <a:pPr marL="742950" lvl="1" indent="-285750">
              <a:buFont typeface="Arial" panose="020B0604020202020204" pitchFamily="34" charset="0"/>
              <a:buChar char="•"/>
            </a:pPr>
            <a:r>
              <a:rPr lang="en-US" sz="1600" dirty="0" smtClean="0">
                <a:latin typeface="Georgia" panose="02040502050405020303" pitchFamily="18" charset="0"/>
              </a:rPr>
              <a:t>Dangers associated with specific mental health symptoms</a:t>
            </a:r>
          </a:p>
          <a:p>
            <a:pPr marL="742950" lvl="1" indent="-285750">
              <a:buFont typeface="Arial" panose="020B0604020202020204" pitchFamily="34" charset="0"/>
              <a:buChar char="•"/>
            </a:pPr>
            <a:endParaRPr lang="en-US" sz="1600" dirty="0" smtClean="0">
              <a:latin typeface="Georgia" panose="02040502050405020303" pitchFamily="18" charset="0"/>
            </a:endParaRPr>
          </a:p>
          <a:p>
            <a:pPr marL="285750" indent="-285750">
              <a:buFont typeface="Wingdings" panose="05000000000000000000" pitchFamily="2" charset="2"/>
              <a:buChar char="v"/>
            </a:pPr>
            <a:r>
              <a:rPr lang="en-US" sz="1700" i="1" dirty="0" smtClean="0">
                <a:solidFill>
                  <a:schemeClr val="accent6"/>
                </a:solidFill>
                <a:latin typeface="Georgia" panose="02040502050405020303" pitchFamily="18" charset="0"/>
              </a:rPr>
              <a:t>Without </a:t>
            </a:r>
            <a:r>
              <a:rPr lang="en-US" sz="1700" i="1" dirty="0" smtClean="0">
                <a:solidFill>
                  <a:schemeClr val="accent6"/>
                </a:solidFill>
                <a:latin typeface="Georgia" panose="02040502050405020303" pitchFamily="18" charset="0"/>
              </a:rPr>
              <a:t>behavioral health collaboration and training </a:t>
            </a:r>
            <a:r>
              <a:rPr lang="en-US" sz="1700" i="1" dirty="0" smtClean="0">
                <a:solidFill>
                  <a:schemeClr val="accent6"/>
                </a:solidFill>
                <a:latin typeface="Georgia" panose="02040502050405020303" pitchFamily="18" charset="0"/>
              </a:rPr>
              <a:t>are we setting our officers up for failure?</a:t>
            </a:r>
          </a:p>
        </p:txBody>
      </p:sp>
      <p:sp>
        <p:nvSpPr>
          <p:cNvPr id="4" name="Slide Number Placeholder 3"/>
          <p:cNvSpPr>
            <a:spLocks noGrp="1"/>
          </p:cNvSpPr>
          <p:nvPr>
            <p:ph type="sldNum" sz="quarter" idx="12"/>
          </p:nvPr>
        </p:nvSpPr>
        <p:spPr/>
        <p:txBody>
          <a:bodyPr/>
          <a:lstStyle/>
          <a:p>
            <a:fld id="{82EE24B5-652C-4DB5-B7C3-B5BBEC1280B1}" type="slidenum">
              <a:rPr lang="en-US" smtClean="0">
                <a:latin typeface="Georgia" panose="02040502050405020303" pitchFamily="18" charset="0"/>
              </a:rPr>
              <a:t>6</a:t>
            </a:fld>
            <a:endParaRPr lang="en-US" dirty="0">
              <a:latin typeface="Georgia" panose="02040502050405020303" pitchFamily="18" charset="0"/>
            </a:endParaRPr>
          </a:p>
        </p:txBody>
      </p:sp>
      <p:sp>
        <p:nvSpPr>
          <p:cNvPr id="9" name="object 5" descr="Beige rectangle">
            <a:extLst>
              <a:ext uri="{FF2B5EF4-FFF2-40B4-BE49-F238E27FC236}">
                <a16:creationId xmlns:a16="http://schemas.microsoft.com/office/drawing/2014/main" xmlns="" id="{B07BA1F9-2C19-4C07-B29B-18B9FBCC4755}"/>
              </a:ext>
            </a:extLst>
          </p:cNvPr>
          <p:cNvSpPr/>
          <p:nvPr/>
        </p:nvSpPr>
        <p:spPr>
          <a:xfrm>
            <a:off x="839788" y="1544053"/>
            <a:ext cx="4317748" cy="153823"/>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10" name="Picture 9">
            <a:extLst>
              <a:ext uri="{FF2B5EF4-FFF2-40B4-BE49-F238E27FC236}">
                <a16:creationId xmlns:a16="http://schemas.microsoft.com/office/drawing/2014/main" xmlns="" id="{7B03B91F-7928-453B-9DB0-5D0BAEB695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57" y="6118934"/>
            <a:ext cx="2302042" cy="477060"/>
          </a:xfrm>
          <a:prstGeom prst="rect">
            <a:avLst/>
          </a:prstGeom>
        </p:spPr>
      </p:pic>
      <p:cxnSp>
        <p:nvCxnSpPr>
          <p:cNvPr id="12" name="Straight Arrow Connector 11"/>
          <p:cNvCxnSpPr/>
          <p:nvPr/>
        </p:nvCxnSpPr>
        <p:spPr>
          <a:xfrm flipV="1">
            <a:off x="3994484" y="2398295"/>
            <a:ext cx="1684421" cy="2486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605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02550" y="769121"/>
            <a:ext cx="7973226" cy="5318283"/>
          </a:xfrm>
          <a:prstGeom prst="rect">
            <a:avLst/>
          </a:prstGeom>
        </p:spPr>
      </p:pic>
      <p:sp>
        <p:nvSpPr>
          <p:cNvPr id="5" name="object 3" descr="Beige rectangle">
            <a:extLst>
              <a:ext uri="{FF2B5EF4-FFF2-40B4-BE49-F238E27FC236}">
                <a16:creationId xmlns:a16="http://schemas.microsoft.com/office/drawing/2014/main" xmlns=""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xmlns=""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xmlns="" id="{345C5720-51D4-4632-91CD-936B8AB96750}"/>
              </a:ext>
            </a:extLst>
          </p:cNvPr>
          <p:cNvSpPr>
            <a:spLocks noGrp="1"/>
          </p:cNvSpPr>
          <p:nvPr>
            <p:ph type="title"/>
          </p:nvPr>
        </p:nvSpPr>
        <p:spPr>
          <a:xfrm>
            <a:off x="6264358" y="2511639"/>
            <a:ext cx="5165558" cy="1888797"/>
          </a:xfrm>
        </p:spPr>
        <p:txBody>
          <a:bodyPr>
            <a:normAutofit/>
          </a:bodyPr>
          <a:lstStyle/>
          <a:p>
            <a:r>
              <a:rPr lang="en-US" dirty="0" smtClean="0">
                <a:solidFill>
                  <a:schemeClr val="bg1"/>
                </a:solidFill>
                <a:latin typeface="Georgia" panose="02040502050405020303" pitchFamily="18" charset="0"/>
              </a:rPr>
              <a:t>How can Law Enforcement &amp; Behavioral Health Best Collaborate?</a:t>
            </a:r>
            <a:endParaRPr lang="en-US" dirty="0">
              <a:solidFill>
                <a:schemeClr val="bg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xmlns="" id="{24D506CC-0185-443E-82C7-1600C21D6E91}"/>
              </a:ext>
            </a:extLst>
          </p:cNvPr>
          <p:cNvSpPr>
            <a:spLocks noGrp="1"/>
          </p:cNvSpPr>
          <p:nvPr>
            <p:ph type="sldNum" sz="quarter" idx="12"/>
          </p:nvPr>
        </p:nvSpPr>
        <p:spPr/>
        <p:txBody>
          <a:bodyPr/>
          <a:lstStyle/>
          <a:p>
            <a:fld id="{82EE24B5-652C-4DB5-B7C3-B5BBEC1280B1}" type="slidenum">
              <a:rPr lang="en-US" smtClean="0">
                <a:latin typeface="Georgia" panose="02040502050405020303" pitchFamily="18" charset="0"/>
              </a:rPr>
              <a:t>7</a:t>
            </a:fld>
            <a:endParaRPr lang="en-US" dirty="0">
              <a:latin typeface="Georgia" panose="02040502050405020303" pitchFamily="18" charset="0"/>
            </a:endParaRPr>
          </a:p>
        </p:txBody>
      </p:sp>
      <p:sp>
        <p:nvSpPr>
          <p:cNvPr id="7" name="object 9" descr="Beige rectangle">
            <a:extLst>
              <a:ext uri="{FF2B5EF4-FFF2-40B4-BE49-F238E27FC236}">
                <a16:creationId xmlns:a16="http://schemas.microsoft.com/office/drawing/2014/main" xmlns="" id="{02C6628C-972C-4717-AAF3-D882B30F6658}"/>
              </a:ext>
            </a:extLst>
          </p:cNvPr>
          <p:cNvSpPr/>
          <p:nvPr/>
        </p:nvSpPr>
        <p:spPr>
          <a:xfrm>
            <a:off x="6369554" y="4400435"/>
            <a:ext cx="2637713" cy="45719"/>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pic>
        <p:nvPicPr>
          <p:cNvPr id="8" name="Picture 7">
            <a:extLst>
              <a:ext uri="{FF2B5EF4-FFF2-40B4-BE49-F238E27FC236}">
                <a16:creationId xmlns:a16="http://schemas.microsoft.com/office/drawing/2014/main" xmlns="" id="{03C7FF26-0828-46B0-9DAE-76736B76E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802" y="6087404"/>
            <a:ext cx="2302042" cy="477060"/>
          </a:xfrm>
          <a:prstGeom prst="rect">
            <a:avLst/>
          </a:prstGeom>
        </p:spPr>
      </p:pic>
      <p:sp>
        <p:nvSpPr>
          <p:cNvPr id="10" name="TextBox 9"/>
          <p:cNvSpPr txBox="1"/>
          <p:nvPr/>
        </p:nvSpPr>
        <p:spPr>
          <a:xfrm>
            <a:off x="1397092" y="6189578"/>
            <a:ext cx="5384141" cy="461665"/>
          </a:xfrm>
          <a:prstGeom prst="rect">
            <a:avLst/>
          </a:prstGeom>
          <a:noFill/>
        </p:spPr>
        <p:txBody>
          <a:bodyPr wrap="square" rtlCol="0">
            <a:spAutoFit/>
          </a:bodyPr>
          <a:lstStyle/>
          <a:p>
            <a:pPr algn="ctr"/>
            <a:r>
              <a:rPr lang="en-US" sz="1200" i="1" dirty="0" smtClean="0">
                <a:solidFill>
                  <a:schemeClr val="accent5"/>
                </a:solidFill>
                <a:latin typeface="Georgia" panose="02040502050405020303" pitchFamily="18" charset="0"/>
              </a:rPr>
              <a:t>Lutheran Family Services &amp; Omaha Police Department team up to offer best outcomes for those experiencing mental health crisis in the community.</a:t>
            </a:r>
            <a:endParaRPr lang="en-US" sz="1200" i="1" dirty="0">
              <a:solidFill>
                <a:schemeClr val="accent5"/>
              </a:solidFill>
              <a:latin typeface="Georgia" panose="02040502050405020303" pitchFamily="18" charset="0"/>
            </a:endParaRPr>
          </a:p>
        </p:txBody>
      </p:sp>
    </p:spTree>
    <p:extLst>
      <p:ext uri="{BB962C8B-B14F-4D97-AF65-F5344CB8AC3E}">
        <p14:creationId xmlns:p14="http://schemas.microsoft.com/office/powerpoint/2010/main" val="1060291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CRISIS RESPONSE TEAM: </a:t>
            </a:r>
            <a:br>
              <a:rPr lang="en-US" dirty="0" smtClean="0">
                <a:latin typeface="Georgia" panose="02040502050405020303" pitchFamily="18" charset="0"/>
              </a:rPr>
            </a:br>
            <a:r>
              <a:rPr lang="en-US" dirty="0" smtClean="0">
                <a:latin typeface="Georgia" panose="02040502050405020303" pitchFamily="18" charset="0"/>
              </a:rPr>
              <a:t>Lutheran Family Services of Nebraska</a:t>
            </a:r>
            <a:endParaRPr lang="en-US" dirty="0">
              <a:latin typeface="Georgia" panose="02040502050405020303" pitchFamily="18" charset="0"/>
            </a:endParaRPr>
          </a:p>
        </p:txBody>
      </p:sp>
      <p:sp>
        <p:nvSpPr>
          <p:cNvPr id="5" name="Content Placeholder 4"/>
          <p:cNvSpPr>
            <a:spLocks noGrp="1"/>
          </p:cNvSpPr>
          <p:nvPr>
            <p:ph idx="1"/>
          </p:nvPr>
        </p:nvSpPr>
        <p:spPr>
          <a:xfrm>
            <a:off x="838200" y="1825624"/>
            <a:ext cx="10515600" cy="4789359"/>
          </a:xfrm>
        </p:spPr>
        <p:txBody>
          <a:bodyPr>
            <a:normAutofit/>
          </a:bodyPr>
          <a:lstStyle/>
          <a:p>
            <a:pPr>
              <a:buFont typeface="Wingdings" panose="05000000000000000000" pitchFamily="2" charset="2"/>
              <a:buChar char="v"/>
            </a:pPr>
            <a:r>
              <a:rPr lang="en-US" dirty="0" smtClean="0">
                <a:latin typeface="Georgia" panose="02040502050405020303" pitchFamily="18" charset="0"/>
              </a:rPr>
              <a:t>On-call clinician available 24/7/365 </a:t>
            </a:r>
          </a:p>
          <a:p>
            <a:pPr>
              <a:buFont typeface="Wingdings" panose="05000000000000000000" pitchFamily="2" charset="2"/>
              <a:buChar char="v"/>
            </a:pPr>
            <a:r>
              <a:rPr lang="en-US" dirty="0" smtClean="0">
                <a:latin typeface="Georgia" panose="02040502050405020303" pitchFamily="18" charset="0"/>
              </a:rPr>
              <a:t>Dodge, Douglas, &amp; Washington counties </a:t>
            </a:r>
            <a:endParaRPr lang="en-US" dirty="0" smtClean="0">
              <a:latin typeface="Georgia" panose="02040502050405020303" pitchFamily="18" charset="0"/>
            </a:endParaRPr>
          </a:p>
          <a:p>
            <a:pPr>
              <a:buFont typeface="Wingdings" panose="05000000000000000000" pitchFamily="2" charset="2"/>
              <a:buChar char="v"/>
            </a:pPr>
            <a:r>
              <a:rPr lang="en-US" dirty="0" smtClean="0">
                <a:latin typeface="Georgia" panose="02040502050405020303" pitchFamily="18" charset="0"/>
              </a:rPr>
              <a:t>Telehealth</a:t>
            </a:r>
            <a:endParaRPr lang="en-US" dirty="0" smtClean="0">
              <a:latin typeface="Georgia" panose="02040502050405020303" pitchFamily="18" charset="0"/>
            </a:endParaRPr>
          </a:p>
          <a:p>
            <a:pPr>
              <a:buFont typeface="Wingdings" panose="05000000000000000000" pitchFamily="2" charset="2"/>
              <a:buChar char="v"/>
            </a:pPr>
            <a:r>
              <a:rPr lang="en-US" dirty="0" smtClean="0">
                <a:latin typeface="Georgia" panose="02040502050405020303" pitchFamily="18" charset="0"/>
              </a:rPr>
              <a:t>Assist in:</a:t>
            </a:r>
          </a:p>
          <a:p>
            <a:pPr lvl="1"/>
            <a:r>
              <a:rPr lang="en-US" dirty="0" smtClean="0">
                <a:solidFill>
                  <a:schemeClr val="bg2"/>
                </a:solidFill>
                <a:latin typeface="Georgia" panose="02040502050405020303" pitchFamily="18" charset="0"/>
              </a:rPr>
              <a:t>Jail &amp; hospital diversion</a:t>
            </a:r>
          </a:p>
          <a:p>
            <a:pPr lvl="1"/>
            <a:r>
              <a:rPr lang="en-US" dirty="0">
                <a:solidFill>
                  <a:schemeClr val="bg2"/>
                </a:solidFill>
                <a:latin typeface="Georgia" panose="02040502050405020303" pitchFamily="18" charset="0"/>
              </a:rPr>
              <a:t>A</a:t>
            </a:r>
            <a:r>
              <a:rPr lang="en-US" dirty="0" smtClean="0">
                <a:solidFill>
                  <a:schemeClr val="bg2"/>
                </a:solidFill>
                <a:latin typeface="Georgia" panose="02040502050405020303" pitchFamily="18" charset="0"/>
              </a:rPr>
              <a:t>dvise officers on need for EPC</a:t>
            </a:r>
          </a:p>
          <a:p>
            <a:pPr lvl="1"/>
            <a:r>
              <a:rPr lang="en-US" dirty="0" smtClean="0">
                <a:solidFill>
                  <a:schemeClr val="bg2"/>
                </a:solidFill>
                <a:latin typeface="Georgia" panose="02040502050405020303" pitchFamily="18" charset="0"/>
              </a:rPr>
              <a:t>Link individuals to appropriate community resources</a:t>
            </a:r>
          </a:p>
          <a:p>
            <a:pPr lvl="1"/>
            <a:r>
              <a:rPr lang="en-US" dirty="0" smtClean="0">
                <a:solidFill>
                  <a:schemeClr val="bg2"/>
                </a:solidFill>
                <a:latin typeface="Georgia" panose="02040502050405020303" pitchFamily="18" charset="0"/>
              </a:rPr>
              <a:t>Safety planning</a:t>
            </a:r>
          </a:p>
          <a:p>
            <a:pPr>
              <a:buFont typeface="Wingdings" panose="05000000000000000000" pitchFamily="2" charset="2"/>
              <a:buChar char="v"/>
            </a:pPr>
            <a:r>
              <a:rPr lang="en-US" dirty="0" smtClean="0">
                <a:latin typeface="Georgia" panose="02040502050405020303" pitchFamily="18" charset="0"/>
              </a:rPr>
              <a:t>911 call reduction by more holistic approach</a:t>
            </a:r>
          </a:p>
          <a:p>
            <a:pPr>
              <a:buFont typeface="Wingdings" panose="05000000000000000000" pitchFamily="2" charset="2"/>
              <a:buChar char="v"/>
            </a:pPr>
            <a:r>
              <a:rPr lang="en-US" dirty="0" smtClean="0">
                <a:latin typeface="Georgia" panose="02040502050405020303" pitchFamily="18" charset="0"/>
              </a:rPr>
              <a:t>Seamless link to in-house post-crisis services</a:t>
            </a:r>
          </a:p>
          <a:p>
            <a:pPr lvl="1"/>
            <a:r>
              <a:rPr lang="en-US" dirty="0" smtClean="0">
                <a:solidFill>
                  <a:schemeClr val="bg2"/>
                </a:solidFill>
                <a:latin typeface="Georgia" panose="02040502050405020303" pitchFamily="18" charset="0"/>
              </a:rPr>
              <a:t>Therapy</a:t>
            </a:r>
          </a:p>
          <a:p>
            <a:pPr lvl="1"/>
            <a:r>
              <a:rPr lang="en-US" dirty="0" smtClean="0">
                <a:solidFill>
                  <a:schemeClr val="bg2"/>
                </a:solidFill>
                <a:latin typeface="Georgia" panose="02040502050405020303" pitchFamily="18" charset="0"/>
              </a:rPr>
              <a:t>Medication management</a:t>
            </a:r>
          </a:p>
          <a:p>
            <a:pPr lvl="1"/>
            <a:r>
              <a:rPr lang="en-US" dirty="0" smtClean="0">
                <a:solidFill>
                  <a:schemeClr val="bg2"/>
                </a:solidFill>
                <a:latin typeface="Georgia" panose="02040502050405020303" pitchFamily="18" charset="0"/>
              </a:rPr>
              <a:t>Case management (partnership with Salvation Army)</a:t>
            </a:r>
          </a:p>
          <a:p>
            <a:pPr>
              <a:buFont typeface="Wingdings" panose="05000000000000000000" pitchFamily="2" charset="2"/>
              <a:buChar char="v"/>
            </a:pPr>
            <a:r>
              <a:rPr lang="en-US" dirty="0" smtClean="0">
                <a:latin typeface="Georgia" panose="02040502050405020303" pitchFamily="18" charset="0"/>
              </a:rPr>
              <a:t>Peer </a:t>
            </a:r>
            <a:r>
              <a:rPr lang="en-US" dirty="0" smtClean="0">
                <a:latin typeface="Georgia" panose="02040502050405020303" pitchFamily="18" charset="0"/>
              </a:rPr>
              <a:t>Support Specialist</a:t>
            </a:r>
          </a:p>
          <a:p>
            <a:pPr>
              <a:buFont typeface="Wingdings" panose="05000000000000000000" pitchFamily="2" charset="2"/>
              <a:buChar char="v"/>
            </a:pPr>
            <a:r>
              <a:rPr lang="en-US" dirty="0" smtClean="0">
                <a:latin typeface="Georgia" panose="02040502050405020303" pitchFamily="18" charset="0"/>
              </a:rPr>
              <a:t>Co-Responders collaborate with Omaha Police </a:t>
            </a:r>
            <a:r>
              <a:rPr lang="en-US" dirty="0" smtClean="0">
                <a:latin typeface="Georgia" panose="02040502050405020303" pitchFamily="18" charset="0"/>
              </a:rPr>
              <a:t>Department</a:t>
            </a:r>
            <a:endParaRPr lang="en-US"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82EE24B5-652C-4DB5-B7C3-B5BBEC1280B1}" type="slidenum">
              <a:rPr lang="en-US" smtClean="0">
                <a:latin typeface="Georgia" panose="02040502050405020303" pitchFamily="18" charset="0"/>
              </a:rPr>
              <a:t>8</a:t>
            </a:fld>
            <a:endParaRPr lang="en-US" dirty="0">
              <a:latin typeface="Georgia" panose="02040502050405020303" pitchFamily="18" charset="0"/>
            </a:endParaRPr>
          </a:p>
        </p:txBody>
      </p:sp>
      <p:sp>
        <p:nvSpPr>
          <p:cNvPr id="6" name="object 5" descr="Beige rectangle">
            <a:extLst>
              <a:ext uri="{FF2B5EF4-FFF2-40B4-BE49-F238E27FC236}">
                <a16:creationId xmlns:a16="http://schemas.microsoft.com/office/drawing/2014/main" xmlns="" id="{B07BA1F9-2C19-4C07-B29B-18B9FBCC4755}"/>
              </a:ext>
            </a:extLst>
          </p:cNvPr>
          <p:cNvSpPr/>
          <p:nvPr/>
        </p:nvSpPr>
        <p:spPr>
          <a:xfrm>
            <a:off x="938641" y="1532239"/>
            <a:ext cx="7974699" cy="15845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7" name="Picture 6"/>
          <p:cNvPicPr>
            <a:picLocks noChangeAspect="1"/>
          </p:cNvPicPr>
          <p:nvPr/>
        </p:nvPicPr>
        <p:blipFill>
          <a:blip r:embed="rId2"/>
          <a:stretch>
            <a:fillRect/>
          </a:stretch>
        </p:blipFill>
        <p:spPr>
          <a:xfrm>
            <a:off x="9097264" y="1681919"/>
            <a:ext cx="2728696" cy="2721663"/>
          </a:xfrm>
          <a:prstGeom prst="rect">
            <a:avLst/>
          </a:prstGeom>
        </p:spPr>
      </p:pic>
      <p:pic>
        <p:nvPicPr>
          <p:cNvPr id="8" name="Picture 7"/>
          <p:cNvPicPr>
            <a:picLocks noChangeAspect="1"/>
          </p:cNvPicPr>
          <p:nvPr/>
        </p:nvPicPr>
        <p:blipFill>
          <a:blip r:embed="rId3"/>
          <a:stretch>
            <a:fillRect/>
          </a:stretch>
        </p:blipFill>
        <p:spPr>
          <a:xfrm>
            <a:off x="6696602" y="3466410"/>
            <a:ext cx="2686296" cy="1923779"/>
          </a:xfrm>
          <a:prstGeom prst="rect">
            <a:avLst/>
          </a:prstGeom>
        </p:spPr>
      </p:pic>
      <p:sp>
        <p:nvSpPr>
          <p:cNvPr id="9" name="TextBox 8"/>
          <p:cNvSpPr txBox="1"/>
          <p:nvPr/>
        </p:nvSpPr>
        <p:spPr>
          <a:xfrm>
            <a:off x="7537622" y="5404870"/>
            <a:ext cx="3816178" cy="461665"/>
          </a:xfrm>
          <a:prstGeom prst="rect">
            <a:avLst/>
          </a:prstGeom>
          <a:noFill/>
        </p:spPr>
        <p:txBody>
          <a:bodyPr wrap="square" rtlCol="0">
            <a:spAutoFit/>
          </a:bodyPr>
          <a:lstStyle/>
          <a:p>
            <a:pPr algn="ctr"/>
            <a:r>
              <a:rPr lang="en-US" sz="1200" i="1" dirty="0" smtClean="0">
                <a:solidFill>
                  <a:schemeClr val="accent1"/>
                </a:solidFill>
                <a:latin typeface="Georgia" panose="02040502050405020303" pitchFamily="18" charset="0"/>
              </a:rPr>
              <a:t>Prescription lock box &amp; handgun safe utilized in safety planning.</a:t>
            </a:r>
            <a:endParaRPr lang="en-US" sz="1200" i="1" dirty="0">
              <a:solidFill>
                <a:schemeClr val="accent1"/>
              </a:solidFill>
              <a:latin typeface="Georgia" panose="02040502050405020303" pitchFamily="18" charset="0"/>
            </a:endParaRPr>
          </a:p>
        </p:txBody>
      </p:sp>
      <p:pic>
        <p:nvPicPr>
          <p:cNvPr id="10" name="Picture 9">
            <a:extLst>
              <a:ext uri="{FF2B5EF4-FFF2-40B4-BE49-F238E27FC236}">
                <a16:creationId xmlns:a16="http://schemas.microsoft.com/office/drawing/2014/main" xmlns="" id="{03C7FF26-0828-46B0-9DAE-76736B76E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802" y="6087404"/>
            <a:ext cx="2302042" cy="477060"/>
          </a:xfrm>
          <a:prstGeom prst="rect">
            <a:avLst/>
          </a:prstGeom>
        </p:spPr>
      </p:pic>
    </p:spTree>
    <p:extLst>
      <p:ext uri="{BB962C8B-B14F-4D97-AF65-F5344CB8AC3E}">
        <p14:creationId xmlns:p14="http://schemas.microsoft.com/office/powerpoint/2010/main" val="51349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D87B918-371C-4B31-9C7A-1D9A08C8A3BB}"/>
              </a:ext>
            </a:extLst>
          </p:cNvPr>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1201" y="0"/>
            <a:ext cx="12189598" cy="6856650"/>
          </a:xfrm>
        </p:spPr>
      </p:pic>
      <p:sp>
        <p:nvSpPr>
          <p:cNvPr id="8" name="object 3" descr="Blue rectangle">
            <a:extLst>
              <a:ext uri="{FF2B5EF4-FFF2-40B4-BE49-F238E27FC236}">
                <a16:creationId xmlns:a16="http://schemas.microsoft.com/office/drawing/2014/main" xmlns="" id="{A277388B-76FD-44C4-B506-F8A157E57C65}"/>
              </a:ext>
            </a:extLst>
          </p:cNvPr>
          <p:cNvSpPr/>
          <p:nvPr/>
        </p:nvSpPr>
        <p:spPr>
          <a:xfrm>
            <a:off x="1202" y="0"/>
            <a:ext cx="12189598"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xmlns=""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4D00B79-44BB-4D5F-B51D-2270A854D77A}"/>
              </a:ext>
            </a:extLst>
          </p:cNvPr>
          <p:cNvSpPr>
            <a:spLocks noGrp="1"/>
          </p:cNvSpPr>
          <p:nvPr>
            <p:ph type="title"/>
          </p:nvPr>
        </p:nvSpPr>
        <p:spPr>
          <a:xfrm>
            <a:off x="2080419" y="329956"/>
            <a:ext cx="9571889" cy="1325563"/>
          </a:xfrm>
        </p:spPr>
        <p:txBody>
          <a:bodyPr>
            <a:normAutofit/>
          </a:bodyPr>
          <a:lstStyle/>
          <a:p>
            <a:r>
              <a:rPr lang="en-US" dirty="0" smtClean="0">
                <a:solidFill>
                  <a:schemeClr val="bg2"/>
                </a:solidFill>
                <a:latin typeface="Georgia" panose="02040502050405020303" pitchFamily="18" charset="0"/>
              </a:rPr>
              <a:t>OMAHA, NE: </a:t>
            </a:r>
            <a:br>
              <a:rPr lang="en-US" dirty="0" smtClean="0">
                <a:solidFill>
                  <a:schemeClr val="bg2"/>
                </a:solidFill>
                <a:latin typeface="Georgia" panose="02040502050405020303" pitchFamily="18" charset="0"/>
              </a:rPr>
            </a:br>
            <a:r>
              <a:rPr lang="en-US" dirty="0" smtClean="0">
                <a:solidFill>
                  <a:schemeClr val="bg2"/>
                </a:solidFill>
                <a:latin typeface="Georgia" panose="02040502050405020303" pitchFamily="18" charset="0"/>
              </a:rPr>
              <a:t>Behavioral Health &amp; Wellness Unit (BHWU)</a:t>
            </a:r>
            <a:endParaRPr lang="en-US" dirty="0">
              <a:solidFill>
                <a:schemeClr val="bg2"/>
              </a:solidFill>
              <a:latin typeface="Georgia" panose="02040502050405020303" pitchFamily="18" charset="0"/>
            </a:endParaRPr>
          </a:p>
        </p:txBody>
      </p:sp>
      <p:sp>
        <p:nvSpPr>
          <p:cNvPr id="5" name="Slide Number Placeholder 4">
            <a:extLst>
              <a:ext uri="{FF2B5EF4-FFF2-40B4-BE49-F238E27FC236}">
                <a16:creationId xmlns:a16="http://schemas.microsoft.com/office/drawing/2014/main" xmlns="" id="{CDF3C1EE-D9A0-406A-9A3A-75C82527E0DC}"/>
              </a:ext>
            </a:extLst>
          </p:cNvPr>
          <p:cNvSpPr>
            <a:spLocks noGrp="1"/>
          </p:cNvSpPr>
          <p:nvPr>
            <p:ph type="sldNum" sz="quarter" idx="12"/>
          </p:nvPr>
        </p:nvSpPr>
        <p:spPr/>
        <p:txBody>
          <a:bodyPr/>
          <a:lstStyle/>
          <a:p>
            <a:fld id="{82EE24B5-652C-4DB5-B7C3-B5BBEC1280B1}" type="slidenum">
              <a:rPr lang="en-US" smtClean="0"/>
              <a:t>9</a:t>
            </a:fld>
            <a:endParaRPr lang="en-US" dirty="0"/>
          </a:p>
        </p:txBody>
      </p:sp>
      <p:sp>
        <p:nvSpPr>
          <p:cNvPr id="11" name="object 5" descr="Beige rectangle">
            <a:extLst>
              <a:ext uri="{FF2B5EF4-FFF2-40B4-BE49-F238E27FC236}">
                <a16:creationId xmlns:a16="http://schemas.microsoft.com/office/drawing/2014/main" xmlns="" id="{B07BA1F9-2C19-4C07-B29B-18B9FBCC4755}"/>
              </a:ext>
            </a:extLst>
          </p:cNvPr>
          <p:cNvSpPr/>
          <p:nvPr/>
        </p:nvSpPr>
        <p:spPr>
          <a:xfrm>
            <a:off x="915635" y="1470831"/>
            <a:ext cx="10476615" cy="14428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3" name="n_apzgef8pc"/>
          <p:cNvPicPr>
            <a:picLocks noRot="1" noChangeAspect="1"/>
          </p:cNvPicPr>
          <p:nvPr>
            <a:videoFile r:link="rId1"/>
          </p:nvPr>
        </p:nvPicPr>
        <p:blipFill>
          <a:blip r:embed="rId5"/>
          <a:stretch>
            <a:fillRect/>
          </a:stretch>
        </p:blipFill>
        <p:spPr>
          <a:xfrm>
            <a:off x="915637" y="1689724"/>
            <a:ext cx="8248488" cy="4639775"/>
          </a:xfrm>
          <a:prstGeom prst="rect">
            <a:avLst/>
          </a:prstGeom>
        </p:spPr>
      </p:pic>
      <p:sp>
        <p:nvSpPr>
          <p:cNvPr id="4" name="TextBox 3"/>
          <p:cNvSpPr txBox="1"/>
          <p:nvPr/>
        </p:nvSpPr>
        <p:spPr>
          <a:xfrm>
            <a:off x="9331500" y="1708049"/>
            <a:ext cx="2581338" cy="3939540"/>
          </a:xfrm>
          <a:prstGeom prst="rect">
            <a:avLst/>
          </a:prstGeom>
          <a:noFill/>
        </p:spPr>
        <p:txBody>
          <a:bodyPr wrap="square" rtlCol="0">
            <a:spAutoFit/>
          </a:bodyPr>
          <a:lstStyle/>
          <a:p>
            <a:r>
              <a:rPr lang="en-US" sz="1600" i="1" dirty="0">
                <a:solidFill>
                  <a:schemeClr val="accent1"/>
                </a:solidFill>
                <a:latin typeface="Georgia" panose="02040502050405020303" pitchFamily="18" charset="0"/>
              </a:rPr>
              <a:t>Omaha Police Department utilizing mental health professionals to more effectively respond to crisis calls.</a:t>
            </a:r>
          </a:p>
          <a:p>
            <a:endParaRPr lang="en-US" sz="1400" dirty="0">
              <a:solidFill>
                <a:schemeClr val="bg1"/>
              </a:solidFill>
              <a:latin typeface="Georgia" panose="02040502050405020303" pitchFamily="18" charset="0"/>
            </a:endParaRPr>
          </a:p>
          <a:p>
            <a:endParaRPr lang="en-US" sz="1400" dirty="0">
              <a:solidFill>
                <a:schemeClr val="bg1"/>
              </a:solidFill>
              <a:latin typeface="Georgia" panose="02040502050405020303" pitchFamily="18" charset="0"/>
            </a:endParaRPr>
          </a:p>
          <a:p>
            <a:endParaRPr lang="en-US" sz="1400" dirty="0">
              <a:solidFill>
                <a:schemeClr val="bg1"/>
              </a:solidFill>
              <a:latin typeface="Georgia" panose="02040502050405020303" pitchFamily="18" charset="0"/>
            </a:endParaRPr>
          </a:p>
          <a:p>
            <a:r>
              <a:rPr lang="en-US" sz="1400" b="1" dirty="0">
                <a:solidFill>
                  <a:schemeClr val="bg1"/>
                </a:solidFill>
                <a:latin typeface="Georgia" panose="02040502050405020303" pitchFamily="18" charset="0"/>
              </a:rPr>
              <a:t>Lindsay Kroll</a:t>
            </a:r>
            <a:r>
              <a:rPr lang="en-US" sz="1400" dirty="0">
                <a:solidFill>
                  <a:schemeClr val="bg1"/>
                </a:solidFill>
                <a:latin typeface="Georgia" panose="02040502050405020303" pitchFamily="18" charset="0"/>
              </a:rPr>
              <a:t>, </a:t>
            </a:r>
          </a:p>
          <a:p>
            <a:r>
              <a:rPr lang="en-US" sz="1400" dirty="0">
                <a:solidFill>
                  <a:schemeClr val="bg1"/>
                </a:solidFill>
                <a:latin typeface="Georgia" panose="02040502050405020303" pitchFamily="18" charset="0"/>
              </a:rPr>
              <a:t>LIMHP, NCC</a:t>
            </a:r>
          </a:p>
          <a:p>
            <a:r>
              <a:rPr lang="en-US" sz="1400" dirty="0">
                <a:solidFill>
                  <a:schemeClr val="bg1"/>
                </a:solidFill>
                <a:latin typeface="Georgia" panose="02040502050405020303" pitchFamily="18" charset="0"/>
              </a:rPr>
              <a:t>OPD Mental Health Coordinator</a:t>
            </a:r>
          </a:p>
          <a:p>
            <a:endParaRPr lang="en-US" sz="1400" dirty="0">
              <a:solidFill>
                <a:schemeClr val="bg1"/>
              </a:solidFill>
              <a:latin typeface="Georgia" panose="02040502050405020303" pitchFamily="18" charset="0"/>
            </a:endParaRPr>
          </a:p>
          <a:p>
            <a:r>
              <a:rPr lang="en-US" sz="1400" b="1" dirty="0">
                <a:solidFill>
                  <a:schemeClr val="bg1"/>
                </a:solidFill>
                <a:latin typeface="Georgia" panose="02040502050405020303" pitchFamily="18" charset="0"/>
              </a:rPr>
              <a:t>Sgt. Jason Heft</a:t>
            </a:r>
            <a:r>
              <a:rPr lang="en-US" sz="1400" dirty="0">
                <a:solidFill>
                  <a:schemeClr val="bg1"/>
                </a:solidFill>
                <a:latin typeface="Georgia" panose="02040502050405020303" pitchFamily="18" charset="0"/>
              </a:rPr>
              <a:t>,</a:t>
            </a:r>
          </a:p>
          <a:p>
            <a:r>
              <a:rPr lang="en-US" sz="1400" dirty="0">
                <a:solidFill>
                  <a:schemeClr val="bg1"/>
                </a:solidFill>
                <a:latin typeface="Georgia" panose="02040502050405020303" pitchFamily="18" charset="0"/>
              </a:rPr>
              <a:t>Mental Health &amp; Wellness Unit Supervisor</a:t>
            </a:r>
          </a:p>
        </p:txBody>
      </p:sp>
      <p:pic>
        <p:nvPicPr>
          <p:cNvPr id="10" name="Picture 9">
            <a:extLst>
              <a:ext uri="{FF2B5EF4-FFF2-40B4-BE49-F238E27FC236}">
                <a16:creationId xmlns:a16="http://schemas.microsoft.com/office/drawing/2014/main" xmlns="" id="{CF442642-7669-439B-92C0-CE458E1E6A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6802" y="6142372"/>
            <a:ext cx="2302042" cy="47706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436" y="450980"/>
            <a:ext cx="1150983" cy="1164137"/>
          </a:xfrm>
          <a:prstGeom prst="rect">
            <a:avLst/>
          </a:prstGeom>
        </p:spPr>
      </p:pic>
    </p:spTree>
    <p:extLst>
      <p:ext uri="{BB962C8B-B14F-4D97-AF65-F5344CB8AC3E}">
        <p14:creationId xmlns:p14="http://schemas.microsoft.com/office/powerpoint/2010/main" val="4099733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118CE8-9293-4220-BA3B-5D353B13ABC9}">
  <ds:schemaRef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DDA16B-F3AC-4A5B-9F5F-6F5A8F47A9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Professional services marketing plan</Template>
  <TotalTime>0</TotalTime>
  <Words>1838</Words>
  <Application>Microsoft Office PowerPoint</Application>
  <PresentationFormat>Widescreen</PresentationFormat>
  <Paragraphs>316</Paragraphs>
  <Slides>22</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vt:lpstr>
      <vt:lpstr>Calibri</vt:lpstr>
      <vt:lpstr>Georgia</vt:lpstr>
      <vt:lpstr>Gill Sans MT</vt:lpstr>
      <vt:lpstr>Wingdings</vt:lpstr>
      <vt:lpstr>Office Theme</vt:lpstr>
      <vt:lpstr>PARTNERS IN TIME: LAW ENFORCEMENT &amp; BEHAVIORAL HEALTH COLLABORATION</vt:lpstr>
      <vt:lpstr>WHICH CATEGORY BEST DESCRIBES YOU?</vt:lpstr>
      <vt:lpstr>Why Law Enforcement &amp; Behavioral Health Collaboration?</vt:lpstr>
      <vt:lpstr>OFFICERS OFTEN 1ST TO RESPOND TO:</vt:lpstr>
      <vt:lpstr>911 CALLS &amp; OLDER ADULTS:</vt:lpstr>
      <vt:lpstr>OFFICER MH RESPONSIBILITIES</vt:lpstr>
      <vt:lpstr>How can Law Enforcement &amp; Behavioral Health Best Collaborate?</vt:lpstr>
      <vt:lpstr>CRISIS RESPONSE TEAM:  Lutheran Family Services of Nebraska</vt:lpstr>
      <vt:lpstr>OMAHA, NE:  Behavioral Health &amp; Wellness Unit (BHWU)</vt:lpstr>
      <vt:lpstr>OMAHA, NE: Co-Responder Program</vt:lpstr>
      <vt:lpstr>JOHNSON COUNTY, KS:  Co-Responder Program</vt:lpstr>
      <vt:lpstr>WILLLIAMSON COUNTY, TX:  Mobile Outreach Team (MOT)</vt:lpstr>
      <vt:lpstr>CHAPEL HILL, NC: Crisis Response Team</vt:lpstr>
      <vt:lpstr>CRISIS INTERVENTION TEAM TRAINING (CIT)</vt:lpstr>
      <vt:lpstr>CIT HEARTLAND CHAPTER: Intro</vt:lpstr>
      <vt:lpstr>CIT HEARTLAND CHAPTER: Curriculum</vt:lpstr>
      <vt:lpstr>CIT HEARTLAND CHAPTER:  Mental Health &amp; Older Adults Presentation</vt:lpstr>
      <vt:lpstr>CIT HEARTLAND CHAPTER:  Scenario-Based Training</vt:lpstr>
      <vt:lpstr>APPLICATION: Moving Forward</vt:lpstr>
      <vt:lpstr>APPLICATION: Moving Forward (cont.)</vt:lpstr>
      <vt:lpstr>REFERENCES</vt:lpstr>
      <vt:lpstr>CONTACT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2020-09-23T02:18:10Z</dcterms:created>
  <dcterms:modified xsi:type="dcterms:W3CDTF">2020-09-24T11:01:02Z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