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75" r:id="rId5"/>
    <p:sldId id="259" r:id="rId6"/>
    <p:sldId id="260" r:id="rId7"/>
    <p:sldId id="261" r:id="rId8"/>
    <p:sldId id="276" r:id="rId9"/>
    <p:sldId id="262" r:id="rId10"/>
    <p:sldId id="263" r:id="rId11"/>
    <p:sldId id="264" r:id="rId12"/>
    <p:sldId id="266" r:id="rId13"/>
    <p:sldId id="274" r:id="rId14"/>
    <p:sldId id="267" r:id="rId15"/>
    <p:sldId id="268" r:id="rId16"/>
    <p:sldId id="270" r:id="rId17"/>
    <p:sldId id="271" r:id="rId18"/>
    <p:sldId id="272" r:id="rId19"/>
    <p:sldId id="273" r:id="rId20"/>
  </p:sldIdLst>
  <p:sldSz cx="3657600" cy="3657600"/>
  <p:notesSz cx="9144000" cy="6858000"/>
  <p:defaultTextStyle>
    <a:defPPr>
      <a:defRPr lang="en-US"/>
    </a:defPPr>
    <a:lvl1pPr marL="0" algn="l" defTabSz="442781" rtl="0" eaLnBrk="1" latinLnBrk="0" hangingPunct="1">
      <a:defRPr sz="900" kern="1200">
        <a:solidFill>
          <a:schemeClr val="tx1"/>
        </a:solidFill>
        <a:latin typeface="+mn-lt"/>
        <a:ea typeface="+mn-ea"/>
        <a:cs typeface="+mn-cs"/>
      </a:defRPr>
    </a:lvl1pPr>
    <a:lvl2pPr marL="221390" algn="l" defTabSz="442781" rtl="0" eaLnBrk="1" latinLnBrk="0" hangingPunct="1">
      <a:defRPr sz="900" kern="1200">
        <a:solidFill>
          <a:schemeClr val="tx1"/>
        </a:solidFill>
        <a:latin typeface="+mn-lt"/>
        <a:ea typeface="+mn-ea"/>
        <a:cs typeface="+mn-cs"/>
      </a:defRPr>
    </a:lvl2pPr>
    <a:lvl3pPr marL="442781" algn="l" defTabSz="442781" rtl="0" eaLnBrk="1" latinLnBrk="0" hangingPunct="1">
      <a:defRPr sz="900" kern="1200">
        <a:solidFill>
          <a:schemeClr val="tx1"/>
        </a:solidFill>
        <a:latin typeface="+mn-lt"/>
        <a:ea typeface="+mn-ea"/>
        <a:cs typeface="+mn-cs"/>
      </a:defRPr>
    </a:lvl3pPr>
    <a:lvl4pPr marL="664171" algn="l" defTabSz="442781" rtl="0" eaLnBrk="1" latinLnBrk="0" hangingPunct="1">
      <a:defRPr sz="900" kern="1200">
        <a:solidFill>
          <a:schemeClr val="tx1"/>
        </a:solidFill>
        <a:latin typeface="+mn-lt"/>
        <a:ea typeface="+mn-ea"/>
        <a:cs typeface="+mn-cs"/>
      </a:defRPr>
    </a:lvl4pPr>
    <a:lvl5pPr marL="885561" algn="l" defTabSz="442781" rtl="0" eaLnBrk="1" latinLnBrk="0" hangingPunct="1">
      <a:defRPr sz="900" kern="1200">
        <a:solidFill>
          <a:schemeClr val="tx1"/>
        </a:solidFill>
        <a:latin typeface="+mn-lt"/>
        <a:ea typeface="+mn-ea"/>
        <a:cs typeface="+mn-cs"/>
      </a:defRPr>
    </a:lvl5pPr>
    <a:lvl6pPr marL="1106952" algn="l" defTabSz="442781" rtl="0" eaLnBrk="1" latinLnBrk="0" hangingPunct="1">
      <a:defRPr sz="900" kern="1200">
        <a:solidFill>
          <a:schemeClr val="tx1"/>
        </a:solidFill>
        <a:latin typeface="+mn-lt"/>
        <a:ea typeface="+mn-ea"/>
        <a:cs typeface="+mn-cs"/>
      </a:defRPr>
    </a:lvl6pPr>
    <a:lvl7pPr marL="1328342" algn="l" defTabSz="442781" rtl="0" eaLnBrk="1" latinLnBrk="0" hangingPunct="1">
      <a:defRPr sz="900" kern="1200">
        <a:solidFill>
          <a:schemeClr val="tx1"/>
        </a:solidFill>
        <a:latin typeface="+mn-lt"/>
        <a:ea typeface="+mn-ea"/>
        <a:cs typeface="+mn-cs"/>
      </a:defRPr>
    </a:lvl7pPr>
    <a:lvl8pPr marL="1549733" algn="l" defTabSz="442781" rtl="0" eaLnBrk="1" latinLnBrk="0" hangingPunct="1">
      <a:defRPr sz="900" kern="1200">
        <a:solidFill>
          <a:schemeClr val="tx1"/>
        </a:solidFill>
        <a:latin typeface="+mn-lt"/>
        <a:ea typeface="+mn-ea"/>
        <a:cs typeface="+mn-cs"/>
      </a:defRPr>
    </a:lvl8pPr>
    <a:lvl9pPr marL="1771123" algn="l" defTabSz="442781" rtl="0" eaLnBrk="1" latinLnBrk="0" hangingPunct="1">
      <a:defRPr sz="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515" autoAdjust="0"/>
    <p:restoredTop sz="94658" autoAdjust="0"/>
  </p:normalViewPr>
  <p:slideViewPr>
    <p:cSldViewPr>
      <p:cViewPr varScale="1">
        <p:scale>
          <a:sx n="130" d="100"/>
          <a:sy n="130" d="100"/>
        </p:scale>
        <p:origin x="-2094" y="-84"/>
      </p:cViewPr>
      <p:guideLst>
        <p:guide orient="horz" pos="1152"/>
        <p:guide pos="1153"/>
      </p:guideLst>
    </p:cSldViewPr>
  </p:slideViewPr>
  <p:outlineViewPr>
    <p:cViewPr>
      <p:scale>
        <a:sx n="33" d="100"/>
        <a:sy n="33" d="100"/>
      </p:scale>
      <p:origin x="66" y="1164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79FD5C0-B46F-485B-BCAD-25D05FBDC8FD}" type="datetimeFigureOut">
              <a:rPr lang="en-US" smtClean="0"/>
              <a:pPr/>
              <a:t>8/7/2010</a:t>
            </a:fld>
            <a:endParaRPr lang="en-US" dirty="0"/>
          </a:p>
        </p:txBody>
      </p:sp>
      <p:sp>
        <p:nvSpPr>
          <p:cNvPr id="4" name="Slide Image Placeholder 3"/>
          <p:cNvSpPr>
            <a:spLocks noGrp="1" noRot="1" noChangeAspect="1"/>
          </p:cNvSpPr>
          <p:nvPr>
            <p:ph type="sldImg" idx="2"/>
          </p:nvPr>
        </p:nvSpPr>
        <p:spPr>
          <a:xfrm>
            <a:off x="3286125" y="514350"/>
            <a:ext cx="257175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B237513-8F73-4AEE-A79B-99BAA5F761B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42781" rtl="0" eaLnBrk="1" latinLnBrk="0" hangingPunct="1">
      <a:defRPr sz="600" kern="1200">
        <a:solidFill>
          <a:schemeClr val="tx1"/>
        </a:solidFill>
        <a:latin typeface="+mn-lt"/>
        <a:ea typeface="+mn-ea"/>
        <a:cs typeface="+mn-cs"/>
      </a:defRPr>
    </a:lvl1pPr>
    <a:lvl2pPr marL="221390" algn="l" defTabSz="442781" rtl="0" eaLnBrk="1" latinLnBrk="0" hangingPunct="1">
      <a:defRPr sz="600" kern="1200">
        <a:solidFill>
          <a:schemeClr val="tx1"/>
        </a:solidFill>
        <a:latin typeface="+mn-lt"/>
        <a:ea typeface="+mn-ea"/>
        <a:cs typeface="+mn-cs"/>
      </a:defRPr>
    </a:lvl2pPr>
    <a:lvl3pPr marL="442781" algn="l" defTabSz="442781" rtl="0" eaLnBrk="1" latinLnBrk="0" hangingPunct="1">
      <a:defRPr sz="600" kern="1200">
        <a:solidFill>
          <a:schemeClr val="tx1"/>
        </a:solidFill>
        <a:latin typeface="+mn-lt"/>
        <a:ea typeface="+mn-ea"/>
        <a:cs typeface="+mn-cs"/>
      </a:defRPr>
    </a:lvl3pPr>
    <a:lvl4pPr marL="664171" algn="l" defTabSz="442781" rtl="0" eaLnBrk="1" latinLnBrk="0" hangingPunct="1">
      <a:defRPr sz="600" kern="1200">
        <a:solidFill>
          <a:schemeClr val="tx1"/>
        </a:solidFill>
        <a:latin typeface="+mn-lt"/>
        <a:ea typeface="+mn-ea"/>
        <a:cs typeface="+mn-cs"/>
      </a:defRPr>
    </a:lvl4pPr>
    <a:lvl5pPr marL="885561" algn="l" defTabSz="442781" rtl="0" eaLnBrk="1" latinLnBrk="0" hangingPunct="1">
      <a:defRPr sz="600" kern="1200">
        <a:solidFill>
          <a:schemeClr val="tx1"/>
        </a:solidFill>
        <a:latin typeface="+mn-lt"/>
        <a:ea typeface="+mn-ea"/>
        <a:cs typeface="+mn-cs"/>
      </a:defRPr>
    </a:lvl5pPr>
    <a:lvl6pPr marL="1106952" algn="l" defTabSz="442781" rtl="0" eaLnBrk="1" latinLnBrk="0" hangingPunct="1">
      <a:defRPr sz="600" kern="1200">
        <a:solidFill>
          <a:schemeClr val="tx1"/>
        </a:solidFill>
        <a:latin typeface="+mn-lt"/>
        <a:ea typeface="+mn-ea"/>
        <a:cs typeface="+mn-cs"/>
      </a:defRPr>
    </a:lvl6pPr>
    <a:lvl7pPr marL="1328342" algn="l" defTabSz="442781" rtl="0" eaLnBrk="1" latinLnBrk="0" hangingPunct="1">
      <a:defRPr sz="600" kern="1200">
        <a:solidFill>
          <a:schemeClr val="tx1"/>
        </a:solidFill>
        <a:latin typeface="+mn-lt"/>
        <a:ea typeface="+mn-ea"/>
        <a:cs typeface="+mn-cs"/>
      </a:defRPr>
    </a:lvl7pPr>
    <a:lvl8pPr marL="1549733" algn="l" defTabSz="442781" rtl="0" eaLnBrk="1" latinLnBrk="0" hangingPunct="1">
      <a:defRPr sz="600" kern="1200">
        <a:solidFill>
          <a:schemeClr val="tx1"/>
        </a:solidFill>
        <a:latin typeface="+mn-lt"/>
        <a:ea typeface="+mn-ea"/>
        <a:cs typeface="+mn-cs"/>
      </a:defRPr>
    </a:lvl8pPr>
    <a:lvl9pPr marL="1771123" algn="l" defTabSz="442781"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514350"/>
            <a:ext cx="2571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37513-8F73-4AEE-A79B-99BAA5F761B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514350"/>
            <a:ext cx="2571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37513-8F73-4AEE-A79B-99BAA5F761B5}"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514350"/>
            <a:ext cx="2571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37513-8F73-4AEE-A79B-99BAA5F761B5}"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514350"/>
            <a:ext cx="2571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37513-8F73-4AEE-A79B-99BAA5F761B5}"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514350"/>
            <a:ext cx="2571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37513-8F73-4AEE-A79B-99BAA5F761B5}"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514350"/>
            <a:ext cx="2571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37513-8F73-4AEE-A79B-99BAA5F761B5}"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514350"/>
            <a:ext cx="2571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37513-8F73-4AEE-A79B-99BAA5F761B5}"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514350"/>
            <a:ext cx="2571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37513-8F73-4AEE-A79B-99BAA5F761B5}"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514350"/>
            <a:ext cx="2571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37513-8F73-4AEE-A79B-99BAA5F761B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514350"/>
            <a:ext cx="2571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37513-8F73-4AEE-A79B-99BAA5F761B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514350"/>
            <a:ext cx="2571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37513-8F73-4AEE-A79B-99BAA5F761B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514350"/>
            <a:ext cx="2571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37513-8F73-4AEE-A79B-99BAA5F761B5}"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514350"/>
            <a:ext cx="2571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37513-8F73-4AEE-A79B-99BAA5F761B5}"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514350"/>
            <a:ext cx="2571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37513-8F73-4AEE-A79B-99BAA5F761B5}"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514350"/>
            <a:ext cx="2571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37513-8F73-4AEE-A79B-99BAA5F761B5}"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514350"/>
            <a:ext cx="2571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37513-8F73-4AEE-A79B-99BAA5F761B5}"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25" y="514350"/>
            <a:ext cx="2571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237513-8F73-4AEE-A79B-99BAA5F761B5}"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213360" y="731520"/>
            <a:ext cx="3140659" cy="975360"/>
          </a:xfrm>
          <a:ln>
            <a:noFill/>
          </a:ln>
        </p:spPr>
        <p:txBody>
          <a:bodyPr vert="horz" tIns="0" rIns="8855"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7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213361" y="1721885"/>
            <a:ext cx="3141878" cy="934720"/>
          </a:xfrm>
        </p:spPr>
        <p:txBody>
          <a:bodyPr lIns="0" rIns="8855"/>
          <a:lstStyle>
            <a:lvl1pPr marL="0" marR="22139" indent="0" algn="r">
              <a:buNone/>
              <a:defRPr>
                <a:solidFill>
                  <a:schemeClr val="tx1"/>
                </a:solidFill>
              </a:defRPr>
            </a:lvl1pPr>
            <a:lvl2pPr marL="221390" indent="0" algn="ctr">
              <a:buNone/>
            </a:lvl2pPr>
            <a:lvl3pPr marL="442781" indent="0" algn="ctr">
              <a:buNone/>
            </a:lvl3pPr>
            <a:lvl4pPr marL="664171" indent="0" algn="ctr">
              <a:buNone/>
            </a:lvl4pPr>
            <a:lvl5pPr marL="885561" indent="0" algn="ctr">
              <a:buNone/>
            </a:lvl5pPr>
            <a:lvl6pPr marL="1106952" indent="0" algn="ctr">
              <a:buNone/>
            </a:lvl6pPr>
            <a:lvl7pPr marL="1328342" indent="0" algn="ctr">
              <a:buNone/>
            </a:lvl7pPr>
            <a:lvl8pPr marL="1549733" indent="0" algn="ctr">
              <a:buNone/>
            </a:lvl8pPr>
            <a:lvl9pPr marL="1771123"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07A3DAD-4141-4383-9A82-551B05A63B5E}" type="datetimeFigureOut">
              <a:rPr lang="en-US" smtClean="0"/>
              <a:pPr/>
              <a:t>8/7/2010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E742AA9-714C-4F88-AEA3-A413EF6BEE8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7A3DAD-4141-4383-9A82-551B05A63B5E}" type="datetimeFigureOut">
              <a:rPr lang="en-US" smtClean="0"/>
              <a:pPr/>
              <a:t>8/7/2010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42AA9-714C-4F88-AEA3-A413EF6BEE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1" y="487681"/>
            <a:ext cx="822960" cy="277960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82880" y="487681"/>
            <a:ext cx="2407920" cy="277960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7A3DAD-4141-4383-9A82-551B05A63B5E}" type="datetimeFigureOut">
              <a:rPr lang="en-US" smtClean="0"/>
              <a:pPr/>
              <a:t>8/7/2010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42AA9-714C-4F88-AEA3-A413EF6BEE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7A3DAD-4141-4383-9A82-551B05A63B5E}" type="datetimeFigureOut">
              <a:rPr lang="en-US" smtClean="0"/>
              <a:pPr/>
              <a:t>8/7/2010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42AA9-714C-4F88-AEA3-A413EF6BEE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2141" y="702259"/>
            <a:ext cx="3108961" cy="726643"/>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27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2141" y="1442489"/>
            <a:ext cx="3108961" cy="805180"/>
          </a:xfrm>
        </p:spPr>
        <p:txBody>
          <a:bodyPr lIns="22139" rIns="22139" anchor="t"/>
          <a:lstStyle>
            <a:lvl1pPr marL="0" indent="0">
              <a:buNone/>
              <a:defRPr sz="1000">
                <a:solidFill>
                  <a:schemeClr val="tx1"/>
                </a:solidFill>
              </a:defRPr>
            </a:lvl1pPr>
            <a:lvl2pPr>
              <a:buNone/>
              <a:defRPr sz="900">
                <a:solidFill>
                  <a:schemeClr val="tx1">
                    <a:tint val="75000"/>
                  </a:schemeClr>
                </a:solidFill>
              </a:defRPr>
            </a:lvl2pPr>
            <a:lvl3pPr>
              <a:buNone/>
              <a:defRPr sz="800">
                <a:solidFill>
                  <a:schemeClr val="tx1">
                    <a:tint val="75000"/>
                  </a:schemeClr>
                </a:solidFill>
              </a:defRPr>
            </a:lvl3pPr>
            <a:lvl4pPr>
              <a:buNone/>
              <a:defRPr sz="700">
                <a:solidFill>
                  <a:schemeClr val="tx1">
                    <a:tint val="75000"/>
                  </a:schemeClr>
                </a:solidFill>
              </a:defRPr>
            </a:lvl4pPr>
            <a:lvl5pPr>
              <a:buNone/>
              <a:defRPr sz="7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7A3DAD-4141-4383-9A82-551B05A63B5E}" type="datetimeFigureOut">
              <a:rPr lang="en-US" smtClean="0"/>
              <a:pPr/>
              <a:t>8/7/2010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42AA9-714C-4F88-AEA3-A413EF6BEE8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375514"/>
            <a:ext cx="3291840" cy="6096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82880" y="1024045"/>
            <a:ext cx="1615440" cy="2365248"/>
          </a:xfrm>
        </p:spPr>
        <p:txBody>
          <a:bodyPr/>
          <a:lstStyle>
            <a:lvl1pPr>
              <a:defRPr sz="1300"/>
            </a:lvl1pPr>
            <a:lvl2pPr>
              <a:defRPr sz="1200"/>
            </a:lvl2pPr>
            <a:lvl3pPr>
              <a:defRPr sz="1000"/>
            </a:lvl3pPr>
            <a:lvl4pPr>
              <a:defRPr sz="900"/>
            </a:lvl4pPr>
            <a:lvl5pPr>
              <a:defRPr sz="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859280" y="1024045"/>
            <a:ext cx="1615440" cy="2365248"/>
          </a:xfrm>
        </p:spPr>
        <p:txBody>
          <a:bodyPr/>
          <a:lstStyle>
            <a:lvl1pPr>
              <a:defRPr sz="1300"/>
            </a:lvl1pPr>
            <a:lvl2pPr>
              <a:defRPr sz="1200"/>
            </a:lvl2pPr>
            <a:lvl3pPr>
              <a:defRPr sz="1000"/>
            </a:lvl3pPr>
            <a:lvl4pPr>
              <a:defRPr sz="900"/>
            </a:lvl4pPr>
            <a:lvl5pPr>
              <a:defRPr sz="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7A3DAD-4141-4383-9A82-551B05A63B5E}" type="datetimeFigureOut">
              <a:rPr lang="en-US" smtClean="0"/>
              <a:pPr/>
              <a:t>8/7/2010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742AA9-714C-4F88-AEA3-A413EF6BEE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 y="375514"/>
            <a:ext cx="3291840" cy="609600"/>
          </a:xfrm>
        </p:spPr>
        <p:txBody>
          <a:bodyPr tIns="22139"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82881" y="989467"/>
            <a:ext cx="1616075" cy="351654"/>
          </a:xfrm>
        </p:spPr>
        <p:txBody>
          <a:bodyPr lIns="22139" tIns="0" rIns="22139" bIns="0" anchor="ctr">
            <a:noAutofit/>
          </a:bodyPr>
          <a:lstStyle>
            <a:lvl1pPr marL="0" indent="0">
              <a:buNone/>
              <a:defRPr sz="1200" b="1" cap="none" baseline="0">
                <a:solidFill>
                  <a:schemeClr val="tx2"/>
                </a:solidFill>
                <a:effectLst/>
              </a:defRPr>
            </a:lvl1pPr>
            <a:lvl2pPr>
              <a:buNone/>
              <a:defRPr sz="1000" b="1"/>
            </a:lvl2pPr>
            <a:lvl3pPr>
              <a:buNone/>
              <a:defRPr sz="900" b="1"/>
            </a:lvl3pPr>
            <a:lvl4pPr>
              <a:buNone/>
              <a:defRPr sz="800" b="1"/>
            </a:lvl4pPr>
            <a:lvl5pPr>
              <a:buNone/>
              <a:defRPr sz="8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858011" y="991872"/>
            <a:ext cx="1616710" cy="349250"/>
          </a:xfrm>
        </p:spPr>
        <p:txBody>
          <a:bodyPr lIns="22139" tIns="0" rIns="22139" bIns="0" anchor="ctr"/>
          <a:lstStyle>
            <a:lvl1pPr marL="0" indent="0">
              <a:buNone/>
              <a:defRPr sz="1200" b="1" cap="none" baseline="0">
                <a:solidFill>
                  <a:schemeClr val="tx2"/>
                </a:solidFill>
                <a:effectLst/>
              </a:defRPr>
            </a:lvl1pPr>
            <a:lvl2pPr>
              <a:buNone/>
              <a:defRPr sz="1000" b="1"/>
            </a:lvl2pPr>
            <a:lvl3pPr>
              <a:buNone/>
              <a:defRPr sz="900" b="1"/>
            </a:lvl3pPr>
            <a:lvl4pPr>
              <a:buNone/>
              <a:defRPr sz="800" b="1"/>
            </a:lvl4pPr>
            <a:lvl5pPr>
              <a:buNone/>
              <a:defRPr sz="8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82881" y="1341121"/>
            <a:ext cx="1616075" cy="2051051"/>
          </a:xfrm>
        </p:spPr>
        <p:txBody>
          <a:bodyPr tIns="0"/>
          <a:lstStyle>
            <a:lvl1pPr>
              <a:defRPr sz="1000"/>
            </a:lvl1pPr>
            <a:lvl2pPr>
              <a:defRPr sz="1000"/>
            </a:lvl2pPr>
            <a:lvl3pPr>
              <a:defRPr sz="900"/>
            </a:lvl3pPr>
            <a:lvl4pPr>
              <a:defRPr sz="800"/>
            </a:lvl4pPr>
            <a:lvl5pPr>
              <a:defRPr sz="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858011" y="1341121"/>
            <a:ext cx="1616710" cy="2051051"/>
          </a:xfrm>
        </p:spPr>
        <p:txBody>
          <a:bodyPr tIns="0"/>
          <a:lstStyle>
            <a:lvl1pPr>
              <a:defRPr sz="1000"/>
            </a:lvl1pPr>
            <a:lvl2pPr>
              <a:defRPr sz="1000"/>
            </a:lvl2pPr>
            <a:lvl3pPr>
              <a:defRPr sz="900"/>
            </a:lvl3pPr>
            <a:lvl4pPr>
              <a:defRPr sz="800"/>
            </a:lvl4pPr>
            <a:lvl5pPr>
              <a:defRPr sz="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07A3DAD-4141-4383-9A82-551B05A63B5E}" type="datetimeFigureOut">
              <a:rPr lang="en-US" smtClean="0"/>
              <a:pPr/>
              <a:t>8/7/2010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742AA9-714C-4F88-AEA3-A413EF6BEE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1" y="375514"/>
            <a:ext cx="3322320" cy="609600"/>
          </a:xfrm>
        </p:spPr>
        <p:txBody>
          <a:bodyPr vert="horz" tIns="2213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4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7A3DAD-4141-4383-9A82-551B05A63B5E}" type="datetimeFigureOut">
              <a:rPr lang="en-US" smtClean="0"/>
              <a:pPr/>
              <a:t>8/7/2010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742AA9-714C-4F88-AEA3-A413EF6BEE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A3DAD-4141-4383-9A82-551B05A63B5E}" type="datetimeFigureOut">
              <a:rPr lang="en-US" smtClean="0"/>
              <a:pPr/>
              <a:t>8/7/2010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742AA9-714C-4F88-AEA3-A413EF6BEE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1"/>
            <a:ext cx="1097280" cy="619760"/>
          </a:xfrm>
        </p:spPr>
        <p:txBody>
          <a:bodyPr lIns="0" anchor="b">
            <a:noAutofit/>
          </a:bodyPr>
          <a:lstStyle>
            <a:lvl1pPr algn="l" rtl="0">
              <a:spcBef>
                <a:spcPct val="0"/>
              </a:spcBef>
              <a:buNone/>
              <a:defRPr sz="13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274320" y="894080"/>
            <a:ext cx="1097280" cy="2438400"/>
          </a:xfrm>
        </p:spPr>
        <p:txBody>
          <a:bodyPr lIns="8855" rIns="8855"/>
          <a:lstStyle>
            <a:lvl1pPr marL="0" indent="0" algn="l">
              <a:buNone/>
              <a:defRPr sz="700"/>
            </a:lvl1pPr>
            <a:lvl2pPr indent="0" algn="l">
              <a:buNone/>
              <a:defRPr sz="600"/>
            </a:lvl2pPr>
            <a:lvl3pPr indent="0" algn="l">
              <a:buNone/>
              <a:defRPr sz="500"/>
            </a:lvl3pPr>
            <a:lvl4pPr indent="0" algn="l">
              <a:buNone/>
              <a:defRPr sz="400"/>
            </a:lvl4pPr>
            <a:lvl5pPr indent="0" algn="l">
              <a:buNone/>
              <a:defRPr sz="4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430022" y="894080"/>
            <a:ext cx="2044700" cy="2438400"/>
          </a:xfrm>
        </p:spPr>
        <p:txBody>
          <a:bodyPr tIns="0"/>
          <a:lstStyle>
            <a:lvl1pPr>
              <a:defRPr sz="1400"/>
            </a:lvl1pPr>
            <a:lvl2pPr>
              <a:defRPr sz="1300"/>
            </a:lvl2pPr>
            <a:lvl3pPr>
              <a:defRPr sz="1200"/>
            </a:lvl3pPr>
            <a:lvl4pPr>
              <a:defRPr sz="1000"/>
            </a:lvl4pPr>
            <a:lvl5pPr>
              <a:defRPr sz="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7A3DAD-4141-4383-9A82-551B05A63B5E}" type="datetimeFigureOut">
              <a:rPr lang="en-US" smtClean="0"/>
              <a:pPr/>
              <a:t>8/7/2010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742AA9-714C-4F88-AEA3-A413EF6BEE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1266303" y="590974"/>
            <a:ext cx="2103120" cy="219456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44278" tIns="22139" rIns="44278" bIns="22139" rtlCol="0" anchor="ctr"/>
          <a:lstStyle/>
          <a:p>
            <a:pPr algn="ctr" eaLnBrk="1" latinLnBrk="0" hangingPunct="1"/>
            <a:endParaRPr kumimoji="0" lang="en-US" dirty="0"/>
          </a:p>
        </p:txBody>
      </p:sp>
      <p:sp>
        <p:nvSpPr>
          <p:cNvPr id="12" name="Right Triangle 11"/>
          <p:cNvSpPr/>
          <p:nvPr/>
        </p:nvSpPr>
        <p:spPr>
          <a:xfrm rot="420000" flipV="1">
            <a:off x="3201654" y="2858544"/>
            <a:ext cx="62179" cy="8290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44278" tIns="22139" rIns="44278" bIns="22139" rtlCol="0" anchor="ctr"/>
          <a:lstStyle/>
          <a:p>
            <a:pPr algn="ctr" eaLnBrk="1" latinLnBrk="0" hangingPunct="1"/>
            <a:endParaRPr kumimoji="0" lang="en-US" dirty="0"/>
          </a:p>
        </p:txBody>
      </p:sp>
      <p:sp>
        <p:nvSpPr>
          <p:cNvPr id="2" name="Title 1"/>
          <p:cNvSpPr>
            <a:spLocks noGrp="1"/>
          </p:cNvSpPr>
          <p:nvPr>
            <p:ph type="title"/>
          </p:nvPr>
        </p:nvSpPr>
        <p:spPr>
          <a:xfrm>
            <a:off x="243841" y="627733"/>
            <a:ext cx="885138" cy="844065"/>
          </a:xfrm>
        </p:spPr>
        <p:txBody>
          <a:bodyPr vert="horz" lIns="22139" tIns="22139" rIns="22139" bIns="22139" anchor="b"/>
          <a:lstStyle>
            <a:lvl1pPr algn="l">
              <a:buNone/>
              <a:defRPr sz="1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243841" y="1508685"/>
            <a:ext cx="883920" cy="1162304"/>
          </a:xfrm>
        </p:spPr>
        <p:txBody>
          <a:bodyPr lIns="30994" rIns="22139" bIns="22139" anchor="t"/>
          <a:lstStyle>
            <a:lvl1pPr marL="0" indent="0" algn="l">
              <a:spcBef>
                <a:spcPts val="122"/>
              </a:spcBef>
              <a:buFontTx/>
              <a:buNone/>
              <a:defRPr sz="600"/>
            </a:lvl1pPr>
            <a:lvl2pPr>
              <a:defRPr sz="600"/>
            </a:lvl2pPr>
            <a:lvl3pPr>
              <a:defRPr sz="500"/>
            </a:lvl3pPr>
            <a:lvl4pPr>
              <a:defRPr sz="400"/>
            </a:lvl4pPr>
            <a:lvl5pPr>
              <a:defRPr sz="4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7A3DAD-4141-4383-9A82-551B05A63B5E}" type="datetimeFigureOut">
              <a:rPr lang="en-US" smtClean="0"/>
              <a:pPr/>
              <a:t>8/7/2010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3230881" y="3390055"/>
            <a:ext cx="243840" cy="194733"/>
          </a:xfrm>
        </p:spPr>
        <p:txBody>
          <a:bodyPr/>
          <a:lstStyle/>
          <a:p>
            <a:fld id="{CE742AA9-714C-4F88-AEA3-A413EF6BEE80}" type="slidenum">
              <a:rPr lang="en-US" smtClean="0"/>
              <a:pPr/>
              <a:t>‹#›</a:t>
            </a:fld>
            <a:endParaRPr lang="en-US" dirty="0"/>
          </a:p>
        </p:txBody>
      </p:sp>
      <p:sp>
        <p:nvSpPr>
          <p:cNvPr id="3" name="Picture Placeholder 2"/>
          <p:cNvSpPr>
            <a:spLocks noGrp="1"/>
          </p:cNvSpPr>
          <p:nvPr>
            <p:ph type="pic" idx="1"/>
          </p:nvPr>
        </p:nvSpPr>
        <p:spPr>
          <a:xfrm rot="420000">
            <a:off x="1394319" y="639742"/>
            <a:ext cx="1847088" cy="2097024"/>
          </a:xfrm>
          <a:prstGeom prst="rect">
            <a:avLst/>
          </a:prstGeom>
          <a:solidFill>
            <a:schemeClr val="bg2"/>
          </a:solidFill>
          <a:ln w="3000" cap="rnd">
            <a:solidFill>
              <a:srgbClr val="C0C0C0"/>
            </a:solidFill>
            <a:round/>
          </a:ln>
          <a:effectLst/>
        </p:spPr>
        <p:txBody>
          <a:bodyPr/>
          <a:lstStyle>
            <a:lvl1pPr marL="0" indent="0">
              <a:buNone/>
              <a:defRPr sz="1500"/>
            </a:lvl1pPr>
          </a:lstStyle>
          <a:p>
            <a:r>
              <a:rPr kumimoji="0" lang="en-US" dirty="0" smtClean="0"/>
              <a:t>Click icon to add picture</a:t>
            </a:r>
            <a:endParaRPr kumimoji="0" lang="en-US" dirty="0"/>
          </a:p>
        </p:txBody>
      </p:sp>
      <p:sp>
        <p:nvSpPr>
          <p:cNvPr id="10" name="Freeform 9"/>
          <p:cNvSpPr>
            <a:spLocks/>
          </p:cNvSpPr>
          <p:nvPr/>
        </p:nvSpPr>
        <p:spPr bwMode="auto">
          <a:xfrm flipV="1">
            <a:off x="-3809" y="3102188"/>
            <a:ext cx="3665220" cy="55541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4278" tIns="22139" rIns="44278" bIns="22139"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1752600" y="3317241"/>
            <a:ext cx="1905000" cy="34036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4278" tIns="22139" rIns="44278" bIns="22139"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3809" y="-3809"/>
            <a:ext cx="3665220" cy="55541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4278" tIns="22139" rIns="44278" bIns="22139"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1752600" y="-3809"/>
            <a:ext cx="1905000" cy="34036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4278" tIns="22139" rIns="44278" bIns="22139"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182880" y="375514"/>
            <a:ext cx="3291840" cy="609600"/>
          </a:xfrm>
          <a:prstGeom prst="rect">
            <a:avLst/>
          </a:prstGeom>
        </p:spPr>
        <p:txBody>
          <a:bodyPr vert="horz" lIns="0" tIns="22139"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182880" y="1032256"/>
            <a:ext cx="3291840" cy="2340864"/>
          </a:xfrm>
          <a:prstGeom prst="rect">
            <a:avLst/>
          </a:prstGeom>
        </p:spPr>
        <p:txBody>
          <a:bodyPr vert="horz" lIns="44278" tIns="22139" rIns="44278" bIns="22139">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182880" y="3390055"/>
            <a:ext cx="853440" cy="194733"/>
          </a:xfrm>
          <a:prstGeom prst="rect">
            <a:avLst/>
          </a:prstGeom>
        </p:spPr>
        <p:txBody>
          <a:bodyPr vert="horz" lIns="0" tIns="0" rIns="0" bIns="0" anchor="b"/>
          <a:lstStyle>
            <a:lvl1pPr algn="l" eaLnBrk="1" latinLnBrk="0" hangingPunct="1">
              <a:defRPr kumimoji="0" sz="600">
                <a:solidFill>
                  <a:schemeClr val="tx2">
                    <a:shade val="90000"/>
                  </a:schemeClr>
                </a:solidFill>
              </a:defRPr>
            </a:lvl1pPr>
          </a:lstStyle>
          <a:p>
            <a:fld id="{007A3DAD-4141-4383-9A82-551B05A63B5E}" type="datetimeFigureOut">
              <a:rPr lang="en-US" smtClean="0"/>
              <a:pPr/>
              <a:t>8/7/2010</a:t>
            </a:fld>
            <a:endParaRPr lang="en-US" dirty="0"/>
          </a:p>
        </p:txBody>
      </p:sp>
      <p:sp>
        <p:nvSpPr>
          <p:cNvPr id="22" name="Footer Placeholder 21"/>
          <p:cNvSpPr>
            <a:spLocks noGrp="1"/>
          </p:cNvSpPr>
          <p:nvPr>
            <p:ph type="ftr" sz="quarter" idx="3"/>
          </p:nvPr>
        </p:nvSpPr>
        <p:spPr>
          <a:xfrm>
            <a:off x="1066800" y="3390055"/>
            <a:ext cx="1341120" cy="194733"/>
          </a:xfrm>
          <a:prstGeom prst="rect">
            <a:avLst/>
          </a:prstGeom>
        </p:spPr>
        <p:txBody>
          <a:bodyPr vert="horz" lIns="0" tIns="0" rIns="0" bIns="0" anchor="b"/>
          <a:lstStyle>
            <a:lvl1pPr algn="l" eaLnBrk="1" latinLnBrk="0" hangingPunct="1">
              <a:defRPr kumimoji="0" sz="6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3169920" y="3390055"/>
            <a:ext cx="304801" cy="194733"/>
          </a:xfrm>
          <a:prstGeom prst="rect">
            <a:avLst/>
          </a:prstGeom>
        </p:spPr>
        <p:txBody>
          <a:bodyPr vert="horz" lIns="0" tIns="0" rIns="0" bIns="0" anchor="b"/>
          <a:lstStyle>
            <a:lvl1pPr algn="r" eaLnBrk="1" latinLnBrk="0" hangingPunct="1">
              <a:defRPr kumimoji="0" sz="600">
                <a:solidFill>
                  <a:schemeClr val="tx2">
                    <a:shade val="90000"/>
                  </a:schemeClr>
                </a:solidFill>
              </a:defRPr>
            </a:lvl1pPr>
          </a:lstStyle>
          <a:p>
            <a:fld id="{CE742AA9-714C-4F88-AEA3-A413EF6BEE80}" type="slidenum">
              <a:rPr lang="en-US" smtClean="0"/>
              <a:pPr/>
              <a:t>‹#›</a:t>
            </a:fld>
            <a:endParaRPr lang="en-US" dirty="0"/>
          </a:p>
        </p:txBody>
      </p:sp>
      <p:grpSp>
        <p:nvGrpSpPr>
          <p:cNvPr id="2" name="Group 1"/>
          <p:cNvGrpSpPr/>
          <p:nvPr/>
        </p:nvGrpSpPr>
        <p:grpSpPr>
          <a:xfrm>
            <a:off x="-7606" y="107951"/>
            <a:ext cx="3672219" cy="346253"/>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2400" b="0" kern="1200">
          <a:ln>
            <a:noFill/>
          </a:ln>
          <a:solidFill>
            <a:schemeClr val="tx2"/>
          </a:solidFill>
          <a:effectLst/>
          <a:latin typeface="+mj-lt"/>
          <a:ea typeface="+mj-ea"/>
          <a:cs typeface="+mj-cs"/>
        </a:defRPr>
      </a:lvl1pPr>
    </p:titleStyle>
    <p:bodyStyle>
      <a:lvl1pPr marL="132834" indent="-132834" algn="l" rtl="0" eaLnBrk="1" latinLnBrk="0" hangingPunct="1">
        <a:spcBef>
          <a:spcPct val="20000"/>
        </a:spcBef>
        <a:buClr>
          <a:schemeClr val="accent3"/>
        </a:buClr>
        <a:buSzPct val="95000"/>
        <a:buFont typeface="Wingdings 2"/>
        <a:buChar char=""/>
        <a:defRPr kumimoji="0" sz="1300" kern="1200">
          <a:solidFill>
            <a:schemeClr val="tx1"/>
          </a:solidFill>
          <a:latin typeface="+mn-lt"/>
          <a:ea typeface="+mn-ea"/>
          <a:cs typeface="+mn-cs"/>
        </a:defRPr>
      </a:lvl1pPr>
      <a:lvl2pPr marL="309947" indent="-119551" algn="l" rtl="0" eaLnBrk="1" latinLnBrk="0" hangingPunct="1">
        <a:spcBef>
          <a:spcPct val="20000"/>
        </a:spcBef>
        <a:buClr>
          <a:schemeClr val="accent1"/>
        </a:buClr>
        <a:buSzPct val="85000"/>
        <a:buFont typeface="Wingdings 2"/>
        <a:buChar char=""/>
        <a:defRPr kumimoji="0" sz="1200" kern="1200">
          <a:solidFill>
            <a:schemeClr val="tx1"/>
          </a:solidFill>
          <a:latin typeface="+mn-lt"/>
          <a:ea typeface="+mn-ea"/>
          <a:cs typeface="+mn-cs"/>
        </a:defRPr>
      </a:lvl2pPr>
      <a:lvl3pPr marL="442781" indent="-119551" algn="l" rtl="0" eaLnBrk="1" latinLnBrk="0" hangingPunct="1">
        <a:spcBef>
          <a:spcPct val="20000"/>
        </a:spcBef>
        <a:buClr>
          <a:schemeClr val="accent2"/>
        </a:buClr>
        <a:buSzPct val="70000"/>
        <a:buFont typeface="Wingdings 2"/>
        <a:buChar char=""/>
        <a:defRPr kumimoji="0" sz="1000" kern="1200">
          <a:solidFill>
            <a:schemeClr val="tx1"/>
          </a:solidFill>
          <a:latin typeface="+mn-lt"/>
          <a:ea typeface="+mn-ea"/>
          <a:cs typeface="+mn-cs"/>
        </a:defRPr>
      </a:lvl3pPr>
      <a:lvl4pPr marL="575615" indent="-101839" algn="l" rtl="0" eaLnBrk="1" latinLnBrk="0" hangingPunct="1">
        <a:spcBef>
          <a:spcPct val="20000"/>
        </a:spcBef>
        <a:buClr>
          <a:schemeClr val="accent3"/>
        </a:buClr>
        <a:buSzPct val="65000"/>
        <a:buFont typeface="Wingdings 2"/>
        <a:buChar char=""/>
        <a:defRPr kumimoji="0" sz="1000" kern="1200">
          <a:solidFill>
            <a:schemeClr val="tx1"/>
          </a:solidFill>
          <a:latin typeface="+mn-lt"/>
          <a:ea typeface="+mn-ea"/>
          <a:cs typeface="+mn-cs"/>
        </a:defRPr>
      </a:lvl4pPr>
      <a:lvl5pPr marL="708450" indent="-101839" algn="l" rtl="0" eaLnBrk="1" latinLnBrk="0" hangingPunct="1">
        <a:spcBef>
          <a:spcPct val="20000"/>
        </a:spcBef>
        <a:buClr>
          <a:schemeClr val="accent4"/>
        </a:buClr>
        <a:buSzPct val="65000"/>
        <a:buFont typeface="Wingdings 2"/>
        <a:buChar char=""/>
        <a:defRPr kumimoji="0" sz="1000" kern="1200">
          <a:solidFill>
            <a:schemeClr val="tx1"/>
          </a:solidFill>
          <a:latin typeface="+mn-lt"/>
          <a:ea typeface="+mn-ea"/>
          <a:cs typeface="+mn-cs"/>
        </a:defRPr>
      </a:lvl5pPr>
      <a:lvl6pPr marL="841284" indent="-101839" algn="l" rtl="0" eaLnBrk="1" latinLnBrk="0" hangingPunct="1">
        <a:spcBef>
          <a:spcPct val="20000"/>
        </a:spcBef>
        <a:buClr>
          <a:schemeClr val="accent5"/>
        </a:buClr>
        <a:buSzPct val="80000"/>
        <a:buFont typeface="Wingdings 2"/>
        <a:buChar char=""/>
        <a:defRPr kumimoji="0" sz="900" kern="1200">
          <a:solidFill>
            <a:schemeClr val="tx1"/>
          </a:solidFill>
          <a:latin typeface="+mn-lt"/>
          <a:ea typeface="+mn-ea"/>
          <a:cs typeface="+mn-cs"/>
        </a:defRPr>
      </a:lvl6pPr>
      <a:lvl7pPr marL="929840" indent="-88557" algn="l" rtl="0" eaLnBrk="1" latinLnBrk="0" hangingPunct="1">
        <a:spcBef>
          <a:spcPct val="20000"/>
        </a:spcBef>
        <a:buClr>
          <a:schemeClr val="accent6"/>
        </a:buClr>
        <a:buSzPct val="80000"/>
        <a:buFont typeface="Wingdings 2"/>
        <a:buChar char=""/>
        <a:defRPr kumimoji="0" sz="800" kern="1200" baseline="0">
          <a:solidFill>
            <a:schemeClr val="tx1"/>
          </a:solidFill>
          <a:latin typeface="+mn-lt"/>
          <a:ea typeface="+mn-ea"/>
          <a:cs typeface="+mn-cs"/>
        </a:defRPr>
      </a:lvl7pPr>
      <a:lvl8pPr marL="1062674" indent="-88557" algn="l" rtl="0" eaLnBrk="1" latinLnBrk="0" hangingPunct="1">
        <a:spcBef>
          <a:spcPct val="20000"/>
        </a:spcBef>
        <a:buClr>
          <a:schemeClr val="tx2"/>
        </a:buClr>
        <a:buChar char="•"/>
        <a:defRPr kumimoji="0" sz="800" kern="1200">
          <a:solidFill>
            <a:schemeClr val="tx1"/>
          </a:solidFill>
          <a:latin typeface="+mn-lt"/>
          <a:ea typeface="+mn-ea"/>
          <a:cs typeface="+mn-cs"/>
        </a:defRPr>
      </a:lvl8pPr>
      <a:lvl9pPr marL="1195509" indent="-88557" algn="l" rtl="0" eaLnBrk="1" latinLnBrk="0" hangingPunct="1">
        <a:spcBef>
          <a:spcPct val="20000"/>
        </a:spcBef>
        <a:buClr>
          <a:schemeClr val="tx2"/>
        </a:buClr>
        <a:buFontTx/>
        <a:buChar char="•"/>
        <a:defRPr kumimoji="0" sz="7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21390" algn="l" rtl="0" eaLnBrk="1" latinLnBrk="0" hangingPunct="1">
        <a:defRPr kumimoji="0" kern="1200">
          <a:solidFill>
            <a:schemeClr val="tx1"/>
          </a:solidFill>
          <a:latin typeface="+mn-lt"/>
          <a:ea typeface="+mn-ea"/>
          <a:cs typeface="+mn-cs"/>
        </a:defRPr>
      </a:lvl2pPr>
      <a:lvl3pPr marL="442781" algn="l" rtl="0" eaLnBrk="1" latinLnBrk="0" hangingPunct="1">
        <a:defRPr kumimoji="0" kern="1200">
          <a:solidFill>
            <a:schemeClr val="tx1"/>
          </a:solidFill>
          <a:latin typeface="+mn-lt"/>
          <a:ea typeface="+mn-ea"/>
          <a:cs typeface="+mn-cs"/>
        </a:defRPr>
      </a:lvl3pPr>
      <a:lvl4pPr marL="664171" algn="l" rtl="0" eaLnBrk="1" latinLnBrk="0" hangingPunct="1">
        <a:defRPr kumimoji="0" kern="1200">
          <a:solidFill>
            <a:schemeClr val="tx1"/>
          </a:solidFill>
          <a:latin typeface="+mn-lt"/>
          <a:ea typeface="+mn-ea"/>
          <a:cs typeface="+mn-cs"/>
        </a:defRPr>
      </a:lvl4pPr>
      <a:lvl5pPr marL="885561" algn="l" rtl="0" eaLnBrk="1" latinLnBrk="0" hangingPunct="1">
        <a:defRPr kumimoji="0" kern="1200">
          <a:solidFill>
            <a:schemeClr val="tx1"/>
          </a:solidFill>
          <a:latin typeface="+mn-lt"/>
          <a:ea typeface="+mn-ea"/>
          <a:cs typeface="+mn-cs"/>
        </a:defRPr>
      </a:lvl5pPr>
      <a:lvl6pPr marL="1106952" algn="l" rtl="0" eaLnBrk="1" latinLnBrk="0" hangingPunct="1">
        <a:defRPr kumimoji="0" kern="1200">
          <a:solidFill>
            <a:schemeClr val="tx1"/>
          </a:solidFill>
          <a:latin typeface="+mn-lt"/>
          <a:ea typeface="+mn-ea"/>
          <a:cs typeface="+mn-cs"/>
        </a:defRPr>
      </a:lvl6pPr>
      <a:lvl7pPr marL="1328342" algn="l" rtl="0" eaLnBrk="1" latinLnBrk="0" hangingPunct="1">
        <a:defRPr kumimoji="0" kern="1200">
          <a:solidFill>
            <a:schemeClr val="tx1"/>
          </a:solidFill>
          <a:latin typeface="+mn-lt"/>
          <a:ea typeface="+mn-ea"/>
          <a:cs typeface="+mn-cs"/>
        </a:defRPr>
      </a:lvl7pPr>
      <a:lvl8pPr marL="1549733" algn="l" rtl="0" eaLnBrk="1" latinLnBrk="0" hangingPunct="1">
        <a:defRPr kumimoji="0" kern="1200">
          <a:solidFill>
            <a:schemeClr val="tx1"/>
          </a:solidFill>
          <a:latin typeface="+mn-lt"/>
          <a:ea typeface="+mn-ea"/>
          <a:cs typeface="+mn-cs"/>
        </a:defRPr>
      </a:lvl8pPr>
      <a:lvl9pPr marL="177112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heavenboundtrain.org/" TargetMode="External"/><Relationship Id="rId5" Type="http://schemas.openxmlformats.org/officeDocument/2006/relationships/hyperlink" Target="mailto:chaplainholmes@heavenboundtrain.org" TargetMode="Externa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plain William D. Holmes Pictures for His website at City Jail 004.jpg"/>
          <p:cNvPicPr>
            <a:picLocks noChangeAspect="1"/>
          </p:cNvPicPr>
          <p:nvPr/>
        </p:nvPicPr>
        <p:blipFill>
          <a:blip r:embed="rId4" cstate="print"/>
          <a:stretch>
            <a:fillRect/>
          </a:stretch>
        </p:blipFill>
        <p:spPr>
          <a:xfrm>
            <a:off x="1" y="81280"/>
            <a:ext cx="3657600" cy="3657600"/>
          </a:xfrm>
          <a:prstGeom prst="rect">
            <a:avLst/>
          </a:prstGeom>
        </p:spPr>
      </p:pic>
      <p:sp>
        <p:nvSpPr>
          <p:cNvPr id="2" name="Title 1"/>
          <p:cNvSpPr>
            <a:spLocks noGrp="1"/>
          </p:cNvSpPr>
          <p:nvPr>
            <p:ph type="ctrTitle"/>
          </p:nvPr>
        </p:nvSpPr>
        <p:spPr/>
        <p:txBody>
          <a:bodyPr>
            <a:normAutofit fontScale="90000"/>
          </a:bodyPr>
          <a:lstStyle/>
          <a:p>
            <a:r>
              <a:rPr lang="en-US" dirty="0" smtClean="0"/>
              <a:t>Creating Your Own Prison Ministry</a:t>
            </a:r>
            <a:endParaRPr lang="en-US" dirty="0"/>
          </a:p>
        </p:txBody>
      </p:sp>
      <p:sp>
        <p:nvSpPr>
          <p:cNvPr id="3" name="Subtitle 2"/>
          <p:cNvSpPr>
            <a:spLocks noGrp="1"/>
          </p:cNvSpPr>
          <p:nvPr>
            <p:ph type="subTitle" idx="1"/>
          </p:nvPr>
        </p:nvSpPr>
        <p:spPr/>
        <p:txBody>
          <a:bodyPr>
            <a:normAutofit/>
          </a:bodyPr>
          <a:lstStyle/>
          <a:p>
            <a:r>
              <a:rPr lang="en-US" dirty="0" smtClean="0">
                <a:solidFill>
                  <a:srgbClr val="C00000"/>
                </a:solidFill>
              </a:rPr>
              <a:t>By Chaplain William D. Holmes</a:t>
            </a:r>
          </a:p>
          <a:p>
            <a:r>
              <a:rPr lang="en-US" dirty="0" smtClean="0">
                <a:solidFill>
                  <a:srgbClr val="C00000"/>
                </a:solidFill>
              </a:rPr>
              <a:t>Founder and </a:t>
            </a:r>
            <a:r>
              <a:rPr lang="en-US" dirty="0" smtClean="0">
                <a:solidFill>
                  <a:srgbClr val="C00000"/>
                </a:solidFill>
                <a:latin typeface="Times New Roman" pitchFamily="18" charset="0"/>
                <a:cs typeface="Times New Roman" pitchFamily="18" charset="0"/>
              </a:rPr>
              <a:t>President</a:t>
            </a:r>
            <a:r>
              <a:rPr lang="en-US" dirty="0" smtClean="0">
                <a:solidFill>
                  <a:srgbClr val="C00000"/>
                </a:solidFill>
              </a:rPr>
              <a:t> of the Heaven Bound Train International Prison Ministry</a:t>
            </a:r>
          </a:p>
          <a:p>
            <a:endParaRPr lang="en-US" dirty="0">
              <a:solidFill>
                <a:srgbClr val="C00000"/>
              </a:solidFill>
            </a:endParaRPr>
          </a:p>
        </p:txBody>
      </p:sp>
    </p:spTree>
  </p:cSld>
  <p:clrMapOvr>
    <a:masterClrMapping/>
  </p:clrMapOvr>
  <p:transition>
    <p:dissolve/>
    <p:sndAc>
      <p:stSnd>
        <p:snd r:embed="rId3"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latimesblogs.latimes.com/photos/uncategorized/prison.jpg"/>
          <p:cNvPicPr>
            <a:picLocks noChangeAspect="1" noChangeArrowheads="1"/>
          </p:cNvPicPr>
          <p:nvPr/>
        </p:nvPicPr>
        <p:blipFill>
          <a:blip r:embed="rId4" cstate="print">
            <a:lum bright="-30000"/>
          </a:blip>
          <a:srcRect/>
          <a:stretch>
            <a:fillRect/>
          </a:stretch>
        </p:blipFill>
        <p:spPr bwMode="auto">
          <a:xfrm>
            <a:off x="182880" y="528320"/>
            <a:ext cx="3364992" cy="29794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dirty="0" smtClean="0">
                <a:solidFill>
                  <a:srgbClr val="FFFF00"/>
                </a:solidFill>
              </a:rPr>
              <a:t>Entering  a Prison</a:t>
            </a:r>
            <a:endParaRPr lang="en-US" dirty="0">
              <a:solidFill>
                <a:srgbClr val="FFFF00"/>
              </a:solidFill>
            </a:endParaRPr>
          </a:p>
        </p:txBody>
      </p:sp>
      <p:sp>
        <p:nvSpPr>
          <p:cNvPr id="3" name="Content Placeholder 2"/>
          <p:cNvSpPr>
            <a:spLocks noGrp="1"/>
          </p:cNvSpPr>
          <p:nvPr>
            <p:ph idx="1"/>
          </p:nvPr>
        </p:nvSpPr>
        <p:spPr/>
        <p:txBody>
          <a:bodyPr/>
          <a:lstStyle/>
          <a:p>
            <a:r>
              <a:rPr lang="en-US" b="1" dirty="0" smtClean="0">
                <a:ln w="12700">
                  <a:solidFill>
                    <a:srgbClr val="FFC000"/>
                  </a:solidFill>
                  <a:prstDash val="solid"/>
                </a:ln>
                <a:solidFill>
                  <a:srgbClr val="FFFF00"/>
                </a:solidFill>
                <a:effectLst>
                  <a:outerShdw blurRad="41275" dist="20320" dir="1800000" algn="tl" rotWithShape="0">
                    <a:srgbClr val="000000">
                      <a:alpha val="40000"/>
                    </a:srgbClr>
                  </a:outerShdw>
                </a:effectLst>
              </a:rPr>
              <a:t>Once approved only do what you are allowed to do.  If any changes occur let the institution know immediately.  Abide by all rules of the Institution.  Only bring approved materials and be ready at anytime to be searched.  Be familiar with the prison’s search policy.  Know what is not allowed in the prison (contraband) refrain from it.</a:t>
            </a:r>
            <a:endParaRPr lang="en-US" b="1" dirty="0">
              <a:ln w="12700">
                <a:solidFill>
                  <a:srgbClr val="FFC000"/>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sndAc>
      <p:stSnd>
        <p:snd r:embed="rId3"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somd.com/news/headlines/2006/images/2006-11-22-CO-Class.jpg"/>
          <p:cNvPicPr>
            <a:picLocks noChangeAspect="1" noChangeArrowheads="1"/>
          </p:cNvPicPr>
          <p:nvPr/>
        </p:nvPicPr>
        <p:blipFill>
          <a:blip r:embed="rId4" cstate="print">
            <a:lum bright="-20000"/>
          </a:blip>
          <a:srcRect/>
          <a:stretch>
            <a:fillRect/>
          </a:stretch>
        </p:blipFill>
        <p:spPr bwMode="auto">
          <a:xfrm>
            <a:off x="0" y="406400"/>
            <a:ext cx="3547872" cy="2956560"/>
          </a:xfrm>
          <a:prstGeom prst="rect">
            <a:avLst/>
          </a:prstGeom>
          <a:noFill/>
        </p:spPr>
      </p:pic>
      <p:sp>
        <p:nvSpPr>
          <p:cNvPr id="2" name="Title 1"/>
          <p:cNvSpPr>
            <a:spLocks noGrp="1"/>
          </p:cNvSpPr>
          <p:nvPr>
            <p:ph type="title"/>
          </p:nvPr>
        </p:nvSpPr>
        <p:spPr/>
        <p:txBody>
          <a:bodyPr/>
          <a:lstStyle/>
          <a:p>
            <a:r>
              <a:rPr lang="en-US" dirty="0" smtClean="0">
                <a:solidFill>
                  <a:srgbClr val="FF0000"/>
                </a:solidFill>
              </a:rPr>
              <a:t>Dealing With Staff</a:t>
            </a:r>
            <a:endParaRPr lang="en-US" dirty="0">
              <a:solidFill>
                <a:srgbClr val="FF0000"/>
              </a:solidFill>
            </a:endParaRPr>
          </a:p>
        </p:txBody>
      </p:sp>
      <p:sp>
        <p:nvSpPr>
          <p:cNvPr id="3" name="Content Placeholder 2"/>
          <p:cNvSpPr>
            <a:spLocks noGrp="1"/>
          </p:cNvSpPr>
          <p:nvPr>
            <p:ph idx="1"/>
          </p:nvPr>
        </p:nvSpPr>
        <p:spPr>
          <a:xfrm>
            <a:off x="365760" y="1056640"/>
            <a:ext cx="3291840" cy="2340864"/>
          </a:xfrm>
        </p:spPr>
        <p:txBody>
          <a:bodyPr>
            <a:normAutofit lnSpcReduction="10000"/>
          </a:bodyPr>
          <a:lstStyle/>
          <a:p>
            <a:r>
              <a:rPr lang="en-US"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Be cooperative and polite</a:t>
            </a:r>
          </a:p>
          <a:p>
            <a:r>
              <a:rPr lang="en-US"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Have proof of your approval to be there</a:t>
            </a:r>
          </a:p>
          <a:p>
            <a:pPr>
              <a:buNone/>
            </a:pPr>
            <a:r>
              <a:rPr lang="en-US"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rPr>
              <a:t>    </a:t>
            </a:r>
            <a:r>
              <a:rPr lang="en-US" sz="1200"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1.Written paper signed by Administrator or head Chaplain</a:t>
            </a:r>
          </a:p>
          <a:p>
            <a:pPr>
              <a:buNone/>
            </a:pPr>
            <a:r>
              <a:rPr lang="en-US" sz="1200"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2. Proper Identification</a:t>
            </a:r>
            <a:endParaRPr lang="en-US"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a:p>
            <a:r>
              <a:rPr lang="en-US"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All material you bring in make sure you take it out.</a:t>
            </a:r>
          </a:p>
          <a:p>
            <a:r>
              <a:rPr lang="en-US"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Request a staff to escort you throughout your visit.  Your safety is Key to your success.</a:t>
            </a:r>
          </a:p>
          <a:p>
            <a:r>
              <a:rPr lang="en-US"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All Security matters are handle by the staff.  Stay clear of any matters involving security.</a:t>
            </a:r>
          </a:p>
          <a:p>
            <a:endParaRPr lang="en-US" dirty="0"/>
          </a:p>
        </p:txBody>
      </p:sp>
    </p:spTree>
  </p:cSld>
  <p:clrMapOvr>
    <a:masterClrMapping/>
  </p:clrMapOvr>
  <p:transition>
    <p:sndAc>
      <p:stSnd>
        <p:snd r:embed="rId3" name="coi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plain William D. Holmes Pictures for His website at City Jail 017.jpg"/>
          <p:cNvPicPr>
            <a:picLocks noChangeAspect="1"/>
          </p:cNvPicPr>
          <p:nvPr/>
        </p:nvPicPr>
        <p:blipFill>
          <a:blip r:embed="rId3" cstate="print">
            <a:lum/>
          </a:blip>
          <a:stretch>
            <a:fillRect/>
          </a:stretch>
        </p:blipFill>
        <p:spPr>
          <a:xfrm>
            <a:off x="121920" y="121920"/>
            <a:ext cx="3328416" cy="3328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Dealing</a:t>
            </a:r>
            <a:r>
              <a:rPr lang="en-US" dirty="0" smtClean="0">
                <a:solidFill>
                  <a:srgbClr val="FFFF00"/>
                </a:solidFill>
              </a:rPr>
              <a:t> With Inmates</a:t>
            </a:r>
            <a:endParaRPr lang="en-US" dirty="0">
              <a:solidFill>
                <a:srgbClr val="FFFF00"/>
              </a:solidFill>
            </a:endParaRPr>
          </a:p>
        </p:txBody>
      </p:sp>
      <p:sp>
        <p:nvSpPr>
          <p:cNvPr id="3" name="Content Placeholder 2"/>
          <p:cNvSpPr>
            <a:spLocks noGrp="1"/>
          </p:cNvSpPr>
          <p:nvPr>
            <p:ph idx="1"/>
          </p:nvPr>
        </p:nvSpPr>
        <p:spPr/>
        <p:txBody>
          <a:bodyPr/>
          <a:lstStyle/>
          <a:p>
            <a:r>
              <a:rPr lang="en-US"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Never do favors for Inmates that will violate prison rules.</a:t>
            </a:r>
          </a:p>
          <a:p>
            <a:r>
              <a:rPr lang="en-US"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When Counseling Inmates  all information is confidential except when it involves criminal activity that will disrupt the prison.  Then pass it on to reliable Staff.  Respect their privacy.</a:t>
            </a:r>
          </a:p>
          <a:p>
            <a:r>
              <a:rPr lang="en-US"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Treat all Inmates the same.  Have no respect of a person.</a:t>
            </a:r>
            <a:endParaRPr lang="en-US"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dailymail.co.uk/i/pix/2007/07_02/badgirlsMOS_468x289.jpg"/>
          <p:cNvPicPr>
            <a:picLocks noChangeAspect="1" noChangeArrowheads="1"/>
          </p:cNvPicPr>
          <p:nvPr/>
        </p:nvPicPr>
        <p:blipFill>
          <a:blip r:embed="rId3" cstate="print">
            <a:lum bright="-30000"/>
          </a:blip>
          <a:srcRect/>
          <a:stretch>
            <a:fillRect/>
          </a:stretch>
        </p:blipFill>
        <p:spPr bwMode="auto">
          <a:xfrm>
            <a:off x="0" y="284481"/>
            <a:ext cx="3730752" cy="3071755"/>
          </a:xfrm>
          <a:prstGeom prst="rect">
            <a:avLst/>
          </a:prstGeom>
          <a:noFill/>
        </p:spPr>
      </p:pic>
      <p:sp>
        <p:nvSpPr>
          <p:cNvPr id="2" name="Title 1"/>
          <p:cNvSpPr>
            <a:spLocks noGrp="1"/>
          </p:cNvSpPr>
          <p:nvPr>
            <p:ph type="title"/>
          </p:nvPr>
        </p:nvSpPr>
        <p:spPr/>
        <p:txBody>
          <a:bodyPr>
            <a:normAutofit fontScale="90000"/>
          </a:bodyPr>
          <a:lstStyle/>
          <a:p>
            <a:r>
              <a:rPr lang="en-US" dirty="0" smtClean="0">
                <a:solidFill>
                  <a:srgbClr val="FFC000"/>
                </a:solidFill>
              </a:rPr>
              <a:t>Dealing With Female Prisoners</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sz="1200" dirty="0" smtClean="0">
                <a:solidFill>
                  <a:srgbClr val="FFFF00"/>
                </a:solidFill>
                <a:latin typeface="Times New Roman" pitchFamily="18" charset="0"/>
                <a:cs typeface="Times New Roman" pitchFamily="18" charset="0"/>
              </a:rPr>
              <a:t>It is part of my ministry  to minister unto the many women who are behind prison bars.  As you enter into this type of work you will find both male and female prisoners.  So I advise you treat all female prisoners professionally  at all times.  Women have so many issues.  Some are hurt due to drugs, abuse, prostitution, alcohol or domestic issues.  They need to be consoled with  seasoned words inspired by The Holy Ghost.  Show love and concern as Jesus would.  Give them hope for a new life in Jesus.  Be there for them but do not get too personal with them.   </a:t>
            </a:r>
            <a:endParaRPr lang="en-US" sz="1200" dirty="0">
              <a:solidFill>
                <a:srgbClr val="FFFF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plain William D. Holmes Pictures for His website at City Jail 013.jpg"/>
          <p:cNvPicPr>
            <a:picLocks noChangeAspect="1"/>
          </p:cNvPicPr>
          <p:nvPr/>
        </p:nvPicPr>
        <p:blipFill>
          <a:blip r:embed="rId4" cstate="print"/>
          <a:stretch>
            <a:fillRect/>
          </a:stretch>
        </p:blipFill>
        <p:spPr>
          <a:xfrm>
            <a:off x="182880" y="162560"/>
            <a:ext cx="3328416" cy="3328416"/>
          </a:xfrm>
          <a:prstGeom prst="rect">
            <a:avLst/>
          </a:prstGeom>
        </p:spPr>
      </p:pic>
      <p:sp>
        <p:nvSpPr>
          <p:cNvPr id="2" name="Title 1"/>
          <p:cNvSpPr>
            <a:spLocks noGrp="1"/>
          </p:cNvSpPr>
          <p:nvPr>
            <p:ph type="title"/>
          </p:nvPr>
        </p:nvSpPr>
        <p:spPr/>
        <p:txBody>
          <a:bodyPr>
            <a:normAutofit fontScale="90000"/>
          </a:bodyPr>
          <a:lstStyle/>
          <a:p>
            <a:r>
              <a:rPr lang="en-US" dirty="0" smtClean="0">
                <a:solidFill>
                  <a:srgbClr val="FFFF00"/>
                </a:solidFill>
              </a:rPr>
              <a:t>Worship Services with Inmates</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rPr>
              <a:t>When conducting your services be mindful you are in a prison setting.</a:t>
            </a:r>
          </a:p>
          <a:p>
            <a:pPr>
              <a:buNone/>
            </a:pPr>
            <a:r>
              <a:rPr lang="en-US" dirty="0">
                <a:solidFill>
                  <a:srgbClr val="FFFF00"/>
                </a:solidFill>
              </a:rPr>
              <a:t> </a:t>
            </a:r>
            <a:r>
              <a:rPr lang="en-US" dirty="0" smtClean="0">
                <a:solidFill>
                  <a:srgbClr val="FFFF00"/>
                </a:solidFill>
              </a:rPr>
              <a:t>   Preach Jesus but I caution you not get into arguments with other faiths ( Muslims, Jehovah Witness, Catholics, Mormons, etc.)</a:t>
            </a:r>
          </a:p>
          <a:p>
            <a:r>
              <a:rPr lang="en-US" dirty="0" smtClean="0">
                <a:solidFill>
                  <a:srgbClr val="FFFF00"/>
                </a:solidFill>
              </a:rPr>
              <a:t>In you services Never mention a religion name.  If Inmates ask you directly tell them you preach and testify of Jesus and His love.  You have no comment on other religions. </a:t>
            </a:r>
            <a:r>
              <a:rPr lang="en-US" i="1" dirty="0" smtClean="0">
                <a:solidFill>
                  <a:srgbClr val="FFFF00"/>
                </a:solidFill>
              </a:rPr>
              <a:t> </a:t>
            </a:r>
            <a:r>
              <a:rPr lang="en-US" dirty="0" smtClean="0">
                <a:solidFill>
                  <a:srgbClr val="FFFF00"/>
                </a:solidFill>
              </a:rPr>
              <a:t>If they seek additional information refer them to the prison Chaplain.  You know about salvation through the Blood of Jesus.  That is your message.  The power of the Holy Ghost and Fire.</a:t>
            </a:r>
            <a:endParaRPr lang="en-US" dirty="0">
              <a:solidFill>
                <a:srgbClr val="FFFF00"/>
              </a:solidFill>
            </a:endParaRPr>
          </a:p>
        </p:txBody>
      </p:sp>
    </p:spTree>
  </p:cSld>
  <p:clrMapOvr>
    <a:masterClrMapping/>
  </p:clrMapOvr>
  <p:transition>
    <p:sndAc>
      <p:stSnd>
        <p:snd r:embed="rId3" name="coi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plain William D. Holmes Pictures for His website at City Jail 009.jpg"/>
          <p:cNvPicPr>
            <a:picLocks noChangeAspect="1"/>
          </p:cNvPicPr>
          <p:nvPr/>
        </p:nvPicPr>
        <p:blipFill>
          <a:blip r:embed="rId4" cstate="print">
            <a:lum bright="-20000"/>
          </a:blip>
          <a:stretch>
            <a:fillRect/>
          </a:stretch>
        </p:blipFill>
        <p:spPr>
          <a:xfrm>
            <a:off x="121920" y="121923"/>
            <a:ext cx="3364992" cy="3387887"/>
          </a:xfrm>
          <a:prstGeom prst="rect">
            <a:avLst/>
          </a:prstGeom>
        </p:spPr>
      </p:pic>
      <p:sp>
        <p:nvSpPr>
          <p:cNvPr id="2" name="Title 1"/>
          <p:cNvSpPr>
            <a:spLocks noGrp="1"/>
          </p:cNvSpPr>
          <p:nvPr>
            <p:ph type="title"/>
          </p:nvPr>
        </p:nvSpPr>
        <p:spPr/>
        <p:txBody>
          <a:bodyPr>
            <a:normAutofit fontScale="90000"/>
          </a:bodyPr>
          <a:lstStyle/>
          <a:p>
            <a:r>
              <a:rPr lang="en-US" dirty="0" smtClean="0">
                <a:solidFill>
                  <a:srgbClr val="FFFF00"/>
                </a:solidFill>
              </a:rPr>
              <a:t>Worship Services with Inmates</a:t>
            </a:r>
            <a:endParaRPr lang="en-US" dirty="0">
              <a:solidFill>
                <a:srgbClr val="FFFF00"/>
              </a:solidFill>
            </a:endParaRPr>
          </a:p>
        </p:txBody>
      </p:sp>
      <p:sp>
        <p:nvSpPr>
          <p:cNvPr id="3" name="Content Placeholder 2"/>
          <p:cNvSpPr>
            <a:spLocks noGrp="1"/>
          </p:cNvSpPr>
          <p:nvPr>
            <p:ph idx="1"/>
          </p:nvPr>
        </p:nvSpPr>
        <p:spPr/>
        <p:txBody>
          <a:bodyPr/>
          <a:lstStyle/>
          <a:p>
            <a:r>
              <a:rPr lang="en-US" b="1" dirty="0" smtClean="0">
                <a:solidFill>
                  <a:srgbClr val="FFFF00"/>
                </a:solidFill>
              </a:rPr>
              <a:t>Pray for them and  demonstrate  the power of God through healing, miracles, souls being saved and the Holy Ghosts falling in the service.   Remember the prison setting so do not try to conduct the service like a church service in the free world.  Conduct it with moderation.  We are just there to give them a sample.  When they get out the can enjoy the whole deal!</a:t>
            </a:r>
            <a:endParaRPr lang="en-US" b="1" dirty="0">
              <a:solidFill>
                <a:srgbClr val="FFFF00"/>
              </a:solidFill>
            </a:endParaRPr>
          </a:p>
        </p:txBody>
      </p:sp>
    </p:spTree>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plain William D. Holmes Pictures for His website at City Jail 020.jpg"/>
          <p:cNvPicPr>
            <a:picLocks noChangeAspect="1"/>
          </p:cNvPicPr>
          <p:nvPr/>
        </p:nvPicPr>
        <p:blipFill>
          <a:blip r:embed="rId4" cstate="print">
            <a:lum bright="-10000"/>
          </a:blip>
          <a:stretch>
            <a:fillRect/>
          </a:stretch>
        </p:blipFill>
        <p:spPr>
          <a:xfrm>
            <a:off x="121921" y="0"/>
            <a:ext cx="3438144" cy="3478784"/>
          </a:xfrm>
          <a:prstGeom prst="rect">
            <a:avLst/>
          </a:prstGeom>
        </p:spPr>
      </p:pic>
      <p:sp>
        <p:nvSpPr>
          <p:cNvPr id="2" name="Title 1"/>
          <p:cNvSpPr>
            <a:spLocks noGrp="1"/>
          </p:cNvSpPr>
          <p:nvPr>
            <p:ph type="title"/>
          </p:nvPr>
        </p:nvSpPr>
        <p:spPr/>
        <p:txBody>
          <a:bodyPr>
            <a:normAutofit fontScale="90000"/>
          </a:bodyPr>
          <a:lstStyle/>
          <a:p>
            <a:r>
              <a:rPr lang="en-US" dirty="0" smtClean="0">
                <a:solidFill>
                  <a:srgbClr val="C00000"/>
                </a:solidFill>
              </a:rPr>
              <a:t>Doing One on One Counseling</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b="1" dirty="0" smtClean="0">
                <a:solidFill>
                  <a:srgbClr val="FF0000"/>
                </a:solidFill>
              </a:rPr>
              <a:t>It is necessary  to visit all those who are locked in the inner prison who cannot come out for service.  Provide one on one counseling.  Listen to their concerns and answer  their questions with love and consideration.  Minister unto them, preach Jesus and pray for them.  Do not pass items to them without the approval of staff.  Do not accept favors from the Inmate.   If you are not trained do not give legal advice to the Inmate.  If an inmate refuse to hear you move on to the next one.  Do not get into any arguments and do not force your faith upon anyone.</a:t>
            </a:r>
            <a:endParaRPr lang="en-US" b="1" dirty="0">
              <a:solidFill>
                <a:srgbClr val="FF0000"/>
              </a:solidFill>
            </a:endParaRPr>
          </a:p>
        </p:txBody>
      </p:sp>
    </p:spTree>
  </p:cSld>
  <p:clrMapOvr>
    <a:masterClrMapping/>
  </p:clrMapOvr>
  <p:transition>
    <p:sndAc>
      <p:stSnd>
        <p:snd r:embed="rId3" name="bomb.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cdcr.ca.gov/News/DeathRow/SanQuentin/CondemnedInmateHousing-AdjustmentCenter.jpg"/>
          <p:cNvPicPr>
            <a:picLocks noChangeAspect="1" noChangeArrowheads="1"/>
          </p:cNvPicPr>
          <p:nvPr/>
        </p:nvPicPr>
        <p:blipFill>
          <a:blip r:embed="rId4" cstate="print">
            <a:lum bright="-20000"/>
          </a:blip>
          <a:srcRect/>
          <a:stretch>
            <a:fillRect/>
          </a:stretch>
        </p:blipFill>
        <p:spPr bwMode="auto">
          <a:xfrm>
            <a:off x="1" y="8128"/>
            <a:ext cx="4012171" cy="3649472"/>
          </a:xfrm>
          <a:prstGeom prst="rect">
            <a:avLst/>
          </a:prstGeom>
          <a:noFill/>
        </p:spPr>
      </p:pic>
      <p:sp>
        <p:nvSpPr>
          <p:cNvPr id="2" name="Title 1"/>
          <p:cNvSpPr>
            <a:spLocks noGrp="1"/>
          </p:cNvSpPr>
          <p:nvPr>
            <p:ph type="title"/>
          </p:nvPr>
        </p:nvSpPr>
        <p:spPr/>
        <p:txBody>
          <a:bodyPr>
            <a:normAutofit fontScale="90000"/>
          </a:bodyPr>
          <a:lstStyle/>
          <a:p>
            <a:r>
              <a:rPr lang="en-US" dirty="0" smtClean="0">
                <a:solidFill>
                  <a:srgbClr val="FFFF00"/>
                </a:solidFill>
              </a:rPr>
              <a:t>Inmates on Death Row</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n-US" b="1" dirty="0" smtClean="0">
                <a:ln>
                  <a:solidFill>
                    <a:srgbClr val="FFC000"/>
                  </a:solidFill>
                </a:ln>
                <a:solidFill>
                  <a:srgbClr val="FFFF00"/>
                </a:solidFill>
              </a:rPr>
              <a:t>This is a part of my ministry which is very heart touching.  Inmates who are near the end of the road of life needs the most help.  This area require plenty of prayer and have your words seasoned with salt  When you counsel a person on death row do not get into the argument whether they are innocent or guilty but show them Jesus love and forgiving spirit.  Tell them that Jesus was sentenced to die for a crime he did not commit.  Show them how that Jesus can help them to forgive themselves and the families of the victims.  Encourage them to get their life right with God so they may have a home in Heaven.  One day we all must leave this world.  Be there for them and pray for them.  Again I stress offer no legal advice unless you are trained.  </a:t>
            </a:r>
            <a:endParaRPr lang="en-US" b="1" dirty="0">
              <a:ln>
                <a:solidFill>
                  <a:srgbClr val="FFC000"/>
                </a:solidFill>
              </a:ln>
              <a:solidFill>
                <a:srgbClr val="FFFF00"/>
              </a:solidFill>
            </a:endParaRPr>
          </a:p>
        </p:txBody>
      </p:sp>
    </p:spTree>
  </p:cSld>
  <p:clrMapOvr>
    <a:masterClrMapping/>
  </p:clrMapOvr>
  <p:transition>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wheel(4)">
                                      <p:cBhvr>
                                        <p:cTn id="18"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plain William D. Holmes Pictures for His website at City Jail 023.jpg"/>
          <p:cNvPicPr>
            <a:picLocks noChangeAspect="1"/>
          </p:cNvPicPr>
          <p:nvPr/>
        </p:nvPicPr>
        <p:blipFill>
          <a:blip r:embed="rId4" cstate="print">
            <a:lum/>
          </a:blip>
          <a:stretch>
            <a:fillRect/>
          </a:stretch>
        </p:blipFill>
        <p:spPr>
          <a:xfrm>
            <a:off x="1" y="0"/>
            <a:ext cx="3511295" cy="3657600"/>
          </a:xfrm>
          <a:prstGeom prst="rect">
            <a:avLst/>
          </a:prstGeom>
        </p:spPr>
      </p:pic>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Conclusion</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solidFill>
                  <a:srgbClr val="FFFF00"/>
                </a:solidFill>
                <a:latin typeface="Times New Roman" pitchFamily="18" charset="0"/>
                <a:cs typeface="Times New Roman" pitchFamily="18" charset="0"/>
              </a:rPr>
              <a:t>I feel that if  you follow theses guidelines you will have an effective ministry.</a:t>
            </a:r>
          </a:p>
          <a:p>
            <a:r>
              <a:rPr lang="en-US" dirty="0" smtClean="0">
                <a:solidFill>
                  <a:srgbClr val="FFFF00"/>
                </a:solidFill>
                <a:latin typeface="Times New Roman" pitchFamily="18" charset="0"/>
                <a:cs typeface="Times New Roman" pitchFamily="18" charset="0"/>
              </a:rPr>
              <a:t>Your ministry will grow</a:t>
            </a:r>
          </a:p>
          <a:p>
            <a:r>
              <a:rPr lang="en-US" dirty="0" smtClean="0">
                <a:solidFill>
                  <a:srgbClr val="FFFF00"/>
                </a:solidFill>
                <a:latin typeface="Times New Roman" pitchFamily="18" charset="0"/>
                <a:cs typeface="Times New Roman" pitchFamily="18" charset="0"/>
              </a:rPr>
              <a:t>You will be able to go into prisons and jails because you know how to cooperate with staff and Inmates</a:t>
            </a:r>
          </a:p>
          <a:p>
            <a:r>
              <a:rPr lang="en-US" dirty="0" smtClean="0">
                <a:solidFill>
                  <a:srgbClr val="FFFF00"/>
                </a:solidFill>
                <a:latin typeface="Times New Roman" pitchFamily="18" charset="0"/>
                <a:cs typeface="Times New Roman" pitchFamily="18" charset="0"/>
              </a:rPr>
              <a:t>You will  gain trust with Staff and Inmates</a:t>
            </a:r>
          </a:p>
          <a:p>
            <a:r>
              <a:rPr lang="en-US" dirty="0" smtClean="0">
                <a:solidFill>
                  <a:srgbClr val="FFFF00"/>
                </a:solidFill>
                <a:latin typeface="Times New Roman" pitchFamily="18" charset="0"/>
                <a:cs typeface="Times New Roman" pitchFamily="18" charset="0"/>
              </a:rPr>
              <a:t>Most of all you will be pleasing our Lord Jesus</a:t>
            </a:r>
          </a:p>
          <a:p>
            <a:endParaRPr lang="en-US" dirty="0">
              <a:latin typeface="Times New Roman" pitchFamily="18" charset="0"/>
              <a:cs typeface="Times New Roman" pitchFamily="18"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plain William D. Holmes Pictures for His website at City Jail 024.jpg"/>
          <p:cNvPicPr>
            <a:picLocks noChangeAspect="1"/>
          </p:cNvPicPr>
          <p:nvPr/>
        </p:nvPicPr>
        <p:blipFill>
          <a:blip r:embed="rId4" cstate="print"/>
          <a:stretch>
            <a:fillRect/>
          </a:stretch>
        </p:blipFill>
        <p:spPr>
          <a:xfrm>
            <a:off x="1" y="0"/>
            <a:ext cx="3657600" cy="3657600"/>
          </a:xfrm>
          <a:prstGeom prst="rect">
            <a:avLst/>
          </a:prstGeom>
        </p:spPr>
      </p:pic>
      <p:sp>
        <p:nvSpPr>
          <p:cNvPr id="2" name="Title 1"/>
          <p:cNvSpPr>
            <a:spLocks noGrp="1"/>
          </p:cNvSpPr>
          <p:nvPr>
            <p:ph type="title"/>
          </p:nvPr>
        </p:nvSpPr>
        <p:spPr/>
        <p:txBody>
          <a:bodyPr/>
          <a:lstStyle/>
          <a:p>
            <a:r>
              <a:rPr lang="en-US" dirty="0" smtClean="0">
                <a:solidFill>
                  <a:srgbClr val="FFFF00"/>
                </a:solidFill>
              </a:rPr>
              <a:t>Bibliography</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Sources: Created by Chaplain William D. Holmes  all rights reserved 2008. </a:t>
            </a:r>
          </a:p>
          <a:p>
            <a:r>
              <a:rPr lang="en-US" dirty="0" smtClean="0">
                <a:solidFill>
                  <a:srgbClr val="FFFF00"/>
                </a:solidFill>
              </a:rPr>
              <a:t>Need any more information contact me at my email address </a:t>
            </a:r>
            <a:r>
              <a:rPr lang="en-US" i="1" dirty="0" smtClean="0">
                <a:solidFill>
                  <a:srgbClr val="FFFF00"/>
                </a:solidFill>
                <a:hlinkClick r:id="rId5"/>
              </a:rPr>
              <a:t>chaplainholmes@heavenboundtrain.org</a:t>
            </a:r>
            <a:r>
              <a:rPr lang="en-US" i="1" dirty="0" smtClean="0">
                <a:solidFill>
                  <a:srgbClr val="FFFF00"/>
                </a:solidFill>
              </a:rPr>
              <a:t>.</a:t>
            </a:r>
          </a:p>
          <a:p>
            <a:r>
              <a:rPr lang="en-US" dirty="0" smtClean="0">
                <a:solidFill>
                  <a:srgbClr val="FFFF00"/>
                </a:solidFill>
              </a:rPr>
              <a:t>Website  ministry </a:t>
            </a:r>
            <a:r>
              <a:rPr lang="en-US" i="1" dirty="0" smtClean="0">
                <a:solidFill>
                  <a:srgbClr val="FFFF00"/>
                </a:solidFill>
                <a:hlinkClick r:id="rId6"/>
              </a:rPr>
              <a:t>www.HeavenBoundTrain.org</a:t>
            </a:r>
            <a:r>
              <a:rPr lang="en-US" i="1" dirty="0" smtClean="0">
                <a:solidFill>
                  <a:srgbClr val="FFFF00"/>
                </a:solidFill>
              </a:rPr>
              <a:t>.</a:t>
            </a:r>
            <a:r>
              <a:rPr lang="en-US" dirty="0" smtClean="0">
                <a:solidFill>
                  <a:srgbClr val="FFFF00"/>
                </a:solidFill>
              </a:rPr>
              <a:t> </a:t>
            </a:r>
          </a:p>
          <a:p>
            <a:r>
              <a:rPr lang="en-US" dirty="0" smtClean="0">
                <a:solidFill>
                  <a:srgbClr val="FFFF00"/>
                </a:solidFill>
              </a:rPr>
              <a:t>Telephone 1-804-507-0517 USA</a:t>
            </a:r>
          </a:p>
          <a:p>
            <a:r>
              <a:rPr lang="en-US" dirty="0" smtClean="0">
                <a:solidFill>
                  <a:srgbClr val="FFFF00"/>
                </a:solidFill>
              </a:rPr>
              <a:t>Mailing Address HeavenBound Train Prison Ministry International P.O. Box 38182 Richmond, Virginia 23231</a:t>
            </a:r>
          </a:p>
          <a:p>
            <a:pPr>
              <a:buNone/>
            </a:pPr>
            <a:endParaRPr lang="en-US" dirty="0">
              <a:solidFill>
                <a:srgbClr val="FFFF00"/>
              </a:solidFill>
            </a:endParaRPr>
          </a:p>
        </p:txBody>
      </p:sp>
    </p:spTree>
  </p:cSld>
  <p:clrMapOvr>
    <a:masterClrMapping/>
  </p:clrMapOvr>
  <p:transition>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plain William D. Holmes Pictures for His website at City Jail 027.jpg"/>
          <p:cNvPicPr>
            <a:picLocks noChangeAspect="1"/>
          </p:cNvPicPr>
          <p:nvPr/>
        </p:nvPicPr>
        <p:blipFill>
          <a:blip r:embed="rId4" cstate="print">
            <a:lum/>
          </a:blip>
          <a:stretch>
            <a:fillRect/>
          </a:stretch>
        </p:blipFill>
        <p:spPr>
          <a:xfrm>
            <a:off x="800101" y="0"/>
            <a:ext cx="1938528" cy="3446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62001" y="406400"/>
            <a:ext cx="3291840" cy="609600"/>
          </a:xfrm>
        </p:spPr>
        <p:txBody>
          <a:bodyPr/>
          <a:lstStyle/>
          <a:p>
            <a:r>
              <a:rPr lang="en-US" dirty="0" smtClean="0">
                <a:solidFill>
                  <a:srgbClr val="C00000"/>
                </a:solidFill>
              </a:rPr>
              <a:t>Objectives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solidFill>
                  <a:srgbClr val="FF0000"/>
                </a:solidFill>
              </a:rPr>
              <a:t>Encourage spiritual growth</a:t>
            </a:r>
          </a:p>
          <a:p>
            <a:r>
              <a:rPr lang="en-US" dirty="0" smtClean="0">
                <a:solidFill>
                  <a:srgbClr val="FF0000"/>
                </a:solidFill>
              </a:rPr>
              <a:t>Spread the Word of God to the Incarcerated</a:t>
            </a:r>
          </a:p>
          <a:p>
            <a:r>
              <a:rPr lang="en-US" dirty="0" smtClean="0">
                <a:solidFill>
                  <a:srgbClr val="FF0000"/>
                </a:solidFill>
              </a:rPr>
              <a:t>Build up your confidence</a:t>
            </a:r>
          </a:p>
          <a:p>
            <a:r>
              <a:rPr lang="en-US" dirty="0" smtClean="0">
                <a:solidFill>
                  <a:srgbClr val="FF0000"/>
                </a:solidFill>
              </a:rPr>
              <a:t>Aid you into having an effective ministry</a:t>
            </a:r>
          </a:p>
          <a:p>
            <a:r>
              <a:rPr lang="en-US" dirty="0" smtClean="0">
                <a:solidFill>
                  <a:srgbClr val="FF0000"/>
                </a:solidFill>
              </a:rPr>
              <a:t>Encourage you to work faithfully for Jesus</a:t>
            </a:r>
          </a:p>
          <a:p>
            <a:r>
              <a:rPr lang="en-US" dirty="0" smtClean="0">
                <a:solidFill>
                  <a:srgbClr val="FF0000"/>
                </a:solidFill>
              </a:rPr>
              <a:t>Teach you wisdom how to gain favor with public officials</a:t>
            </a:r>
            <a:endParaRPr lang="en-US" dirty="0">
              <a:solidFill>
                <a:srgbClr val="FF0000"/>
              </a:solidFill>
            </a:endParaRPr>
          </a:p>
        </p:txBody>
      </p:sp>
    </p:spTree>
  </p:cSld>
  <p:clrMapOvr>
    <a:masterClrMapping/>
  </p:clrMapOvr>
  <p:transition>
    <p:wipe dir="r"/>
    <p:sndAc>
      <p:stSnd>
        <p:snd r:embed="rId3" name="drumroll.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lmes-flip-lg.jpg"/>
          <p:cNvPicPr>
            <a:picLocks noChangeAspect="1"/>
          </p:cNvPicPr>
          <p:nvPr/>
        </p:nvPicPr>
        <p:blipFill>
          <a:blip r:embed="rId4" cstate="print">
            <a:lum bright="10000"/>
          </a:blip>
          <a:stretch>
            <a:fillRect/>
          </a:stretch>
        </p:blipFill>
        <p:spPr>
          <a:xfrm>
            <a:off x="2438401" y="121922"/>
            <a:ext cx="1207008" cy="1813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dirty="0" smtClean="0">
                <a:solidFill>
                  <a:srgbClr val="0070C0"/>
                </a:solidFill>
              </a:rPr>
              <a:t>Introduction</a:t>
            </a:r>
            <a:endParaRPr lang="en-US"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US" sz="1100" dirty="0" smtClean="0">
                <a:ln w="18000">
                  <a:solidFill>
                    <a:srgbClr val="002060"/>
                  </a:solidFill>
                  <a:prstDash val="solid"/>
                  <a:miter lim="800000"/>
                </a:ln>
                <a:solidFill>
                  <a:srgbClr val="C00000"/>
                </a:solidFill>
                <a:latin typeface="Verdana" pitchFamily="34" charset="0"/>
                <a:cs typeface="Times New Roman" pitchFamily="18" charset="0"/>
              </a:rPr>
              <a:t>The Lord has called me into prison ministry to be a blessing unto all of those who are incarcerated throughout the United States and Canada.  Also in different parts of the world.  With my lovely wife Sister Velvet by my side, our goal is to share the love of Jesus with the prison bound and demonstrate the power of God  How God can change lives forever and heal your sick body.   We want to help all of the local Chaplains at the Institutions we meet.  This work is large and we cannot do it by ourselves.  So we encourage all of you who are led into this field to work for Jesus.  The purpose for this presentation is to help you organized an effective ministry.  Help it to grow.   Most of all that the prisoners get to turn from crime and sin by knowing the Lord Jesus as their personal Lord and </a:t>
            </a:r>
            <a:r>
              <a:rPr lang="en-US" sz="1100" dirty="0" err="1" smtClean="0">
                <a:ln w="18000">
                  <a:solidFill>
                    <a:srgbClr val="002060"/>
                  </a:solidFill>
                  <a:prstDash val="solid"/>
                  <a:miter lim="800000"/>
                </a:ln>
                <a:solidFill>
                  <a:srgbClr val="C00000"/>
                </a:solidFill>
                <a:latin typeface="Verdana" pitchFamily="34" charset="0"/>
                <a:cs typeface="Times New Roman" pitchFamily="18" charset="0"/>
              </a:rPr>
              <a:t>Saviour</a:t>
            </a:r>
            <a:r>
              <a:rPr lang="en-US" sz="1100" dirty="0" smtClean="0">
                <a:ln w="18000">
                  <a:solidFill>
                    <a:srgbClr val="002060"/>
                  </a:solidFill>
                  <a:prstDash val="solid"/>
                  <a:miter lim="800000"/>
                </a:ln>
                <a:solidFill>
                  <a:srgbClr val="C00000"/>
                </a:solidFill>
                <a:latin typeface="Verdana" pitchFamily="34" charset="0"/>
                <a:cs typeface="Times New Roman" pitchFamily="18" charset="0"/>
              </a:rPr>
              <a:t>.</a:t>
            </a:r>
            <a:endParaRPr lang="en-US" sz="1100" dirty="0">
              <a:ln w="18000">
                <a:solidFill>
                  <a:srgbClr val="002060"/>
                </a:solidFill>
                <a:prstDash val="solid"/>
                <a:miter lim="800000"/>
              </a:ln>
              <a:solidFill>
                <a:srgbClr val="C00000"/>
              </a:solidFill>
              <a:latin typeface="Verdana" pitchFamily="34" charset="0"/>
              <a:cs typeface="Times New Roman" pitchFamily="18" charset="0"/>
            </a:endParaRPr>
          </a:p>
        </p:txBody>
      </p:sp>
    </p:spTree>
  </p:cSld>
  <p:clrMapOvr>
    <a:masterClrMapping/>
  </p:clrMapOvr>
  <p:transition>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Chaplain William Holmes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Graduate of  Department of Criminal Justice  with sevens years experience of working with state prisoners</a:t>
            </a:r>
          </a:p>
          <a:p>
            <a:r>
              <a:rPr lang="en-US" b="1" dirty="0" smtClean="0"/>
              <a:t>Graduate of </a:t>
            </a:r>
            <a:r>
              <a:rPr lang="en-US" b="1" dirty="0" smtClean="0"/>
              <a:t>Criminal Justice Academy </a:t>
            </a:r>
            <a:r>
              <a:rPr lang="en-US" b="1" dirty="0" smtClean="0"/>
              <a:t>with twelve years of law enforcement experience.</a:t>
            </a:r>
          </a:p>
          <a:p>
            <a:r>
              <a:rPr lang="en-US" b="1" dirty="0" smtClean="0"/>
              <a:t>Received training in chaplain services and graduate of chaplaincy program.</a:t>
            </a:r>
          </a:p>
          <a:p>
            <a:r>
              <a:rPr lang="en-US" b="1" dirty="0" smtClean="0"/>
              <a:t>Graduate of ECPI College with an associate degree in Criminal Justice and minor in computer science</a:t>
            </a:r>
          </a:p>
          <a:p>
            <a:r>
              <a:rPr lang="en-US" b="1" dirty="0" smtClean="0"/>
              <a:t>Currently completing Bachelor’s Degree in Criminal Justice with minor in computer science.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William\Local Settings\Temporary Internet Files\Content.IE5\11CWT2Z2\MPj02275060000[1].jpg"/>
          <p:cNvPicPr>
            <a:picLocks noChangeAspect="1" noChangeArrowheads="1"/>
          </p:cNvPicPr>
          <p:nvPr/>
        </p:nvPicPr>
        <p:blipFill>
          <a:blip r:embed="rId4" cstate="print">
            <a:lum bright="-10000"/>
          </a:blip>
          <a:srcRect/>
          <a:stretch>
            <a:fillRect/>
          </a:stretch>
        </p:blipFill>
        <p:spPr bwMode="auto">
          <a:xfrm>
            <a:off x="1005840" y="284483"/>
            <a:ext cx="1463040" cy="2889957"/>
          </a:xfrm>
          <a:prstGeom prst="rect">
            <a:avLst/>
          </a:prstGeom>
          <a:noFill/>
        </p:spPr>
      </p:pic>
      <p:sp>
        <p:nvSpPr>
          <p:cNvPr id="2" name="Title 1"/>
          <p:cNvSpPr>
            <a:spLocks noGrp="1"/>
          </p:cNvSpPr>
          <p:nvPr>
            <p:ph type="title"/>
          </p:nvPr>
        </p:nvSpPr>
        <p:spPr/>
        <p:txBody>
          <a:bodyPr/>
          <a:lstStyle/>
          <a:p>
            <a:r>
              <a:rPr lang="en-US" dirty="0" smtClean="0"/>
              <a:t>The Beginning</a:t>
            </a:r>
            <a:endParaRPr lang="en-US" dirty="0"/>
          </a:p>
        </p:txBody>
      </p:sp>
      <p:sp>
        <p:nvSpPr>
          <p:cNvPr id="3" name="Content Placeholder 2"/>
          <p:cNvSpPr>
            <a:spLocks noGrp="1"/>
          </p:cNvSpPr>
          <p:nvPr>
            <p:ph idx="1"/>
          </p:nvPr>
        </p:nvSpPr>
        <p:spPr/>
        <p:txBody>
          <a:bodyPr>
            <a:normAutofit lnSpcReduction="10000"/>
          </a:bodyPr>
          <a:lstStyle/>
          <a:p>
            <a:r>
              <a:rPr lang="en-US" dirty="0" smtClean="0">
                <a:ln w="12700">
                  <a:solidFill>
                    <a:srgbClr val="FFC000"/>
                  </a:solidFill>
                  <a:prstDash val="solid"/>
                </a:ln>
                <a:solidFill>
                  <a:srgbClr val="00B0F0"/>
                </a:solidFill>
                <a:effectLst>
                  <a:outerShdw blurRad="41275" dist="20320" dir="1800000" algn="tl" rotWithShape="0">
                    <a:srgbClr val="000000">
                      <a:alpha val="40000"/>
                    </a:srgbClr>
                  </a:outerShdw>
                </a:effectLst>
              </a:rPr>
              <a:t>The first step is to have a calling  from God-This is a ministry that is different from all other ministries.  You must be dedicated in </a:t>
            </a:r>
            <a:r>
              <a:rPr lang="en-US" dirty="0" smtClean="0">
                <a:ln w="12700">
                  <a:solidFill>
                    <a:srgbClr val="FFC000"/>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soul,mind,body</a:t>
            </a:r>
            <a:r>
              <a:rPr lang="en-US" dirty="0" smtClean="0">
                <a:ln w="12700">
                  <a:solidFill>
                    <a:srgbClr val="FFC000"/>
                  </a:solidFill>
                  <a:prstDash val="solid"/>
                </a:ln>
                <a:solidFill>
                  <a:srgbClr val="00B0F0"/>
                </a:solidFill>
                <a:effectLst>
                  <a:outerShdw blurRad="41275" dist="20320" dir="1800000" algn="tl" rotWithShape="0">
                    <a:srgbClr val="000000">
                      <a:alpha val="40000"/>
                    </a:srgbClr>
                  </a:outerShdw>
                </a:effectLst>
              </a:rPr>
              <a:t> and spirit.  It takes much prayer, fasting and seeking God for spiritual strength.  For you are going to need it when you face the prison environment.  It can be a rough and challenging one.  Inmates may refuse you but you must be dedicated to move on because there is someone who wants to do right.</a:t>
            </a:r>
            <a:endParaRPr lang="en-US" dirty="0" smtClean="0">
              <a:ln w="12700">
                <a:solidFill>
                  <a:srgbClr val="FFC000"/>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buNone/>
            </a:pPr>
            <a:endParaRPr lang="en-US" dirty="0"/>
          </a:p>
        </p:txBody>
      </p:sp>
    </p:spTree>
  </p:cSld>
  <p:clrMapOvr>
    <a:masterClrMapping/>
  </p:clrMapOvr>
  <p:transition>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ppt_w</p:attrName>
                                        </p:attrNameLst>
                                      </p:cBhvr>
                                      <p:tavLst>
                                        <p:tav tm="0">
                                          <p:val>
                                            <p:strVal val="#ppt_w*0.70"/>
                                          </p:val>
                                        </p:tav>
                                        <p:tav tm="100000">
                                          <p:val>
                                            <p:strVal val="#ppt_w"/>
                                          </p:val>
                                        </p:tav>
                                      </p:tavLst>
                                    </p:anim>
                                    <p:anim calcmode="lin" valueType="num">
                                      <p:cBhvr>
                                        <p:cTn id="20" dur="1000" fill="hold"/>
                                        <p:tgtEl>
                                          <p:spTgt spid="1026"/>
                                        </p:tgtEl>
                                        <p:attrNameLst>
                                          <p:attrName>ppt_h</p:attrName>
                                        </p:attrNameLst>
                                      </p:cBhvr>
                                      <p:tavLst>
                                        <p:tav tm="0">
                                          <p:val>
                                            <p:strVal val="#ppt_h"/>
                                          </p:val>
                                        </p:tav>
                                        <p:tav tm="100000">
                                          <p:val>
                                            <p:strVal val="#ppt_h"/>
                                          </p:val>
                                        </p:tav>
                                      </p:tavLst>
                                    </p:anim>
                                    <p:animEffect transition="in" filter="fade">
                                      <p:cBhvr>
                                        <p:cTn id="2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William\Local Settings\Temporary Internet Files\Content.IE5\GPWTRTVV\MPj01638730000[1].jpg"/>
          <p:cNvPicPr>
            <a:picLocks noChangeAspect="1" noChangeArrowheads="1"/>
          </p:cNvPicPr>
          <p:nvPr/>
        </p:nvPicPr>
        <p:blipFill>
          <a:blip r:embed="rId4" cstate="print"/>
          <a:srcRect/>
          <a:stretch>
            <a:fillRect/>
          </a:stretch>
        </p:blipFill>
        <p:spPr bwMode="auto">
          <a:xfrm>
            <a:off x="152400" y="568960"/>
            <a:ext cx="3291840" cy="2867564"/>
          </a:xfrm>
          <a:prstGeom prst="rect">
            <a:avLst/>
          </a:prstGeom>
          <a:noFill/>
        </p:spPr>
      </p:pic>
      <p:sp>
        <p:nvSpPr>
          <p:cNvPr id="2" name="Title 1"/>
          <p:cNvSpPr>
            <a:spLocks noGrp="1"/>
          </p:cNvSpPr>
          <p:nvPr>
            <p:ph type="title"/>
          </p:nvPr>
        </p:nvSpPr>
        <p:spPr/>
        <p:txBody>
          <a:bodyPr/>
          <a:lstStyle/>
          <a:p>
            <a:r>
              <a:rPr lang="en-US" dirty="0" smtClean="0"/>
              <a:t>Life Inside of a Prison</a:t>
            </a:r>
            <a:endParaRPr lang="en-US" dirty="0"/>
          </a:p>
        </p:txBody>
      </p:sp>
      <p:sp>
        <p:nvSpPr>
          <p:cNvPr id="3" name="Content Placeholder 2"/>
          <p:cNvSpPr>
            <a:spLocks noGrp="1"/>
          </p:cNvSpPr>
          <p:nvPr>
            <p:ph idx="1"/>
          </p:nvPr>
        </p:nvSpPr>
        <p:spPr>
          <a:xfrm>
            <a:off x="213360" y="1056640"/>
            <a:ext cx="3291840" cy="2340864"/>
          </a:xfrm>
        </p:spPr>
        <p:txBody>
          <a:bodyPr>
            <a:normAutofit fontScale="92500"/>
          </a:bodyPr>
          <a:lstStyle/>
          <a:p>
            <a:r>
              <a:rPr lang="en-US" dirty="0" smtClean="0">
                <a:ln w="12700">
                  <a:solidFill>
                    <a:srgbClr val="FFC000"/>
                  </a:solidFill>
                  <a:prstDash val="solid"/>
                </a:ln>
                <a:effectLst>
                  <a:outerShdw blurRad="41275" dist="20320" dir="1800000" algn="tl" rotWithShape="0">
                    <a:srgbClr val="000000">
                      <a:alpha val="40000"/>
                    </a:srgbClr>
                  </a:outerShdw>
                </a:effectLst>
                <a:latin typeface="Verdana" pitchFamily="34" charset="0"/>
              </a:rPr>
              <a:t>Life in a prison is different from life in the free world.  Prison is a control environment. It is a community within itself.  They have their own stores, barbershops, beauty salons, </a:t>
            </a:r>
            <a:r>
              <a:rPr lang="en-US" dirty="0" err="1" smtClean="0">
                <a:ln w="12700">
                  <a:solidFill>
                    <a:srgbClr val="FFC000"/>
                  </a:solidFill>
                  <a:prstDash val="solid"/>
                </a:ln>
                <a:effectLst>
                  <a:outerShdw blurRad="41275" dist="20320" dir="1800000" algn="tl" rotWithShape="0">
                    <a:srgbClr val="000000">
                      <a:alpha val="40000"/>
                    </a:srgbClr>
                  </a:outerShdw>
                </a:effectLst>
                <a:latin typeface="Verdana" pitchFamily="34" charset="0"/>
              </a:rPr>
              <a:t>jobs,gyms</a:t>
            </a:r>
            <a:r>
              <a:rPr lang="en-US" dirty="0" smtClean="0">
                <a:ln w="12700">
                  <a:solidFill>
                    <a:srgbClr val="FFC000"/>
                  </a:solidFill>
                  <a:prstDash val="solid"/>
                </a:ln>
                <a:effectLst>
                  <a:outerShdw blurRad="41275" dist="20320" dir="1800000" algn="tl" rotWithShape="0">
                    <a:srgbClr val="000000">
                      <a:alpha val="40000"/>
                    </a:srgbClr>
                  </a:outerShdw>
                </a:effectLst>
                <a:latin typeface="Verdana" pitchFamily="34" charset="0"/>
              </a:rPr>
              <a:t>, chapel for services of different faiths, schools, galleys to eat their meals.  But it is on a smaller scale compared to the free world.  Then when they violate a  prison rule they are locked down in the inner prison.  Jail within the prison.  Each prison system varies.</a:t>
            </a:r>
            <a:endParaRPr lang="en-US" dirty="0">
              <a:ln w="12700">
                <a:solidFill>
                  <a:srgbClr val="FFC000"/>
                </a:solidFill>
                <a:prstDash val="solid"/>
              </a:ln>
              <a:effectLst>
                <a:outerShdw blurRad="41275" dist="20320" dir="1800000" algn="tl" rotWithShape="0">
                  <a:srgbClr val="000000">
                    <a:alpha val="40000"/>
                  </a:srgbClr>
                </a:outerShdw>
              </a:effectLst>
              <a:latin typeface="Verdana" pitchFamily="34" charset="0"/>
            </a:endParaRPr>
          </a:p>
        </p:txBody>
      </p:sp>
    </p:spTree>
  </p:cSld>
  <p:clrMapOvr>
    <a:masterClrMapping/>
  </p:clrMapOvr>
  <p:transition>
    <p:sndAc>
      <p:stSnd>
        <p:snd r:embed="rId3" name="push.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William\Local Settings\Temporary Internet Files\Content.IE5\11CWT2Z2\MPj04074820000[1].jpg"/>
          <p:cNvPicPr>
            <a:picLocks noChangeAspect="1" noChangeArrowheads="1"/>
          </p:cNvPicPr>
          <p:nvPr/>
        </p:nvPicPr>
        <p:blipFill>
          <a:blip r:embed="rId4" cstate="print">
            <a:lum bright="-30000"/>
          </a:blip>
          <a:srcRect/>
          <a:stretch>
            <a:fillRect/>
          </a:stretch>
        </p:blipFill>
        <p:spPr bwMode="auto">
          <a:xfrm>
            <a:off x="213362" y="528320"/>
            <a:ext cx="3218687" cy="2859934"/>
          </a:xfrm>
          <a:prstGeom prst="rect">
            <a:avLst/>
          </a:prstGeom>
          <a:noFill/>
        </p:spPr>
      </p:pic>
      <p:sp>
        <p:nvSpPr>
          <p:cNvPr id="2" name="Title 1"/>
          <p:cNvSpPr>
            <a:spLocks noGrp="1"/>
          </p:cNvSpPr>
          <p:nvPr>
            <p:ph type="title"/>
          </p:nvPr>
        </p:nvSpPr>
        <p:spPr>
          <a:xfrm>
            <a:off x="304802" y="528320"/>
            <a:ext cx="3261359" cy="609600"/>
          </a:xfrm>
        </p:spPr>
        <p:txBody>
          <a:bodyPr/>
          <a:lstStyle/>
          <a:p>
            <a:r>
              <a:rPr lang="en-US" dirty="0" smtClean="0">
                <a:ln>
                  <a:solidFill>
                    <a:srgbClr val="FFC000"/>
                  </a:solidFill>
                </a:ln>
                <a:solidFill>
                  <a:srgbClr val="FF0000"/>
                </a:solidFill>
              </a:rPr>
              <a:t>Life Inside A Prison</a:t>
            </a:r>
            <a:endParaRPr lang="en-US" dirty="0">
              <a:ln>
                <a:solidFill>
                  <a:srgbClr val="FFC000"/>
                </a:solidFill>
              </a:ln>
              <a:solidFill>
                <a:srgbClr val="FF0000"/>
              </a:solidFill>
            </a:endParaRPr>
          </a:p>
        </p:txBody>
      </p:sp>
      <p:sp>
        <p:nvSpPr>
          <p:cNvPr id="3" name="Content Placeholder 2"/>
          <p:cNvSpPr>
            <a:spLocks noGrp="1"/>
          </p:cNvSpPr>
          <p:nvPr>
            <p:ph idx="1"/>
          </p:nvPr>
        </p:nvSpPr>
        <p:spPr/>
        <p:txBody>
          <a:bodyPr/>
          <a:lstStyle/>
          <a:p>
            <a:r>
              <a:rPr lang="en-US" b="1" dirty="0" smtClean="0">
                <a:ln>
                  <a:solidFill>
                    <a:srgbClr val="FFC000"/>
                  </a:solidFill>
                </a:ln>
                <a:solidFill>
                  <a:srgbClr val="FF0000"/>
                </a:solidFill>
              </a:rPr>
              <a:t>You have prisoners of all types, some have mental problems, some are depressed and suicidal.  Some have committed horrible crimes that are unimaginable.  You must be able to reach those individuals not talking down to them but giving them hope to live and sharing with them the love of God.  Do not try to offend any one but show them love and concern through Jesus.</a:t>
            </a:r>
            <a:endParaRPr lang="en-US" b="1" dirty="0">
              <a:ln>
                <a:solidFill>
                  <a:srgbClr val="FFC000"/>
                </a:solidFill>
              </a:ln>
              <a:solidFill>
                <a:srgbClr val="FF0000"/>
              </a:solidFill>
            </a:endParaRPr>
          </a:p>
        </p:txBody>
      </p:sp>
    </p:spTree>
  </p:cSld>
  <p:clrMapOvr>
    <a:masterClrMapping/>
  </p:clrMapOvr>
  <p:transition>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Entering The Prison</a:t>
            </a:r>
            <a:endParaRPr lang="en-US" dirty="0"/>
          </a:p>
        </p:txBody>
      </p:sp>
      <p:sp>
        <p:nvSpPr>
          <p:cNvPr id="3" name="Content Placeholder 2"/>
          <p:cNvSpPr>
            <a:spLocks noGrp="1"/>
          </p:cNvSpPr>
          <p:nvPr>
            <p:ph idx="1"/>
          </p:nvPr>
        </p:nvSpPr>
        <p:spPr/>
        <p:txBody>
          <a:bodyPr>
            <a:normAutofit lnSpcReduction="10000"/>
          </a:bodyPr>
          <a:lstStyle/>
          <a:p>
            <a:r>
              <a:rPr lang="en-US" b="1" dirty="0" smtClean="0"/>
              <a:t>Some institutions differ from others so check with the institution and see what their rules are in order to be accepted to come inside.  Some institutions may require you to go through some training in chaplain work.  Some institutions may not.  So you have to check to see. If you have any relatives in the institution you want to visit let the staff know.  Always be honest because do not be caught doing something against the rules!</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latimesblogs.latimes.com/photos/uncategorized/prison_1.jpg"/>
          <p:cNvPicPr>
            <a:picLocks noChangeAspect="1" noChangeArrowheads="1"/>
          </p:cNvPicPr>
          <p:nvPr/>
        </p:nvPicPr>
        <p:blipFill>
          <a:blip r:embed="rId4" cstate="print">
            <a:lum bright="-30000"/>
          </a:blip>
          <a:srcRect/>
          <a:stretch>
            <a:fillRect/>
          </a:stretch>
        </p:blipFill>
        <p:spPr bwMode="auto">
          <a:xfrm>
            <a:off x="243840" y="487681"/>
            <a:ext cx="3035808" cy="2687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365760" y="487680"/>
            <a:ext cx="3291840" cy="609600"/>
          </a:xfrm>
        </p:spPr>
        <p:txBody>
          <a:bodyPr/>
          <a:lstStyle/>
          <a:p>
            <a:r>
              <a:rPr lang="en-US" dirty="0" smtClean="0">
                <a:solidFill>
                  <a:schemeClr val="bg1"/>
                </a:solidFill>
              </a:rPr>
              <a:t>Entering a Prison </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ln w="12700">
                  <a:solidFill>
                    <a:srgbClr val="FFC000"/>
                  </a:solidFill>
                  <a:prstDash val="solid"/>
                </a:ln>
                <a:solidFill>
                  <a:schemeClr val="bg2">
                    <a:tint val="85000"/>
                    <a:satMod val="155000"/>
                  </a:schemeClr>
                </a:solidFill>
                <a:effectLst>
                  <a:outerShdw blurRad="41275" dist="20320" dir="1800000" algn="tl" rotWithShape="0">
                    <a:srgbClr val="000000">
                      <a:alpha val="40000"/>
                    </a:srgbClr>
                  </a:outerShdw>
                </a:effectLst>
              </a:rPr>
              <a:t>You need to contact the chaplain or administrator of the facility and fill out the necessary  paper work.  You will probably have a background investigation.  Be true and cooperate.  Follow all Intuitional rules and build your trust with staff.  If you have a group submit all their names to be investigated.  I stress cooperation with staff in the right  manner.</a:t>
            </a:r>
            <a:endParaRPr lang="en-US" dirty="0">
              <a:ln w="12700">
                <a:solidFill>
                  <a:srgbClr val="FFC000"/>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p:sndAc>
      <p:stSnd>
        <p:snd r:embed="rId3" name="breeze.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556</TotalTime>
  <Words>1627</Words>
  <Application>Microsoft Office PowerPoint</Application>
  <PresentationFormat>Custom</PresentationFormat>
  <Paragraphs>83</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Creating Your Own Prison Ministry</vt:lpstr>
      <vt:lpstr>Objectives</vt:lpstr>
      <vt:lpstr>Introduction</vt:lpstr>
      <vt:lpstr>Chaplain William Holmes</vt:lpstr>
      <vt:lpstr>The Beginning</vt:lpstr>
      <vt:lpstr>Life Inside of a Prison</vt:lpstr>
      <vt:lpstr>Life Inside A Prison</vt:lpstr>
      <vt:lpstr>Entering The Prison</vt:lpstr>
      <vt:lpstr>Entering a Prison </vt:lpstr>
      <vt:lpstr>Entering  a Prison</vt:lpstr>
      <vt:lpstr>Dealing With Staff</vt:lpstr>
      <vt:lpstr>Dealing With Inmates</vt:lpstr>
      <vt:lpstr>Dealing With Female Prisoners</vt:lpstr>
      <vt:lpstr>Worship Services with Inmates</vt:lpstr>
      <vt:lpstr>Worship Services with Inmates</vt:lpstr>
      <vt:lpstr>Doing One on One Counseling</vt:lpstr>
      <vt:lpstr>Inmates on Death Row</vt:lpstr>
      <vt:lpstr>Conclusion</vt:lpstr>
      <vt:lpstr>Bibliography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Your Own Prison Ministry</dc:title>
  <dc:creator>William</dc:creator>
  <cp:lastModifiedBy>William</cp:lastModifiedBy>
  <cp:revision>58</cp:revision>
  <dcterms:created xsi:type="dcterms:W3CDTF">2008-08-30T14:52:10Z</dcterms:created>
  <dcterms:modified xsi:type="dcterms:W3CDTF">2010-08-08T02:40:58Z</dcterms:modified>
</cp:coreProperties>
</file>