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13"/>
  </p:notesMasterIdLst>
  <p:handoutMasterIdLst>
    <p:handoutMasterId r:id="rId14"/>
  </p:handoutMasterIdLst>
  <p:sldIdLst>
    <p:sldId id="294" r:id="rId5"/>
    <p:sldId id="305" r:id="rId6"/>
    <p:sldId id="303" r:id="rId7"/>
    <p:sldId id="304" r:id="rId8"/>
    <p:sldId id="299" r:id="rId9"/>
    <p:sldId id="306" r:id="rId10"/>
    <p:sldId id="307" r:id="rId11"/>
    <p:sldId id="289" r:id="rId12"/>
  </p:sldIdLst>
  <p:sldSz cx="12192000" cy="6858000"/>
  <p:notesSz cx="70231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91919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91919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91919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91919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91919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91919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91919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91919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91919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919BFF"/>
    <a:srgbClr val="004AF0"/>
    <a:srgbClr val="A5C1FF"/>
    <a:srgbClr val="FFCC00"/>
    <a:srgbClr val="F5F8FF"/>
    <a:srgbClr val="EDF3FF"/>
    <a:srgbClr val="DF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6439" autoAdjust="0"/>
  </p:normalViewPr>
  <p:slideViewPr>
    <p:cSldViewPr snapToGrid="0">
      <p:cViewPr varScale="1">
        <p:scale>
          <a:sx n="99" d="100"/>
          <a:sy n="99" d="100"/>
        </p:scale>
        <p:origin x="906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320" y="-67"/>
      </p:cViewPr>
      <p:guideLst>
        <p:guide orient="horz" pos="2928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4834C8A-3781-C255-429B-E925F9194A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3925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5C37081-22E9-8336-87A9-C94E6E84FA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2A44036-4C72-17B6-A84D-4B908833B9C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3925"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0B73105-FF63-B6CA-F3A6-094F4B8EE6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312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000" i="1">
                <a:latin typeface="Arial" panose="020B0604020202020204" pitchFamily="34" charset="0"/>
              </a:defRPr>
            </a:lvl1pPr>
          </a:lstStyle>
          <a:p>
            <a:fld id="{9A347D92-4B87-4BB6-A871-5AD45CEC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BF3B059-97BE-7E57-4A38-23EEE3BFE1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92392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3E0B02C-8EB5-D62E-41E1-A4F4D938B7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B8EA2C3-D547-3FC3-A399-6B0647E0C1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923925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1094644-E5D7-72EF-1DC2-B01960A23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312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0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D4DC745-2FD9-48DC-9C6F-C572B4A4D62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65FE0DB0-6546-13FA-4794-CF9F6441B8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4838"/>
            <a:ext cx="514985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38D4ABDD-FF90-105F-3E83-BA2572B158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5450" y="703263"/>
            <a:ext cx="617378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18DDE0E-810E-CAAF-70D4-BF817B6FB7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914400" eaLnBrk="1" hangingPunct="1">
              <a:spcBef>
                <a:spcPct val="0"/>
              </a:spcBef>
            </a:pPr>
            <a:fld id="{E453F9FC-B841-4406-9408-F8AA24D2F349}" type="slidenum">
              <a:rPr lang="en-US" altLang="en-US" i="0">
                <a:solidFill>
                  <a:srgbClr val="000000"/>
                </a:solidFill>
                <a:latin typeface="Arial" panose="020B0604020202020204" pitchFamily="34" charset="0"/>
              </a:rPr>
              <a:pPr defTabSz="914400" eaLnBrk="1" hangingPunct="1">
                <a:spcBef>
                  <a:spcPct val="0"/>
                </a:spcBef>
              </a:pPr>
              <a:t>1</a:t>
            </a:fld>
            <a:endParaRPr lang="en-US" altLang="en-US" i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ED704D2-F25E-5110-A7DB-434704EE8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1325" y="695325"/>
            <a:ext cx="6134100" cy="3451225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35BB864-1F21-4613-C478-2722C1848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381500"/>
            <a:ext cx="5165725" cy="4219575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ourier (W1)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288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55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9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774479" y="238130"/>
            <a:ext cx="8935771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2" tIns="45662" rIns="91322" bIns="45662"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auto">
          <a:xfrm>
            <a:off x="279400" y="1209675"/>
            <a:ext cx="116332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2" tIns="45662" rIns="91322" bIns="45662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B47C632-3207-2788-4A7C-C07A5D875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583363"/>
            <a:ext cx="2844800" cy="138112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3E0386F-C0FE-4005-8BF3-62F9484BC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42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>
            <a:extLst>
              <a:ext uri="{FF2B5EF4-FFF2-40B4-BE49-F238E27FC236}">
                <a16:creationId xmlns:a16="http://schemas.microsoft.com/office/drawing/2014/main" id="{83F89EF7-5D89-74D4-AC93-64E32D2DD6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3740150"/>
            <a:ext cx="120110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alf Frame 9">
            <a:extLst>
              <a:ext uri="{FF2B5EF4-FFF2-40B4-BE49-F238E27FC236}">
                <a16:creationId xmlns:a16="http://schemas.microsoft.com/office/drawing/2014/main" id="{0E86D511-092E-D99D-4DFF-CE9313D109B8}"/>
              </a:ext>
            </a:extLst>
          </p:cNvPr>
          <p:cNvSpPr/>
          <p:nvPr userDrawn="1"/>
        </p:nvSpPr>
        <p:spPr>
          <a:xfrm rot="10800000">
            <a:off x="0" y="-1"/>
            <a:ext cx="12192000" cy="6860141"/>
          </a:xfrm>
          <a:prstGeom prst="halfFrame">
            <a:avLst>
              <a:gd name="adj1" fmla="val 1196"/>
              <a:gd name="adj2" fmla="val 11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4E17F029-98AC-B9C7-59DB-581054ACED0B}"/>
              </a:ext>
            </a:extLst>
          </p:cNvPr>
          <p:cNvSpPr/>
          <p:nvPr userDrawn="1"/>
        </p:nvSpPr>
        <p:spPr>
          <a:xfrm>
            <a:off x="0" y="1"/>
            <a:ext cx="12192000" cy="6721475"/>
          </a:xfrm>
          <a:prstGeom prst="halfFrame">
            <a:avLst>
              <a:gd name="adj1" fmla="val 1173"/>
              <a:gd name="adj2" fmla="val 1318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F8713F74-48C4-51FA-CD61-7D600FBB41BA}"/>
              </a:ext>
            </a:extLst>
          </p:cNvPr>
          <p:cNvSpPr/>
          <p:nvPr userDrawn="1"/>
        </p:nvSpPr>
        <p:spPr>
          <a:xfrm>
            <a:off x="3733800" y="0"/>
            <a:ext cx="47244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F0FEF-C250-889F-9A75-4CB350E4C36A}"/>
              </a:ext>
            </a:extLst>
          </p:cNvPr>
          <p:cNvSpPr txBox="1"/>
          <p:nvPr userDrawn="1"/>
        </p:nvSpPr>
        <p:spPr>
          <a:xfrm>
            <a:off x="3849688" y="-3175"/>
            <a:ext cx="4492625" cy="2619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r>
              <a:rPr lang="en-US" sz="1000" kern="1500" spc="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NAVSEA WARFARE CENTERS</a:t>
            </a:r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88D76C1B-E132-DA56-138E-6F884FF642E9}"/>
              </a:ext>
            </a:extLst>
          </p:cNvPr>
          <p:cNvSpPr/>
          <p:nvPr userDrawn="1"/>
        </p:nvSpPr>
        <p:spPr>
          <a:xfrm flipV="1">
            <a:off x="3733800" y="6681788"/>
            <a:ext cx="47244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DDC39-D0C3-8985-5067-9D1694E7775D}"/>
              </a:ext>
            </a:extLst>
          </p:cNvPr>
          <p:cNvSpPr txBox="1"/>
          <p:nvPr userDrawn="1"/>
        </p:nvSpPr>
        <p:spPr>
          <a:xfrm>
            <a:off x="3849688" y="6678613"/>
            <a:ext cx="4492625" cy="26193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r>
              <a:rPr lang="en-US" sz="1000" kern="1500" spc="6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NAVSEA WARFARE CENTERS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C8CF28-4A4F-F4D3-6792-93DF20CB2B08}"/>
              </a:ext>
            </a:extLst>
          </p:cNvPr>
          <p:cNvCxnSpPr/>
          <p:nvPr userDrawn="1"/>
        </p:nvCxnSpPr>
        <p:spPr>
          <a:xfrm>
            <a:off x="181583" y="877888"/>
            <a:ext cx="11762261" cy="0"/>
          </a:xfrm>
          <a:prstGeom prst="line">
            <a:avLst/>
          </a:prstGeom>
          <a:ln w="254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50000">
                  <a:srgbClr val="000058"/>
                </a:gs>
                <a:gs pos="25000">
                  <a:srgbClr val="6C6DA0"/>
                </a:gs>
                <a:gs pos="76000">
                  <a:srgbClr val="6971A4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Rectangle 1032">
            <a:extLst>
              <a:ext uri="{FF2B5EF4-FFF2-40B4-BE49-F238E27FC236}">
                <a16:creationId xmlns:a16="http://schemas.microsoft.com/office/drawing/2014/main" id="{6147CF9E-CDA2-F2CE-551C-A7F2589A8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288" y="6543675"/>
            <a:ext cx="1501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B835804-FC1B-40A6-A544-196BD27E8371}" type="slidenum">
              <a:rPr lang="en-US" altLang="en-US" sz="800">
                <a:solidFill>
                  <a:srgbClr val="7F7F7F"/>
                </a:solidFill>
              </a:rPr>
              <a:pPr algn="r"/>
              <a:t>‹#›</a:t>
            </a:fld>
            <a:endParaRPr lang="en-US" altLang="en-US" sz="800">
              <a:solidFill>
                <a:srgbClr val="7F7F7F"/>
              </a:solidFill>
            </a:endParaRPr>
          </a:p>
        </p:txBody>
      </p:sp>
      <p:sp>
        <p:nvSpPr>
          <p:cNvPr id="1039" name="Rectangle 1030">
            <a:extLst>
              <a:ext uri="{FF2B5EF4-FFF2-40B4-BE49-F238E27FC236}">
                <a16:creationId xmlns:a16="http://schemas.microsoft.com/office/drawing/2014/main" id="{C3837550-6DD4-E046-A517-F11901484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0" name="Rectangle 1031">
            <a:extLst>
              <a:ext uri="{FF2B5EF4-FFF2-40B4-BE49-F238E27FC236}">
                <a16:creationId xmlns:a16="http://schemas.microsoft.com/office/drawing/2014/main" id="{E3E9EFC0-3ADB-7AE7-5602-4121C3CEC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749425" y="209550"/>
            <a:ext cx="86979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  <p:pic>
        <p:nvPicPr>
          <p:cNvPr id="1041" name="Picture 17">
            <a:extLst>
              <a:ext uri="{FF2B5EF4-FFF2-40B4-BE49-F238E27FC236}">
                <a16:creationId xmlns:a16="http://schemas.microsoft.com/office/drawing/2014/main" id="{3F0504C7-2521-95DB-B853-866255DC8E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90500"/>
            <a:ext cx="12080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anose="02040502050405020303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anose="02040502050405020303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anose="02040502050405020303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Georgia" panose="02040502050405020303" pitchFamily="18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Tahoma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Tahoma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Tahoma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SzPct val="75000"/>
        <a:buFont typeface="Tahoma" panose="020B0604030504040204" pitchFamily="34" charset="0"/>
        <a:buChar char="•"/>
        <a:defRPr sz="2800" b="1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SzPct val="100000"/>
        <a:buFont typeface="Tahoma" panose="020B0604030504040204" pitchFamily="34" charset="0"/>
        <a:buChar char="­"/>
        <a:defRPr sz="24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SzPct val="75000"/>
        <a:buFont typeface="Tahoma" panose="020B0604030504040204" pitchFamily="34" charset="0"/>
        <a:buChar char="•"/>
        <a:defRPr sz="20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SzPct val="100000"/>
        <a:buFont typeface="Tahoma" panose="020B0604030504040204" pitchFamily="34" charset="0"/>
        <a:buChar char="­"/>
        <a:defRPr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SzPct val="75000"/>
        <a:buFont typeface="Tahoma" panose="020B0604030504040204" pitchFamily="34" charset="0"/>
        <a:buChar char="•"/>
        <a:defRPr sz="1600" b="1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l"/>
        <a:defRPr sz="16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l"/>
        <a:defRPr sz="16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l"/>
        <a:defRPr sz="16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l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>
            <a:extLst>
              <a:ext uri="{FF2B5EF4-FFF2-40B4-BE49-F238E27FC236}">
                <a16:creationId xmlns:a16="http://schemas.microsoft.com/office/drawing/2014/main" id="{C876C533-4E45-2DB2-877B-3490231BC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Half Frame 26">
            <a:extLst>
              <a:ext uri="{FF2B5EF4-FFF2-40B4-BE49-F238E27FC236}">
                <a16:creationId xmlns:a16="http://schemas.microsoft.com/office/drawing/2014/main" id="{0D3B885E-6AB6-848A-8999-096630A7306B}"/>
              </a:ext>
            </a:extLst>
          </p:cNvPr>
          <p:cNvSpPr/>
          <p:nvPr/>
        </p:nvSpPr>
        <p:spPr>
          <a:xfrm rot="10800000">
            <a:off x="0" y="-1"/>
            <a:ext cx="12192000" cy="6860141"/>
          </a:xfrm>
          <a:prstGeom prst="halfFrame">
            <a:avLst>
              <a:gd name="adj1" fmla="val 1196"/>
              <a:gd name="adj2" fmla="val 1196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Half Frame 28">
            <a:extLst>
              <a:ext uri="{FF2B5EF4-FFF2-40B4-BE49-F238E27FC236}">
                <a16:creationId xmlns:a16="http://schemas.microsoft.com/office/drawing/2014/main" id="{F00FFAE8-6016-CF7C-FC44-5F9A3C3CE485}"/>
              </a:ext>
            </a:extLst>
          </p:cNvPr>
          <p:cNvSpPr/>
          <p:nvPr/>
        </p:nvSpPr>
        <p:spPr>
          <a:xfrm>
            <a:off x="0" y="1"/>
            <a:ext cx="12192000" cy="6721475"/>
          </a:xfrm>
          <a:prstGeom prst="halfFrame">
            <a:avLst>
              <a:gd name="adj1" fmla="val 1173"/>
              <a:gd name="adj2" fmla="val 1318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2000">
                <a:srgbClr val="00005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9" name="Rectangle 2">
            <a:extLst>
              <a:ext uri="{FF2B5EF4-FFF2-40B4-BE49-F238E27FC236}">
                <a16:creationId xmlns:a16="http://schemas.microsoft.com/office/drawing/2014/main" id="{D52BBA8C-9D65-B678-9255-E2572C36F0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4350" y="1327150"/>
            <a:ext cx="8651875" cy="1897063"/>
          </a:xfrm>
          <a:ln/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n-US" altLang="en-US" sz="4400" dirty="0">
                <a:solidFill>
                  <a:srgbClr val="000058"/>
                </a:solidFill>
              </a:rPr>
              <a:t>59</a:t>
            </a:r>
            <a:r>
              <a:rPr lang="en-US" altLang="en-US" sz="4400" baseline="30000" dirty="0">
                <a:solidFill>
                  <a:srgbClr val="000058"/>
                </a:solidFill>
              </a:rPr>
              <a:t>th</a:t>
            </a:r>
            <a:r>
              <a:rPr lang="en-US" altLang="en-US" sz="4400" dirty="0">
                <a:solidFill>
                  <a:srgbClr val="000058"/>
                </a:solidFill>
              </a:rPr>
              <a:t> Meeting of JTC1 SC31 Working Group 1</a:t>
            </a:r>
          </a:p>
        </p:txBody>
      </p:sp>
      <p:grpSp>
        <p:nvGrpSpPr>
          <p:cNvPr id="5130" name="Group 1">
            <a:extLst>
              <a:ext uri="{FF2B5EF4-FFF2-40B4-BE49-F238E27FC236}">
                <a16:creationId xmlns:a16="http://schemas.microsoft.com/office/drawing/2014/main" id="{3634BD58-2804-8D60-08ED-E4E26BD3FE94}"/>
              </a:ext>
            </a:extLst>
          </p:cNvPr>
          <p:cNvGrpSpPr>
            <a:grpSpLocks/>
          </p:cNvGrpSpPr>
          <p:nvPr/>
        </p:nvGrpSpPr>
        <p:grpSpPr bwMode="auto">
          <a:xfrm>
            <a:off x="2781300" y="3211513"/>
            <a:ext cx="6629400" cy="681037"/>
            <a:chOff x="1920647" y="3323259"/>
            <a:chExt cx="6946869" cy="3730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1059B-541D-CE52-D6A4-A4B524EA16BB}"/>
                </a:ext>
              </a:extLst>
            </p:cNvPr>
            <p:cNvCxnSpPr/>
            <p:nvPr/>
          </p:nvCxnSpPr>
          <p:spPr>
            <a:xfrm>
              <a:off x="1920647" y="3297138"/>
              <a:ext cx="6946869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rgbClr val="000058"/>
                  </a:gs>
                  <a:gs pos="25000">
                    <a:srgbClr val="6C6DA0"/>
                  </a:gs>
                  <a:gs pos="76000">
                    <a:srgbClr val="6971A4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3E998B8-EDE8-43FD-44B1-86F2CA502840}"/>
                </a:ext>
              </a:extLst>
            </p:cNvPr>
            <p:cNvCxnSpPr/>
            <p:nvPr/>
          </p:nvCxnSpPr>
          <p:spPr>
            <a:xfrm>
              <a:off x="1920647" y="3667772"/>
              <a:ext cx="6946869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0000">
                    <a:srgbClr val="000058"/>
                  </a:gs>
                  <a:gs pos="25000">
                    <a:srgbClr val="6C6DA0"/>
                  </a:gs>
                  <a:gs pos="76000">
                    <a:srgbClr val="6971A4"/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3D8F698E-65DF-04CA-FF3E-38BCDBBDD6E4}"/>
              </a:ext>
            </a:extLst>
          </p:cNvPr>
          <p:cNvSpPr/>
          <p:nvPr/>
        </p:nvSpPr>
        <p:spPr>
          <a:xfrm>
            <a:off x="4324350" y="0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9F06BF-8096-E208-C3E5-585B2C4A5CF0}"/>
              </a:ext>
            </a:extLst>
          </p:cNvPr>
          <p:cNvSpPr txBox="1"/>
          <p:nvPr/>
        </p:nvSpPr>
        <p:spPr>
          <a:xfrm>
            <a:off x="4324350" y="-3175"/>
            <a:ext cx="3543300" cy="1651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n-US" sz="1000" kern="1500" spc="600" dirty="0">
                <a:solidFill>
                  <a:srgbClr val="FFFF00"/>
                </a:solidFill>
                <a:latin typeface="Calibri"/>
              </a:rPr>
              <a:t>NAVSEA WARFARE CENTERS</a:t>
            </a:r>
          </a:p>
        </p:txBody>
      </p:sp>
      <p:sp>
        <p:nvSpPr>
          <p:cNvPr id="34" name="Round Same Side Corner Rectangle 33">
            <a:extLst>
              <a:ext uri="{FF2B5EF4-FFF2-40B4-BE49-F238E27FC236}">
                <a16:creationId xmlns:a16="http://schemas.microsoft.com/office/drawing/2014/main" id="{2BDEE61F-367B-1062-B318-660C2BA096DC}"/>
              </a:ext>
            </a:extLst>
          </p:cNvPr>
          <p:cNvSpPr/>
          <p:nvPr/>
        </p:nvSpPr>
        <p:spPr>
          <a:xfrm flipV="1">
            <a:off x="4324350" y="6681788"/>
            <a:ext cx="35433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B83256-EBE5-3C6E-8525-2B0AF440B0C4}"/>
              </a:ext>
            </a:extLst>
          </p:cNvPr>
          <p:cNvSpPr txBox="1"/>
          <p:nvPr/>
        </p:nvSpPr>
        <p:spPr>
          <a:xfrm>
            <a:off x="4324350" y="6678613"/>
            <a:ext cx="3543300" cy="1651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n-US" sz="1000" kern="1500" spc="600" dirty="0">
                <a:solidFill>
                  <a:srgbClr val="FFFF00"/>
                </a:solidFill>
                <a:latin typeface="Calibri"/>
              </a:rPr>
              <a:t>NAVSEA WARFARE CENTERS</a:t>
            </a:r>
          </a:p>
        </p:txBody>
      </p:sp>
      <p:sp>
        <p:nvSpPr>
          <p:cNvPr id="33" name="Round Same Side Corner Rectangle 32">
            <a:extLst>
              <a:ext uri="{FF2B5EF4-FFF2-40B4-BE49-F238E27FC236}">
                <a16:creationId xmlns:a16="http://schemas.microsoft.com/office/drawing/2014/main" id="{26EC876F-9C8D-33EE-C80C-53EFD4C94479}"/>
              </a:ext>
            </a:extLst>
          </p:cNvPr>
          <p:cNvSpPr/>
          <p:nvPr/>
        </p:nvSpPr>
        <p:spPr>
          <a:xfrm>
            <a:off x="3733800" y="0"/>
            <a:ext cx="47244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5BEC86-2682-0BE4-2410-BF9EAC63F2D0}"/>
              </a:ext>
            </a:extLst>
          </p:cNvPr>
          <p:cNvSpPr txBox="1"/>
          <p:nvPr/>
        </p:nvSpPr>
        <p:spPr>
          <a:xfrm>
            <a:off x="0" y="-3175"/>
            <a:ext cx="12192000" cy="26193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n-US" sz="1000" kern="1500" spc="600" dirty="0">
                <a:solidFill>
                  <a:srgbClr val="FFFF00"/>
                </a:solidFill>
                <a:latin typeface="Calibri"/>
              </a:rPr>
              <a:t>NAVSEA WARFARE CENTERS</a:t>
            </a:r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2C7A29DB-D445-E7C6-E933-E6C2503C8187}"/>
              </a:ext>
            </a:extLst>
          </p:cNvPr>
          <p:cNvSpPr/>
          <p:nvPr/>
        </p:nvSpPr>
        <p:spPr>
          <a:xfrm flipV="1">
            <a:off x="3733800" y="6681788"/>
            <a:ext cx="4724400" cy="161925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rgbClr val="00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7B89C3-D852-8DF4-CFCF-9942DE57951C}"/>
              </a:ext>
            </a:extLst>
          </p:cNvPr>
          <p:cNvSpPr txBox="1"/>
          <p:nvPr/>
        </p:nvSpPr>
        <p:spPr>
          <a:xfrm>
            <a:off x="0" y="6678613"/>
            <a:ext cx="12192000" cy="26193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eaLnBrk="1" hangingPunct="1">
              <a:defRPr/>
            </a:pPr>
            <a:r>
              <a:rPr lang="en-US" sz="1000" kern="1500" spc="600" dirty="0">
                <a:solidFill>
                  <a:srgbClr val="FFFF00"/>
                </a:solidFill>
                <a:latin typeface="Calibri"/>
              </a:rPr>
              <a:t>NAVSEA WARFARE CENTERS</a:t>
            </a:r>
          </a:p>
        </p:txBody>
      </p:sp>
      <p:sp>
        <p:nvSpPr>
          <p:cNvPr id="5139" name="Rectangle 42">
            <a:extLst>
              <a:ext uri="{FF2B5EF4-FFF2-40B4-BE49-F238E27FC236}">
                <a16:creationId xmlns:a16="http://schemas.microsoft.com/office/drawing/2014/main" id="{A8F3F822-D941-F777-0583-DF0346709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448050"/>
            <a:ext cx="87217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2" tIns="0" rIns="91322" bIns="0"/>
          <a:lstStyle>
            <a:lvl1pPr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ts val="800"/>
              </a:spcBef>
              <a:buClr>
                <a:srgbClr val="000000"/>
              </a:buClr>
              <a:buSzPct val="116000"/>
              <a:buFontTx/>
              <a:buNone/>
            </a:pPr>
            <a:r>
              <a:rPr lang="en-US" altLang="en-US" sz="2400" b="0" dirty="0">
                <a:solidFill>
                  <a:srgbClr val="000058"/>
                </a:solidFill>
              </a:rPr>
              <a:t>IUID 2.0</a:t>
            </a:r>
          </a:p>
        </p:txBody>
      </p:sp>
      <p:sp>
        <p:nvSpPr>
          <p:cNvPr id="5140" name="Rectangle 43">
            <a:extLst>
              <a:ext uri="{FF2B5EF4-FFF2-40B4-BE49-F238E27FC236}">
                <a16:creationId xmlns:a16="http://schemas.microsoft.com/office/drawing/2014/main" id="{6832E61F-1685-5CF2-28EF-B17C9C2ED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4781550"/>
            <a:ext cx="872172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2" tIns="0" rIns="91322" bIns="0"/>
          <a:lstStyle>
            <a:lvl1pPr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ts val="800"/>
              </a:spcBef>
              <a:buClr>
                <a:srgbClr val="000000"/>
              </a:buClr>
              <a:buSzPct val="116000"/>
              <a:buFontTx/>
              <a:buNone/>
            </a:pPr>
            <a:r>
              <a:rPr lang="en-US" altLang="en-US" sz="2000" dirty="0">
                <a:solidFill>
                  <a:srgbClr val="000058"/>
                </a:solidFill>
              </a:rPr>
              <a:t>Craig MacDougall</a:t>
            </a:r>
            <a:endParaRPr lang="en-US" altLang="en-US" sz="1800" dirty="0">
              <a:solidFill>
                <a:srgbClr val="000058"/>
              </a:solidFill>
            </a:endParaRPr>
          </a:p>
          <a:p>
            <a:pPr algn="ctr">
              <a:lnSpc>
                <a:spcPts val="2000"/>
              </a:lnSpc>
              <a:spcBef>
                <a:spcPts val="1400"/>
              </a:spcBef>
              <a:buClr>
                <a:srgbClr val="000000"/>
              </a:buClr>
              <a:buSzPct val="116000"/>
              <a:buFontTx/>
              <a:buNone/>
            </a:pPr>
            <a:r>
              <a:rPr lang="en-US" altLang="en-US" sz="1800" b="0" dirty="0">
                <a:solidFill>
                  <a:srgbClr val="000058"/>
                </a:solidFill>
              </a:rPr>
              <a:t>April 2025</a:t>
            </a:r>
          </a:p>
        </p:txBody>
      </p:sp>
      <p:sp>
        <p:nvSpPr>
          <p:cNvPr id="5141" name="Text Box 14">
            <a:extLst>
              <a:ext uri="{FF2B5EF4-FFF2-40B4-BE49-F238E27FC236}">
                <a16:creationId xmlns:a16="http://schemas.microsoft.com/office/drawing/2014/main" id="{CA2BE902-EEF1-4FF1-7998-58C054ADA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6477000"/>
            <a:ext cx="87074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20" tIns="45562" rIns="91120" bIns="45562">
            <a:spAutoFit/>
          </a:bodyPr>
          <a:lstStyle>
            <a:lvl1pPr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900" b="0">
                <a:solidFill>
                  <a:srgbClr val="000058"/>
                </a:solidFill>
                <a:cs typeface="Times New Roman" panose="02020603050405020304" pitchFamily="18" charset="0"/>
              </a:rPr>
              <a:t>Distribution Statement</a:t>
            </a:r>
          </a:p>
        </p:txBody>
      </p:sp>
      <p:sp>
        <p:nvSpPr>
          <p:cNvPr id="5142" name="TextBox 45">
            <a:extLst>
              <a:ext uri="{FF2B5EF4-FFF2-40B4-BE49-F238E27FC236}">
                <a16:creationId xmlns:a16="http://schemas.microsoft.com/office/drawing/2014/main" id="{8D38DB14-3B13-A65C-E6EC-C7B0F34A9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4267200"/>
            <a:ext cx="870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lnSpc>
                <a:spcPts val="2000"/>
              </a:lnSpc>
              <a:spcBef>
                <a:spcPts val="800"/>
              </a:spcBef>
              <a:buClr>
                <a:srgbClr val="000000"/>
              </a:buClr>
              <a:buSzPct val="116000"/>
              <a:buFontTx/>
              <a:buNone/>
            </a:pPr>
            <a:r>
              <a:rPr lang="en-US" altLang="en-US" sz="1400" b="0" i="1">
                <a:solidFill>
                  <a:srgbClr val="000058"/>
                </a:solidFill>
              </a:rPr>
              <a:t>Presented by:</a:t>
            </a:r>
          </a:p>
        </p:txBody>
      </p:sp>
      <p:sp>
        <p:nvSpPr>
          <p:cNvPr id="22" name="Rectangle 1032">
            <a:extLst>
              <a:ext uri="{FF2B5EF4-FFF2-40B4-BE49-F238E27FC236}">
                <a16:creationId xmlns:a16="http://schemas.microsoft.com/office/drawing/2014/main" id="{FC93B7D2-FAD0-28D1-20F1-042EB0BC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8288" y="6543675"/>
            <a:ext cx="15017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1919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03FD78C8-286B-4F53-91F1-E3CF58B9A3A9}" type="slidenum">
              <a:rPr lang="en-US" altLang="en-US" sz="800">
                <a:solidFill>
                  <a:srgbClr val="7F7F7F"/>
                </a:solidFill>
              </a:rPr>
              <a:pPr algn="r"/>
              <a:t>1</a:t>
            </a:fld>
            <a:endParaRPr lang="en-US" altLang="en-US" sz="800">
              <a:solidFill>
                <a:srgbClr val="7F7F7F"/>
              </a:solidFill>
            </a:endParaRPr>
          </a:p>
        </p:txBody>
      </p:sp>
      <p:pic>
        <p:nvPicPr>
          <p:cNvPr id="5144" name="Picture 24">
            <a:extLst>
              <a:ext uri="{FF2B5EF4-FFF2-40B4-BE49-F238E27FC236}">
                <a16:creationId xmlns:a16="http://schemas.microsoft.com/office/drawing/2014/main" id="{CBD7F576-6DD2-65C5-2A00-1677AF93A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14325"/>
            <a:ext cx="18827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643" y="920320"/>
            <a:ext cx="11355552" cy="5276850"/>
          </a:xfrm>
        </p:spPr>
        <p:txBody>
          <a:bodyPr/>
          <a:lstStyle/>
          <a:p>
            <a:r>
              <a:rPr lang="en-US" dirty="0"/>
              <a:t>The US DoD </a:t>
            </a:r>
            <a:r>
              <a:rPr lang="en-US" altLang="en-US" dirty="0"/>
              <a:t>changed its IUID policy with the revision of DoDI 8320.04, released in November 2024</a:t>
            </a:r>
            <a:endParaRPr lang="en-US" dirty="0"/>
          </a:p>
          <a:p>
            <a:r>
              <a:rPr lang="en-US" dirty="0"/>
              <a:t>The updated</a:t>
            </a:r>
            <a:r>
              <a:rPr lang="en-US" altLang="en-US" dirty="0"/>
              <a:t> version of IUID has been branded “IUID 2.0”</a:t>
            </a:r>
          </a:p>
          <a:p>
            <a:pPr lvl="1"/>
            <a:r>
              <a:rPr lang="en-US" altLang="en-US" b="0" dirty="0"/>
              <a:t>IUID 2.0 always uses NCAGE code, Original Part Number, and Serial Number</a:t>
            </a:r>
          </a:p>
          <a:p>
            <a:pPr lvl="1"/>
            <a:r>
              <a:rPr lang="en-US" altLang="en-US" b="0" dirty="0"/>
              <a:t>IUID 2.0 uses either: </a:t>
            </a:r>
            <a:r>
              <a:rPr lang="en-US" altLang="en-US" sz="2400" b="0" dirty="0"/>
              <a:t>Data Identifiers 25V, 1P, and S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400" b="0" dirty="0"/>
              <a:t>				OR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400" b="0" dirty="0"/>
              <a:t>			         Text Element Identifiers MFR , FAB , PNO , and SEQ </a:t>
            </a:r>
            <a:endParaRPr lang="en-US" altLang="en-US" dirty="0"/>
          </a:p>
          <a:p>
            <a:r>
              <a:rPr lang="en-US" dirty="0"/>
              <a:t>Revised policy</a:t>
            </a:r>
            <a:r>
              <a:rPr lang="en-US" altLang="en-US" dirty="0"/>
              <a:t> is backward compatible (“historic IUID”) with all previously released policy</a:t>
            </a:r>
          </a:p>
          <a:p>
            <a:r>
              <a:rPr lang="en-US" dirty="0"/>
              <a:t>Historic IUID marks do not require replacement to IUID 2.0 marks</a:t>
            </a:r>
          </a:p>
          <a:p>
            <a:r>
              <a:rPr lang="en-US" dirty="0"/>
              <a:t>Determining</a:t>
            </a:r>
            <a:r>
              <a:rPr lang="en-US" altLang="en-US" dirty="0"/>
              <a:t> criteria for IUID marking no longer includes acquisition cost</a:t>
            </a:r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EC52561-A06B-1C36-4D49-2D69182B1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60" y="6308731"/>
            <a:ext cx="2069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b="0" dirty="0">
                <a:solidFill>
                  <a:srgbClr val="919191"/>
                </a:solidFill>
              </a:rPr>
              <a:t>US = United States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b="0" dirty="0">
                <a:solidFill>
                  <a:srgbClr val="919191"/>
                </a:solidFill>
              </a:rPr>
              <a:t>DoD = Department of Defense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EC52561-A06B-1C36-4D49-2D69182B1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4047" y="6308731"/>
            <a:ext cx="2819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ts val="1200"/>
              </a:spcBef>
              <a:buSzPct val="100000"/>
              <a:buFont typeface="Tahoma" panose="020B0604030504040204" pitchFamily="34" charset="0"/>
              <a:buChar char="­"/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ts val="1200"/>
              </a:spcBef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1200"/>
              </a:spcBef>
              <a:spcAft>
                <a:spcPct val="0"/>
              </a:spcAft>
              <a:buSzPct val="75000"/>
              <a:buFont typeface="Tahoma" panose="020B0604030504040204" pitchFamily="34" charset="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b="0" dirty="0">
                <a:solidFill>
                  <a:srgbClr val="919191"/>
                </a:solidFill>
              </a:rPr>
              <a:t>IUID = Item Unique Identification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200" b="0" dirty="0">
                <a:solidFill>
                  <a:srgbClr val="919191"/>
                </a:solidFill>
              </a:rPr>
              <a:t>DoDI = Department of Defense Instruction</a:t>
            </a:r>
          </a:p>
        </p:txBody>
      </p:sp>
    </p:spTree>
    <p:extLst>
      <p:ext uri="{BB962C8B-B14F-4D97-AF65-F5344CB8AC3E}">
        <p14:creationId xmlns:p14="http://schemas.microsoft.com/office/powerpoint/2010/main" val="30507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0B35-5815-C883-7194-52DE4A0C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425" y="209550"/>
            <a:ext cx="9181811" cy="615950"/>
          </a:xfrm>
        </p:spPr>
        <p:txBody>
          <a:bodyPr/>
          <a:lstStyle/>
          <a:p>
            <a:r>
              <a:rPr lang="en-US" dirty="0"/>
              <a:t>IUID 2.0 Differences Can Look Trivial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7ABC-A6CC-E29F-0165-7C62DCA00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6091" y="1610313"/>
            <a:ext cx="2175641" cy="5360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Historic IUID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B5D35-A001-0742-C425-FB566D73B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6294" y="1612734"/>
            <a:ext cx="1440791" cy="5461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IUID 2.0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249480-817F-3F5C-633D-7AD5394F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79" y="2321098"/>
            <a:ext cx="1866667" cy="1866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437C2C-6E06-C58D-C142-A5C1DD145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357" y="2321097"/>
            <a:ext cx="1866667" cy="186666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A1A96E6-05AA-219D-A6D4-1B7F4FAA2F75}"/>
              </a:ext>
            </a:extLst>
          </p:cNvPr>
          <p:cNvGrpSpPr/>
          <p:nvPr/>
        </p:nvGrpSpPr>
        <p:grpSpPr>
          <a:xfrm>
            <a:off x="777893" y="4873079"/>
            <a:ext cx="10499709" cy="451083"/>
            <a:chOff x="914398" y="4857690"/>
            <a:chExt cx="10499709" cy="4510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F7F21E-5CCE-5F5E-92D8-5B3BEFDF7122}"/>
                </a:ext>
              </a:extLst>
            </p:cNvPr>
            <p:cNvSpPr txBox="1"/>
            <p:nvPr/>
          </p:nvSpPr>
          <p:spPr>
            <a:xfrm>
              <a:off x="914398" y="4908663"/>
              <a:ext cx="5035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[)&gt;</a:t>
              </a:r>
              <a:r>
                <a:rPr lang="en-US" sz="2000" baseline="30000" dirty="0"/>
                <a:t>R</a:t>
              </a:r>
              <a:r>
                <a:rPr lang="en-US" sz="2000" baseline="-25000" dirty="0"/>
                <a:t>S</a:t>
              </a:r>
              <a:r>
                <a:rPr lang="en-US" sz="2000" dirty="0"/>
                <a:t>06</a:t>
              </a:r>
              <a:r>
                <a:rPr lang="en-US" sz="2000" baseline="30000" dirty="0"/>
                <a:t>G</a:t>
              </a:r>
              <a:r>
                <a:rPr lang="en-US" sz="2000" baseline="-25000" dirty="0"/>
                <a:t>S</a:t>
              </a:r>
              <a:r>
                <a:rPr lang="en-US" sz="2000" dirty="0">
                  <a:solidFill>
                    <a:srgbClr val="FF0000"/>
                  </a:solidFill>
                </a:rPr>
                <a:t>17V</a:t>
              </a:r>
              <a:r>
                <a:rPr lang="en-US" sz="2000" dirty="0">
                  <a:solidFill>
                    <a:schemeClr val="tx1"/>
                  </a:solidFill>
                </a:rPr>
                <a:t>12345</a:t>
              </a:r>
              <a:r>
                <a:rPr lang="en-US" sz="2000" baseline="30000" dirty="0"/>
                <a:t>G</a:t>
              </a:r>
              <a:r>
                <a:rPr lang="en-US" sz="2000" baseline="-25000" dirty="0"/>
                <a:t>S</a:t>
              </a:r>
              <a:r>
                <a:rPr lang="en-US" sz="2000" dirty="0">
                  <a:solidFill>
                    <a:srgbClr val="FF0000"/>
                  </a:solidFill>
                </a:rPr>
                <a:t>1P</a:t>
              </a:r>
              <a:r>
                <a:rPr lang="en-US" sz="2000" dirty="0">
                  <a:solidFill>
                    <a:schemeClr val="tx1"/>
                  </a:solidFill>
                </a:rPr>
                <a:t>ABC</a:t>
              </a:r>
              <a:r>
                <a:rPr lang="en-US" sz="2000" baseline="30000" dirty="0"/>
                <a:t>G</a:t>
              </a:r>
              <a:r>
                <a:rPr lang="en-US" sz="2000" baseline="-25000" dirty="0"/>
                <a:t>S</a:t>
              </a:r>
              <a:r>
                <a:rPr lang="en-US" sz="2000" dirty="0">
                  <a:solidFill>
                    <a:srgbClr val="FF0000"/>
                  </a:solidFill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</a:rPr>
                <a:t>67890</a:t>
              </a:r>
              <a:r>
                <a:rPr lang="en-US" sz="2000" baseline="30000" dirty="0"/>
                <a:t>R</a:t>
              </a:r>
              <a:r>
                <a:rPr lang="en-US" sz="2000" baseline="-25000" dirty="0"/>
                <a:t>S</a:t>
              </a:r>
              <a:r>
                <a:rPr lang="en-US" sz="2000" baseline="30000" dirty="0"/>
                <a:t>E</a:t>
              </a:r>
              <a:r>
                <a:rPr lang="en-US" sz="1400" dirty="0"/>
                <a:t>O</a:t>
              </a:r>
              <a:r>
                <a:rPr lang="en-US" sz="2000" baseline="-25000" dirty="0"/>
                <a:t>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760495-2648-D88B-A647-C63EC623E538}"/>
                </a:ext>
              </a:extLst>
            </p:cNvPr>
            <p:cNvSpPr txBox="1"/>
            <p:nvPr/>
          </p:nvSpPr>
          <p:spPr>
            <a:xfrm>
              <a:off x="6519947" y="4857690"/>
              <a:ext cx="4894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[)&gt;</a:t>
              </a:r>
              <a:r>
                <a:rPr lang="en-US" sz="2000" baseline="30000" dirty="0"/>
                <a:t>R</a:t>
              </a:r>
              <a:r>
                <a:rPr lang="en-US" sz="2000" baseline="-25000" dirty="0"/>
                <a:t>S</a:t>
              </a:r>
              <a:r>
                <a:rPr lang="en-US" sz="2000" dirty="0"/>
                <a:t>06</a:t>
              </a:r>
              <a:r>
                <a:rPr lang="en-US" sz="2000" baseline="30000" dirty="0"/>
                <a:t>G</a:t>
              </a:r>
              <a:r>
                <a:rPr lang="en-US" sz="2000" baseline="-25000" dirty="0"/>
                <a:t>S</a:t>
              </a:r>
              <a:r>
                <a:rPr lang="en-US" sz="2000" dirty="0">
                  <a:solidFill>
                    <a:srgbClr val="FF0000"/>
                  </a:solidFill>
                </a:rPr>
                <a:t>25V</a:t>
              </a:r>
              <a:r>
                <a:rPr lang="en-US" sz="2000" dirty="0">
                  <a:solidFill>
                    <a:schemeClr val="tx1"/>
                  </a:solidFill>
                </a:rPr>
                <a:t>12345</a:t>
              </a:r>
              <a:r>
                <a:rPr lang="en-US" sz="2000" baseline="30000" dirty="0"/>
                <a:t>G</a:t>
              </a:r>
              <a:r>
                <a:rPr lang="en-US" sz="2000" baseline="-25000" dirty="0"/>
                <a:t>S</a:t>
              </a:r>
              <a:r>
                <a:rPr lang="en-US" sz="2000" dirty="0">
                  <a:solidFill>
                    <a:srgbClr val="FF0000"/>
                  </a:solidFill>
                </a:rPr>
                <a:t>1P</a:t>
              </a:r>
              <a:r>
                <a:rPr lang="en-US" sz="2000" dirty="0">
                  <a:solidFill>
                    <a:schemeClr val="tx1"/>
                  </a:solidFill>
                </a:rPr>
                <a:t>ABC</a:t>
              </a:r>
              <a:r>
                <a:rPr lang="en-US" sz="2000" baseline="30000" dirty="0"/>
                <a:t>G</a:t>
              </a:r>
              <a:r>
                <a:rPr lang="en-US" sz="2000" baseline="-25000" dirty="0"/>
                <a:t>S</a:t>
              </a:r>
              <a:r>
                <a:rPr lang="en-US" sz="2000" dirty="0">
                  <a:solidFill>
                    <a:srgbClr val="FF0000"/>
                  </a:solidFill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</a:rPr>
                <a:t>67890</a:t>
              </a:r>
              <a:r>
                <a:rPr lang="en-US" sz="2000" baseline="30000" dirty="0"/>
                <a:t>R</a:t>
              </a:r>
              <a:r>
                <a:rPr lang="en-US" sz="2000" baseline="-25000" dirty="0"/>
                <a:t>S</a:t>
              </a:r>
              <a:r>
                <a:rPr lang="en-US" sz="2000" baseline="30000" dirty="0"/>
                <a:t>E</a:t>
              </a:r>
              <a:r>
                <a:rPr lang="en-US" sz="1400" dirty="0"/>
                <a:t>O</a:t>
              </a:r>
              <a:r>
                <a:rPr lang="en-US" sz="2000" baseline="-25000" dirty="0"/>
                <a:t>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773E30-EC22-75A7-EC28-C813212FE41D}"/>
              </a:ext>
            </a:extLst>
          </p:cNvPr>
          <p:cNvGrpSpPr/>
          <p:nvPr/>
        </p:nvGrpSpPr>
        <p:grpSpPr>
          <a:xfrm>
            <a:off x="1728466" y="4535400"/>
            <a:ext cx="9232458" cy="1107498"/>
            <a:chOff x="1870360" y="4519634"/>
            <a:chExt cx="9232458" cy="11074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B5490F-6FF4-0673-DA9C-20207495A759}"/>
                </a:ext>
              </a:extLst>
            </p:cNvPr>
            <p:cNvSpPr txBox="1"/>
            <p:nvPr/>
          </p:nvSpPr>
          <p:spPr>
            <a:xfrm>
              <a:off x="1870360" y="4570109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NCAGE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0A37C3-BC45-8645-720E-00672B9C7092}"/>
                </a:ext>
              </a:extLst>
            </p:cNvPr>
            <p:cNvSpPr txBox="1"/>
            <p:nvPr/>
          </p:nvSpPr>
          <p:spPr>
            <a:xfrm>
              <a:off x="2319362" y="5257800"/>
              <a:ext cx="2325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Original Part Number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1BB5EC-95FF-606D-A67D-609841927283}"/>
                </a:ext>
              </a:extLst>
            </p:cNvPr>
            <p:cNvSpPr txBox="1"/>
            <p:nvPr/>
          </p:nvSpPr>
          <p:spPr>
            <a:xfrm>
              <a:off x="3966736" y="4532869"/>
              <a:ext cx="1627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Serial Number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389B7C-BA31-2EE4-C28B-55B503A7428E}"/>
                </a:ext>
              </a:extLst>
            </p:cNvPr>
            <p:cNvSpPr txBox="1"/>
            <p:nvPr/>
          </p:nvSpPr>
          <p:spPr>
            <a:xfrm>
              <a:off x="6490888" y="4532869"/>
              <a:ext cx="2317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Manufacturer NCAGE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783864-551D-1927-04DF-3451269B323F}"/>
                </a:ext>
              </a:extLst>
            </p:cNvPr>
            <p:cNvSpPr txBox="1"/>
            <p:nvPr/>
          </p:nvSpPr>
          <p:spPr>
            <a:xfrm>
              <a:off x="7850096" y="5196972"/>
              <a:ext cx="2325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Original Part Number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7D4755-5E52-6851-037A-BE050FD459BA}"/>
                </a:ext>
              </a:extLst>
            </p:cNvPr>
            <p:cNvSpPr txBox="1"/>
            <p:nvPr/>
          </p:nvSpPr>
          <p:spPr>
            <a:xfrm>
              <a:off x="9475000" y="4519634"/>
              <a:ext cx="1627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Serial Number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9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5CA68-6523-C093-7397-716F1BBC4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7033-8227-7474-AD00-01B47F61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IUID 2.0 Has Fewer Options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D7BED-C118-65BB-ED92-1532D822C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6492" y="1631731"/>
            <a:ext cx="2096814" cy="6063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Historic IUID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90CC-D492-E065-E63F-5712EA81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8812" y="1631731"/>
            <a:ext cx="1375755" cy="6063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IUID 2.0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4EAEE6-CE55-1840-9FCC-998D8922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357" y="2321097"/>
            <a:ext cx="1866667" cy="1866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1EE4C9-FD54-D058-72EF-4FCB0F0EDFD9}"/>
              </a:ext>
            </a:extLst>
          </p:cNvPr>
          <p:cNvSpPr txBox="1"/>
          <p:nvPr/>
        </p:nvSpPr>
        <p:spPr>
          <a:xfrm>
            <a:off x="942119" y="4857690"/>
            <a:ext cx="434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[)&gt;</a:t>
            </a:r>
            <a:r>
              <a:rPr lang="en-US" sz="2000" baseline="30000" dirty="0"/>
              <a:t>R</a:t>
            </a:r>
            <a:r>
              <a:rPr lang="en-US" sz="2000" baseline="-25000" dirty="0"/>
              <a:t>S</a:t>
            </a:r>
            <a:r>
              <a:rPr lang="en-US" sz="2000" dirty="0"/>
              <a:t>06</a:t>
            </a:r>
            <a:r>
              <a:rPr lang="en-US" sz="2000" baseline="30000" dirty="0"/>
              <a:t>G</a:t>
            </a:r>
            <a:r>
              <a:rPr lang="en-US" sz="2000" baseline="-25000" dirty="0"/>
              <a:t>S</a:t>
            </a: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4Y1SL65848Z411439</a:t>
            </a:r>
            <a:r>
              <a:rPr lang="en-US" sz="2000" baseline="30000" dirty="0"/>
              <a:t>R</a:t>
            </a:r>
            <a:r>
              <a:rPr lang="en-US" sz="2000" baseline="-25000" dirty="0"/>
              <a:t>S</a:t>
            </a:r>
            <a:r>
              <a:rPr lang="en-US" sz="2000" baseline="30000" dirty="0"/>
              <a:t>E</a:t>
            </a:r>
            <a:r>
              <a:rPr lang="en-US" sz="1400" dirty="0"/>
              <a:t>O</a:t>
            </a:r>
            <a:r>
              <a:rPr lang="en-US" sz="2000" baseline="-25000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2DFDB-7B07-05C1-96FC-46D9D778F5FF}"/>
              </a:ext>
            </a:extLst>
          </p:cNvPr>
          <p:cNvSpPr txBox="1"/>
          <p:nvPr/>
        </p:nvSpPr>
        <p:spPr>
          <a:xfrm>
            <a:off x="6519947" y="4857690"/>
            <a:ext cx="4894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[)&gt;</a:t>
            </a:r>
            <a:r>
              <a:rPr lang="en-US" sz="2000" baseline="30000" dirty="0"/>
              <a:t>R</a:t>
            </a:r>
            <a:r>
              <a:rPr lang="en-US" sz="2000" baseline="-25000" dirty="0"/>
              <a:t>S</a:t>
            </a:r>
            <a:r>
              <a:rPr lang="en-US" sz="2000" dirty="0"/>
              <a:t>06</a:t>
            </a:r>
            <a:r>
              <a:rPr lang="en-US" sz="2000" baseline="30000" dirty="0"/>
              <a:t>G</a:t>
            </a:r>
            <a:r>
              <a:rPr lang="en-US" sz="2000" baseline="-25000" dirty="0"/>
              <a:t>S</a:t>
            </a:r>
            <a:r>
              <a:rPr lang="en-US" sz="2000" dirty="0">
                <a:solidFill>
                  <a:srgbClr val="FF0000"/>
                </a:solidFill>
              </a:rPr>
              <a:t>25V</a:t>
            </a:r>
            <a:r>
              <a:rPr lang="en-US" sz="2000" dirty="0">
                <a:solidFill>
                  <a:schemeClr val="tx1"/>
                </a:solidFill>
              </a:rPr>
              <a:t>12345</a:t>
            </a:r>
            <a:r>
              <a:rPr lang="en-US" sz="2000" baseline="30000" dirty="0"/>
              <a:t>G</a:t>
            </a:r>
            <a:r>
              <a:rPr lang="en-US" sz="2000" baseline="-25000" dirty="0"/>
              <a:t>S</a:t>
            </a:r>
            <a:r>
              <a:rPr lang="en-US" sz="2000" dirty="0">
                <a:solidFill>
                  <a:srgbClr val="FF0000"/>
                </a:solidFill>
              </a:rPr>
              <a:t>1P</a:t>
            </a:r>
            <a:r>
              <a:rPr lang="en-US" sz="2000" dirty="0">
                <a:solidFill>
                  <a:schemeClr val="tx1"/>
                </a:solidFill>
              </a:rPr>
              <a:t>ABC</a:t>
            </a:r>
            <a:r>
              <a:rPr lang="en-US" sz="2000" baseline="30000" dirty="0"/>
              <a:t>G</a:t>
            </a:r>
            <a:r>
              <a:rPr lang="en-US" sz="2000" baseline="-25000" dirty="0"/>
              <a:t>S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67890</a:t>
            </a:r>
            <a:r>
              <a:rPr lang="en-US" sz="2000" baseline="30000" dirty="0"/>
              <a:t>R</a:t>
            </a:r>
            <a:r>
              <a:rPr lang="en-US" sz="2000" baseline="-25000" dirty="0"/>
              <a:t>S</a:t>
            </a:r>
            <a:r>
              <a:rPr lang="en-US" sz="2000" baseline="30000" dirty="0"/>
              <a:t>E</a:t>
            </a:r>
            <a:r>
              <a:rPr lang="en-US" sz="1400" dirty="0"/>
              <a:t>O</a:t>
            </a:r>
            <a:r>
              <a:rPr lang="en-US" sz="2000" baseline="-25000" dirty="0"/>
              <a:t>T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1BEF2FB-023F-514B-C897-E29365480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92" y="2206595"/>
            <a:ext cx="2054110" cy="20541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40336-BDD1-2F92-3D6F-F2F23344084F}"/>
              </a:ext>
            </a:extLst>
          </p:cNvPr>
          <p:cNvGrpSpPr/>
          <p:nvPr/>
        </p:nvGrpSpPr>
        <p:grpSpPr>
          <a:xfrm>
            <a:off x="1449316" y="4519634"/>
            <a:ext cx="9795389" cy="1046670"/>
            <a:chOff x="1449316" y="4519634"/>
            <a:chExt cx="9795389" cy="10466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6DE5BF-4CCF-391E-6518-EA3000247C80}"/>
                </a:ext>
              </a:extLst>
            </p:cNvPr>
            <p:cNvSpPr txBox="1"/>
            <p:nvPr/>
          </p:nvSpPr>
          <p:spPr>
            <a:xfrm>
              <a:off x="6490888" y="4532869"/>
              <a:ext cx="2317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Manufacturer NCAGE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F64037-5080-614F-2112-5CAF6E5FD35C}"/>
                </a:ext>
              </a:extLst>
            </p:cNvPr>
            <p:cNvSpPr txBox="1"/>
            <p:nvPr/>
          </p:nvSpPr>
          <p:spPr>
            <a:xfrm>
              <a:off x="7850096" y="5196972"/>
              <a:ext cx="2325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Original Part Number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7C41FB-9977-8E15-94FC-F86D235D9536}"/>
                </a:ext>
              </a:extLst>
            </p:cNvPr>
            <p:cNvSpPr txBox="1"/>
            <p:nvPr/>
          </p:nvSpPr>
          <p:spPr>
            <a:xfrm>
              <a:off x="9616887" y="4519634"/>
              <a:ext cx="1627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Serial Number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CEB136-B4EB-D045-DD50-E058643DDEDE}"/>
                </a:ext>
              </a:extLst>
            </p:cNvPr>
            <p:cNvSpPr txBox="1"/>
            <p:nvPr/>
          </p:nvSpPr>
          <p:spPr>
            <a:xfrm>
              <a:off x="1449316" y="5182388"/>
              <a:ext cx="3179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</a:rPr>
                <a:t>Vehicle Identification Number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54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AF513F4-7405-3160-CF8B-593DA2700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238125"/>
            <a:ext cx="8936038" cy="619125"/>
          </a:xfrm>
          <a:ln/>
        </p:spPr>
        <p:txBody>
          <a:bodyPr/>
          <a:lstStyle/>
          <a:p>
            <a:r>
              <a:rPr lang="en-US" altLang="en-US" dirty="0"/>
              <a:t>Decoding IUID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86995CD0-400D-1E18-602A-9EA9F9DE5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51" y="906462"/>
            <a:ext cx="12080149" cy="5713413"/>
          </a:xfrm>
          <a:ln/>
        </p:spPr>
        <p:txBody>
          <a:bodyPr/>
          <a:lstStyle/>
          <a:p>
            <a:r>
              <a:rPr lang="en-US" altLang="en-US" dirty="0"/>
              <a:t>Historic IUID uses format codes 05, 06, 12, or DD</a:t>
            </a:r>
            <a:br>
              <a:rPr lang="en-US" altLang="en-US" dirty="0"/>
            </a:br>
            <a:r>
              <a:rPr lang="en-US" altLang="en-US" sz="2000" b="0" dirty="0"/>
              <a:t>(very early IUID authorized format code “DD” prior to 12 being included in ISO/IEC 15434 for Text Element Identifiers. Format code “DD” should be treated as an exact equivalent to format code 12)</a:t>
            </a:r>
          </a:p>
          <a:p>
            <a:r>
              <a:rPr lang="en-US" altLang="en-US" dirty="0"/>
              <a:t>IUID 2.0 uses format codes 06 or 12</a:t>
            </a:r>
          </a:p>
          <a:p>
            <a:r>
              <a:rPr lang="en-US" altLang="en-US" dirty="0"/>
              <a:t>Historic IUID may use the following data qualifiers:</a:t>
            </a:r>
          </a:p>
          <a:p>
            <a:pPr marL="515938" lvl="1" indent="-231775"/>
            <a:r>
              <a:rPr lang="en-US" altLang="en-US" sz="2000" b="0" dirty="0"/>
              <a:t>Application Identifiers</a:t>
            </a:r>
            <a:r>
              <a:rPr lang="en-US" altLang="en-US" sz="2000" b="0" baseline="30000" dirty="0"/>
              <a:t>1</a:t>
            </a:r>
            <a:r>
              <a:rPr lang="en-US" altLang="en-US" sz="2000" b="0" dirty="0"/>
              <a:t> (format code 05) 01, 10, 21, 95, 8002, 8003, 8004</a:t>
            </a:r>
          </a:p>
          <a:p>
            <a:pPr marL="515938" lvl="1" indent="-231775"/>
            <a:r>
              <a:rPr lang="en-US" altLang="en-US" sz="2000" b="0" dirty="0"/>
              <a:t>Data Identifiers</a:t>
            </a:r>
            <a:r>
              <a:rPr lang="en-US" altLang="en-US" sz="2000" b="0" baseline="30000" dirty="0"/>
              <a:t>2</a:t>
            </a:r>
            <a:r>
              <a:rPr lang="en-US" altLang="en-US" sz="2000" b="0" dirty="0"/>
              <a:t> (format code 06) 3V, 12V, 17V, 18V, 7L, 1P, 1T, S, 18S, 22S, 25S, I, 4N</a:t>
            </a:r>
          </a:p>
          <a:p>
            <a:pPr marL="515938" lvl="1" indent="-231775"/>
            <a:r>
              <a:rPr lang="en-US" altLang="en-US" sz="2000" b="0" dirty="0"/>
              <a:t>Text Element Identifiers</a:t>
            </a:r>
            <a:r>
              <a:rPr lang="en-US" altLang="en-US" sz="2000" b="0" baseline="30000" dirty="0"/>
              <a:t>3</a:t>
            </a:r>
            <a:r>
              <a:rPr lang="en-US" altLang="en-US" sz="2000" b="0" dirty="0"/>
              <a:t> (format code 12) MFR , SPL , CAG , DUN , EUC , PNO , LOT , LTN , BII , SER , SEQ , </a:t>
            </a:r>
            <a:br>
              <a:rPr lang="en-US" altLang="en-US" sz="2000" b="0" dirty="0"/>
            </a:br>
            <a:r>
              <a:rPr lang="en-US" altLang="en-US" sz="2000" b="0" dirty="0"/>
              <a:t>UCN , UID , USN , UST  </a:t>
            </a:r>
          </a:p>
          <a:p>
            <a:pPr marL="115888" indent="-231775"/>
            <a:r>
              <a:rPr lang="en-US" altLang="en-US" dirty="0"/>
              <a:t>IUID 2.0 uses the following data qualifiers:</a:t>
            </a:r>
          </a:p>
          <a:p>
            <a:pPr marL="515938" lvl="1" indent="-231775"/>
            <a:r>
              <a:rPr lang="en-US" altLang="en-US" sz="2000" b="0" dirty="0"/>
              <a:t>Data Identifiers</a:t>
            </a:r>
            <a:r>
              <a:rPr lang="en-US" altLang="en-US" sz="2000" b="0" baseline="30000" dirty="0"/>
              <a:t>2</a:t>
            </a:r>
            <a:r>
              <a:rPr lang="en-US" altLang="en-US" sz="2000" b="0" dirty="0"/>
              <a:t> 25V, 1P, S</a:t>
            </a:r>
          </a:p>
          <a:p>
            <a:pPr marL="515938" lvl="1" indent="-231775"/>
            <a:r>
              <a:rPr lang="en-US" altLang="en-US" sz="2000" b="0" dirty="0"/>
              <a:t>Text Element Identifiers</a:t>
            </a:r>
            <a:r>
              <a:rPr lang="en-US" altLang="en-US" sz="2000" b="0" baseline="30000" dirty="0"/>
              <a:t>3</a:t>
            </a:r>
            <a:r>
              <a:rPr lang="en-US" altLang="en-US" sz="2000" b="0" dirty="0"/>
              <a:t> MFR , FAB , PNO , SEQ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B44511-C712-3C90-FD01-CAE599F969E5}"/>
              </a:ext>
            </a:extLst>
          </p:cNvPr>
          <p:cNvSpPr txBox="1"/>
          <p:nvPr/>
        </p:nvSpPr>
        <p:spPr>
          <a:xfrm>
            <a:off x="8684994" y="5973544"/>
            <a:ext cx="343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GS1 General Specification</a:t>
            </a:r>
          </a:p>
          <a:p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MH10.8.2</a:t>
            </a:r>
          </a:p>
          <a:p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A4A Common Support Data Dictionary (CSDD)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IUID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939" y="1178143"/>
            <a:ext cx="10430850" cy="593210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New</a:t>
            </a:r>
            <a:r>
              <a:rPr lang="en-US" dirty="0"/>
              <a:t> IUID marking must be compliant with IUID 2.0 requirements</a:t>
            </a:r>
          </a:p>
          <a:p>
            <a:r>
              <a:rPr lang="en-US" dirty="0"/>
              <a:t>Data Identifiers 25V, 1P, and S should be used</a:t>
            </a:r>
          </a:p>
          <a:p>
            <a:r>
              <a:rPr lang="en-US" dirty="0"/>
              <a:t>Text Element Identifiers FAB , MFR , PNO , SEQ  may be used if required by other law, policy or institutional practice</a:t>
            </a:r>
          </a:p>
        </p:txBody>
      </p:sp>
    </p:spTree>
    <p:extLst>
      <p:ext uri="{BB962C8B-B14F-4D97-AF65-F5344CB8AC3E}">
        <p14:creationId xmlns:p14="http://schemas.microsoft.com/office/powerpoint/2010/main" val="106437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IUID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25894"/>
            <a:ext cx="11633200" cy="5932105"/>
          </a:xfrm>
        </p:spPr>
        <p:txBody>
          <a:bodyPr/>
          <a:lstStyle/>
          <a:p>
            <a:r>
              <a:rPr lang="en-US" dirty="0"/>
              <a:t>Data Identifiers used under format code 06</a:t>
            </a:r>
          </a:p>
          <a:p>
            <a:pPr lvl="1"/>
            <a:r>
              <a:rPr lang="en-US" b="0" dirty="0"/>
              <a:t>(25V) NCAGE codes are exactly 5 characters [0-9A-Z]</a:t>
            </a:r>
          </a:p>
          <a:p>
            <a:pPr lvl="1"/>
            <a:r>
              <a:rPr lang="en-US" b="0" dirty="0"/>
              <a:t>(1P) Original Part Numbers are 32 or less characters [0-9A-Z/-]</a:t>
            </a:r>
          </a:p>
          <a:p>
            <a:pPr lvl="1"/>
            <a:r>
              <a:rPr lang="en-US" b="0" dirty="0"/>
              <a:t>(S) Serial Numbers are 30 or less characters [0-9A-Z/-]</a:t>
            </a:r>
          </a:p>
          <a:p>
            <a:r>
              <a:rPr lang="en-US" dirty="0"/>
              <a:t>Text Element Identifiers used under format code 12</a:t>
            </a:r>
          </a:p>
          <a:p>
            <a:pPr lvl="1"/>
            <a:r>
              <a:rPr lang="en-US" b="0" dirty="0"/>
              <a:t>(FAB , MFR ) NCAGE codes are exactly 5 characters [0-9A-Z]</a:t>
            </a:r>
          </a:p>
          <a:p>
            <a:pPr lvl="1"/>
            <a:r>
              <a:rPr lang="en-US" b="0" dirty="0"/>
              <a:t>(PNO ) Original Part Numbers are 15 or less characters [0-9A-NP-Z-]</a:t>
            </a:r>
          </a:p>
          <a:p>
            <a:pPr lvl="2"/>
            <a:r>
              <a:rPr lang="en-US" b="0" dirty="0"/>
              <a:t>The last character cannot be a dash (-)</a:t>
            </a:r>
          </a:p>
          <a:p>
            <a:pPr lvl="1"/>
            <a:r>
              <a:rPr lang="en-US" b="0" dirty="0"/>
              <a:t>(SEQ ) Serial Numbers are 15 or less characters [0-9A-Z-]</a:t>
            </a:r>
          </a:p>
          <a:p>
            <a:pPr lvl="2"/>
            <a:r>
              <a:rPr lang="en-US" b="0" dirty="0"/>
              <a:t>Neither the first nor the last character can be a dash (-)</a:t>
            </a:r>
          </a:p>
          <a:p>
            <a:pPr lvl="1"/>
            <a:endParaRPr lang="en-US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FA442-DF3B-6BD6-3EBF-BE5999050AA6}"/>
              </a:ext>
            </a:extLst>
          </p:cNvPr>
          <p:cNvSpPr txBox="1"/>
          <p:nvPr/>
        </p:nvSpPr>
        <p:spPr>
          <a:xfrm>
            <a:off x="145004" y="6045073"/>
            <a:ext cx="1190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[0-9A-Z] means characters are restricted to the capital Latin alphabet (A-Z) and/or digits (0-9)</a:t>
            </a:r>
          </a:p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[0-9A-Z/-] means characters are restricted to the capital Latin alphabet (A-Z) and/or digits (0-9) and/or the two special characters, dash (-) and forward slash (/)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[0-9A-NP-Z-] means c</a:t>
            </a: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haracters are restricted to the capital Latin alphabet, excluding the letter “O” (A-NP-Z), and/or digits (0-9) and/or the special character dash (-)</a:t>
            </a:r>
          </a:p>
        </p:txBody>
      </p:sp>
    </p:spTree>
    <p:extLst>
      <p:ext uri="{BB962C8B-B14F-4D97-AF65-F5344CB8AC3E}">
        <p14:creationId xmlns:p14="http://schemas.microsoft.com/office/powerpoint/2010/main" val="840541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FC66720-47CA-A229-F582-C1B681C21800}"/>
              </a:ext>
            </a:extLst>
          </p:cNvPr>
          <p:cNvSpPr/>
          <p:nvPr/>
        </p:nvSpPr>
        <p:spPr bwMode="auto">
          <a:xfrm>
            <a:off x="2463177" y="1810011"/>
            <a:ext cx="7273006" cy="3624138"/>
          </a:xfrm>
          <a:prstGeom prst="roundRect">
            <a:avLst>
              <a:gd name="adj" fmla="val 5799"/>
            </a:avLst>
          </a:prstGeom>
          <a:gradFill>
            <a:gsLst>
              <a:gs pos="0">
                <a:srgbClr val="95BDFD"/>
              </a:gs>
              <a:gs pos="0">
                <a:srgbClr val="2970E3"/>
              </a:gs>
              <a:gs pos="100000">
                <a:srgbClr val="000058"/>
              </a:gs>
            </a:gsLst>
            <a:path path="circle">
              <a:fillToRect l="50000" t="50000" r="50000" b="50000"/>
            </a:path>
          </a:gradFill>
          <a:ln w="22225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25400" h="25400"/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FFFA9-586B-4B6C-0EDC-D0383F1D15D8}"/>
              </a:ext>
            </a:extLst>
          </p:cNvPr>
          <p:cNvSpPr txBox="1"/>
          <p:nvPr/>
        </p:nvSpPr>
        <p:spPr>
          <a:xfrm>
            <a:off x="2673350" y="3251200"/>
            <a:ext cx="68532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1919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91919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74FF56111874F8528354EA601358C" ma:contentTypeVersion="10" ma:contentTypeDescription="Create a new document." ma:contentTypeScope="" ma:versionID="04db2365b43b6af23b0f24d9c21444eb">
  <xsd:schema xmlns:xsd="http://www.w3.org/2001/XMLSchema" xmlns:xs="http://www.w3.org/2001/XMLSchema" xmlns:p="http://schemas.microsoft.com/office/2006/metadata/properties" xmlns:ns3="f29e537e-536d-4c3d-a73c-f40e94626c0e" xmlns:ns4="30e15a99-2787-4658-9a49-e1375a37af84" targetNamespace="http://schemas.microsoft.com/office/2006/metadata/properties" ma:root="true" ma:fieldsID="1a58e6009776bcd22f4795505ce4a657" ns3:_="" ns4:_="">
    <xsd:import namespace="f29e537e-536d-4c3d-a73c-f40e94626c0e"/>
    <xsd:import namespace="30e15a99-2787-4658-9a49-e1375a37af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e537e-536d-4c3d-a73c-f40e94626c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e15a99-2787-4658-9a49-e1375a37a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0e15a99-2787-4658-9a49-e1375a37af8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7224E0-0FF8-42C4-B0D0-33D5BAF96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9e537e-536d-4c3d-a73c-f40e94626c0e"/>
    <ds:schemaRef ds:uri="30e15a99-2787-4658-9a49-e1375a37af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F7CB15-DF4C-4F07-A0A5-97DB3A89E959}">
  <ds:schemaRefs>
    <ds:schemaRef ds:uri="f29e537e-536d-4c3d-a73c-f40e94626c0e"/>
    <ds:schemaRef ds:uri="http://purl.org/dc/elements/1.1/"/>
    <ds:schemaRef ds:uri="http://schemas.microsoft.com/office/2006/metadata/properties"/>
    <ds:schemaRef ds:uri="30e15a99-2787-4658-9a49-e1375a37af84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39C4E8-1EE3-47B4-A868-6EB2B6445B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4750</TotalTime>
  <Pages>5</Pages>
  <Words>683</Words>
  <Application>Microsoft Office PowerPoint</Application>
  <PresentationFormat>Widescreen</PresentationFormat>
  <Paragraphs>78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Book Antiqua</vt:lpstr>
      <vt:lpstr>Calibri</vt:lpstr>
      <vt:lpstr>Courier (W1)</vt:lpstr>
      <vt:lpstr>Georgia</vt:lpstr>
      <vt:lpstr>Monotype Sorts</vt:lpstr>
      <vt:lpstr>Tahoma</vt:lpstr>
      <vt:lpstr>Times New Roman</vt:lpstr>
      <vt:lpstr>Default Design</vt:lpstr>
      <vt:lpstr>59th Meeting of JTC1 SC31 Working Group 1</vt:lpstr>
      <vt:lpstr>Overview</vt:lpstr>
      <vt:lpstr>IUID 2.0 Differences Can Look Trivial</vt:lpstr>
      <vt:lpstr>IUID 2.0 Has Fewer Options </vt:lpstr>
      <vt:lpstr>Decoding IUID</vt:lpstr>
      <vt:lpstr>Encoding IUID 2.0</vt:lpstr>
      <vt:lpstr>Encoding IUID 2.0</vt:lpstr>
      <vt:lpstr>PowerPoint Presentation</vt:lpstr>
    </vt:vector>
  </TitlesOfParts>
  <Manager>Multimedia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NSWC Corona Division Presentation Format</dc:title>
  <dc:subject>Better Briefings</dc:subject>
  <dc:creator>Cdr. Wright</dc:creator>
  <cp:keywords>COMMAND COLOR FORMAT</cp:keywords>
  <dc:description>PLEASE SEE NOTES PAGES VIEW FOR MORE INFORMATION</dc:description>
  <cp:lastModifiedBy>Rob Leibrandt</cp:lastModifiedBy>
  <cp:revision>202</cp:revision>
  <cp:lastPrinted>2001-03-15T19:24:49Z</cp:lastPrinted>
  <dcterms:created xsi:type="dcterms:W3CDTF">1996-05-09T15:29:48Z</dcterms:created>
  <dcterms:modified xsi:type="dcterms:W3CDTF">2025-04-22T18:25:44Z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0x0101002CE74FF56111874F8528354EA601358C</vt:lpwstr>
  </property>
</Properties>
</file>