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2" r:id="rId7"/>
    <p:sldId id="263" r:id="rId8"/>
    <p:sldId id="265"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BE95A-EB46-4A01-BBB8-97FBFE9A4593}" v="3" dt="2023-08-25T10:44:34.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9F5EF5-BE1C-48BB-AE2A-9D76311D0E0B}" type="datetimeFigureOut">
              <a:rPr lang="en-US" smtClean="0"/>
              <a:t>8/5/2024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879C5B-8D35-46E5-81FC-1C02B77B1C75}" type="slidenum">
              <a:rPr lang="en-US" smtClean="0"/>
              <a:t>‹#›</a:t>
            </a:fld>
            <a:endParaRPr lang="en-US"/>
          </a:p>
        </p:txBody>
      </p:sp>
    </p:spTree>
    <p:extLst>
      <p:ext uri="{BB962C8B-B14F-4D97-AF65-F5344CB8AC3E}">
        <p14:creationId xmlns:p14="http://schemas.microsoft.com/office/powerpoint/2010/main" val="226752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1</a:t>
            </a:fld>
            <a:endParaRPr lang="en-US"/>
          </a:p>
        </p:txBody>
      </p:sp>
    </p:spTree>
    <p:extLst>
      <p:ext uri="{BB962C8B-B14F-4D97-AF65-F5344CB8AC3E}">
        <p14:creationId xmlns:p14="http://schemas.microsoft.com/office/powerpoint/2010/main" val="8597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2</a:t>
            </a:fld>
            <a:endParaRPr lang="en-US"/>
          </a:p>
        </p:txBody>
      </p:sp>
    </p:spTree>
    <p:extLst>
      <p:ext uri="{BB962C8B-B14F-4D97-AF65-F5344CB8AC3E}">
        <p14:creationId xmlns:p14="http://schemas.microsoft.com/office/powerpoint/2010/main" val="223389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3</a:t>
            </a:fld>
            <a:endParaRPr lang="en-US"/>
          </a:p>
        </p:txBody>
      </p:sp>
    </p:spTree>
    <p:extLst>
      <p:ext uri="{BB962C8B-B14F-4D97-AF65-F5344CB8AC3E}">
        <p14:creationId xmlns:p14="http://schemas.microsoft.com/office/powerpoint/2010/main" val="82388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4</a:t>
            </a:fld>
            <a:endParaRPr lang="en-US"/>
          </a:p>
        </p:txBody>
      </p:sp>
    </p:spTree>
    <p:extLst>
      <p:ext uri="{BB962C8B-B14F-4D97-AF65-F5344CB8AC3E}">
        <p14:creationId xmlns:p14="http://schemas.microsoft.com/office/powerpoint/2010/main" val="56710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5</a:t>
            </a:fld>
            <a:endParaRPr lang="en-US"/>
          </a:p>
        </p:txBody>
      </p:sp>
    </p:spTree>
    <p:extLst>
      <p:ext uri="{BB962C8B-B14F-4D97-AF65-F5344CB8AC3E}">
        <p14:creationId xmlns:p14="http://schemas.microsoft.com/office/powerpoint/2010/main" val="86229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6</a:t>
            </a:fld>
            <a:endParaRPr lang="en-US"/>
          </a:p>
        </p:txBody>
      </p:sp>
    </p:spTree>
    <p:extLst>
      <p:ext uri="{BB962C8B-B14F-4D97-AF65-F5344CB8AC3E}">
        <p14:creationId xmlns:p14="http://schemas.microsoft.com/office/powerpoint/2010/main" val="94981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7</a:t>
            </a:fld>
            <a:endParaRPr lang="en-US"/>
          </a:p>
        </p:txBody>
      </p:sp>
    </p:spTree>
    <p:extLst>
      <p:ext uri="{BB962C8B-B14F-4D97-AF65-F5344CB8AC3E}">
        <p14:creationId xmlns:p14="http://schemas.microsoft.com/office/powerpoint/2010/main" val="263230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8</a:t>
            </a:fld>
            <a:endParaRPr lang="en-US"/>
          </a:p>
        </p:txBody>
      </p:sp>
    </p:spTree>
    <p:extLst>
      <p:ext uri="{BB962C8B-B14F-4D97-AF65-F5344CB8AC3E}">
        <p14:creationId xmlns:p14="http://schemas.microsoft.com/office/powerpoint/2010/main" val="13411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79C5B-8D35-46E5-81FC-1C02B77B1C75}" type="slidenum">
              <a:rPr lang="en-US" smtClean="0"/>
              <a:t>9</a:t>
            </a:fld>
            <a:endParaRPr lang="en-US"/>
          </a:p>
        </p:txBody>
      </p:sp>
    </p:spTree>
    <p:extLst>
      <p:ext uri="{BB962C8B-B14F-4D97-AF65-F5344CB8AC3E}">
        <p14:creationId xmlns:p14="http://schemas.microsoft.com/office/powerpoint/2010/main" val="79226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A8BD-C077-7F6B-36C0-BBAA4C46D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5852AD-93F1-A985-69FE-6D1E6AA1A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6DE74-B187-6E9B-DD87-9A576D55EB3E}"/>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5" name="Footer Placeholder 4">
            <a:extLst>
              <a:ext uri="{FF2B5EF4-FFF2-40B4-BE49-F238E27FC236}">
                <a16:creationId xmlns:a16="http://schemas.microsoft.com/office/drawing/2014/main" id="{01170A9B-415C-DDB7-811E-2399F77AB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AB209-D6F9-1AFD-C7DF-733E80A8A408}"/>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4011669387"/>
      </p:ext>
    </p:extLst>
  </p:cSld>
  <p:clrMapOvr>
    <a:masterClrMapping/>
  </p:clrMapOvr>
  <p:transition advClick="0" advTm="3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20D1-EEA0-44F5-9A59-2DFFFF76A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563D20-2E4D-92EF-DB03-DF7BCDA02A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A8D93-25A5-1BFD-58AB-44656926BFE2}"/>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5" name="Footer Placeholder 4">
            <a:extLst>
              <a:ext uri="{FF2B5EF4-FFF2-40B4-BE49-F238E27FC236}">
                <a16:creationId xmlns:a16="http://schemas.microsoft.com/office/drawing/2014/main" id="{10F033EE-4CEA-172C-4455-9355A7600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5F884-1A6B-38FE-7FC2-BDFD99FF6F10}"/>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2986063001"/>
      </p:ext>
    </p:extLst>
  </p:cSld>
  <p:clrMapOvr>
    <a:masterClrMapping/>
  </p:clrMapOvr>
  <p:transition advClick="0" advTm="3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A913B0-3B08-62C9-2752-266BB81DC3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D00B5D-4E1E-35EF-1F21-AE9C22F685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F185A-2BE4-471E-89E0-9D1EA7B1E204}"/>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5" name="Footer Placeholder 4">
            <a:extLst>
              <a:ext uri="{FF2B5EF4-FFF2-40B4-BE49-F238E27FC236}">
                <a16:creationId xmlns:a16="http://schemas.microsoft.com/office/drawing/2014/main" id="{09B13703-2827-0234-4E7A-4DC48E128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082FF-8B8C-AC3C-4188-D25D1F988E01}"/>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2067728576"/>
      </p:ext>
    </p:extLst>
  </p:cSld>
  <p:clrMapOvr>
    <a:masterClrMapping/>
  </p:clrMapOvr>
  <p:transition advClick="0" advTm="3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C85-CC93-B67A-3DF9-3FCE991D5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3C87B-3804-7F51-01FE-C5C70F915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99273-CE0E-16BD-1622-8A98340A6847}"/>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5" name="Footer Placeholder 4">
            <a:extLst>
              <a:ext uri="{FF2B5EF4-FFF2-40B4-BE49-F238E27FC236}">
                <a16:creationId xmlns:a16="http://schemas.microsoft.com/office/drawing/2014/main" id="{FEAD3D61-BD09-603F-1D70-50D03055B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AD453-FFBC-23A6-3149-1CB231BD68C2}"/>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2547504533"/>
      </p:ext>
    </p:extLst>
  </p:cSld>
  <p:clrMapOvr>
    <a:masterClrMapping/>
  </p:clrMapOvr>
  <p:transition advClick="0" advTm="3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18BA-4BF3-E1C9-3AE4-7971F6A705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B36996-CD4D-900E-2359-F1C3A7E2D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36C31-AC67-E323-1E5E-BD869A4ACAB5}"/>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5" name="Footer Placeholder 4">
            <a:extLst>
              <a:ext uri="{FF2B5EF4-FFF2-40B4-BE49-F238E27FC236}">
                <a16:creationId xmlns:a16="http://schemas.microsoft.com/office/drawing/2014/main" id="{40523316-2F46-6CF6-05BB-42E06E7C6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7F642-308C-F969-5403-5A378745E81E}"/>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3104909546"/>
      </p:ext>
    </p:extLst>
  </p:cSld>
  <p:clrMapOvr>
    <a:masterClrMapping/>
  </p:clrMapOvr>
  <p:transition advClick="0" advTm="3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0F59-5DCB-9F58-7F65-BF469816F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89B63-FD40-2224-72F0-7956832139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9BFEF-FEED-E1ED-7585-3F7C02467C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EBBCB1-4974-452F-5A78-4D64FCEEDDD6}"/>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6" name="Footer Placeholder 5">
            <a:extLst>
              <a:ext uri="{FF2B5EF4-FFF2-40B4-BE49-F238E27FC236}">
                <a16:creationId xmlns:a16="http://schemas.microsoft.com/office/drawing/2014/main" id="{2DFAE51D-F045-8604-545B-9B198C4A4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EB864-D876-46A2-2ACA-C62F5D76A323}"/>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1772326146"/>
      </p:ext>
    </p:extLst>
  </p:cSld>
  <p:clrMapOvr>
    <a:masterClrMapping/>
  </p:clrMapOvr>
  <p:transition advClick="0" advTm="3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5309-52FE-B97D-DF78-689AF5E837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C4A6AC-69FC-D86A-09F5-D8219DD2E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AD7C1-6DBD-35EB-F4BD-3347BED307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A9935-E763-24E7-F6B2-3A673DE8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A41F14-665A-C0B9-8C83-FECD70AB87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6F82C6-560F-2DA0-AC00-FDEC33DE4A86}"/>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8" name="Footer Placeholder 7">
            <a:extLst>
              <a:ext uri="{FF2B5EF4-FFF2-40B4-BE49-F238E27FC236}">
                <a16:creationId xmlns:a16="http://schemas.microsoft.com/office/drawing/2014/main" id="{CBB6CEF1-7E96-4170-856B-8340B5535A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1FBCDA-3CB7-03EF-0D54-F676D460D37F}"/>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50192366"/>
      </p:ext>
    </p:extLst>
  </p:cSld>
  <p:clrMapOvr>
    <a:masterClrMapping/>
  </p:clrMapOvr>
  <p:transition advClick="0" advTm="3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34B7-5C00-4CD2-0729-F15F17F39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1F2FE2-8AF6-BE4C-8825-2D982C1FD184}"/>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4" name="Footer Placeholder 3">
            <a:extLst>
              <a:ext uri="{FF2B5EF4-FFF2-40B4-BE49-F238E27FC236}">
                <a16:creationId xmlns:a16="http://schemas.microsoft.com/office/drawing/2014/main" id="{93ED0928-1D25-ACB1-5002-F51AF469F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46BA78-2FA4-D38B-EAFE-839C41C03BFC}"/>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2995026988"/>
      </p:ext>
    </p:extLst>
  </p:cSld>
  <p:clrMapOvr>
    <a:masterClrMapping/>
  </p:clrMapOvr>
  <p:transition advClick="0" advTm="3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710E5-4CC1-C691-D400-1E0B3137D916}"/>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3" name="Footer Placeholder 2">
            <a:extLst>
              <a:ext uri="{FF2B5EF4-FFF2-40B4-BE49-F238E27FC236}">
                <a16:creationId xmlns:a16="http://schemas.microsoft.com/office/drawing/2014/main" id="{499B8171-0EED-0873-317D-20E008244B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96DE47-37A9-D436-40F2-61B9694A81F4}"/>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2734360033"/>
      </p:ext>
    </p:extLst>
  </p:cSld>
  <p:clrMapOvr>
    <a:masterClrMapping/>
  </p:clrMapOvr>
  <p:transition advClick="0" advTm="3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6DB0-891B-2E44-CAD6-822595A15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393252-4C0A-3E45-C2CD-06C17398D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AF5C82-5053-CECC-E3B6-A3F41A9EB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DB031-7223-D96F-272C-D6627381829D}"/>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6" name="Footer Placeholder 5">
            <a:extLst>
              <a:ext uri="{FF2B5EF4-FFF2-40B4-BE49-F238E27FC236}">
                <a16:creationId xmlns:a16="http://schemas.microsoft.com/office/drawing/2014/main" id="{A9AE6445-9B7B-78B4-0852-44B2E0919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4D70C-A75A-9CAB-C94B-A48A8EEACD15}"/>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2686754250"/>
      </p:ext>
    </p:extLst>
  </p:cSld>
  <p:clrMapOvr>
    <a:masterClrMapping/>
  </p:clrMapOvr>
  <p:transition advClick="0" advTm="3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B6F3-CBA8-B349-1FA6-2D020B72E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157181-38E6-0BF4-ED28-EE341333F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2551D4-C917-504E-4BC4-C463F32BF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289AC-5B40-C069-E9FE-34F0BA7D217F}"/>
              </a:ext>
            </a:extLst>
          </p:cNvPr>
          <p:cNvSpPr>
            <a:spLocks noGrp="1"/>
          </p:cNvSpPr>
          <p:nvPr>
            <p:ph type="dt" sz="half" idx="10"/>
          </p:nvPr>
        </p:nvSpPr>
        <p:spPr/>
        <p:txBody>
          <a:bodyPr/>
          <a:lstStyle/>
          <a:p>
            <a:fld id="{1202A212-70AD-43AC-AE7A-DE8911050FBB}" type="datetimeFigureOut">
              <a:rPr lang="en-US" smtClean="0"/>
              <a:t>8/5/2024</a:t>
            </a:fld>
            <a:endParaRPr lang="en-US"/>
          </a:p>
        </p:txBody>
      </p:sp>
      <p:sp>
        <p:nvSpPr>
          <p:cNvPr id="6" name="Footer Placeholder 5">
            <a:extLst>
              <a:ext uri="{FF2B5EF4-FFF2-40B4-BE49-F238E27FC236}">
                <a16:creationId xmlns:a16="http://schemas.microsoft.com/office/drawing/2014/main" id="{C6D46CAB-5945-BC9C-E7A1-C2A002B70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179F3-58B4-0191-E8BA-482218F92C3D}"/>
              </a:ext>
            </a:extLst>
          </p:cNvPr>
          <p:cNvSpPr>
            <a:spLocks noGrp="1"/>
          </p:cNvSpPr>
          <p:nvPr>
            <p:ph type="sldNum" sz="quarter" idx="12"/>
          </p:nvPr>
        </p:nvSpPr>
        <p:spPr/>
        <p:txBody>
          <a:bodyPr/>
          <a:lstStyle/>
          <a:p>
            <a:fld id="{06F32757-DD8D-4315-BB73-4E4E38A09DB9}" type="slidenum">
              <a:rPr lang="en-US" smtClean="0"/>
              <a:t>‹#›</a:t>
            </a:fld>
            <a:endParaRPr lang="en-US"/>
          </a:p>
        </p:txBody>
      </p:sp>
    </p:spTree>
    <p:extLst>
      <p:ext uri="{BB962C8B-B14F-4D97-AF65-F5344CB8AC3E}">
        <p14:creationId xmlns:p14="http://schemas.microsoft.com/office/powerpoint/2010/main" val="3880806329"/>
      </p:ext>
    </p:extLst>
  </p:cSld>
  <p:clrMapOvr>
    <a:masterClrMapping/>
  </p:clrMapOvr>
  <p:transition advClick="0" advTm="3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B5AA6-FC77-D43A-E126-6A3E7F05F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3E579C-5E45-5C24-9676-186261731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066DA-12C0-985F-21D2-7DB3F7213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2A212-70AD-43AC-AE7A-DE8911050FBB}" type="datetimeFigureOut">
              <a:rPr lang="en-US" smtClean="0"/>
              <a:t>8/5/2024</a:t>
            </a:fld>
            <a:endParaRPr lang="en-US"/>
          </a:p>
        </p:txBody>
      </p:sp>
      <p:sp>
        <p:nvSpPr>
          <p:cNvPr id="5" name="Footer Placeholder 4">
            <a:extLst>
              <a:ext uri="{FF2B5EF4-FFF2-40B4-BE49-F238E27FC236}">
                <a16:creationId xmlns:a16="http://schemas.microsoft.com/office/drawing/2014/main" id="{19C788C2-3647-FECC-F956-75FF14263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0822C8-EC2B-1DCA-C963-D86012621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32757-DD8D-4315-BB73-4E4E38A09DB9}" type="slidenum">
              <a:rPr lang="en-US" smtClean="0"/>
              <a:t>‹#›</a:t>
            </a:fld>
            <a:endParaRPr lang="en-US"/>
          </a:p>
        </p:txBody>
      </p:sp>
    </p:spTree>
    <p:extLst>
      <p:ext uri="{BB962C8B-B14F-4D97-AF65-F5344CB8AC3E}">
        <p14:creationId xmlns:p14="http://schemas.microsoft.com/office/powerpoint/2010/main" val="134311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www.duskyillusions.com/back-to-schoo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xhere.com/en/photo/56283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Kroger_Logo_11-6-19.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lebonheurestpossible.org/gymnastique-involontai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tcs.pressbooks.pub/nursingskills/chapter/5-11-weight-based-calcula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kbeil/518527487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1"/><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awpixel.com/image/107004/thank-you-note-cup-coff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1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6155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51FFBEB-97B8-A2FA-5B31-6CC73DBFEB17}"/>
              </a:ext>
            </a:extLst>
          </p:cNvPr>
          <p:cNvSpPr>
            <a:spLocks noGrp="1"/>
          </p:cNvSpPr>
          <p:nvPr>
            <p:ph type="ctrTitle"/>
          </p:nvPr>
        </p:nvSpPr>
        <p:spPr>
          <a:xfrm>
            <a:off x="1109980" y="4277356"/>
            <a:ext cx="9966960" cy="1560320"/>
          </a:xfrm>
        </p:spPr>
        <p:txBody>
          <a:bodyPr>
            <a:normAutofit/>
          </a:bodyPr>
          <a:lstStyle/>
          <a:p>
            <a:r>
              <a:rPr lang="en-US" sz="4900" b="1" dirty="0">
                <a:solidFill>
                  <a:srgbClr val="661555"/>
                </a:solidFill>
                <a:effectLst/>
                <a:latin typeface="Trebuchet MS" panose="020B0603020202020204" pitchFamily="34" charset="0"/>
                <a:ea typeface="Times New Roman" panose="02020603050405020304" pitchFamily="18" charset="0"/>
              </a:rPr>
              <a:t>Welcome to Open House!</a:t>
            </a:r>
            <a:br>
              <a:rPr lang="en-US" sz="4900" dirty="0">
                <a:solidFill>
                  <a:srgbClr val="661555"/>
                </a:solidFill>
                <a:effectLst/>
                <a:latin typeface="Times New Roman" panose="02020603050405020304" pitchFamily="18" charset="0"/>
                <a:ea typeface="Times New Roman" panose="02020603050405020304" pitchFamily="18" charset="0"/>
              </a:rPr>
            </a:br>
            <a:r>
              <a:rPr lang="en-US" sz="4900" b="1" dirty="0">
                <a:solidFill>
                  <a:srgbClr val="661555"/>
                </a:solidFill>
                <a:effectLst/>
                <a:latin typeface="Times New Roman" panose="02020603050405020304" pitchFamily="18" charset="0"/>
                <a:ea typeface="Times New Roman" panose="02020603050405020304" pitchFamily="18" charset="0"/>
              </a:rPr>
              <a:t>2024</a:t>
            </a:r>
            <a:endParaRPr lang="en-US" sz="4900" b="1" dirty="0">
              <a:solidFill>
                <a:srgbClr val="661555"/>
              </a:solidFill>
            </a:endParaRPr>
          </a:p>
        </p:txBody>
      </p:sp>
      <p:pic>
        <p:nvPicPr>
          <p:cNvPr id="5" name="Picture 4" descr="A picture containing chart&#10;&#10;Description automatically generated">
            <a:extLst>
              <a:ext uri="{FF2B5EF4-FFF2-40B4-BE49-F238E27FC236}">
                <a16:creationId xmlns:a16="http://schemas.microsoft.com/office/drawing/2014/main" id="{8822CA90-4A56-32DE-456F-C811B5E07A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561" r="1" b="146"/>
          <a:stretch/>
        </p:blipFill>
        <p:spPr>
          <a:xfrm>
            <a:off x="243840" y="256540"/>
            <a:ext cx="11704320" cy="3764276"/>
          </a:xfrm>
          <a:prstGeom prst="rect">
            <a:avLst/>
          </a:prstGeom>
        </p:spPr>
      </p:pic>
      <p:sp>
        <p:nvSpPr>
          <p:cNvPr id="6" name="TextBox 5">
            <a:extLst>
              <a:ext uri="{FF2B5EF4-FFF2-40B4-BE49-F238E27FC236}">
                <a16:creationId xmlns:a16="http://schemas.microsoft.com/office/drawing/2014/main" id="{A32F013D-D275-230D-3790-C99FFC97C50D}"/>
              </a:ext>
            </a:extLst>
          </p:cNvPr>
          <p:cNvSpPr txBox="1"/>
          <p:nvPr/>
        </p:nvSpPr>
        <p:spPr>
          <a:xfrm>
            <a:off x="9488833" y="3820761"/>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duskyillusions.com/back-to-schoo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44110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2DD56-F5E3-89EB-FFE3-CCC073E765FC}"/>
              </a:ext>
            </a:extLst>
          </p:cNvPr>
          <p:cNvSpPr>
            <a:spLocks noGrp="1"/>
          </p:cNvSpPr>
          <p:nvPr>
            <p:ph type="title"/>
          </p:nvPr>
        </p:nvSpPr>
        <p:spPr>
          <a:xfrm>
            <a:off x="7349039" y="147484"/>
            <a:ext cx="4140014" cy="938983"/>
          </a:xfrm>
        </p:spPr>
        <p:txBody>
          <a:bodyPr>
            <a:normAutofit/>
          </a:bodyPr>
          <a:lstStyle/>
          <a:p>
            <a:pPr algn="ctr"/>
            <a:r>
              <a:rPr lang="en-US" b="1" dirty="0">
                <a:solidFill>
                  <a:srgbClr val="990033"/>
                </a:solidFill>
              </a:rPr>
              <a:t>CAR SIGNS</a:t>
            </a:r>
          </a:p>
        </p:txBody>
      </p:sp>
      <p:pic>
        <p:nvPicPr>
          <p:cNvPr id="5" name="Picture 4" descr="A blue retro toy car with a knitted heart tied on its roof">
            <a:extLst>
              <a:ext uri="{FF2B5EF4-FFF2-40B4-BE49-F238E27FC236}">
                <a16:creationId xmlns:a16="http://schemas.microsoft.com/office/drawing/2014/main" id="{13343414-F969-B10F-8AE8-F91EFC543194}"/>
              </a:ext>
            </a:extLst>
          </p:cNvPr>
          <p:cNvPicPr>
            <a:picLocks noChangeAspect="1"/>
          </p:cNvPicPr>
          <p:nvPr/>
        </p:nvPicPr>
        <p:blipFill rotWithShape="1">
          <a:blip r:embed="rId3">
            <a:extLst>
              <a:ext uri="{28A0092B-C50C-407E-A947-70E740481C1C}">
                <a14:useLocalDpi xmlns:a14="http://schemas.microsoft.com/office/drawing/2010/main" val="0"/>
              </a:ext>
            </a:extLst>
          </a:blip>
          <a:srcRect r="31817"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6446A0CF-ACFE-5508-FCF9-8FE9831A6561}"/>
              </a:ext>
            </a:extLst>
          </p:cNvPr>
          <p:cNvSpPr>
            <a:spLocks noGrp="1"/>
          </p:cNvSpPr>
          <p:nvPr>
            <p:ph idx="1"/>
          </p:nvPr>
        </p:nvSpPr>
        <p:spPr>
          <a:xfrm>
            <a:off x="6901731" y="983226"/>
            <a:ext cx="5034630" cy="5653549"/>
          </a:xfrm>
        </p:spPr>
        <p:txBody>
          <a:bodyPr>
            <a:normAutofit fontScale="92500"/>
          </a:bodyPr>
          <a:lstStyle/>
          <a:p>
            <a:pPr marL="0" indent="0" algn="ctr">
              <a:buNone/>
            </a:pPr>
            <a:r>
              <a:rPr lang="en-US" sz="2400" dirty="0">
                <a:solidFill>
                  <a:srgbClr val="990033"/>
                </a:solidFill>
                <a:effectLst/>
                <a:latin typeface="Tahoma" panose="020B0604030504040204" pitchFamily="34" charset="0"/>
                <a:ea typeface="Tahoma" panose="020B0604030504040204" pitchFamily="34" charset="0"/>
                <a:cs typeface="Tahoma" panose="020B0604030504040204" pitchFamily="34" charset="0"/>
              </a:rPr>
              <a:t>You will be given a car sign. Please display your car sign in your window at pick-up so we are able to clearly see it.  </a:t>
            </a:r>
          </a:p>
          <a:p>
            <a:pPr marL="0" indent="0" algn="ctr">
              <a:buNone/>
            </a:pPr>
            <a:br>
              <a:rPr lang="en-US" sz="2400" dirty="0">
                <a:solidFill>
                  <a:srgbClr val="990033"/>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br>
            <a:r>
              <a:rPr lang="en-US" sz="2400" dirty="0">
                <a:solidFill>
                  <a:srgbClr val="990033"/>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A small pants hanger works great to hang it from your rearview mirror.</a:t>
            </a:r>
          </a:p>
          <a:p>
            <a:pPr marL="0" indent="0" algn="ctr">
              <a:buNone/>
            </a:pPr>
            <a:endParaRPr lang="en-US" sz="2400" dirty="0">
              <a:solidFill>
                <a:srgbClr val="990033"/>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dirty="0">
                <a:solidFill>
                  <a:srgbClr val="990033"/>
                </a:solidFill>
                <a:effectLst/>
                <a:latin typeface="Tahoma" panose="020B0604030504040204" pitchFamily="34" charset="0"/>
                <a:ea typeface="Tahoma" panose="020B0604030504040204" pitchFamily="34" charset="0"/>
                <a:cs typeface="Tahoma" panose="020B0604030504040204" pitchFamily="34" charset="0"/>
              </a:rPr>
              <a:t>Drop off and pick up will be drive-thru style.  We will come out to get your child from the car and put them in the car at dismissal. </a:t>
            </a:r>
            <a:br>
              <a:rPr lang="en-US" sz="2400" dirty="0">
                <a:solidFill>
                  <a:srgbClr val="990033"/>
                </a:solidFill>
                <a:effectLst/>
                <a:latin typeface="Tahoma" panose="020B0604030504040204" pitchFamily="34" charset="0"/>
                <a:ea typeface="Tahoma" panose="020B0604030504040204" pitchFamily="34" charset="0"/>
                <a:cs typeface="Tahoma" panose="020B0604030504040204" pitchFamily="34" charset="0"/>
              </a:rPr>
            </a:br>
            <a:endParaRPr lang="en-US" sz="2400" dirty="0">
              <a:solidFill>
                <a:srgbClr val="990033"/>
              </a:solidFill>
              <a:effectLst/>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dirty="0">
                <a:solidFill>
                  <a:srgbClr val="990033"/>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*PLEASE PULL FORWARD TO STRAP YOUR CHILD INTO THEIR SEAT SO WE CAN KEEP THE LINE MOVING.*</a:t>
            </a:r>
            <a:r>
              <a:rPr lang="en-US" sz="2400" dirty="0">
                <a:solidFill>
                  <a:srgbClr val="990033"/>
                </a:solidFill>
                <a:effectLst/>
                <a:latin typeface="Tahoma" panose="020B0604030504040204" pitchFamily="34" charset="0"/>
                <a:ea typeface="Tahoma" panose="020B0604030504040204" pitchFamily="34" charset="0"/>
                <a:cs typeface="Tahoma" panose="020B0604030504040204" pitchFamily="34" charset="0"/>
              </a:rPr>
              <a:t>  </a:t>
            </a:r>
            <a:br>
              <a:rPr lang="en-US" sz="2200" dirty="0">
                <a:solidFill>
                  <a:srgbClr val="990033"/>
                </a:solidFill>
                <a:effectLst/>
                <a:latin typeface="Tahoma" panose="020B0604030504040204" pitchFamily="34" charset="0"/>
                <a:ea typeface="Tahoma" panose="020B0604030504040204" pitchFamily="34" charset="0"/>
                <a:cs typeface="Tahoma" panose="020B0604030504040204" pitchFamily="34" charset="0"/>
              </a:rPr>
            </a:br>
            <a:endParaRPr lang="en-US" sz="2200" dirty="0">
              <a:solidFill>
                <a:srgbClr val="990033"/>
              </a:solidFill>
              <a:effectLst/>
              <a:latin typeface="Tahoma" panose="020B0604030504040204" pitchFamily="34" charset="0"/>
              <a:ea typeface="Tahoma" panose="020B0604030504040204" pitchFamily="34" charset="0"/>
              <a:cs typeface="Tahoma" panose="020B0604030504040204" pitchFamily="34" charset="0"/>
            </a:endParaRPr>
          </a:p>
          <a:p>
            <a:endParaRPr lang="en-US" sz="1400" dirty="0">
              <a:effectLst/>
              <a:latin typeface="Times New Roman" panose="02020603050405020304" pitchFamily="18" charset="0"/>
              <a:ea typeface="Times New Roman" panose="02020603050405020304" pitchFamily="18" charset="0"/>
            </a:endParaRPr>
          </a:p>
          <a:p>
            <a:endParaRPr lang="en-US" sz="1400" dirty="0"/>
          </a:p>
        </p:txBody>
      </p:sp>
    </p:spTree>
    <p:extLst>
      <p:ext uri="{BB962C8B-B14F-4D97-AF65-F5344CB8AC3E}">
        <p14:creationId xmlns:p14="http://schemas.microsoft.com/office/powerpoint/2010/main" val="1622791480"/>
      </p:ext>
    </p:extLst>
  </p:cSld>
  <p:clrMapOvr>
    <a:masterClrMapping/>
  </p:clrMapOvr>
  <p:transition advClick="0" advTm="30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1C8AC-3F04-87F5-E270-ABBC1234FDB9}"/>
              </a:ext>
            </a:extLst>
          </p:cNvPr>
          <p:cNvSpPr>
            <a:spLocks noGrp="1"/>
          </p:cNvSpPr>
          <p:nvPr>
            <p:ph type="title"/>
          </p:nvPr>
        </p:nvSpPr>
        <p:spPr>
          <a:xfrm>
            <a:off x="239843" y="1023459"/>
            <a:ext cx="4368602" cy="1072189"/>
          </a:xfrm>
        </p:spPr>
        <p:txBody>
          <a:bodyPr anchor="b">
            <a:normAutofit/>
          </a:bodyPr>
          <a:lstStyle/>
          <a:p>
            <a:pPr algn="ctr"/>
            <a:r>
              <a:rPr lang="en-US" sz="6000" b="1" dirty="0">
                <a:solidFill>
                  <a:schemeClr val="accent2">
                    <a:lumMod val="75000"/>
                  </a:schemeClr>
                </a:solidFill>
              </a:rPr>
              <a:t>Handbook</a:t>
            </a:r>
            <a:r>
              <a:rPr lang="en-US" sz="5400" b="1" dirty="0">
                <a:solidFill>
                  <a:schemeClr val="accent2">
                    <a:lumMod val="75000"/>
                  </a:schemeClr>
                </a:solidFill>
              </a:rPr>
              <a:t>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EA1649-E9FB-4A45-DCAA-9DAD2B6CCFA1}"/>
              </a:ext>
            </a:extLst>
          </p:cNvPr>
          <p:cNvSpPr>
            <a:spLocks noGrp="1"/>
          </p:cNvSpPr>
          <p:nvPr>
            <p:ph idx="1"/>
          </p:nvPr>
        </p:nvSpPr>
        <p:spPr>
          <a:xfrm>
            <a:off x="640081" y="2910347"/>
            <a:ext cx="3568126" cy="3283219"/>
          </a:xfrm>
        </p:spPr>
        <p:txBody>
          <a:bodyPr>
            <a:normAutofit fontScale="92500" lnSpcReduction="20000"/>
          </a:bodyPr>
          <a:lstStyle/>
          <a:p>
            <a:pPr marL="0" indent="0" algn="ctr">
              <a:buNone/>
            </a:pPr>
            <a:r>
              <a:rPr lang="en-US" dirty="0">
                <a:solidFill>
                  <a:schemeClr val="accent2">
                    <a:lumMod val="75000"/>
                  </a:schemeClr>
                </a:solidFill>
                <a:effectLst/>
                <a:latin typeface="Trebuchet MS" panose="020B0603020202020204" pitchFamily="34" charset="0"/>
                <a:ea typeface="Times New Roman" panose="02020603050405020304" pitchFamily="18" charset="0"/>
              </a:rPr>
              <a:t>Please take a moment to look through the handbook.  Nearly everything you need to know about preschool is in there!   If you do have any questions after reading through it, please feel free to ask your child’s teacher!  </a:t>
            </a:r>
            <a:endParaRPr lang="en-US" dirty="0">
              <a:solidFill>
                <a:schemeClr val="accent2">
                  <a:lumMod val="75000"/>
                </a:schemeClr>
              </a:solidFill>
              <a:effectLst/>
              <a:latin typeface="Times New Roman" panose="02020603050405020304" pitchFamily="18" charset="0"/>
              <a:ea typeface="Times New Roman" panose="02020603050405020304" pitchFamily="18" charset="0"/>
            </a:endParaRPr>
          </a:p>
          <a:p>
            <a:endParaRPr lang="en-US" sz="2200" dirty="0"/>
          </a:p>
        </p:txBody>
      </p:sp>
      <p:pic>
        <p:nvPicPr>
          <p:cNvPr id="5" name="Picture 4" descr="A group of kids lying on the grass reading books&#10;&#10;Description automatically generated with low confidence">
            <a:extLst>
              <a:ext uri="{FF2B5EF4-FFF2-40B4-BE49-F238E27FC236}">
                <a16:creationId xmlns:a16="http://schemas.microsoft.com/office/drawing/2014/main" id="{7F1DCA68-3E2C-13CA-A68A-9A3FF45DABF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578" r="1519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1702620"/>
      </p:ext>
    </p:extLst>
  </p:cSld>
  <p:clrMapOvr>
    <a:masterClrMapping/>
  </p:clrMapOvr>
  <p:transition advClick="0" advTm="3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560C-9AA9-7634-E8C0-CC350CE2EA8B}"/>
              </a:ext>
            </a:extLst>
          </p:cNvPr>
          <p:cNvSpPr>
            <a:spLocks noGrp="1"/>
          </p:cNvSpPr>
          <p:nvPr>
            <p:ph type="title"/>
          </p:nvPr>
        </p:nvSpPr>
        <p:spPr>
          <a:xfrm>
            <a:off x="204019" y="247138"/>
            <a:ext cx="4146755" cy="1325563"/>
          </a:xfrm>
        </p:spPr>
        <p:txBody>
          <a:bodyPr>
            <a:normAutofit fontScale="90000"/>
          </a:bodyPr>
          <a:lstStyle/>
          <a:p>
            <a:r>
              <a:rPr lang="en-US" sz="5400" b="1" dirty="0">
                <a:solidFill>
                  <a:schemeClr val="accent1">
                    <a:lumMod val="75000"/>
                  </a:schemeClr>
                </a:solidFill>
              </a:rPr>
              <a:t>Communication</a:t>
            </a:r>
          </a:p>
        </p:txBody>
      </p:sp>
      <p:sp>
        <p:nvSpPr>
          <p:cNvPr id="3" name="Content Placeholder 2">
            <a:extLst>
              <a:ext uri="{FF2B5EF4-FFF2-40B4-BE49-F238E27FC236}">
                <a16:creationId xmlns:a16="http://schemas.microsoft.com/office/drawing/2014/main" id="{229059F5-74AF-79B7-E675-F20B10230B4A}"/>
              </a:ext>
            </a:extLst>
          </p:cNvPr>
          <p:cNvSpPr>
            <a:spLocks noGrp="1"/>
          </p:cNvSpPr>
          <p:nvPr>
            <p:ph idx="1"/>
          </p:nvPr>
        </p:nvSpPr>
        <p:spPr>
          <a:xfrm>
            <a:off x="412955" y="1825625"/>
            <a:ext cx="3303639" cy="4351338"/>
          </a:xfrm>
        </p:spPr>
        <p:txBody>
          <a:bodyPr/>
          <a:lstStyle/>
          <a:p>
            <a:pPr marL="0" marR="0" indent="0" algn="ctr">
              <a:spcBef>
                <a:spcPts val="0"/>
              </a:spcBef>
              <a:spcAft>
                <a:spcPts val="0"/>
              </a:spcAft>
              <a:buNone/>
            </a:pPr>
            <a:r>
              <a:rPr lang="en-US" dirty="0">
                <a:solidFill>
                  <a:schemeClr val="accent1">
                    <a:lumMod val="75000"/>
                  </a:schemeClr>
                </a:solidFill>
                <a:effectLst/>
                <a:latin typeface="Trebuchet MS" panose="020B0603020202020204" pitchFamily="34" charset="0"/>
                <a:ea typeface="Times New Roman" panose="02020603050405020304" pitchFamily="18" charset="0"/>
              </a:rPr>
              <a:t> You will get a calendar and newsletter every month.  </a:t>
            </a:r>
            <a:br>
              <a:rPr lang="en-US" dirty="0">
                <a:solidFill>
                  <a:schemeClr val="accent1">
                    <a:lumMod val="75000"/>
                  </a:schemeClr>
                </a:solidFill>
                <a:effectLst/>
                <a:latin typeface="Trebuchet MS" panose="020B0603020202020204" pitchFamily="34" charset="0"/>
                <a:ea typeface="Times New Roman" panose="02020603050405020304" pitchFamily="18" charset="0"/>
              </a:rPr>
            </a:br>
            <a:endParaRPr lang="en-US" dirty="0">
              <a:solidFill>
                <a:schemeClr val="accent1">
                  <a:lumMod val="75000"/>
                </a:schemeClr>
              </a:solidFill>
              <a:effectLst/>
              <a:latin typeface="Trebuchet MS" panose="020B0603020202020204" pitchFamily="34" charset="0"/>
              <a:ea typeface="Times New Roman" panose="02020603050405020304" pitchFamily="18" charset="0"/>
            </a:endParaRPr>
          </a:p>
          <a:p>
            <a:pPr marL="0" marR="0" lvl="0" indent="0" algn="ctr">
              <a:spcBef>
                <a:spcPts val="0"/>
              </a:spcBef>
              <a:spcAft>
                <a:spcPts val="0"/>
              </a:spcAft>
              <a:buNone/>
            </a:pPr>
            <a:r>
              <a:rPr lang="en-US" dirty="0">
                <a:solidFill>
                  <a:schemeClr val="accent1">
                    <a:lumMod val="75000"/>
                  </a:schemeClr>
                </a:solidFill>
                <a:effectLst/>
                <a:latin typeface="Trebuchet MS" panose="020B0603020202020204" pitchFamily="34" charset="0"/>
                <a:ea typeface="Times New Roman" panose="02020603050405020304" pitchFamily="18" charset="0"/>
              </a:rPr>
              <a:t>Please check your child’s backpack every day after school for additional information.</a:t>
            </a:r>
            <a:endParaRPr lang="en-US" dirty="0">
              <a:solidFill>
                <a:schemeClr val="accent1">
                  <a:lumMod val="75000"/>
                </a:schemeClr>
              </a:solidFill>
              <a:effectLst/>
              <a:latin typeface="Times New Roman" panose="02020603050405020304" pitchFamily="18" charset="0"/>
              <a:ea typeface="Times New Roman" panose="02020603050405020304" pitchFamily="18" charset="0"/>
            </a:endParaRPr>
          </a:p>
          <a:p>
            <a:endParaRPr lang="en-US" dirty="0"/>
          </a:p>
        </p:txBody>
      </p:sp>
      <p:pic>
        <p:nvPicPr>
          <p:cNvPr id="5" name="Picture 4" descr="Person standing on concrete stairs, wearing jeans and sneakers, holding strap of backpack with notebooks and tablet">
            <a:extLst>
              <a:ext uri="{FF2B5EF4-FFF2-40B4-BE49-F238E27FC236}">
                <a16:creationId xmlns:a16="http://schemas.microsoft.com/office/drawing/2014/main" id="{AB676AAD-DF27-B104-8B01-92C79AFDB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874" y="1348350"/>
            <a:ext cx="7696661" cy="5131107"/>
          </a:xfrm>
          <a:prstGeom prst="rect">
            <a:avLst/>
          </a:prstGeom>
        </p:spPr>
      </p:pic>
    </p:spTree>
    <p:extLst>
      <p:ext uri="{BB962C8B-B14F-4D97-AF65-F5344CB8AC3E}">
        <p14:creationId xmlns:p14="http://schemas.microsoft.com/office/powerpoint/2010/main" val="2249676832"/>
      </p:ext>
    </p:extLst>
  </p:cSld>
  <p:clrMapOvr>
    <a:masterClrMapping/>
  </p:clrMapOvr>
  <p:transition advClick="0" advTm="3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E2D7-3CCE-0B65-CE0D-89FB220ED94E}"/>
              </a:ext>
            </a:extLst>
          </p:cNvPr>
          <p:cNvSpPr>
            <a:spLocks noGrp="1"/>
          </p:cNvSpPr>
          <p:nvPr>
            <p:ph type="title"/>
          </p:nvPr>
        </p:nvSpPr>
        <p:spPr>
          <a:xfrm>
            <a:off x="1136428" y="627564"/>
            <a:ext cx="7474172" cy="1325563"/>
          </a:xfrm>
        </p:spPr>
        <p:txBody>
          <a:bodyPr>
            <a:normAutofit/>
          </a:bodyPr>
          <a:lstStyle/>
          <a:p>
            <a:pPr algn="ctr"/>
            <a:r>
              <a:rPr lang="en-US" b="1" dirty="0">
                <a:solidFill>
                  <a:srgbClr val="C00000"/>
                </a:solidFill>
              </a:rPr>
              <a:t>Kroger Community Rewards Program </a:t>
            </a:r>
          </a:p>
        </p:txBody>
      </p:sp>
      <p:sp>
        <p:nvSpPr>
          <p:cNvPr id="3" name="Content Placeholder 2">
            <a:extLst>
              <a:ext uri="{FF2B5EF4-FFF2-40B4-BE49-F238E27FC236}">
                <a16:creationId xmlns:a16="http://schemas.microsoft.com/office/drawing/2014/main" id="{E17DD854-2FE6-1632-EA2B-5B813C27739D}"/>
              </a:ext>
            </a:extLst>
          </p:cNvPr>
          <p:cNvSpPr>
            <a:spLocks noGrp="1"/>
          </p:cNvSpPr>
          <p:nvPr>
            <p:ph idx="1"/>
          </p:nvPr>
        </p:nvSpPr>
        <p:spPr>
          <a:xfrm>
            <a:off x="845574" y="1838633"/>
            <a:ext cx="7162787" cy="4719484"/>
          </a:xfrm>
        </p:spPr>
        <p:txBody>
          <a:bodyPr anchor="ctr">
            <a:normAutofit fontScale="92500"/>
          </a:bodyPr>
          <a:lstStyle/>
          <a:p>
            <a:pPr marL="0" marR="0" indent="0" algn="ctr">
              <a:spcBef>
                <a:spcPts val="0"/>
              </a:spcBef>
              <a:spcAft>
                <a:spcPts val="0"/>
              </a:spcAft>
              <a:buNone/>
            </a:pPr>
            <a:r>
              <a:rPr lang="en-US" sz="2400" dirty="0">
                <a:solidFill>
                  <a:srgbClr val="C00000"/>
                </a:solidFill>
                <a:effectLst/>
                <a:latin typeface="Trebuchet MS" panose="020B0603020202020204" pitchFamily="34" charset="0"/>
                <a:ea typeface="Times New Roman" panose="02020603050405020304" pitchFamily="18" charset="0"/>
                <a:cs typeface="Tahoma" panose="020B0604030504040204" pitchFamily="34" charset="0"/>
              </a:rPr>
              <a:t> </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400" b="1"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To Use the Kroger Community Rewards Program:</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400"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Simply visit </a:t>
            </a:r>
            <a:r>
              <a:rPr lang="en-US" sz="2400" u="sng"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http://www.kroger.com. </a:t>
            </a:r>
            <a:r>
              <a:rPr lang="en-US" sz="2400"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Once logged into your Kroger account you can search for Zion Lutheran Church Preschool either by name or</a:t>
            </a:r>
            <a:r>
              <a:rPr lang="en-US" sz="2400" b="1"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 IS375</a:t>
            </a:r>
            <a:r>
              <a:rPr lang="en-US" sz="2400"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 and then click Enroll. New users will need to create an account which requires some basic information, a valid email address and a </a:t>
            </a:r>
            <a:r>
              <a:rPr lang="en-US" sz="2400" i="1"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rewards</a:t>
            </a:r>
            <a:r>
              <a:rPr lang="en-US" sz="2400"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 card.</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400" dirty="0">
                <a:solidFill>
                  <a:srgbClr val="C00000"/>
                </a:solidFill>
                <a:effectLst/>
                <a:latin typeface="Trebuchet MS" panose="020B0603020202020204" pitchFamily="34" charset="0"/>
                <a:ea typeface="Times New Roman" panose="02020603050405020304" pitchFamily="18" charset="0"/>
                <a:cs typeface="Tahoma" panose="020B0604030504040204" pitchFamily="34" charset="0"/>
              </a:rPr>
              <a:t> </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400" dirty="0">
                <a:solidFill>
                  <a:srgbClr val="C00000"/>
                </a:solidFill>
                <a:effectLst/>
                <a:latin typeface="Trebuchet MS" panose="020B0603020202020204" pitchFamily="34" charset="0"/>
                <a:ea typeface="Times New Roman" panose="02020603050405020304" pitchFamily="18" charset="0"/>
                <a:cs typeface="Arial" panose="020B0604020202020204" pitchFamily="34" charset="0"/>
              </a:rPr>
              <a:t>This is such an easy way to support the preschool and we are so thankful for the opportunity to participate in Kroger's Community Rewards program.  If you have any problems, please let me know how I can help.  </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400" dirty="0">
                <a:solidFill>
                  <a:srgbClr val="C00000"/>
                </a:solidFill>
                <a:effectLst/>
                <a:latin typeface="Trebuchet MS" panose="020B0603020202020204" pitchFamily="34" charset="0"/>
                <a:ea typeface="Times New Roman" panose="02020603050405020304" pitchFamily="18" charset="0"/>
                <a:cs typeface="Tahoma" panose="020B0604030504040204" pitchFamily="34" charset="0"/>
              </a:rPr>
              <a:t> </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effectLst/>
                <a:latin typeface="Trebuchet MS" panose="020B0603020202020204" pitchFamily="34" charset="0"/>
                <a:ea typeface="Times New Roman" panose="02020603050405020304" pitchFamily="18" charset="0"/>
                <a:cs typeface="Tahoma" panose="020B0604030504040204" pitchFamily="34" charset="0"/>
              </a:rPr>
              <a:t> </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8E33DD5D-D96E-69FC-076C-DD7B455E6A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08362" y="2278173"/>
            <a:ext cx="3838877" cy="2140171"/>
          </a:xfrm>
          <a:prstGeom prst="rect">
            <a:avLst/>
          </a:prstGeom>
        </p:spPr>
      </p:pic>
      <p:sp>
        <p:nvSpPr>
          <p:cNvPr id="6" name="TextBox 5">
            <a:extLst>
              <a:ext uri="{FF2B5EF4-FFF2-40B4-BE49-F238E27FC236}">
                <a16:creationId xmlns:a16="http://schemas.microsoft.com/office/drawing/2014/main" id="{F05855C7-0E75-666F-0669-10AA6A6B8A5C}"/>
              </a:ext>
            </a:extLst>
          </p:cNvPr>
          <p:cNvSpPr txBox="1"/>
          <p:nvPr/>
        </p:nvSpPr>
        <p:spPr>
          <a:xfrm>
            <a:off x="9181357" y="6914521"/>
            <a:ext cx="4141352"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en.wikipedia.org/wiki/File:Kroger_Logo_11-6-19.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3296024"/>
      </p:ext>
    </p:extLst>
  </p:cSld>
  <p:clrMapOvr>
    <a:masterClrMapping/>
  </p:clrMapOvr>
  <p:transition advClick="0" advTm="3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ABF7-ACD3-DCDB-928F-92C5888F2E63}"/>
              </a:ext>
            </a:extLst>
          </p:cNvPr>
          <p:cNvSpPr>
            <a:spLocks noGrp="1"/>
          </p:cNvSpPr>
          <p:nvPr>
            <p:ph type="title"/>
          </p:nvPr>
        </p:nvSpPr>
        <p:spPr>
          <a:xfrm>
            <a:off x="838200" y="365125"/>
            <a:ext cx="9003890" cy="991727"/>
          </a:xfrm>
        </p:spPr>
        <p:txBody>
          <a:bodyPr>
            <a:normAutofit fontScale="90000"/>
          </a:bodyPr>
          <a:lstStyle/>
          <a:p>
            <a:pPr algn="ctr"/>
            <a:r>
              <a:rPr lang="en-US" sz="6600" b="1" dirty="0">
                <a:solidFill>
                  <a:srgbClr val="00B050"/>
                </a:solidFill>
              </a:rPr>
              <a:t>Germs …</a:t>
            </a:r>
          </a:p>
        </p:txBody>
      </p:sp>
      <p:sp>
        <p:nvSpPr>
          <p:cNvPr id="3" name="Content Placeholder 2">
            <a:extLst>
              <a:ext uri="{FF2B5EF4-FFF2-40B4-BE49-F238E27FC236}">
                <a16:creationId xmlns:a16="http://schemas.microsoft.com/office/drawing/2014/main" id="{6F81249A-9AAE-FAFC-BAA0-61FE7480C568}"/>
              </a:ext>
            </a:extLst>
          </p:cNvPr>
          <p:cNvSpPr>
            <a:spLocks noGrp="1"/>
          </p:cNvSpPr>
          <p:nvPr>
            <p:ph idx="1"/>
          </p:nvPr>
        </p:nvSpPr>
        <p:spPr>
          <a:xfrm>
            <a:off x="838200" y="1356852"/>
            <a:ext cx="10515600" cy="4820111"/>
          </a:xfrm>
        </p:spPr>
        <p:txBody>
          <a:bodyPr/>
          <a:lstStyle/>
          <a:p>
            <a:pPr marL="0" marR="0" indent="0" algn="ctr">
              <a:spcBef>
                <a:spcPts val="0"/>
              </a:spcBef>
              <a:spcAft>
                <a:spcPts val="0"/>
              </a:spcAft>
              <a:buNone/>
            </a:pPr>
            <a:r>
              <a:rPr lang="en-US" sz="2400" b="1" dirty="0">
                <a:solidFill>
                  <a:srgbClr val="00B050"/>
                </a:solidFill>
                <a:effectLst/>
                <a:latin typeface="Trebuchet MS" panose="020B0603020202020204" pitchFamily="34" charset="0"/>
                <a:ea typeface="Times New Roman" panose="02020603050405020304" pitchFamily="18" charset="0"/>
              </a:rPr>
              <a:t>Please help us by keeping your child at home</a:t>
            </a:r>
          </a:p>
          <a:p>
            <a:pPr marL="0" marR="0" indent="0" algn="ctr">
              <a:spcBef>
                <a:spcPts val="0"/>
              </a:spcBef>
              <a:spcAft>
                <a:spcPts val="0"/>
              </a:spcAft>
              <a:buNone/>
            </a:pPr>
            <a:r>
              <a:rPr lang="en-US" sz="2400" b="1" dirty="0">
                <a:solidFill>
                  <a:srgbClr val="00B050"/>
                </a:solidFill>
                <a:effectLst/>
                <a:latin typeface="Trebuchet MS" panose="020B0603020202020204" pitchFamily="34" charset="0"/>
                <a:ea typeface="Times New Roman" panose="02020603050405020304" pitchFamily="18" charset="0"/>
              </a:rPr>
              <a:t> if they are displaying any of the following symptoms: </a:t>
            </a:r>
          </a:p>
          <a:p>
            <a:pPr marL="0" marR="0" indent="0" algn="ctr">
              <a:spcBef>
                <a:spcPts val="0"/>
              </a:spcBef>
              <a:spcAft>
                <a:spcPts val="0"/>
              </a:spcAft>
              <a:buNone/>
            </a:pPr>
            <a:endParaRPr lang="en-US" sz="1800" b="1" dirty="0">
              <a:solidFill>
                <a:srgbClr val="00B050"/>
              </a:solidFill>
              <a:latin typeface="Trebuchet MS" panose="020B0603020202020204" pitchFamily="34" charset="0"/>
              <a:ea typeface="Times New Roman" panose="02020603050405020304" pitchFamily="18" charset="0"/>
            </a:endParaRPr>
          </a:p>
          <a:p>
            <a:pPr marL="0" marR="0" indent="0" algn="ctr">
              <a:spcBef>
                <a:spcPts val="0"/>
              </a:spcBef>
              <a:spcAft>
                <a:spcPts val="0"/>
              </a:spcAft>
              <a:buNone/>
            </a:pP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Temperature of 100 degrees Fahrenheit 			• Fatigue </a:t>
            </a: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or higher 						• Muscle or body aches </a:t>
            </a: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Fever 							• Headache </a:t>
            </a: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Chills 							• Loss of taste or smell </a:t>
            </a: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Cough 							• Sore throat </a:t>
            </a: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Shortness of breath 					• Congestion or runny nose </a:t>
            </a: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Difficulty breathing 					• Nausea or vomiting </a:t>
            </a:r>
            <a:endParaRPr lang="en-US" sz="1800" b="1" dirty="0">
              <a:solidFill>
                <a:srgbClr val="00B05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b="1" dirty="0">
                <a:solidFill>
                  <a:srgbClr val="00B050"/>
                </a:solidFill>
                <a:effectLst/>
                <a:latin typeface="Trebuchet MS" panose="020B0603020202020204" pitchFamily="34" charset="0"/>
                <a:ea typeface="Times New Roman" panose="02020603050405020304" pitchFamily="18" charset="0"/>
              </a:rPr>
              <a:t>							• Diarrhea</a:t>
            </a:r>
            <a:endParaRPr lang="en-US" sz="1800" b="1" dirty="0">
              <a:solidFill>
                <a:srgbClr val="00B050"/>
              </a:solidFill>
              <a:effectLst/>
              <a:latin typeface="Times New Roman" panose="02020603050405020304" pitchFamily="18" charset="0"/>
              <a:ea typeface="Times New Roman" panose="02020603050405020304" pitchFamily="18" charset="0"/>
            </a:endParaRPr>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37A7CFF1-47A9-5DFC-E861-DFA140C1D4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74942" y="0"/>
            <a:ext cx="2438400" cy="2743200"/>
          </a:xfrm>
          <a:prstGeom prst="rect">
            <a:avLst/>
          </a:prstGeom>
        </p:spPr>
      </p:pic>
    </p:spTree>
    <p:extLst>
      <p:ext uri="{BB962C8B-B14F-4D97-AF65-F5344CB8AC3E}">
        <p14:creationId xmlns:p14="http://schemas.microsoft.com/office/powerpoint/2010/main" val="2993129712"/>
      </p:ext>
    </p:extLst>
  </p:cSld>
  <p:clrMapOvr>
    <a:masterClrMapping/>
  </p:clrMapOvr>
  <p:transition advClick="0" advTm="300">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15A1-1ADA-9426-9A4F-3CF4C52A026C}"/>
              </a:ext>
            </a:extLst>
          </p:cNvPr>
          <p:cNvSpPr>
            <a:spLocks noGrp="1"/>
          </p:cNvSpPr>
          <p:nvPr>
            <p:ph type="title"/>
          </p:nvPr>
        </p:nvSpPr>
        <p:spPr>
          <a:xfrm>
            <a:off x="1136428" y="98324"/>
            <a:ext cx="6168940" cy="1406012"/>
          </a:xfrm>
        </p:spPr>
        <p:txBody>
          <a:bodyPr>
            <a:normAutofit/>
          </a:bodyPr>
          <a:lstStyle/>
          <a:p>
            <a:pPr algn="ctr"/>
            <a:r>
              <a:rPr lang="en-US" b="1" dirty="0">
                <a:solidFill>
                  <a:srgbClr val="7030A0"/>
                </a:solidFill>
              </a:rPr>
              <a:t>More on germs!</a:t>
            </a:r>
          </a:p>
        </p:txBody>
      </p:sp>
      <p:sp>
        <p:nvSpPr>
          <p:cNvPr id="3" name="Content Placeholder 2">
            <a:extLst>
              <a:ext uri="{FF2B5EF4-FFF2-40B4-BE49-F238E27FC236}">
                <a16:creationId xmlns:a16="http://schemas.microsoft.com/office/drawing/2014/main" id="{645C9E2B-4B3D-8A52-2962-CB4F447AD389}"/>
              </a:ext>
            </a:extLst>
          </p:cNvPr>
          <p:cNvSpPr>
            <a:spLocks noGrp="1"/>
          </p:cNvSpPr>
          <p:nvPr>
            <p:ph idx="1"/>
          </p:nvPr>
        </p:nvSpPr>
        <p:spPr>
          <a:xfrm>
            <a:off x="1136429" y="1209368"/>
            <a:ext cx="6467867" cy="5230761"/>
          </a:xfrm>
        </p:spPr>
        <p:txBody>
          <a:bodyPr anchor="ctr">
            <a:normAutofit/>
          </a:bodyPr>
          <a:lstStyle/>
          <a:p>
            <a:pPr marL="0" indent="0" algn="ctr">
              <a:buNone/>
            </a:pPr>
            <a:r>
              <a:rPr lang="en-US" dirty="0">
                <a:solidFill>
                  <a:srgbClr val="7030A0"/>
                </a:solidFill>
                <a:effectLst/>
                <a:latin typeface="Trebuchet MS" panose="020B0603020202020204" pitchFamily="34" charset="0"/>
                <a:ea typeface="Times New Roman" panose="02020603050405020304" pitchFamily="18" charset="0"/>
              </a:rPr>
              <a:t>We also ask that you don’t give them Tylenol and go ahead and send them to school.  </a:t>
            </a:r>
          </a:p>
          <a:p>
            <a:pPr marL="0" indent="0" algn="ctr">
              <a:buNone/>
            </a:pPr>
            <a:r>
              <a:rPr lang="en-US" dirty="0">
                <a:solidFill>
                  <a:srgbClr val="7030A0"/>
                </a:solidFill>
                <a:effectLst/>
                <a:latin typeface="Trebuchet MS" panose="020B0603020202020204" pitchFamily="34" charset="0"/>
                <a:ea typeface="Times New Roman" panose="02020603050405020304" pitchFamily="18" charset="0"/>
              </a:rPr>
              <a:t>It’s something many of us have done at one time or another. </a:t>
            </a:r>
          </a:p>
          <a:p>
            <a:pPr marL="0" indent="0" algn="ctr">
              <a:buNone/>
            </a:pPr>
            <a:r>
              <a:rPr lang="en-US" dirty="0">
                <a:solidFill>
                  <a:srgbClr val="7030A0"/>
                </a:solidFill>
                <a:effectLst/>
                <a:latin typeface="Trebuchet MS" panose="020B0603020202020204" pitchFamily="34" charset="0"/>
                <a:ea typeface="Times New Roman" panose="02020603050405020304" pitchFamily="18" charset="0"/>
              </a:rPr>
              <a:t>Please help us by being upfront that your child isn’t feeling well, keep them home until they are symptom free. </a:t>
            </a:r>
          </a:p>
          <a:p>
            <a:pPr marL="0" indent="0" algn="ctr">
              <a:buNone/>
            </a:pPr>
            <a:r>
              <a:rPr lang="en-US" dirty="0">
                <a:solidFill>
                  <a:srgbClr val="7030A0"/>
                </a:solidFill>
                <a:effectLst/>
                <a:latin typeface="Trebuchet MS" panose="020B0603020202020204" pitchFamily="34" charset="0"/>
                <a:ea typeface="Times New Roman" panose="02020603050405020304" pitchFamily="18" charset="0"/>
              </a:rPr>
              <a:t>Thank you for your help!</a:t>
            </a:r>
            <a:endParaRPr lang="en-US" dirty="0">
              <a:solidFill>
                <a:srgbClr val="7030A0"/>
              </a:solidFill>
              <a:effectLst/>
              <a:latin typeface="Times New Roman" panose="02020603050405020304" pitchFamily="18" charset="0"/>
              <a:ea typeface="Times New Roman" panose="02020603050405020304" pitchFamily="18" charset="0"/>
            </a:endParaRPr>
          </a:p>
          <a:p>
            <a:endParaRPr lang="en-US" sz="22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5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F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newspaper&#10;&#10;Description automatically generated">
            <a:extLst>
              <a:ext uri="{FF2B5EF4-FFF2-40B4-BE49-F238E27FC236}">
                <a16:creationId xmlns:a16="http://schemas.microsoft.com/office/drawing/2014/main" id="{2E53D1E6-7854-A1A5-E930-1158C3F4CD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45655" y="2028431"/>
            <a:ext cx="2402755" cy="2984790"/>
          </a:xfrm>
          <a:prstGeom prst="rect">
            <a:avLst/>
          </a:prstGeom>
        </p:spPr>
      </p:pic>
      <p:sp>
        <p:nvSpPr>
          <p:cNvPr id="6" name="TextBox 5">
            <a:extLst>
              <a:ext uri="{FF2B5EF4-FFF2-40B4-BE49-F238E27FC236}">
                <a16:creationId xmlns:a16="http://schemas.microsoft.com/office/drawing/2014/main" id="{4D4C248E-7B05-D3C5-1F91-58EAAC5756BE}"/>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tcs.pressbooks.pub/nursingskills/chapter/5-11-weight-based-calcula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002871455"/>
      </p:ext>
    </p:extLst>
  </p:cSld>
  <p:clrMapOvr>
    <a:masterClrMapping/>
  </p:clrMapOvr>
  <p:transition advClick="0" advTm="300">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39B2-7F03-FAC0-78AB-60B3E491232B}"/>
              </a:ext>
            </a:extLst>
          </p:cNvPr>
          <p:cNvSpPr>
            <a:spLocks noGrp="1"/>
          </p:cNvSpPr>
          <p:nvPr>
            <p:ph type="title"/>
          </p:nvPr>
        </p:nvSpPr>
        <p:spPr>
          <a:xfrm>
            <a:off x="4758813" y="786583"/>
            <a:ext cx="7078243" cy="688257"/>
          </a:xfrm>
        </p:spPr>
        <p:txBody>
          <a:bodyPr>
            <a:normAutofit fontScale="90000"/>
          </a:bodyPr>
          <a:lstStyle/>
          <a:p>
            <a:pPr algn="ctr"/>
            <a:r>
              <a:rPr lang="en-US" sz="5400" b="1" dirty="0">
                <a:solidFill>
                  <a:srgbClr val="FF0000"/>
                </a:solidFill>
                <a:effectLst/>
                <a:latin typeface="Times New Roman" panose="02020603050405020304" pitchFamily="18" charset="0"/>
                <a:ea typeface="Times New Roman" panose="02020603050405020304" pitchFamily="18" charset="0"/>
              </a:rPr>
              <a:t>It’s time for MUMS!</a:t>
            </a: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3" name="Content Placeholder 2">
            <a:extLst>
              <a:ext uri="{FF2B5EF4-FFF2-40B4-BE49-F238E27FC236}">
                <a16:creationId xmlns:a16="http://schemas.microsoft.com/office/drawing/2014/main" id="{9A64BD58-5FA0-F1E7-6DF3-BCB3EF02280A}"/>
              </a:ext>
            </a:extLst>
          </p:cNvPr>
          <p:cNvSpPr>
            <a:spLocks noGrp="1"/>
          </p:cNvSpPr>
          <p:nvPr>
            <p:ph idx="1"/>
          </p:nvPr>
        </p:nvSpPr>
        <p:spPr>
          <a:xfrm>
            <a:off x="4965431" y="1632155"/>
            <a:ext cx="6586489" cy="4591664"/>
          </a:xfrm>
        </p:spPr>
        <p:txBody>
          <a:bodyPr>
            <a:normAutofit lnSpcReduction="10000"/>
          </a:bodyPr>
          <a:lstStyle/>
          <a:p>
            <a:pPr marL="0" marR="0" indent="0" algn="ctr">
              <a:spcBef>
                <a:spcPts val="0"/>
              </a:spcBef>
              <a:spcAft>
                <a:spcPts val="0"/>
              </a:spcAft>
              <a:buNone/>
            </a:pP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It's time for mums again!  We are excited to be having this fundraiser again this year through </a:t>
            </a:r>
            <a:r>
              <a:rPr lang="en-US" b="1" dirty="0" err="1">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Furst</a:t>
            </a: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 Florist.  </a:t>
            </a:r>
            <a:endParaRPr lang="en-US" dirty="0">
              <a:solidFill>
                <a:srgbClr val="FF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 </a:t>
            </a:r>
            <a:endParaRPr lang="en-US" dirty="0">
              <a:solidFill>
                <a:srgbClr val="FF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Our fundraiser will kick off  September </a:t>
            </a:r>
            <a:r>
              <a:rPr lang="en-US" b="1" dirty="0">
                <a:solidFill>
                  <a:srgbClr val="FF0000"/>
                </a:solidFill>
                <a:latin typeface="Trebuchet MS" panose="020B0603020202020204" pitchFamily="34" charset="0"/>
                <a:ea typeface="Times New Roman" panose="02020603050405020304" pitchFamily="18" charset="0"/>
                <a:cs typeface="Tahoma" panose="020B0604030504040204" pitchFamily="34" charset="0"/>
              </a:rPr>
              <a:t>2</a:t>
            </a:r>
            <a:r>
              <a:rPr lang="en-US" b="1" baseline="30000" dirty="0">
                <a:solidFill>
                  <a:srgbClr val="FF0000"/>
                </a:solidFill>
                <a:latin typeface="Trebuchet MS" panose="020B0603020202020204" pitchFamily="34" charset="0"/>
                <a:ea typeface="Times New Roman" panose="02020603050405020304" pitchFamily="18" charset="0"/>
                <a:cs typeface="Tahoma" panose="020B0604030504040204" pitchFamily="34" charset="0"/>
              </a:rPr>
              <a:t>nd</a:t>
            </a: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  </a:t>
            </a:r>
            <a:endParaRPr lang="en-US" dirty="0">
              <a:solidFill>
                <a:srgbClr val="FF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 </a:t>
            </a:r>
            <a:endParaRPr lang="en-US" dirty="0">
              <a:solidFill>
                <a:srgbClr val="FF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Orders are due to Alisa by September 16</a:t>
            </a:r>
            <a:r>
              <a:rPr lang="en-US" b="1" baseline="300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th</a:t>
            </a: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 and delivery will be September 27</a:t>
            </a:r>
            <a:r>
              <a:rPr lang="en-US" b="1" baseline="30000"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th</a:t>
            </a: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  - just in time for fall!  </a:t>
            </a:r>
            <a:endParaRPr lang="en-US" dirty="0">
              <a:solidFill>
                <a:srgbClr val="FF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 </a:t>
            </a:r>
            <a:endParaRPr lang="en-US" dirty="0">
              <a:solidFill>
                <a:srgbClr val="FF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b="1" dirty="0">
                <a:solidFill>
                  <a:srgbClr val="FF0000"/>
                </a:solidFill>
                <a:effectLst/>
                <a:latin typeface="Trebuchet MS" panose="020B0603020202020204" pitchFamily="34" charset="0"/>
                <a:ea typeface="Times New Roman" panose="02020603050405020304" pitchFamily="18" charset="0"/>
                <a:cs typeface="Tahoma" panose="020B0604030504040204" pitchFamily="34" charset="0"/>
              </a:rPr>
              <a:t>More information to come SOON!</a:t>
            </a:r>
            <a:endParaRPr lang="en-US" dirty="0">
              <a:solidFill>
                <a:srgbClr val="FF0000"/>
              </a:solidFill>
              <a:effectLst/>
              <a:latin typeface="Times New Roman" panose="02020603050405020304" pitchFamily="18" charset="0"/>
              <a:ea typeface="Times New Roman" panose="02020603050405020304" pitchFamily="18" charset="0"/>
            </a:endParaRPr>
          </a:p>
          <a:p>
            <a:endParaRPr lang="en-US" sz="2400" dirty="0"/>
          </a:p>
        </p:txBody>
      </p:sp>
      <p:pic>
        <p:nvPicPr>
          <p:cNvPr id="5" name="Picture 4" descr="A group of colorful flowers&#10;&#10;Description automatically generated">
            <a:extLst>
              <a:ext uri="{FF2B5EF4-FFF2-40B4-BE49-F238E27FC236}">
                <a16:creationId xmlns:a16="http://schemas.microsoft.com/office/drawing/2014/main" id="{B6A68879-7F17-E048-393D-07AA1908F0C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317" r="558"/>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022A55F2-36AF-9133-E423-A68C5B0FEC39}"/>
              </a:ext>
            </a:extLst>
          </p:cNvPr>
          <p:cNvSpPr txBox="1"/>
          <p:nvPr/>
        </p:nvSpPr>
        <p:spPr>
          <a:xfrm>
            <a:off x="2176264"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kbeil/518527487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37061397"/>
      </p:ext>
    </p:extLst>
  </p:cSld>
  <p:clrMapOvr>
    <a:masterClrMapping/>
  </p:clrMapOvr>
  <p:transition advClick="0" advTm="300">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id="{2204D6E8-BD87-5A92-CF25-920174C004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64045" y="704504"/>
            <a:ext cx="9463910"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F97A5B55-D9B5-BF9B-73CD-B3C6015202AD}"/>
              </a:ext>
            </a:extLst>
          </p:cNvPr>
          <p:cNvSpPr>
            <a:spLocks noGrp="1"/>
          </p:cNvSpPr>
          <p:nvPr>
            <p:ph idx="1"/>
          </p:nvPr>
        </p:nvSpPr>
        <p:spPr>
          <a:xfrm>
            <a:off x="4970835" y="3998019"/>
            <a:ext cx="6382966" cy="2216512"/>
          </a:xfrm>
        </p:spPr>
        <p:txBody>
          <a:bodyPr>
            <a:normAutofit/>
          </a:bodyPr>
          <a:lstStyle/>
          <a:p>
            <a:pPr marL="0" indent="0" algn="r">
              <a:buNone/>
            </a:pPr>
            <a:r>
              <a:rPr lang="en-US" sz="4000" dirty="0">
                <a:solidFill>
                  <a:srgbClr val="009999"/>
                </a:solidFill>
              </a:rPr>
              <a:t>for joining us this evening!</a:t>
            </a:r>
          </a:p>
          <a:p>
            <a:pPr marL="0" indent="0">
              <a:buNone/>
            </a:pPr>
            <a:endParaRPr lang="en-US" sz="4000" dirty="0">
              <a:solidFill>
                <a:srgbClr val="009999"/>
              </a:solidFill>
            </a:endParaRPr>
          </a:p>
          <a:p>
            <a:pPr marL="0" indent="0">
              <a:buNone/>
            </a:pPr>
            <a:endParaRPr lang="en-US" dirty="0"/>
          </a:p>
        </p:txBody>
      </p:sp>
    </p:spTree>
    <p:extLst>
      <p:ext uri="{BB962C8B-B14F-4D97-AF65-F5344CB8AC3E}">
        <p14:creationId xmlns:p14="http://schemas.microsoft.com/office/powerpoint/2010/main" val="3755243905"/>
      </p:ext>
    </p:extLst>
  </p:cSld>
  <p:clrMapOvr>
    <a:masterClrMapping/>
  </p:clrMapOvr>
  <p:transition advClick="0" advTm="3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2731</TotalTime>
  <Words>588</Words>
  <Application>Microsoft Office PowerPoint</Application>
  <PresentationFormat>Widescreen</PresentationFormat>
  <Paragraphs>60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Tahoma</vt:lpstr>
      <vt:lpstr>Times New Roman</vt:lpstr>
      <vt:lpstr>Trebuchet MS</vt:lpstr>
      <vt:lpstr>Office Theme</vt:lpstr>
      <vt:lpstr>Welcome to Open House! 2024</vt:lpstr>
      <vt:lpstr>CAR SIGNS</vt:lpstr>
      <vt:lpstr>Handbook </vt:lpstr>
      <vt:lpstr>Communication</vt:lpstr>
      <vt:lpstr>Kroger Community Rewards Program </vt:lpstr>
      <vt:lpstr>Germs …</vt:lpstr>
      <vt:lpstr>More on germs!</vt:lpstr>
      <vt:lpstr>It’s time for MUMS!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dc:title>
  <dc:creator>Alisa Handy</dc:creator>
  <cp:lastModifiedBy>Alisa Handy</cp:lastModifiedBy>
  <cp:revision>8</cp:revision>
  <cp:lastPrinted>2023-08-25T10:44:35Z</cp:lastPrinted>
  <dcterms:created xsi:type="dcterms:W3CDTF">2022-08-30T18:38:11Z</dcterms:created>
  <dcterms:modified xsi:type="dcterms:W3CDTF">2024-08-05T20:09:54Z</dcterms:modified>
</cp:coreProperties>
</file>