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796" r:id="rId2"/>
  </p:sldMasterIdLst>
  <p:notesMasterIdLst>
    <p:notesMasterId r:id="rId12"/>
  </p:notesMasterIdLst>
  <p:handoutMasterIdLst>
    <p:handoutMasterId r:id="rId13"/>
  </p:handoutMasterIdLst>
  <p:sldIdLst>
    <p:sldId id="301" r:id="rId3"/>
    <p:sldId id="413" r:id="rId4"/>
    <p:sldId id="412" r:id="rId5"/>
    <p:sldId id="414" r:id="rId6"/>
    <p:sldId id="418" r:id="rId7"/>
    <p:sldId id="415" r:id="rId8"/>
    <p:sldId id="417" r:id="rId9"/>
    <p:sldId id="416" r:id="rId10"/>
    <p:sldId id="419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5" autoAdjust="0"/>
    <p:restoredTop sz="94302" autoAdjust="0"/>
  </p:normalViewPr>
  <p:slideViewPr>
    <p:cSldViewPr snapToGrid="0" snapToObjects="1">
      <p:cViewPr varScale="1">
        <p:scale>
          <a:sx n="116" d="100"/>
          <a:sy n="116" d="100"/>
        </p:scale>
        <p:origin x="10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15321315862342"/>
          <c:y val="0.16064080453640558"/>
          <c:w val="0.4033469883698767"/>
          <c:h val="0.675750854269148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7A-4FC4-8304-6097A6791A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D7A-4FC4-8304-6097A6791A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7A-4FC4-8304-6097A6791A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D7A-4FC4-8304-6097A6791A9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7A-4FC4-8304-6097A6791A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P1</c:v>
                </c:pt>
                <c:pt idx="1">
                  <c:v>P2</c:v>
                </c:pt>
                <c:pt idx="2">
                  <c:v>Provimi</c:v>
                </c:pt>
                <c:pt idx="3">
                  <c:v>Ushtrimet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0">
                  <c:v>30</c:v>
                </c:pt>
                <c:pt idx="1">
                  <c:v>30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A-4FC4-8304-6097A6791A9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91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67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7250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3594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09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520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65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19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this PowerPoint presentation contains mathematical equations, you may need to check that your computer has the following installed: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MathType Plugin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Math Player (free versions available)</a:t>
            </a:r>
          </a:p>
          <a:p>
            <a:r>
              <a:rPr lang="en-US" sz="1200" b="0" i="0" u="none" strike="noStrike" kern="1200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NVDA Reader (free versions available)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07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885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9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43400" y="4874552"/>
            <a:ext cx="3886200" cy="99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43399" y="2286000"/>
            <a:ext cx="3865157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5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7072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79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5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6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5600" marR="0" lvl="0" indent="-255600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278063"/>
            <a:ext cx="8229600" cy="558800"/>
          </a:xfrm>
        </p:spPr>
        <p:txBody>
          <a:bodyPr/>
          <a:lstStyle>
            <a:lvl1pPr indent="-255600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2954338"/>
            <a:ext cx="8232775" cy="609600"/>
          </a:xfrm>
        </p:spPr>
        <p:txBody>
          <a:bodyPr/>
          <a:lstStyle>
            <a:lvl1pPr indent="-255600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8229600" cy="550863"/>
          </a:xfrm>
        </p:spPr>
        <p:txBody>
          <a:bodyPr/>
          <a:lstStyle>
            <a:lvl1pPr marL="255588" indent="-255588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57200" y="4427538"/>
            <a:ext cx="8229600" cy="652462"/>
          </a:xfrm>
        </p:spPr>
        <p:txBody>
          <a:bodyPr/>
          <a:lstStyle>
            <a:lvl1pPr marL="255588" indent="-255588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457200" y="5181600"/>
            <a:ext cx="8229600" cy="500063"/>
          </a:xfrm>
        </p:spPr>
        <p:txBody>
          <a:bodyPr/>
          <a:lstStyle>
            <a:lvl1pPr marL="255588" indent="-255588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8980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5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6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5600" marR="0" lvl="0" indent="-255600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278063"/>
            <a:ext cx="8229600" cy="558800"/>
          </a:xfrm>
        </p:spPr>
        <p:txBody>
          <a:bodyPr/>
          <a:lstStyle>
            <a:lvl1pPr indent="-255600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2954338"/>
            <a:ext cx="8232775" cy="609600"/>
          </a:xfrm>
        </p:spPr>
        <p:txBody>
          <a:bodyPr/>
          <a:lstStyle>
            <a:lvl1pPr indent="-255600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8229600" cy="550863"/>
          </a:xfrm>
        </p:spPr>
        <p:txBody>
          <a:bodyPr/>
          <a:lstStyle>
            <a:lvl1pPr marL="255588" indent="-255588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57200" y="4427538"/>
            <a:ext cx="8229600" cy="652462"/>
          </a:xfrm>
        </p:spPr>
        <p:txBody>
          <a:bodyPr/>
          <a:lstStyle>
            <a:lvl1pPr marL="255588" indent="-255588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457200" y="5181600"/>
            <a:ext cx="8229600" cy="500063"/>
          </a:xfrm>
        </p:spPr>
        <p:txBody>
          <a:bodyPr/>
          <a:lstStyle>
            <a:lvl1pPr marL="255588" indent="-255588">
              <a:defRPr/>
            </a:lvl1pPr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457200" y="5811838"/>
            <a:ext cx="8229600" cy="457200"/>
          </a:xfrm>
        </p:spPr>
        <p:txBody>
          <a:bodyPr/>
          <a:lstStyle>
            <a:lvl2pPr indent="-283464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3657601" y="6418263"/>
            <a:ext cx="479834" cy="2984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5503863" y="6418263"/>
            <a:ext cx="453317" cy="2984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7200900" y="6418263"/>
            <a:ext cx="576027" cy="2984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2"/>
          </p:nvPr>
        </p:nvSpPr>
        <p:spPr>
          <a:xfrm flipH="1">
            <a:off x="7976101" y="6418263"/>
            <a:ext cx="778599" cy="2984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479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0" y="6529254"/>
            <a:ext cx="5867400" cy="187537"/>
          </a:xfrm>
        </p:spPr>
        <p:txBody>
          <a:bodyPr/>
          <a:lstStyle>
            <a:lvl1pPr marL="0" indent="0" algn="r">
              <a:buNone/>
              <a:defRPr sz="8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22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SzPct val="100000"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891838CE-430E-45DE-B6AA-42DD655BB05E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6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defRPr/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2013, 2010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40544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AD23-A511-424E-9DD2-B8CE2D237B20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78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095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82296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82296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7783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82296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82296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9279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7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82296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82296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43400" y="4874552"/>
            <a:ext cx="3886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375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43400" y="4874552"/>
            <a:ext cx="3886200" cy="99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86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0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43400" y="4874552"/>
            <a:ext cx="3886200" cy="99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43399" y="2286000"/>
            <a:ext cx="3865157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343400" y="3045349"/>
            <a:ext cx="3886200" cy="5827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053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3733800"/>
            <a:ext cx="3505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559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" y="4876800"/>
            <a:ext cx="3505200" cy="99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76204" y="4473387"/>
            <a:ext cx="3886200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43399" y="2286000"/>
            <a:ext cx="3865157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343400" y="3045349"/>
            <a:ext cx="3886200" cy="5827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2"/>
          </p:nvPr>
        </p:nvSpPr>
        <p:spPr>
          <a:xfrm>
            <a:off x="4392613" y="5159852"/>
            <a:ext cx="3886200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6944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733800"/>
            <a:ext cx="3886200" cy="559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76204" y="4473387"/>
            <a:ext cx="3886200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43399" y="2286000"/>
            <a:ext cx="3865157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343400" y="3045349"/>
            <a:ext cx="3886200" cy="5827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2"/>
          </p:nvPr>
        </p:nvSpPr>
        <p:spPr>
          <a:xfrm>
            <a:off x="4392613" y="5159852"/>
            <a:ext cx="3886200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3"/>
          </p:nvPr>
        </p:nvSpPr>
        <p:spPr>
          <a:xfrm>
            <a:off x="457200" y="3830925"/>
            <a:ext cx="3472396" cy="559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4"/>
          </p:nvPr>
        </p:nvSpPr>
        <p:spPr>
          <a:xfrm>
            <a:off x="490004" y="4570512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5"/>
          </p:nvPr>
        </p:nvSpPr>
        <p:spPr>
          <a:xfrm>
            <a:off x="506413" y="5256977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5531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081267"/>
            <a:ext cx="3886200" cy="2781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32878" y="3626139"/>
            <a:ext cx="3886200" cy="2517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3031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53921" y="1979598"/>
            <a:ext cx="3865157" cy="3031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343400" y="2537829"/>
            <a:ext cx="3886200" cy="28985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2"/>
          </p:nvPr>
        </p:nvSpPr>
        <p:spPr>
          <a:xfrm>
            <a:off x="4332878" y="4065083"/>
            <a:ext cx="3886200" cy="266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3"/>
          </p:nvPr>
        </p:nvSpPr>
        <p:spPr>
          <a:xfrm>
            <a:off x="457200" y="3830925"/>
            <a:ext cx="3472396" cy="559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4"/>
          </p:nvPr>
        </p:nvSpPr>
        <p:spPr>
          <a:xfrm>
            <a:off x="490004" y="4570512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5"/>
          </p:nvPr>
        </p:nvSpPr>
        <p:spPr>
          <a:xfrm>
            <a:off x="506413" y="5256977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6"/>
          </p:nvPr>
        </p:nvSpPr>
        <p:spPr>
          <a:xfrm>
            <a:off x="4336752" y="4520930"/>
            <a:ext cx="3886200" cy="2781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7490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081267"/>
            <a:ext cx="3886200" cy="2781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32878" y="3626139"/>
            <a:ext cx="3886200" cy="2517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3031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53921" y="1979598"/>
            <a:ext cx="3865157" cy="3031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343400" y="2537829"/>
            <a:ext cx="3886200" cy="28985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2"/>
          </p:nvPr>
        </p:nvSpPr>
        <p:spPr>
          <a:xfrm>
            <a:off x="4332878" y="4065083"/>
            <a:ext cx="3886200" cy="266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3"/>
          </p:nvPr>
        </p:nvSpPr>
        <p:spPr>
          <a:xfrm>
            <a:off x="457200" y="3830925"/>
            <a:ext cx="3472396" cy="559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4"/>
          </p:nvPr>
        </p:nvSpPr>
        <p:spPr>
          <a:xfrm>
            <a:off x="490004" y="4570512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5"/>
          </p:nvPr>
        </p:nvSpPr>
        <p:spPr>
          <a:xfrm>
            <a:off x="506413" y="5256977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6"/>
          </p:nvPr>
        </p:nvSpPr>
        <p:spPr>
          <a:xfrm>
            <a:off x="4336752" y="4520930"/>
            <a:ext cx="3886200" cy="2781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13"/>
          <p:cNvSpPr>
            <a:spLocks noGrp="1"/>
          </p:cNvSpPr>
          <p:nvPr>
            <p:ph sz="quarter" idx="27"/>
          </p:nvPr>
        </p:nvSpPr>
        <p:spPr>
          <a:xfrm>
            <a:off x="4326230" y="5065802"/>
            <a:ext cx="3886200" cy="2517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60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3505200" cy="609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57200" y="2286000"/>
            <a:ext cx="3505200" cy="5635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3048000"/>
            <a:ext cx="3505200" cy="570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343400" y="3081267"/>
            <a:ext cx="3886200" cy="2781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32878" y="3626139"/>
            <a:ext cx="3886200" cy="2517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343400" y="1494526"/>
            <a:ext cx="3886200" cy="3031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353921" y="1979598"/>
            <a:ext cx="3865157" cy="3031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343400" y="2537829"/>
            <a:ext cx="3886200" cy="28985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2"/>
          </p:nvPr>
        </p:nvSpPr>
        <p:spPr>
          <a:xfrm>
            <a:off x="4332878" y="4065083"/>
            <a:ext cx="3886200" cy="266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3"/>
          </p:nvPr>
        </p:nvSpPr>
        <p:spPr>
          <a:xfrm>
            <a:off x="457200" y="3830925"/>
            <a:ext cx="3472396" cy="5592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4"/>
          </p:nvPr>
        </p:nvSpPr>
        <p:spPr>
          <a:xfrm>
            <a:off x="490004" y="4570512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5"/>
          </p:nvPr>
        </p:nvSpPr>
        <p:spPr>
          <a:xfrm>
            <a:off x="506413" y="5256977"/>
            <a:ext cx="3472396" cy="5061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26"/>
          </p:nvPr>
        </p:nvSpPr>
        <p:spPr>
          <a:xfrm>
            <a:off x="4336752" y="4520930"/>
            <a:ext cx="3886200" cy="2781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13"/>
          <p:cNvSpPr>
            <a:spLocks noGrp="1"/>
          </p:cNvSpPr>
          <p:nvPr>
            <p:ph sz="quarter" idx="27"/>
          </p:nvPr>
        </p:nvSpPr>
        <p:spPr>
          <a:xfrm>
            <a:off x="4326230" y="5065802"/>
            <a:ext cx="3886200" cy="2517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13"/>
          <p:cNvSpPr>
            <a:spLocks noGrp="1"/>
          </p:cNvSpPr>
          <p:nvPr>
            <p:ph sz="quarter" idx="28"/>
          </p:nvPr>
        </p:nvSpPr>
        <p:spPr>
          <a:xfrm>
            <a:off x="4326230" y="5504746"/>
            <a:ext cx="3886200" cy="266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920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44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0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4790255" y="1494526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0"/>
          </p:nvPr>
        </p:nvSpPr>
        <p:spPr>
          <a:xfrm>
            <a:off x="4790256" y="1861415"/>
            <a:ext cx="3886200" cy="3222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1"/>
          </p:nvPr>
        </p:nvSpPr>
        <p:spPr>
          <a:xfrm>
            <a:off x="4790255" y="2283032"/>
            <a:ext cx="3886199" cy="30809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26"/>
          </p:nvPr>
        </p:nvSpPr>
        <p:spPr>
          <a:xfrm>
            <a:off x="4790255" y="2705545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7"/>
          </p:nvPr>
        </p:nvSpPr>
        <p:spPr>
          <a:xfrm>
            <a:off x="4790256" y="3072434"/>
            <a:ext cx="3886200" cy="3222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8"/>
          </p:nvPr>
        </p:nvSpPr>
        <p:spPr>
          <a:xfrm>
            <a:off x="4790255" y="3494051"/>
            <a:ext cx="3886199" cy="30809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9"/>
          </p:nvPr>
        </p:nvSpPr>
        <p:spPr>
          <a:xfrm>
            <a:off x="4790255" y="3908712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30"/>
          </p:nvPr>
        </p:nvSpPr>
        <p:spPr>
          <a:xfrm>
            <a:off x="4790256" y="4275601"/>
            <a:ext cx="3886200" cy="3222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31"/>
          </p:nvPr>
        </p:nvSpPr>
        <p:spPr>
          <a:xfrm>
            <a:off x="4790255" y="4697218"/>
            <a:ext cx="3886199" cy="30809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32"/>
          </p:nvPr>
        </p:nvSpPr>
        <p:spPr>
          <a:xfrm>
            <a:off x="4790255" y="5105555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33"/>
          </p:nvPr>
        </p:nvSpPr>
        <p:spPr>
          <a:xfrm>
            <a:off x="457200" y="1494526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34"/>
          </p:nvPr>
        </p:nvSpPr>
        <p:spPr>
          <a:xfrm>
            <a:off x="457201" y="1861415"/>
            <a:ext cx="3886200" cy="3222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35"/>
          </p:nvPr>
        </p:nvSpPr>
        <p:spPr>
          <a:xfrm>
            <a:off x="457200" y="2283032"/>
            <a:ext cx="3886199" cy="30809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36"/>
          </p:nvPr>
        </p:nvSpPr>
        <p:spPr>
          <a:xfrm>
            <a:off x="457200" y="2705545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37"/>
          </p:nvPr>
        </p:nvSpPr>
        <p:spPr>
          <a:xfrm>
            <a:off x="457201" y="3072434"/>
            <a:ext cx="3886200" cy="3222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38"/>
          </p:nvPr>
        </p:nvSpPr>
        <p:spPr>
          <a:xfrm>
            <a:off x="457200" y="3494051"/>
            <a:ext cx="3886199" cy="30809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39"/>
          </p:nvPr>
        </p:nvSpPr>
        <p:spPr>
          <a:xfrm>
            <a:off x="457200" y="3908712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40"/>
          </p:nvPr>
        </p:nvSpPr>
        <p:spPr>
          <a:xfrm>
            <a:off x="457201" y="4275601"/>
            <a:ext cx="3886200" cy="32227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41"/>
          </p:nvPr>
        </p:nvSpPr>
        <p:spPr>
          <a:xfrm>
            <a:off x="457200" y="4697218"/>
            <a:ext cx="3886199" cy="30809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42"/>
          </p:nvPr>
        </p:nvSpPr>
        <p:spPr>
          <a:xfrm>
            <a:off x="457200" y="5105555"/>
            <a:ext cx="3886200" cy="26203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5016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defRPr/>
            </a:pPr>
            <a:r>
              <a:rPr lang="en-US" alt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2016, 2013, 2010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011159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6152-403B-4081-B837-093D664EE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1E9FE-1F9D-48F9-B8A2-B76632EC6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708C4-F793-4B76-B3EC-2FE0A8E3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CD3BB-DE77-40F6-BB00-15D064AA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AA6DF-FCB3-4329-9C5F-E405EFB5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8138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922F-FE59-4826-BC8D-4DF4D450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17968-C076-4A57-BAC1-CE33ACD2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8E147-ED96-4EA0-85DB-05051F2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73AF-871E-4342-828E-CEBEF624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1CD9E-2853-4BF5-8B19-5836577F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38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011D-EFE0-4FC5-B3EF-2191E911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F6708-8EBA-40A2-8047-AFE8890C2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8B572-E58B-4CCA-8F49-D49B56EF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07B5-6B43-455A-A49F-4372D0C9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0F0C3-EDAB-4F0C-A5A9-349BDA6C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802357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B43A-96E8-433C-A0AA-5495F096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92E42-9109-4045-B1FA-A3B97AB01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1E25-4CF8-45B1-953B-36E4E9A4A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CE350-E900-4E37-BE57-3FC26843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C158C-6B20-4782-BE56-E610B2C8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81BF0-B6FE-4D58-BB0D-94A48E77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125364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9500-FBA4-45E5-B9B6-64554DA90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803D4-7685-4134-85C4-CDD794488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AAF04-597D-4881-AA8C-37CD08941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400C6-C22D-4CA3-85CD-CC9CB7FDD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B4303-2087-427D-BED1-8B820F54F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7A48A-E13F-4AD9-BADF-BB35400B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E928A-7E9B-4873-AC46-A16ACECE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4411B-0B6D-4661-AFD1-97F7A450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2516267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8B6F-98D9-4AEE-AB5B-62FA774C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988CB-C367-4D22-8284-150FB742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C24AC-1C22-4A06-B3B9-D71C6A73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D890A-6466-42FA-A037-EA5F27BC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18657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FA076-9208-4338-8D12-CB7C9195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51FAD-3A74-42FA-8CE1-432D2319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BFDCC-6766-4356-9E92-E8FE082C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62532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6FEF-7CDD-4616-88F6-A8DA8264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75BF8-CBDA-43F6-9244-76C58F2B3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140F7-36A3-4D1F-9D3E-EF1A1D653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E31EE-1B15-4CF7-85B4-970FCBDB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EE77F-10A8-4DEF-B82C-22C9CEB8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8B2B8-62A6-49CD-B452-113116D8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3322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99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331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9D4D1-7802-4743-9CFA-A3B8E736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20423-3792-49D2-979A-4DAC5480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22B91-195D-466F-87A0-978ADC951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D5A06-3EEB-454E-BEA8-A331B9D7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A5EA5-D853-4175-A165-76B602D9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4E94A-E709-4398-953A-09F11CA4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396810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BA4D0-E431-45F6-9AC7-59EF7423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EB0A2-BF07-43BC-8F46-8C8536437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D4D-C8EF-40E0-A04E-E9BF6C01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E94FC-7FDA-484F-B787-CF46F4EE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EE7B8-1897-4660-8B2E-6DFEE527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679716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AD25F-2030-4391-8E38-458F1057B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84B3E-B986-42EA-A710-75C59AE13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67EB-A100-4B0D-AFCE-EB8DF658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A1534-D4CE-4373-B315-1C9D5201E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9D868-9DFC-49F5-A6E9-4D6CE0DA5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9724048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en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36576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5029200" y="3200400"/>
            <a:ext cx="3657600" cy="292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93969" y="6165337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39"/>
          <p:cNvSpPr txBox="1">
            <a:spLocks noGrp="1"/>
          </p:cNvSpPr>
          <p:nvPr>
            <p:ph type="body" idx="13"/>
          </p:nvPr>
        </p:nvSpPr>
        <p:spPr>
          <a:xfrm>
            <a:off x="474779" y="1500547"/>
            <a:ext cx="8229600" cy="205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58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93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73720" y="2807084"/>
            <a:ext cx="8229600" cy="9193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73720" y="4013968"/>
            <a:ext cx="8229600" cy="9193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2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gure +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5368160"/>
            <a:ext cx="8229600" cy="916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903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57200" y="3733800"/>
            <a:ext cx="8229600" cy="1752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6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63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2560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3464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  <a:p>
            <a:pPr lvl="1"/>
            <a:endParaRPr lang="en-US" dirty="0"/>
          </a:p>
          <a:p>
            <a:pPr lvl="2"/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57200" y="3962400"/>
            <a:ext cx="8229600" cy="2163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2560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3464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97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  <a:p>
            <a:pPr lvl="1"/>
            <a:endParaRPr lang="en-US" dirty="0"/>
          </a:p>
          <a:p>
            <a:pPr lvl="2"/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38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1117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73720" y="2641680"/>
            <a:ext cx="8229600" cy="71117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57200" y="3683160"/>
            <a:ext cx="8229600" cy="71117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57200" y="4724640"/>
            <a:ext cx="8229600" cy="71117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6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93969" y="6172200"/>
            <a:ext cx="8595359" cy="235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Pearson Logo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8396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93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668" r:id="rId13"/>
    <p:sldLayoutId id="2147483669" r:id="rId14"/>
    <p:sldLayoutId id="2147483671" r:id="rId15"/>
    <p:sldLayoutId id="2147483672" r:id="rId16"/>
    <p:sldLayoutId id="2147483674" r:id="rId17"/>
    <p:sldLayoutId id="2147483675" r:id="rId18"/>
    <p:sldLayoutId id="2147483676" r:id="rId19"/>
    <p:sldLayoutId id="2147483680" r:id="rId20"/>
    <p:sldLayoutId id="2147483681" r:id="rId21"/>
    <p:sldLayoutId id="2147483682" r:id="rId22"/>
    <p:sldLayoutId id="2147483683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55588" marR="0" lvl="0" indent="-25603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0067B7-D51B-4EA3-8892-9A43FD3B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B331C-988A-4925-AD43-D5BBF6A60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8B60-2C32-4337-B43F-6CA41C476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277A6-0EB6-4F6E-806A-EAD1217B4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5ECA3-3065-4995-A47E-CA968A01F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36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rab.Rrmoku@uni-pr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r.opensyllabus.org/result/field?id=Computer+Scie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666" y="651568"/>
            <a:ext cx="7213601" cy="1490632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altLang="en-US" sz="2200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UNIVERSITETI I PRISHTINËS ‘’HASAN PRISHTINA’’</a:t>
            </a:r>
            <a:br>
              <a:rPr lang="sq-AL" altLang="en-US" sz="2200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sq-AL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FAKULTETI I SHKENCAVE MATEMATIKO-NATYRORE</a:t>
            </a:r>
            <a:br>
              <a:rPr lang="sq-AL" altLang="en-US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sq-AL" alt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Departamenti: Matematikë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859366" y="3429000"/>
            <a:ext cx="7425267" cy="820271"/>
          </a:xfrm>
        </p:spPr>
        <p:txBody>
          <a:bodyPr>
            <a:normAutofit fontScale="85000" lnSpcReduction="20000"/>
          </a:bodyPr>
          <a:lstStyle/>
          <a:p>
            <a:pPr lvl="0" algn="ctr"/>
            <a:r>
              <a:rPr lang="sq-AL" sz="3200" b="1" dirty="0">
                <a:solidFill>
                  <a:srgbClr val="0070C0"/>
                </a:solidFill>
                <a:latin typeface="+mn-lt"/>
              </a:rPr>
              <a:t>Programimi II</a:t>
            </a:r>
            <a:endParaRPr lang="en-US" sz="3200" b="1" dirty="0">
              <a:solidFill>
                <a:srgbClr val="0070C0"/>
              </a:solidFill>
              <a:latin typeface="+mn-lt"/>
            </a:endParaRPr>
          </a:p>
          <a:p>
            <a:pPr lvl="0" algn="ctr"/>
            <a:endParaRPr lang="sq-AL" sz="1700" b="1" dirty="0">
              <a:solidFill>
                <a:schemeClr val="tx1"/>
              </a:solidFill>
              <a:latin typeface="+mn-lt"/>
            </a:endParaRPr>
          </a:p>
          <a:p>
            <a:pPr lvl="0" algn="ctr"/>
            <a:r>
              <a:rPr lang="en-US" sz="1700" b="1" dirty="0" err="1">
                <a:solidFill>
                  <a:schemeClr val="tx1"/>
                </a:solidFill>
                <a:latin typeface="+mn-lt"/>
              </a:rPr>
              <a:t>Njoftim</a:t>
            </a:r>
            <a:r>
              <a:rPr lang="en-US" sz="1700" b="1" dirty="0">
                <a:solidFill>
                  <a:schemeClr val="tx1"/>
                </a:solidFill>
                <a:latin typeface="+mn-lt"/>
              </a:rPr>
              <a:t> me l</a:t>
            </a:r>
            <a:r>
              <a:rPr lang="sq-AL" sz="1700" b="1" dirty="0">
                <a:solidFill>
                  <a:schemeClr val="tx1"/>
                </a:solidFill>
                <a:latin typeface="+mn-lt"/>
              </a:rPr>
              <a:t>ëndën</a:t>
            </a:r>
            <a:endParaRPr lang="en-US" sz="1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DD3B92C-3568-415D-B4E1-A040F1F57677}"/>
              </a:ext>
            </a:extLst>
          </p:cNvPr>
          <p:cNvSpPr txBox="1">
            <a:spLocks/>
          </p:cNvSpPr>
          <p:nvPr/>
        </p:nvSpPr>
        <p:spPr>
          <a:xfrm>
            <a:off x="1395595" y="5833402"/>
            <a:ext cx="7425267" cy="739083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b" anchorCtr="0">
            <a:normAutofit/>
          </a:bodyPr>
          <a:lstStyle>
            <a:lvl1pPr marL="0" marR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30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FA3"/>
              </a:buClr>
              <a:buFont typeface="Arial"/>
              <a:buNone/>
              <a:defRPr sz="4400" b="0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2000" b="1" dirty="0">
                <a:solidFill>
                  <a:srgbClr val="0070C0"/>
                </a:solidFill>
                <a:latin typeface="+mn-lt"/>
              </a:rPr>
              <a:t>Prof. Ass. Dr. </a:t>
            </a:r>
            <a:r>
              <a:rPr lang="sq-AL" sz="2000" b="1" dirty="0">
                <a:solidFill>
                  <a:srgbClr val="0070C0"/>
                </a:solidFill>
                <a:latin typeface="+mn-lt"/>
              </a:rPr>
              <a:t>Korab Rrmoku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1268" name="Picture 4" descr="Image result for univ prishtines logo">
            <a:extLst>
              <a:ext uri="{FF2B5EF4-FFF2-40B4-BE49-F238E27FC236}">
                <a16:creationId xmlns:a16="http://schemas.microsoft.com/office/drawing/2014/main" id="{F892BB79-074C-4CB3-B1D4-AAFBF4025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06" y="755496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41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859366" y="3301818"/>
            <a:ext cx="7425267" cy="2587994"/>
          </a:xfrm>
        </p:spPr>
        <p:txBody>
          <a:bodyPr>
            <a:normAutofit/>
          </a:bodyPr>
          <a:lstStyle/>
          <a:p>
            <a:pPr lvl="0"/>
            <a:r>
              <a:rPr lang="sq-AL" sz="2400" dirty="0" err="1">
                <a:solidFill>
                  <a:schemeClr val="tx1"/>
                </a:solidFill>
                <a:latin typeface="+mn-lt"/>
              </a:rPr>
              <a:t>Ligjër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ata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	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Prof. Ass. Dr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. Korab Rrmoku</a:t>
            </a:r>
          </a:p>
          <a:p>
            <a:pPr lvl="0"/>
            <a:endParaRPr lang="sq-AL" sz="24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sq-AL" sz="2400" dirty="0">
                <a:solidFill>
                  <a:schemeClr val="tx1"/>
                </a:solidFill>
                <a:latin typeface="+mn-lt"/>
              </a:rPr>
              <a:t>Email: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			</a:t>
            </a:r>
            <a:r>
              <a:rPr lang="sq-AL" sz="2400" dirty="0">
                <a:solidFill>
                  <a:schemeClr val="tx1"/>
                </a:solidFill>
                <a:latin typeface="+mn-lt"/>
                <a:hlinkClick r:id="rId3"/>
              </a:rPr>
              <a:t>korab.rrmoku</a:t>
            </a:r>
            <a:r>
              <a:rPr lang="en-US" sz="2400" dirty="0">
                <a:solidFill>
                  <a:schemeClr val="tx1"/>
                </a:solidFill>
                <a:latin typeface="+mn-lt"/>
                <a:hlinkClick r:id="rId3"/>
              </a:rPr>
              <a:t>@uni-pr.edu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  <a:latin typeface="+mn-lt"/>
              </a:rPr>
              <a:t>		</a:t>
            </a:r>
            <a:endParaRPr lang="sq-AL" sz="24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sq-AL" sz="2400" dirty="0">
                <a:solidFill>
                  <a:schemeClr val="tx1"/>
                </a:solidFill>
                <a:latin typeface="+mn-lt"/>
              </a:rPr>
              <a:t>Orari për 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Prog.II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:		e m</a:t>
            </a:r>
            <a:r>
              <a:rPr lang="en-US" sz="2400" dirty="0" err="1">
                <a:solidFill>
                  <a:schemeClr val="tx1"/>
                </a:solidFill>
                <a:latin typeface="+mn-lt"/>
              </a:rPr>
              <a:t>arte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08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:00 –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09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:30 (salla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113</a:t>
            </a:r>
            <a:r>
              <a:rPr lang="sq-AL" sz="2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0"/>
            <a:r>
              <a:rPr lang="sq-AL" sz="2400" dirty="0">
                <a:solidFill>
                  <a:srgbClr val="FF0000"/>
                </a:solidFill>
                <a:latin typeface="+mn-lt"/>
              </a:rPr>
              <a:t>				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lvl="0"/>
            <a:endParaRPr lang="en-US" sz="1700" b="1" dirty="0">
              <a:solidFill>
                <a:schemeClr val="tx1"/>
              </a:solidFill>
              <a:latin typeface="+mn-lt"/>
            </a:endParaRPr>
          </a:p>
          <a:p>
            <a:pPr lvl="0"/>
            <a:endParaRPr lang="en-US" sz="1700" b="1" dirty="0">
              <a:solidFill>
                <a:schemeClr val="tx1"/>
              </a:solidFill>
              <a:latin typeface="+mn-lt"/>
            </a:endParaRPr>
          </a:p>
          <a:p>
            <a:pPr lvl="0" algn="ctr"/>
            <a:endParaRPr lang="en-US" sz="17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268" name="Picture 4" descr="Image result for univ prishtines logo">
            <a:extLst>
              <a:ext uri="{FF2B5EF4-FFF2-40B4-BE49-F238E27FC236}">
                <a16:creationId xmlns:a16="http://schemas.microsoft.com/office/drawing/2014/main" id="{F892BB79-074C-4CB3-B1D4-AAFBF4025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06" y="755496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5EBCCAC-2841-895E-69DC-BAA13AD7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553" y="1196739"/>
            <a:ext cx="4643718" cy="622828"/>
          </a:xfrm>
        </p:spPr>
        <p:txBody>
          <a:bodyPr>
            <a:normAutofit fontScale="90000"/>
          </a:bodyPr>
          <a:lstStyle/>
          <a:p>
            <a:r>
              <a:rPr lang="sq-AL" dirty="0"/>
              <a:t>Informata për ligjëruesin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635124"/>
            <a:ext cx="2877672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en-US" sz="3100" dirty="0" err="1">
                <a:sym typeface="Arial"/>
              </a:rPr>
              <a:t>Literatura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105319-8CA3-83DB-D005-47EDBF7C107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20526" y="1999129"/>
            <a:ext cx="3657600" cy="222997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Introduction to JAVA</a:t>
            </a:r>
            <a:b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Programming and data structures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263877-AF7D-333B-1F26-2F74281BCBED}"/>
              </a:ext>
            </a:extLst>
          </p:cNvPr>
          <p:cNvSpPr txBox="1"/>
          <p:nvPr/>
        </p:nvSpPr>
        <p:spPr>
          <a:xfrm>
            <a:off x="4820526" y="4404229"/>
            <a:ext cx="298773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sq-A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ër kurset e ShK</a:t>
            </a:r>
          </a:p>
          <a:p>
            <a:endParaRPr lang="sq-AL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hlinkClick r:id="rId3"/>
              </a:rPr>
              <a:t>https://explorer.opensyllabus.org/result/field?id=Computer+Science</a:t>
            </a:r>
            <a:endParaRPr lang="en-US" sz="1400" dirty="0">
              <a:solidFill>
                <a:schemeClr val="tx1"/>
              </a:solidFill>
            </a:endParaRPr>
          </a:p>
          <a:p>
            <a:endParaRPr lang="sq-AL" sz="1400" dirty="0">
              <a:solidFill>
                <a:schemeClr val="tx1"/>
              </a:solidFill>
            </a:endParaRP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221709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37BD36-0CF3-9EB6-87EF-F82A55DE27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143" y="1910776"/>
            <a:ext cx="3635201" cy="480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635124"/>
            <a:ext cx="4637240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sz="3100" dirty="0">
                <a:sym typeface="Arial"/>
              </a:rPr>
              <a:t>Organizimi i lëndës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428417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875FB1-C16C-B463-1C43-3F17C8949888}"/>
              </a:ext>
            </a:extLst>
          </p:cNvPr>
          <p:cNvSpPr txBox="1"/>
          <p:nvPr/>
        </p:nvSpPr>
        <p:spPr>
          <a:xfrm>
            <a:off x="475129" y="2330824"/>
            <a:ext cx="84088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sz="1800" dirty="0"/>
              <a:t>Sllajdet dhe prezantimet gjatë </a:t>
            </a:r>
            <a:r>
              <a:rPr lang="sq-AL" sz="1800" b="1" dirty="0"/>
              <a:t>ligjeratës</a:t>
            </a:r>
            <a:r>
              <a:rPr lang="sq-AL" sz="1800" dirty="0"/>
              <a:t>, janë material orientues dhe përmbajnë shpjegimet themelore në lidhje me konceptet e çdo kapitulli. Nuk janë të mjaftueshme për përgatitjen e provimit.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q-AL" sz="18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sz="1800" dirty="0"/>
              <a:t>Për pjesën e </a:t>
            </a:r>
            <a:r>
              <a:rPr lang="sq-AL" sz="1800" b="1" dirty="0"/>
              <a:t>ushtrimeve</a:t>
            </a:r>
            <a:r>
              <a:rPr lang="sq-AL" sz="1800" dirty="0"/>
              <a:t>, </a:t>
            </a:r>
            <a:r>
              <a:rPr lang="en-US" sz="1800" dirty="0" err="1"/>
              <a:t>koordinoheni</a:t>
            </a:r>
            <a:r>
              <a:rPr lang="en-US" sz="1800" dirty="0"/>
              <a:t> me </a:t>
            </a:r>
            <a:r>
              <a:rPr lang="en-US" sz="1800" dirty="0" err="1"/>
              <a:t>asistentin</a:t>
            </a:r>
            <a:r>
              <a:rPr lang="en-US" sz="1800" dirty="0"/>
              <a:t>/</a:t>
            </a:r>
            <a:r>
              <a:rPr lang="en-US" sz="1800" dirty="0" err="1"/>
              <a:t>en</a:t>
            </a:r>
            <a:r>
              <a:rPr lang="en-US" sz="1800" dirty="0"/>
              <a:t> e l</a:t>
            </a:r>
            <a:r>
              <a:rPr lang="sq-AL" sz="1800" dirty="0"/>
              <a:t>ëndës</a:t>
            </a:r>
          </a:p>
          <a:p>
            <a:pPr algn="just"/>
            <a:r>
              <a:rPr lang="sq-AL" sz="1800" dirty="0"/>
              <a:t>	(asistente 2023/24 – </a:t>
            </a:r>
            <a:r>
              <a:rPr lang="sq-AL" sz="1800" dirty="0" err="1"/>
              <a:t>Asst</a:t>
            </a:r>
            <a:r>
              <a:rPr lang="sq-AL" sz="1800" dirty="0"/>
              <a:t>. </a:t>
            </a:r>
            <a:r>
              <a:rPr lang="sq-AL" sz="1800" dirty="0" err="1"/>
              <a:t>M.Sc</a:t>
            </a:r>
            <a:r>
              <a:rPr lang="sq-AL" sz="1800" dirty="0"/>
              <a:t>. </a:t>
            </a:r>
            <a:r>
              <a:rPr lang="sq-AL" sz="1800" dirty="0" err="1"/>
              <a:t>Fatime</a:t>
            </a:r>
            <a:r>
              <a:rPr lang="sq-AL" sz="1800" dirty="0"/>
              <a:t> </a:t>
            </a:r>
            <a:r>
              <a:rPr lang="sq-AL" sz="1800" dirty="0" err="1"/>
              <a:t>Gashi</a:t>
            </a:r>
            <a:r>
              <a:rPr lang="sq-AL" sz="18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q-AL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sz="1800" dirty="0"/>
              <a:t>Materialet do të jenë të qasshme të studentët të cilët e ndjekin kursin, përmes Google Classroom (të gjithë studentët aktivë do të pranojnë ftesë për bashkangjitje në GC)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q-AL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sz="1800" dirty="0">
                <a:solidFill>
                  <a:srgbClr val="FF0000"/>
                </a:solidFill>
              </a:rPr>
              <a:t>Shpërndarja, postimi online dhe përdorimi pa emrin e autorit të materialeve, është rreptësisht e ndaluar!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4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635124"/>
            <a:ext cx="6232958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sz="3100" dirty="0">
                <a:sym typeface="Arial"/>
              </a:rPr>
              <a:t>Organizimi i </a:t>
            </a:r>
            <a:r>
              <a:rPr lang="en-US" sz="3100" dirty="0" err="1">
                <a:sym typeface="Arial"/>
              </a:rPr>
              <a:t>grupeve</a:t>
            </a:r>
            <a:r>
              <a:rPr lang="en-US" sz="3100" dirty="0">
                <a:sym typeface="Arial"/>
              </a:rPr>
              <a:t> t</a:t>
            </a:r>
            <a:r>
              <a:rPr lang="sq-AL" sz="3100" dirty="0">
                <a:sym typeface="Arial"/>
              </a:rPr>
              <a:t>ë studentëve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428417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875FB1-C16C-B463-1C43-3F17C8949888}"/>
              </a:ext>
            </a:extLst>
          </p:cNvPr>
          <p:cNvSpPr txBox="1"/>
          <p:nvPr/>
        </p:nvSpPr>
        <p:spPr>
          <a:xfrm>
            <a:off x="475129" y="2330824"/>
            <a:ext cx="84088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800" b="1" dirty="0"/>
              <a:t>Ligjërata</a:t>
            </a:r>
            <a:r>
              <a:rPr lang="sq-AL" sz="1800" dirty="0"/>
              <a:t> mbahet e përbashkët për të gjithë studentët, në sallën 113</a:t>
            </a:r>
          </a:p>
          <a:p>
            <a:endParaRPr lang="sq-AL" sz="1800" dirty="0"/>
          </a:p>
          <a:p>
            <a:r>
              <a:rPr lang="sq-AL" sz="1800" dirty="0">
                <a:solidFill>
                  <a:srgbClr val="FF0000"/>
                </a:solidFill>
              </a:rPr>
              <a:t>Për </a:t>
            </a:r>
            <a:r>
              <a:rPr lang="en-US" sz="1800" dirty="0">
                <a:solidFill>
                  <a:srgbClr val="FF0000"/>
                </a:solidFill>
              </a:rPr>
              <a:t>&gt;3</a:t>
            </a:r>
            <a:r>
              <a:rPr lang="sq-AL" sz="1800" dirty="0">
                <a:solidFill>
                  <a:srgbClr val="FF0000"/>
                </a:solidFill>
              </a:rPr>
              <a:t> mungesa gjatë ligjëratave, pamundësohet </a:t>
            </a:r>
            <a:r>
              <a:rPr lang="en-US" sz="1800" dirty="0">
                <a:solidFill>
                  <a:srgbClr val="FF0000"/>
                </a:solidFill>
              </a:rPr>
              <a:t>p</a:t>
            </a:r>
            <a:r>
              <a:rPr lang="sq-AL" sz="1800" dirty="0">
                <a:solidFill>
                  <a:srgbClr val="FF0000"/>
                </a:solidFill>
              </a:rPr>
              <a:t>ërfundimi i lëndës gjatë këtij viti akademik. Në këtë rast, lënda përsëritet në vitin e ardhshëm akademik!</a:t>
            </a:r>
          </a:p>
          <a:p>
            <a:endParaRPr lang="sq-AL" sz="1800" dirty="0"/>
          </a:p>
          <a:p>
            <a:r>
              <a:rPr lang="sq-AL" sz="1800" dirty="0"/>
              <a:t>Për </a:t>
            </a:r>
            <a:r>
              <a:rPr lang="sq-AL" sz="1800" b="1" dirty="0"/>
              <a:t>ushtrime</a:t>
            </a:r>
            <a:r>
              <a:rPr lang="sq-AL" sz="1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1800" dirty="0"/>
              <a:t>Grupi 1 – Studentët, emrat e të cilëve fillojnë me shkronjën A – E*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1800" dirty="0"/>
              <a:t>Grupi 2 – Studentët, emrat e të cilëve fillojnë me shkronjën F – ZH*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211AE6-D395-D873-2631-A9DAFBE21FF5}"/>
              </a:ext>
            </a:extLst>
          </p:cNvPr>
          <p:cNvSpPr txBox="1"/>
          <p:nvPr/>
        </p:nvSpPr>
        <p:spPr>
          <a:xfrm>
            <a:off x="475129" y="6436659"/>
            <a:ext cx="727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* mund të kemi riorganizim për arsye të ndarjes së grupeve në numër sa më të barabartë,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2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635124"/>
            <a:ext cx="5704040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sz="3100" dirty="0">
                <a:sym typeface="Arial"/>
              </a:rPr>
              <a:t>Vlerësimi semestral dhe notimi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428417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875FB1-C16C-B463-1C43-3F17C8949888}"/>
              </a:ext>
            </a:extLst>
          </p:cNvPr>
          <p:cNvSpPr txBox="1"/>
          <p:nvPr/>
        </p:nvSpPr>
        <p:spPr>
          <a:xfrm>
            <a:off x="475129" y="1972463"/>
            <a:ext cx="8408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sz="1800" dirty="0"/>
              <a:t>Vlerësimi dhe notimi në lëndën ‘’Programimi II’’ përbëhet nga vlerësimi i vazhdueshëm gjatë gjithë semestrit, duke përfshirë 2 provime semestrale me 30% të notës, 25% nga ushtrimet dhe Provimi final me 15%.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87C9B5A-05F0-AAD4-97C8-9044071678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370989"/>
              </p:ext>
            </p:extLst>
          </p:nvPr>
        </p:nvGraphicFramePr>
        <p:xfrm>
          <a:off x="1667328" y="3078607"/>
          <a:ext cx="5594084" cy="3465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422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635124"/>
            <a:ext cx="5704040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sz="3100" dirty="0" err="1">
                <a:sym typeface="Arial"/>
              </a:rPr>
              <a:t>Syllabusi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428417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F3294B-1BC1-C442-DCF0-CFB91DE09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466" y="2028223"/>
            <a:ext cx="8123068" cy="456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6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635124"/>
            <a:ext cx="5704040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sz="3100" dirty="0">
                <a:sym typeface="Arial"/>
              </a:rPr>
              <a:t>Provimi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428417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875FB1-C16C-B463-1C43-3F17C8949888}"/>
              </a:ext>
            </a:extLst>
          </p:cNvPr>
          <p:cNvSpPr txBox="1"/>
          <p:nvPr/>
        </p:nvSpPr>
        <p:spPr>
          <a:xfrm>
            <a:off x="475129" y="1972463"/>
            <a:ext cx="8408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00B050"/>
                </a:solidFill>
              </a:rPr>
              <a:t>Pikët e ushtrimeve dhe provimeve semestrale aktivizohen, pasi </a:t>
            </a:r>
            <a:r>
              <a:rPr lang="sq-AL" sz="2000" b="1" u="sng" dirty="0">
                <a:solidFill>
                  <a:srgbClr val="00B050"/>
                </a:solidFill>
              </a:rPr>
              <a:t>provimi final </a:t>
            </a:r>
            <a:r>
              <a:rPr lang="sq-AL" sz="2000" dirty="0">
                <a:solidFill>
                  <a:srgbClr val="00B050"/>
                </a:solidFill>
              </a:rPr>
              <a:t>të jetë kaluar në masën 50%</a:t>
            </a:r>
            <a:endParaRPr lang="en-US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CCD0F4-C79D-5994-84A0-07E64A318A9A}"/>
              </a:ext>
            </a:extLst>
          </p:cNvPr>
          <p:cNvSpPr txBox="1"/>
          <p:nvPr/>
        </p:nvSpPr>
        <p:spPr>
          <a:xfrm>
            <a:off x="2183258" y="2972809"/>
            <a:ext cx="47774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800" dirty="0">
                <a:solidFill>
                  <a:schemeClr val="accent1"/>
                </a:solidFill>
              </a:rPr>
              <a:t>Notimi:</a:t>
            </a:r>
          </a:p>
          <a:p>
            <a:r>
              <a:rPr lang="sq-AL" sz="2800" dirty="0">
                <a:solidFill>
                  <a:schemeClr val="accent1"/>
                </a:solidFill>
              </a:rPr>
              <a:t>50% - 60% - </a:t>
            </a:r>
            <a:r>
              <a:rPr lang="sq-AL" sz="2800" b="1" dirty="0">
                <a:solidFill>
                  <a:schemeClr val="accent1"/>
                </a:solidFill>
              </a:rPr>
              <a:t>6 (gjashtë)</a:t>
            </a:r>
          </a:p>
          <a:p>
            <a:r>
              <a:rPr lang="sq-AL" sz="2800" dirty="0">
                <a:solidFill>
                  <a:schemeClr val="accent1"/>
                </a:solidFill>
              </a:rPr>
              <a:t>61% - 71% - </a:t>
            </a:r>
            <a:r>
              <a:rPr lang="sq-AL" sz="2800" b="1" dirty="0">
                <a:solidFill>
                  <a:schemeClr val="accent1"/>
                </a:solidFill>
              </a:rPr>
              <a:t>7 (shtatë)</a:t>
            </a:r>
          </a:p>
          <a:p>
            <a:r>
              <a:rPr lang="sq-AL" sz="2800" dirty="0">
                <a:solidFill>
                  <a:schemeClr val="accent1"/>
                </a:solidFill>
              </a:rPr>
              <a:t>72% - 82% - </a:t>
            </a:r>
            <a:r>
              <a:rPr lang="sq-AL" sz="2800" b="1" dirty="0">
                <a:solidFill>
                  <a:schemeClr val="accent1"/>
                </a:solidFill>
              </a:rPr>
              <a:t>8 (tetë)</a:t>
            </a:r>
          </a:p>
          <a:p>
            <a:r>
              <a:rPr lang="sq-AL" sz="2800" dirty="0">
                <a:solidFill>
                  <a:schemeClr val="accent1"/>
                </a:solidFill>
              </a:rPr>
              <a:t>83% - 93% - </a:t>
            </a:r>
            <a:r>
              <a:rPr lang="sq-AL" sz="2800" b="1" dirty="0">
                <a:solidFill>
                  <a:schemeClr val="accent1"/>
                </a:solidFill>
              </a:rPr>
              <a:t>9 (nëntë)</a:t>
            </a:r>
          </a:p>
          <a:p>
            <a:r>
              <a:rPr lang="sq-AL" sz="2800" dirty="0">
                <a:solidFill>
                  <a:schemeClr val="accent1"/>
                </a:solidFill>
              </a:rPr>
              <a:t>94% - 100% - </a:t>
            </a:r>
            <a:r>
              <a:rPr lang="sq-AL" sz="2800" b="1" dirty="0">
                <a:solidFill>
                  <a:schemeClr val="accent1"/>
                </a:solidFill>
              </a:rPr>
              <a:t>10 (dhjetë)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2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854" y="3383782"/>
            <a:ext cx="5704040" cy="1024714"/>
          </a:xfrm>
        </p:spPr>
        <p:txBody>
          <a:bodyPr anchor="ctr">
            <a:normAutofit/>
          </a:bodyPr>
          <a:lstStyle/>
          <a:p>
            <a:pPr>
              <a:buSzPct val="100000"/>
            </a:pPr>
            <a:r>
              <a:rPr lang="sq-AL" sz="3100" dirty="0">
                <a:sym typeface="Arial"/>
              </a:rPr>
              <a:t>      Pyetje dhe komente...</a:t>
            </a:r>
            <a:endParaRPr lang="en-US" sz="3100" dirty="0"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5061" y="3896139"/>
            <a:ext cx="26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Slides in this presentation contain hyperlinks. JAWS users should be able to get a list of links by using INSERT+F7</a:t>
            </a:r>
          </a:p>
        </p:txBody>
      </p:sp>
      <p:pic>
        <p:nvPicPr>
          <p:cNvPr id="17" name="Picture 4" descr="Image result for univ prishtines logo">
            <a:extLst>
              <a:ext uri="{FF2B5EF4-FFF2-40B4-BE49-F238E27FC236}">
                <a16:creationId xmlns:a16="http://schemas.microsoft.com/office/drawing/2014/main" id="{267717DE-DE6A-9890-F797-866397C7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3" y="428417"/>
            <a:ext cx="1441360" cy="143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84810"/>
      </p:ext>
    </p:extLst>
  </p:cSld>
  <p:clrMapOvr>
    <a:masterClrMapping/>
  </p:clrMapOvr>
</p:sld>
</file>

<file path=ppt/theme/theme1.xml><?xml version="1.0" encoding="utf-8"?>
<a:theme xmlns:a="http://schemas.openxmlformats.org/drawingml/2006/main" name="1_508 Lectur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10936</TotalTime>
  <Words>1005</Words>
  <Application>Microsoft Office PowerPoint</Application>
  <PresentationFormat>On-screen Show (4:3)</PresentationFormat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Noto Sans Symbols</vt:lpstr>
      <vt:lpstr>Times New Roman</vt:lpstr>
      <vt:lpstr>Verdana</vt:lpstr>
      <vt:lpstr>1_508 Lecture</vt:lpstr>
      <vt:lpstr>Office Theme</vt:lpstr>
      <vt:lpstr>UNIVERSITETI I PRISHTINËS ‘’HASAN PRISHTINA’’ FAKULTETI I SHKENCAVE MATEMATIKO-NATYRORE Departamenti: Matematikë</vt:lpstr>
      <vt:lpstr>Informata për ligjëruesin</vt:lpstr>
      <vt:lpstr>Literatura</vt:lpstr>
      <vt:lpstr>Organizimi i lëndës</vt:lpstr>
      <vt:lpstr>Organizimi i grupeve të studentëve</vt:lpstr>
      <vt:lpstr>Vlerësimi semestral dhe notimi</vt:lpstr>
      <vt:lpstr>Syllabusi</vt:lpstr>
      <vt:lpstr>Provimi</vt:lpstr>
      <vt:lpstr>      Pyetje dhe komente...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Networking: A Top Down Approach, 7e</dc:title>
  <dc:subject>Computer Science</dc:subject>
  <dc:creator>Kurose/Ross</dc:creator>
  <cp:keywords>Computer Networking</cp:keywords>
  <cp:lastModifiedBy>Korab Rrmoku</cp:lastModifiedBy>
  <cp:revision>1610</cp:revision>
  <dcterms:modified xsi:type="dcterms:W3CDTF">2024-02-15T17:24:45Z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682739</vt:lpwstr>
  </property>
  <property fmtid="{D5CDD505-2E9C-101B-9397-08002B2CF9AE}" pid="3" name="Offisync_ServerID">
    <vt:lpwstr>7e960520-0e88-4f05-9fa0-24079b61e486</vt:lpwstr>
  </property>
  <property fmtid="{D5CDD505-2E9C-101B-9397-08002B2CF9AE}" pid="4" name="Offisync_UpdateToken">
    <vt:lpwstr>2</vt:lpwstr>
  </property>
  <property fmtid="{D5CDD505-2E9C-101B-9397-08002B2CF9AE}" pid="5" name="Jive_VersionGuid">
    <vt:lpwstr>2e874262-9747-49d3-bf1e-677aeb587663</vt:lpwstr>
  </property>
  <property fmtid="{D5CDD505-2E9C-101B-9397-08002B2CF9AE}" pid="6" name="Offisync_ProviderInitializationData">
    <vt:lpwstr>https://neo.pearson.com</vt:lpwstr>
  </property>
  <property fmtid="{D5CDD505-2E9C-101B-9397-08002B2CF9AE}" pid="7" name="Jive_LatestUserAccountName">
    <vt:lpwstr>joel</vt:lpwstr>
  </property>
</Properties>
</file>