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2"/>
  </p:sldMasterIdLst>
  <p:sldIdLst>
    <p:sldId id="256" r:id="rId3"/>
    <p:sldId id="257" r:id="rId4"/>
    <p:sldId id="258" r:id="rId5"/>
    <p:sldId id="259" r:id="rId6"/>
    <p:sldId id="260" r:id="rId7"/>
    <p:sldId id="266" r:id="rId8"/>
    <p:sldId id="261" r:id="rId9"/>
    <p:sldId id="268" r:id="rId10"/>
    <p:sldId id="267" r:id="rId11"/>
    <p:sldId id="262" r:id="rId12"/>
    <p:sldId id="269" r:id="rId13"/>
    <p:sldId id="270" r:id="rId14"/>
    <p:sldId id="271" r:id="rId15"/>
    <p:sldId id="272" r:id="rId16"/>
    <p:sldId id="275" r:id="rId17"/>
    <p:sldId id="276" r:id="rId18"/>
    <p:sldId id="278" r:id="rId19"/>
    <p:sldId id="264" r:id="rId20"/>
    <p:sldId id="279" r:id="rId21"/>
    <p:sldId id="277" r:id="rId22"/>
    <p:sldId id="280" r:id="rId23"/>
    <p:sldId id="281" r:id="rId24"/>
    <p:sldId id="274" r:id="rId25"/>
    <p:sldId id="263" r:id="rId26"/>
    <p:sldId id="282"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67" autoAdjust="0"/>
  </p:normalViewPr>
  <p:slideViewPr>
    <p:cSldViewPr>
      <p:cViewPr varScale="1">
        <p:scale>
          <a:sx n="86" d="100"/>
          <a:sy n="86" d="100"/>
        </p:scale>
        <p:origin x="-1494"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27" name="Picture 3"/>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hasCustomPrompt="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subtitle</a:t>
            </a:r>
            <a:endParaRPr lang="en-US" dirty="0"/>
          </a:p>
        </p:txBody>
      </p:sp>
      <p:sp>
        <p:nvSpPr>
          <p:cNvPr id="4" name="Date Placeholder 3"/>
          <p:cNvSpPr>
            <a:spLocks noGrp="1"/>
          </p:cNvSpPr>
          <p:nvPr>
            <p:ph type="dt" sz="half" idx="10"/>
          </p:nvPr>
        </p:nvSpPr>
        <p:spPr/>
        <p:txBody>
          <a:bodyPr/>
          <a:lstStyle/>
          <a:p>
            <a:fld id="{BE8600C2-6EF9-433E-8935-B6598C0C2F1B}" type="datetimeFigureOut">
              <a:rPr lang="en-US" smtClean="0"/>
              <a:pPr/>
              <a:t>1/24/2018</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CFF7A-C107-4C5D-B8EB-0788E68A3CB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8600C2-6EF9-433E-8935-B6598C0C2F1B}" type="datetimeFigureOut">
              <a:rPr lang="en-US" smtClean="0"/>
              <a:pPr/>
              <a:t>1/24/2018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CFF7A-C107-4C5D-B8EB-0788E68A3CB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E8600C2-6EF9-433E-8935-B6598C0C2F1B}" type="datetimeFigureOut">
              <a:rPr lang="en-US" smtClean="0"/>
              <a:pPr/>
              <a:t>1/24/2018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CFF7A-C107-4C5D-B8EB-0788E68A3CB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8600C2-6EF9-433E-8935-B6598C0C2F1B}" type="datetimeFigureOut">
              <a:rPr lang="en-US" smtClean="0"/>
              <a:pPr/>
              <a:t>1/24/2018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CFF7A-C107-4C5D-B8EB-0788E68A3CB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E8600C2-6EF9-433E-8935-B6598C0C2F1B}" type="datetimeFigureOut">
              <a:rPr lang="en-US" smtClean="0"/>
              <a:pPr/>
              <a:t>1/24/2018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CFF7A-C107-4C5D-B8EB-0788E68A3CB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E8600C2-6EF9-433E-8935-B6598C0C2F1B}" type="datetimeFigureOut">
              <a:rPr lang="en-US" smtClean="0"/>
              <a:pPr/>
              <a:t>1/24/2018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0CFF7A-C107-4C5D-B8EB-0788E68A3CB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E8600C2-6EF9-433E-8935-B6598C0C2F1B}" type="datetimeFigureOut">
              <a:rPr lang="en-US" smtClean="0"/>
              <a:pPr/>
              <a:t>1/24/2018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0CFF7A-C107-4C5D-B8EB-0788E68A3CB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E8600C2-6EF9-433E-8935-B6598C0C2F1B}" type="datetimeFigureOut">
              <a:rPr lang="en-US" smtClean="0"/>
              <a:pPr/>
              <a:t>1/24/2018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0CFF7A-C107-4C5D-B8EB-0788E68A3CB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8600C2-6EF9-433E-8935-B6598C0C2F1B}" type="datetimeFigureOut">
              <a:rPr lang="en-US" smtClean="0"/>
              <a:pPr/>
              <a:t>1/24/2018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0CFF7A-C107-4C5D-B8EB-0788E68A3CB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8600C2-6EF9-433E-8935-B6598C0C2F1B}" type="datetimeFigureOut">
              <a:rPr lang="en-US" smtClean="0"/>
              <a:pPr/>
              <a:t>1/24/2018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0CFF7A-C107-4C5D-B8EB-0788E68A3CB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8600C2-6EF9-433E-8935-B6598C0C2F1B}" type="datetimeFigureOut">
              <a:rPr lang="en-US" smtClean="0"/>
              <a:pPr/>
              <a:t>1/24/2018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0CFF7A-C107-4C5D-B8EB-0788E68A3CB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13" cstate="print"/>
          <a:srcRect/>
          <a:stretch>
            <a:fillRect/>
          </a:stretch>
        </p:blipFill>
        <p:spPr bwMode="auto">
          <a:xfrm>
            <a:off x="0" y="0"/>
            <a:ext cx="9144000" cy="6858000"/>
          </a:xfrm>
          <a:prstGeom prst="rect">
            <a:avLst/>
          </a:prstGeom>
          <a:noFill/>
          <a:ln w="9525">
            <a:noFill/>
            <a:miter lim="800000"/>
            <a:headEnd/>
            <a:tailEnd/>
          </a:ln>
          <a:effectLst/>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8600C2-6EF9-433E-8935-B6598C0C2F1B}" type="datetimeFigureOut">
              <a:rPr lang="en-US" smtClean="0"/>
              <a:pPr/>
              <a:t>1/24/2018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smtClean="0"/>
              <a:t>Orbit Template: From </a:t>
            </a:r>
            <a:r>
              <a:rPr lang="en-US" dirty="0" err="1" smtClean="0"/>
              <a:t>Powerpoint</a:t>
            </a:r>
            <a:r>
              <a:rPr lang="en-US" dirty="0" smtClean="0"/>
              <a:t> 2003</a:t>
            </a:r>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1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 Id="rId4" Type="http://schemas.openxmlformats.org/officeDocument/2006/relationships/image" Target="../media/image39.jpeg"/></Relationships>
</file>

<file path=ppt/slides/_rels/slide2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7.xml"/><Relationship Id="rId4" Type="http://schemas.openxmlformats.org/officeDocument/2006/relationships/image" Target="../media/image42.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gif"/></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History of Spaceflight</a:t>
            </a:r>
            <a:endParaRPr lang="en-US" dirty="0"/>
          </a:p>
        </p:txBody>
      </p:sp>
      <p:sp>
        <p:nvSpPr>
          <p:cNvPr id="3" name="Subtitle 2"/>
          <p:cNvSpPr>
            <a:spLocks noGrp="1"/>
          </p:cNvSpPr>
          <p:nvPr>
            <p:ph type="subTitle" idx="1"/>
          </p:nvPr>
        </p:nvSpPr>
        <p:spPr/>
        <p:txBody>
          <a:bodyPr>
            <a:normAutofit fontScale="92500" lnSpcReduction="20000"/>
          </a:bodyPr>
          <a:lstStyle/>
          <a:p>
            <a:r>
              <a:rPr lang="en-US" dirty="0" smtClean="0"/>
              <a:t>Part 1-The Early Years</a:t>
            </a:r>
          </a:p>
          <a:p>
            <a:r>
              <a:rPr lang="en-US" dirty="0" smtClean="0"/>
              <a:t>Frank Buzzard</a:t>
            </a:r>
          </a:p>
          <a:p>
            <a:r>
              <a:rPr lang="en-US" dirty="0" smtClean="0"/>
              <a:t>NASA Space Shuttle and International Space Station Chief Engineer-Retired</a:t>
            </a:r>
          </a:p>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39762"/>
          </a:xfrm>
        </p:spPr>
        <p:txBody>
          <a:bodyPr>
            <a:normAutofit fontScale="90000"/>
          </a:bodyPr>
          <a:lstStyle/>
          <a:p>
            <a:r>
              <a:rPr lang="de-DE" sz="2800" b="1" dirty="0" smtClean="0"/>
              <a:t>Wernher Magnus Maximilian, Freiherr</a:t>
            </a:r>
            <a:r>
              <a:rPr lang="de-DE" sz="2800" dirty="0" smtClean="0"/>
              <a:t> </a:t>
            </a:r>
            <a:r>
              <a:rPr lang="de-DE" sz="2800" b="1" dirty="0" smtClean="0"/>
              <a:t>von Braun</a:t>
            </a:r>
            <a:br>
              <a:rPr lang="de-DE" sz="2800" b="1" dirty="0" smtClean="0"/>
            </a:br>
            <a:r>
              <a:rPr lang="de-DE" sz="2800" b="1" dirty="0" smtClean="0"/>
              <a:t>1912-1977</a:t>
            </a:r>
            <a:endParaRPr lang="en-US" sz="2800" dirty="0"/>
          </a:p>
        </p:txBody>
      </p:sp>
      <p:pic>
        <p:nvPicPr>
          <p:cNvPr id="4" name="Content Placeholder 3" descr="Von Braun.jpg"/>
          <p:cNvPicPr>
            <a:picLocks noGrp="1" noChangeAspect="1"/>
          </p:cNvPicPr>
          <p:nvPr>
            <p:ph idx="1"/>
          </p:nvPr>
        </p:nvPicPr>
        <p:blipFill>
          <a:blip r:embed="rId2" cstate="print"/>
          <a:stretch>
            <a:fillRect/>
          </a:stretch>
        </p:blipFill>
        <p:spPr>
          <a:xfrm>
            <a:off x="304800" y="990600"/>
            <a:ext cx="3901364" cy="3124200"/>
          </a:xfrm>
        </p:spPr>
      </p:pic>
      <p:sp>
        <p:nvSpPr>
          <p:cNvPr id="5" name="TextBox 4"/>
          <p:cNvSpPr txBox="1"/>
          <p:nvPr/>
        </p:nvSpPr>
        <p:spPr>
          <a:xfrm>
            <a:off x="4267200" y="914400"/>
            <a:ext cx="4876800" cy="3416320"/>
          </a:xfrm>
          <a:prstGeom prst="rect">
            <a:avLst/>
          </a:prstGeom>
          <a:noFill/>
        </p:spPr>
        <p:txBody>
          <a:bodyPr wrap="square" rtlCol="0">
            <a:spAutoFit/>
          </a:bodyPr>
          <a:lstStyle/>
          <a:p>
            <a:r>
              <a:rPr lang="en-US" dirty="0" smtClean="0"/>
              <a:t>Wernher von Braun was born in Wirsitz, province of Posen, in Germany in 1912.  He was the second of three sons of an aristocratic family.  His father, Magnus Freiherr von Braun,  served as a Minister of Agriculture in the Weimar Republic.</a:t>
            </a:r>
            <a:r>
              <a:rPr lang="en-US" b="1" dirty="0" smtClean="0"/>
              <a:t> </a:t>
            </a:r>
            <a:r>
              <a:rPr lang="en-US" dirty="0" smtClean="0"/>
              <a:t> His mother, Emmy von Quistorp (1886–1959), could trace her ancestry through both parents to royalty, a descendant of Phillip III of France, Valdemar </a:t>
            </a:r>
            <a:r>
              <a:rPr lang="en-US" smtClean="0"/>
              <a:t>I of </a:t>
            </a:r>
            <a:r>
              <a:rPr lang="en-US" dirty="0" smtClean="0"/>
              <a:t>Denmark, Robert III of Scotland, and Edward III of England. </a:t>
            </a:r>
            <a:r>
              <a:rPr lang="en-US" dirty="0" err="1" smtClean="0"/>
              <a:t>Wernher</a:t>
            </a:r>
            <a:r>
              <a:rPr lang="en-US" dirty="0" smtClean="0"/>
              <a:t> von Braun was an accomplished amateur cello and piano musician playing Beethoven and Bach.</a:t>
            </a:r>
            <a:endParaRPr lang="en-US" dirty="0"/>
          </a:p>
        </p:txBody>
      </p:sp>
      <p:sp>
        <p:nvSpPr>
          <p:cNvPr id="6" name="TextBox 5"/>
          <p:cNvSpPr txBox="1"/>
          <p:nvPr/>
        </p:nvSpPr>
        <p:spPr>
          <a:xfrm>
            <a:off x="228600" y="4272677"/>
            <a:ext cx="8915400" cy="2831544"/>
          </a:xfrm>
          <a:prstGeom prst="rect">
            <a:avLst/>
          </a:prstGeom>
          <a:noFill/>
        </p:spPr>
        <p:txBody>
          <a:bodyPr wrap="square" rtlCol="0">
            <a:spAutoFit/>
          </a:bodyPr>
          <a:lstStyle/>
          <a:p>
            <a:r>
              <a:rPr lang="en-US" sz="2000" dirty="0" smtClean="0"/>
              <a:t>Von Braun developed an early interest in astronomy and rocket propulsion. In 1930 he attended the Technical University of Berlin where he joined the the "Spaceflight Society” and assisted Willy Ley and Hermann Oberth in their liquid-fueled rocket motor tests.  Von Braun was awarded a doctorate in physics in 1934 from the University of Berlin. Walter </a:t>
            </a:r>
            <a:r>
              <a:rPr lang="en-US" sz="2000" dirty="0" err="1" smtClean="0"/>
              <a:t>Dornberger</a:t>
            </a:r>
            <a:r>
              <a:rPr lang="en-US" sz="2000" dirty="0" smtClean="0"/>
              <a:t> became the military commander at Peenemünde, with von Braun as technical director.  The Peenemünde group developed liquid-fuel rocket engines for aircraft , A-4/V-2  ballistic missile, and the Wasserfall anti-aircraft missile. </a:t>
            </a:r>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92162"/>
          </a:xfrm>
        </p:spPr>
        <p:txBody>
          <a:bodyPr>
            <a:normAutofit/>
          </a:bodyPr>
          <a:lstStyle/>
          <a:p>
            <a:r>
              <a:rPr lang="en-US" sz="3200" b="1" dirty="0" smtClean="0">
                <a:effectLst>
                  <a:outerShdw blurRad="38100" dist="38100" dir="2700000" algn="tl">
                    <a:srgbClr val="000000">
                      <a:alpha val="43137"/>
                    </a:srgbClr>
                  </a:outerShdw>
                </a:effectLst>
              </a:rPr>
              <a:t> Most German rocket scientists go to USA</a:t>
            </a:r>
            <a:endParaRPr lang="en-US" sz="32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0" y="762000"/>
            <a:ext cx="9144000" cy="5562600"/>
          </a:xfrm>
        </p:spPr>
        <p:txBody>
          <a:bodyPr>
            <a:normAutofit fontScale="85000" lnSpcReduction="10000"/>
          </a:bodyPr>
          <a:lstStyle/>
          <a:p>
            <a:r>
              <a:rPr lang="en-US" sz="2400" dirty="0" smtClean="0"/>
              <a:t>On June 20, 1945, von Braun and about 1,000 other German engineers and family members traveled from east Germany into the U.S.-held western zone, just ahead of the advancing Red Army.  They would work in the USA.</a:t>
            </a:r>
          </a:p>
          <a:p>
            <a:r>
              <a:rPr lang="en-US" sz="2400" dirty="0" smtClean="0"/>
              <a:t>One German rocket engineer, sized up his options in April 1945: </a:t>
            </a:r>
            <a:r>
              <a:rPr lang="en-US" sz="2400" b="1" dirty="0" smtClean="0"/>
              <a:t>“We despise the French, we are mortally afraid of the Soviets, we do not believe the British can afford us. So that leaves the Americans.”</a:t>
            </a:r>
          </a:p>
          <a:p>
            <a:r>
              <a:rPr lang="en-US" sz="2400" dirty="0" smtClean="0"/>
              <a:t>The Soviets found the V-2 underground production center at Mittelwerk mostly abandoned, its top personnel gone, and key documents missing.  Americans had shipped completed V-2s west.</a:t>
            </a:r>
          </a:p>
          <a:p>
            <a:r>
              <a:rPr lang="en-US" sz="2400" dirty="0" smtClean="0"/>
              <a:t>Russian Boris Chertok had arrived in Germany two months earlier to search for and evaluate Nazi V-2 technology.</a:t>
            </a:r>
          </a:p>
          <a:p>
            <a:r>
              <a:rPr lang="en-US" sz="2400" dirty="0" smtClean="0"/>
              <a:t>Helmut Gröttrup,  a top expert on the V-2’s flight control system, and  some colleagues accepted the Russian promise to stay and work in Germany.   They restarted the V-2 production at  Mittelwerk.  Stalin secretly ordered  500 engineers and families and 7000 workers to Russia in Oct 1946.</a:t>
            </a:r>
          </a:p>
          <a:p>
            <a:r>
              <a:rPr lang="en-US" sz="2400" dirty="0" smtClean="0"/>
              <a:t>A group, led by Gröttrup worked for Sergei Korolev, Chief Designer for Space.</a:t>
            </a:r>
          </a:p>
          <a:p>
            <a:r>
              <a:rPr lang="en-US" sz="2400" dirty="0" smtClean="0"/>
              <a:t>A group, led by V-2 propulsion specialist Erich Putze, worked  for Valentin Glushko, the other principal figure in Russian rocket propulsion. </a:t>
            </a:r>
          </a:p>
          <a:p>
            <a:endParaRPr lang="en-US" sz="2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Sergei Korolev.jpg"/>
          <p:cNvPicPr>
            <a:picLocks noChangeAspect="1"/>
          </p:cNvPicPr>
          <p:nvPr/>
        </p:nvPicPr>
        <p:blipFill>
          <a:blip r:embed="rId2" cstate="print"/>
          <a:stretch>
            <a:fillRect/>
          </a:stretch>
        </p:blipFill>
        <p:spPr>
          <a:xfrm>
            <a:off x="228600" y="152400"/>
            <a:ext cx="3276600" cy="4712284"/>
          </a:xfrm>
          <a:prstGeom prst="rect">
            <a:avLst/>
          </a:prstGeom>
        </p:spPr>
      </p:pic>
      <p:sp>
        <p:nvSpPr>
          <p:cNvPr id="5" name="TextBox 4"/>
          <p:cNvSpPr txBox="1"/>
          <p:nvPr/>
        </p:nvSpPr>
        <p:spPr>
          <a:xfrm>
            <a:off x="0" y="5257800"/>
            <a:ext cx="3581400" cy="1200329"/>
          </a:xfrm>
          <a:prstGeom prst="rect">
            <a:avLst/>
          </a:prstGeom>
          <a:noFill/>
        </p:spPr>
        <p:txBody>
          <a:bodyPr wrap="square" rtlCol="0">
            <a:spAutoFit/>
          </a:bodyPr>
          <a:lstStyle/>
          <a:p>
            <a:r>
              <a:rPr lang="en-US" dirty="0" smtClean="0"/>
              <a:t>Sergei Korolev  (1907-1966)  was the secret “Chief Designer” who guided the R-7 rocket design that launched Sputnik (1957) and Gagarin ( 1961)</a:t>
            </a:r>
            <a:endParaRPr lang="en-US" dirty="0"/>
          </a:p>
        </p:txBody>
      </p:sp>
      <p:pic>
        <p:nvPicPr>
          <p:cNvPr id="6" name="Picture 5" descr="Valentin Glushko.jpg"/>
          <p:cNvPicPr>
            <a:picLocks noChangeAspect="1"/>
          </p:cNvPicPr>
          <p:nvPr/>
        </p:nvPicPr>
        <p:blipFill>
          <a:blip r:embed="rId3" cstate="print"/>
          <a:stretch>
            <a:fillRect/>
          </a:stretch>
        </p:blipFill>
        <p:spPr>
          <a:xfrm>
            <a:off x="5715000" y="228600"/>
            <a:ext cx="3171826" cy="4621316"/>
          </a:xfrm>
          <a:prstGeom prst="rect">
            <a:avLst/>
          </a:prstGeom>
        </p:spPr>
      </p:pic>
      <p:sp>
        <p:nvSpPr>
          <p:cNvPr id="7" name="TextBox 6"/>
          <p:cNvSpPr txBox="1"/>
          <p:nvPr/>
        </p:nvSpPr>
        <p:spPr>
          <a:xfrm>
            <a:off x="5715000" y="5105400"/>
            <a:ext cx="3581400" cy="1477328"/>
          </a:xfrm>
          <a:prstGeom prst="rect">
            <a:avLst/>
          </a:prstGeom>
          <a:noFill/>
        </p:spPr>
        <p:txBody>
          <a:bodyPr wrap="square" rtlCol="0">
            <a:spAutoFit/>
          </a:bodyPr>
          <a:lstStyle/>
          <a:p>
            <a:r>
              <a:rPr lang="en-US" dirty="0" smtClean="0"/>
              <a:t>Valentin Glushko, Soviet Chief Designer, of all rocket engines at OKB-456 1946-1974.  Led NPO Energia 1974-1989 and design of Energia LV and Buran spaceplane.</a:t>
            </a:r>
            <a:endParaRPr lang="en-US" dirty="0"/>
          </a:p>
        </p:txBody>
      </p:sp>
      <p:sp>
        <p:nvSpPr>
          <p:cNvPr id="8" name="TextBox 7"/>
          <p:cNvSpPr txBox="1"/>
          <p:nvPr/>
        </p:nvSpPr>
        <p:spPr>
          <a:xfrm>
            <a:off x="3505200" y="609600"/>
            <a:ext cx="2133600" cy="369332"/>
          </a:xfrm>
          <a:prstGeom prst="rect">
            <a:avLst/>
          </a:prstGeom>
          <a:noFill/>
        </p:spPr>
        <p:txBody>
          <a:bodyPr wrap="square" rtlCol="0">
            <a:spAutoFit/>
          </a:bodyPr>
          <a:lstStyle/>
          <a:p>
            <a:endParaRPr lang="en-US" dirty="0"/>
          </a:p>
        </p:txBody>
      </p:sp>
      <p:sp>
        <p:nvSpPr>
          <p:cNvPr id="9" name="TextBox 8"/>
          <p:cNvSpPr txBox="1"/>
          <p:nvPr/>
        </p:nvSpPr>
        <p:spPr>
          <a:xfrm>
            <a:off x="3429000" y="152400"/>
            <a:ext cx="2362200" cy="5078313"/>
          </a:xfrm>
          <a:prstGeom prst="rect">
            <a:avLst/>
          </a:prstGeom>
          <a:noFill/>
        </p:spPr>
        <p:txBody>
          <a:bodyPr wrap="square" rtlCol="0">
            <a:spAutoFit/>
          </a:bodyPr>
          <a:lstStyle/>
          <a:p>
            <a:r>
              <a:rPr lang="en-US" dirty="0" smtClean="0"/>
              <a:t>Like the Germans, the Russians had an active rocket club in the 1920s-30s, leading to Korolev's RP-318, Russia's first rocket propelled manned aircraft, powered by Glushko's ORM-65 rocket engine. Korolev and Glushko were thrown into the Soviet gulag in 1938 during the peak of Stalin's insane purges.   Both worked in prison design  bureaus until release in 1944.  </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R-7 launch.jpg"/>
          <p:cNvPicPr>
            <a:picLocks noChangeAspect="1"/>
          </p:cNvPicPr>
          <p:nvPr/>
        </p:nvPicPr>
        <p:blipFill>
          <a:blip r:embed="rId2" cstate="print"/>
          <a:stretch>
            <a:fillRect/>
          </a:stretch>
        </p:blipFill>
        <p:spPr>
          <a:xfrm>
            <a:off x="152399" y="228600"/>
            <a:ext cx="5450065" cy="4114800"/>
          </a:xfrm>
          <a:prstGeom prst="rect">
            <a:avLst/>
          </a:prstGeom>
        </p:spPr>
      </p:pic>
      <p:pic>
        <p:nvPicPr>
          <p:cNvPr id="3" name="Picture 2" descr="rd108_r7_2.jpg"/>
          <p:cNvPicPr>
            <a:picLocks noChangeAspect="1"/>
          </p:cNvPicPr>
          <p:nvPr/>
        </p:nvPicPr>
        <p:blipFill>
          <a:blip r:embed="rId3" cstate="print"/>
          <a:stretch>
            <a:fillRect/>
          </a:stretch>
        </p:blipFill>
        <p:spPr>
          <a:xfrm>
            <a:off x="5648326" y="228600"/>
            <a:ext cx="3267074" cy="4191000"/>
          </a:xfrm>
          <a:prstGeom prst="rect">
            <a:avLst/>
          </a:prstGeom>
        </p:spPr>
      </p:pic>
      <p:sp>
        <p:nvSpPr>
          <p:cNvPr id="4" name="TextBox 3"/>
          <p:cNvSpPr txBox="1"/>
          <p:nvPr/>
        </p:nvSpPr>
        <p:spPr>
          <a:xfrm>
            <a:off x="228600" y="4572000"/>
            <a:ext cx="5257800" cy="1477328"/>
          </a:xfrm>
          <a:prstGeom prst="rect">
            <a:avLst/>
          </a:prstGeom>
          <a:noFill/>
        </p:spPr>
        <p:txBody>
          <a:bodyPr wrap="square" rtlCol="0">
            <a:spAutoFit/>
          </a:bodyPr>
          <a:lstStyle/>
          <a:p>
            <a:r>
              <a:rPr lang="en-US" dirty="0" smtClean="0"/>
              <a:t>Korolev’s R-7 is the first ICBM which flies Sept 7, 1957 after 3 failures from Tyuratam (Baikonur).  R-7 launches Sputnik Oct 4, 1957 and Yuri Gagarin in Vostok-1 capsule April 12, 1961. Over 500 R-7 and evolved Soyuz rockets have launched from this pad.</a:t>
            </a:r>
            <a:endParaRPr lang="en-US" dirty="0"/>
          </a:p>
        </p:txBody>
      </p:sp>
      <p:sp>
        <p:nvSpPr>
          <p:cNvPr id="5" name="TextBox 4"/>
          <p:cNvSpPr txBox="1"/>
          <p:nvPr/>
        </p:nvSpPr>
        <p:spPr>
          <a:xfrm>
            <a:off x="5562600" y="4724400"/>
            <a:ext cx="3429000" cy="1200329"/>
          </a:xfrm>
          <a:prstGeom prst="rect">
            <a:avLst/>
          </a:prstGeom>
          <a:noFill/>
        </p:spPr>
        <p:txBody>
          <a:bodyPr wrap="square" rtlCol="0">
            <a:spAutoFit/>
          </a:bodyPr>
          <a:lstStyle/>
          <a:p>
            <a:r>
              <a:rPr lang="en-US" dirty="0" smtClean="0"/>
              <a:t>Glushko’s RD-108 engine, which powered the second stage of the R-7 rocket.  Four R-7 boosters used the similar RD-107 engine</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putnik_teck.jpg"/>
          <p:cNvPicPr>
            <a:picLocks noChangeAspect="1"/>
          </p:cNvPicPr>
          <p:nvPr/>
        </p:nvPicPr>
        <p:blipFill>
          <a:blip r:embed="rId2" cstate="print"/>
          <a:stretch>
            <a:fillRect/>
          </a:stretch>
        </p:blipFill>
        <p:spPr>
          <a:xfrm>
            <a:off x="228600" y="152400"/>
            <a:ext cx="3124200" cy="3108657"/>
          </a:xfrm>
          <a:prstGeom prst="rect">
            <a:avLst/>
          </a:prstGeom>
        </p:spPr>
      </p:pic>
      <p:pic>
        <p:nvPicPr>
          <p:cNvPr id="3" name="Picture 2" descr="Vostok-1.jpg"/>
          <p:cNvPicPr>
            <a:picLocks noChangeAspect="1"/>
          </p:cNvPicPr>
          <p:nvPr/>
        </p:nvPicPr>
        <p:blipFill>
          <a:blip r:embed="rId3" cstate="print"/>
          <a:stretch>
            <a:fillRect/>
          </a:stretch>
        </p:blipFill>
        <p:spPr>
          <a:xfrm>
            <a:off x="3581400" y="3161763"/>
            <a:ext cx="3321934" cy="3696237"/>
          </a:xfrm>
          <a:prstGeom prst="rect">
            <a:avLst/>
          </a:prstGeom>
        </p:spPr>
      </p:pic>
      <p:pic>
        <p:nvPicPr>
          <p:cNvPr id="4" name="Picture 3" descr="vostok-1_launch.jpg"/>
          <p:cNvPicPr>
            <a:picLocks noChangeAspect="1"/>
          </p:cNvPicPr>
          <p:nvPr/>
        </p:nvPicPr>
        <p:blipFill>
          <a:blip r:embed="rId4" cstate="print"/>
          <a:stretch>
            <a:fillRect/>
          </a:stretch>
        </p:blipFill>
        <p:spPr>
          <a:xfrm>
            <a:off x="4114800" y="152400"/>
            <a:ext cx="4107645" cy="2796540"/>
          </a:xfrm>
          <a:prstGeom prst="rect">
            <a:avLst/>
          </a:prstGeom>
        </p:spPr>
      </p:pic>
      <p:sp>
        <p:nvSpPr>
          <p:cNvPr id="5" name="TextBox 4"/>
          <p:cNvSpPr txBox="1"/>
          <p:nvPr/>
        </p:nvSpPr>
        <p:spPr>
          <a:xfrm>
            <a:off x="6934200" y="3810000"/>
            <a:ext cx="2209800" cy="2308324"/>
          </a:xfrm>
          <a:prstGeom prst="rect">
            <a:avLst/>
          </a:prstGeom>
          <a:noFill/>
        </p:spPr>
        <p:txBody>
          <a:bodyPr wrap="square" rtlCol="0">
            <a:spAutoFit/>
          </a:bodyPr>
          <a:lstStyle/>
          <a:p>
            <a:pPr algn="ctr"/>
            <a:r>
              <a:rPr lang="en-US" dirty="0" smtClean="0"/>
              <a:t>Vostok-1 Capsule and    Yuri Gagarin launch and landing </a:t>
            </a:r>
          </a:p>
          <a:p>
            <a:pPr algn="ctr"/>
            <a:r>
              <a:rPr lang="en-US" dirty="0" smtClean="0"/>
              <a:t>April 12, 1961.</a:t>
            </a:r>
          </a:p>
          <a:p>
            <a:pPr algn="ctr"/>
            <a:r>
              <a:rPr lang="en-US" dirty="0" smtClean="0"/>
              <a:t>First manned spaceflight  and first manned orbital mission.</a:t>
            </a:r>
            <a:endParaRPr lang="en-US" dirty="0"/>
          </a:p>
        </p:txBody>
      </p:sp>
      <p:pic>
        <p:nvPicPr>
          <p:cNvPr id="6" name="Picture 5" descr="Vostok-1 landing.jpg"/>
          <p:cNvPicPr>
            <a:picLocks noChangeAspect="1"/>
          </p:cNvPicPr>
          <p:nvPr/>
        </p:nvPicPr>
        <p:blipFill>
          <a:blip r:embed="rId5" cstate="print"/>
          <a:stretch>
            <a:fillRect/>
          </a:stretch>
        </p:blipFill>
        <p:spPr>
          <a:xfrm>
            <a:off x="228600" y="4419600"/>
            <a:ext cx="3280611" cy="2352136"/>
          </a:xfrm>
          <a:prstGeom prst="rect">
            <a:avLst/>
          </a:prstGeom>
        </p:spPr>
      </p:pic>
      <p:sp>
        <p:nvSpPr>
          <p:cNvPr id="7" name="TextBox 6"/>
          <p:cNvSpPr txBox="1"/>
          <p:nvPr/>
        </p:nvSpPr>
        <p:spPr>
          <a:xfrm>
            <a:off x="228600" y="3352800"/>
            <a:ext cx="3276600" cy="646331"/>
          </a:xfrm>
          <a:prstGeom prst="rect">
            <a:avLst/>
          </a:prstGeom>
          <a:noFill/>
        </p:spPr>
        <p:txBody>
          <a:bodyPr wrap="square" rtlCol="0">
            <a:spAutoFit/>
          </a:bodyPr>
          <a:lstStyle/>
          <a:p>
            <a:pPr algn="ctr"/>
            <a:r>
              <a:rPr lang="en-US" dirty="0" smtClean="0"/>
              <a:t>Sputnik 1 launched Oct 4, 1957-</a:t>
            </a:r>
          </a:p>
          <a:p>
            <a:pPr algn="ctr"/>
            <a:r>
              <a:rPr lang="en-US" dirty="0" smtClean="0"/>
              <a:t>The first artificial earth satellite</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0" y="0"/>
            <a:ext cx="9144000" cy="830997"/>
          </a:xfrm>
          <a:prstGeom prst="rect">
            <a:avLst/>
          </a:prstGeom>
          <a:noFill/>
        </p:spPr>
        <p:txBody>
          <a:bodyPr wrap="square" rtlCol="0">
            <a:spAutoFit/>
          </a:bodyPr>
          <a:lstStyle/>
          <a:p>
            <a:pPr algn="ctr"/>
            <a:r>
              <a:rPr lang="en-US" sz="2400" b="1" dirty="0" smtClean="0">
                <a:effectLst>
                  <a:outerShdw blurRad="38100" dist="38100" dir="2700000" algn="tl">
                    <a:srgbClr val="000000">
                      <a:alpha val="43137"/>
                    </a:srgbClr>
                  </a:outerShdw>
                </a:effectLst>
              </a:rPr>
              <a:t>America moves German rocket scientists to White Sands Missile Range,  New Mexico to aid a fledgling US rocket program</a:t>
            </a:r>
            <a:endParaRPr lang="en-US" sz="2400" b="1" dirty="0">
              <a:effectLst>
                <a:outerShdw blurRad="38100" dist="38100" dir="2700000" algn="tl">
                  <a:srgbClr val="000000">
                    <a:alpha val="43137"/>
                  </a:srgbClr>
                </a:outerShdw>
              </a:effectLst>
            </a:endParaRPr>
          </a:p>
        </p:txBody>
      </p:sp>
      <p:pic>
        <p:nvPicPr>
          <p:cNvPr id="3" name="Picture 2" descr="wac_corp.jpg"/>
          <p:cNvPicPr>
            <a:picLocks noChangeAspect="1"/>
          </p:cNvPicPr>
          <p:nvPr/>
        </p:nvPicPr>
        <p:blipFill>
          <a:blip r:embed="rId2" cstate="print"/>
          <a:stretch>
            <a:fillRect/>
          </a:stretch>
        </p:blipFill>
        <p:spPr>
          <a:xfrm>
            <a:off x="0" y="914400"/>
            <a:ext cx="2987040" cy="3733800"/>
          </a:xfrm>
          <a:prstGeom prst="rect">
            <a:avLst/>
          </a:prstGeom>
        </p:spPr>
      </p:pic>
      <p:sp>
        <p:nvSpPr>
          <p:cNvPr id="4" name="TextBox 3"/>
          <p:cNvSpPr txBox="1"/>
          <p:nvPr/>
        </p:nvSpPr>
        <p:spPr>
          <a:xfrm>
            <a:off x="0" y="4819471"/>
            <a:ext cx="3048000" cy="1200329"/>
          </a:xfrm>
          <a:prstGeom prst="rect">
            <a:avLst/>
          </a:prstGeom>
          <a:noFill/>
        </p:spPr>
        <p:txBody>
          <a:bodyPr wrap="square" rtlCol="0">
            <a:spAutoFit/>
          </a:bodyPr>
          <a:lstStyle/>
          <a:p>
            <a:pPr algn="ctr"/>
            <a:r>
              <a:rPr lang="en-US" dirty="0" smtClean="0"/>
              <a:t>Douglas Aircraft /JPL developed WAC-Corporal sounding rocket first flight Oct 1945 reached 70 km/45 mi</a:t>
            </a:r>
            <a:endParaRPr lang="en-US" dirty="0"/>
          </a:p>
        </p:txBody>
      </p:sp>
      <p:pic>
        <p:nvPicPr>
          <p:cNvPr id="5" name="Picture 4" descr="Bumper-WAC.jpg"/>
          <p:cNvPicPr>
            <a:picLocks noChangeAspect="1"/>
          </p:cNvPicPr>
          <p:nvPr/>
        </p:nvPicPr>
        <p:blipFill>
          <a:blip r:embed="rId3" cstate="print"/>
          <a:stretch>
            <a:fillRect/>
          </a:stretch>
        </p:blipFill>
        <p:spPr>
          <a:xfrm>
            <a:off x="5562600" y="914399"/>
            <a:ext cx="3441700" cy="5742505"/>
          </a:xfrm>
          <a:prstGeom prst="rect">
            <a:avLst/>
          </a:prstGeom>
        </p:spPr>
      </p:pic>
      <p:sp>
        <p:nvSpPr>
          <p:cNvPr id="6" name="TextBox 5"/>
          <p:cNvSpPr txBox="1"/>
          <p:nvPr/>
        </p:nvSpPr>
        <p:spPr>
          <a:xfrm>
            <a:off x="2971800" y="1447800"/>
            <a:ext cx="2514600" cy="2308324"/>
          </a:xfrm>
          <a:prstGeom prst="rect">
            <a:avLst/>
          </a:prstGeom>
          <a:noFill/>
        </p:spPr>
        <p:txBody>
          <a:bodyPr wrap="square" rtlCol="0">
            <a:spAutoFit/>
          </a:bodyPr>
          <a:lstStyle/>
          <a:p>
            <a:pPr algn="ctr"/>
            <a:r>
              <a:rPr lang="en-US" dirty="0" smtClean="0"/>
              <a:t>V-2/Bumper WAC flew 8 times (five failures) from May 1948 including two flights from Cape Canaveral.  Flight 5 altitude 390 km/244 mi reaching Mach 5.2 a record until 1957</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Project_Paperclip_Team_at_Fort_Bliss.jpg"/>
          <p:cNvPicPr>
            <a:picLocks noChangeAspect="1"/>
          </p:cNvPicPr>
          <p:nvPr/>
        </p:nvPicPr>
        <p:blipFill>
          <a:blip r:embed="rId2" cstate="print"/>
          <a:stretch>
            <a:fillRect/>
          </a:stretch>
        </p:blipFill>
        <p:spPr>
          <a:xfrm>
            <a:off x="0" y="2590800"/>
            <a:ext cx="9144000" cy="4267200"/>
          </a:xfrm>
          <a:prstGeom prst="rect">
            <a:avLst/>
          </a:prstGeom>
        </p:spPr>
      </p:pic>
      <p:sp>
        <p:nvSpPr>
          <p:cNvPr id="3" name="TextBox 2"/>
          <p:cNvSpPr txBox="1"/>
          <p:nvPr/>
        </p:nvSpPr>
        <p:spPr>
          <a:xfrm>
            <a:off x="152400" y="152400"/>
            <a:ext cx="8839200" cy="2308324"/>
          </a:xfrm>
          <a:prstGeom prst="rect">
            <a:avLst/>
          </a:prstGeom>
          <a:noFill/>
        </p:spPr>
        <p:txBody>
          <a:bodyPr wrap="square" rtlCol="0">
            <a:spAutoFit/>
          </a:bodyPr>
          <a:lstStyle/>
          <a:p>
            <a:r>
              <a:rPr lang="en-US" sz="2400" dirty="0" smtClean="0"/>
              <a:t>OSS ‘Operation Paperclip’ brings German rocket scientists to Ft Bliss, TX in January 1946.  OSS expunged from the public record the scientists' Nazi Party memberships and created false employment and political biographies for the scientists to circumvent President Truman's anti-Nazi exclusion which would have prevented most German rocket scientists from immigrating to America . </a:t>
            </a:r>
            <a:endParaRPr lang="en-US" sz="2400" dirty="0"/>
          </a:p>
        </p:txBody>
      </p:sp>
      <p:sp>
        <p:nvSpPr>
          <p:cNvPr id="10" name="TextBox 9"/>
          <p:cNvSpPr txBox="1"/>
          <p:nvPr/>
        </p:nvSpPr>
        <p:spPr>
          <a:xfrm>
            <a:off x="6477000" y="6488668"/>
            <a:ext cx="2286000" cy="369332"/>
          </a:xfrm>
          <a:prstGeom prst="rect">
            <a:avLst/>
          </a:prstGeom>
          <a:noFill/>
        </p:spPr>
        <p:txBody>
          <a:bodyPr wrap="square" rtlCol="0">
            <a:spAutoFit/>
          </a:bodyPr>
          <a:lstStyle/>
          <a:p>
            <a:r>
              <a:rPr lang="en-US" dirty="0" err="1" smtClean="0">
                <a:solidFill>
                  <a:schemeClr val="bg1"/>
                </a:solidFill>
              </a:rPr>
              <a:t>Wernher</a:t>
            </a:r>
            <a:r>
              <a:rPr lang="en-US" dirty="0" smtClean="0">
                <a:solidFill>
                  <a:schemeClr val="bg1"/>
                </a:solidFill>
              </a:rPr>
              <a:t> von Braun</a:t>
            </a:r>
            <a:endParaRPr lang="en-US" dirty="0">
              <a:solidFill>
                <a:schemeClr val="bg1"/>
              </a:solidFill>
            </a:endParaRPr>
          </a:p>
        </p:txBody>
      </p:sp>
      <p:cxnSp>
        <p:nvCxnSpPr>
          <p:cNvPr id="7" name="Straight Arrow Connector 6"/>
          <p:cNvCxnSpPr/>
          <p:nvPr/>
        </p:nvCxnSpPr>
        <p:spPr>
          <a:xfrm flipH="1" flipV="1">
            <a:off x="5943600" y="5029200"/>
            <a:ext cx="609600" cy="1524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normAutofit fontScale="90000"/>
          </a:bodyPr>
          <a:lstStyle/>
          <a:p>
            <a:r>
              <a:rPr lang="en-US" sz="3200" dirty="0" smtClean="0"/>
              <a:t>After Sputnik, America’s first civilian satellite launch attempt ends in spectacular failure</a:t>
            </a:r>
            <a:endParaRPr lang="en-US" sz="3200" dirty="0"/>
          </a:p>
        </p:txBody>
      </p:sp>
      <p:pic>
        <p:nvPicPr>
          <p:cNvPr id="4" name="Content Placeholder 3" descr="Vanguard 1.jpg"/>
          <p:cNvPicPr>
            <a:picLocks noGrp="1" noChangeAspect="1"/>
          </p:cNvPicPr>
          <p:nvPr>
            <p:ph idx="1"/>
          </p:nvPr>
        </p:nvPicPr>
        <p:blipFill>
          <a:blip r:embed="rId2" cstate="print"/>
          <a:stretch>
            <a:fillRect/>
          </a:stretch>
        </p:blipFill>
        <p:spPr>
          <a:xfrm>
            <a:off x="381000" y="1221581"/>
            <a:ext cx="4114800" cy="5636419"/>
          </a:xfrm>
        </p:spPr>
      </p:pic>
      <p:sp>
        <p:nvSpPr>
          <p:cNvPr id="5" name="TextBox 4"/>
          <p:cNvSpPr txBox="1"/>
          <p:nvPr/>
        </p:nvSpPr>
        <p:spPr>
          <a:xfrm>
            <a:off x="4572000" y="1066800"/>
            <a:ext cx="4572000" cy="5632311"/>
          </a:xfrm>
          <a:prstGeom prst="rect">
            <a:avLst/>
          </a:prstGeom>
          <a:noFill/>
        </p:spPr>
        <p:txBody>
          <a:bodyPr wrap="square" rtlCol="0">
            <a:spAutoFit/>
          </a:bodyPr>
          <a:lstStyle/>
          <a:p>
            <a:r>
              <a:rPr lang="en-US" dirty="0" smtClean="0"/>
              <a:t>Following the stunning and unexpected launch of Sputnik in Oct 1957 and Sputnik 2 with </a:t>
            </a:r>
            <a:r>
              <a:rPr lang="en-US" dirty="0" err="1" smtClean="0"/>
              <a:t>Laika</a:t>
            </a:r>
            <a:r>
              <a:rPr lang="en-US" dirty="0" smtClean="0"/>
              <a:t> the dog in Nov 1957, America’s first attempt to launch a satellite with the US Navy developed Vanguard 1 explodes on the launch pad December, 6, 1957.</a:t>
            </a:r>
          </a:p>
          <a:p>
            <a:endParaRPr lang="en-US" dirty="0" smtClean="0"/>
          </a:p>
          <a:p>
            <a:r>
              <a:rPr lang="en-US" dirty="0" smtClean="0"/>
              <a:t>Von Braun and his Redstone Arsenal US Army team had lost the competition to the US Navy in 1955 to launch the first US earth orbiting satellite as part of the 1957 International Geophysical Year (IGY) project .</a:t>
            </a:r>
          </a:p>
          <a:p>
            <a:endParaRPr lang="en-US" dirty="0" smtClean="0"/>
          </a:p>
          <a:p>
            <a:r>
              <a:rPr lang="en-US" dirty="0" smtClean="0"/>
              <a:t>Disappointed but undeterred, von Braun and his team quietly continued work on the Jupiter-C  rocket and Explorer 1 spacecraft with William Pickering’s JPL team and James Van Allen developing the Explorer 1 satellite.  They launched America’s first satellite into orbit on January 31, 1958 .   </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715962"/>
          </a:xfrm>
        </p:spPr>
        <p:txBody>
          <a:bodyPr>
            <a:normAutofit/>
          </a:bodyPr>
          <a:lstStyle/>
          <a:p>
            <a:r>
              <a:rPr lang="en-US" sz="3200" dirty="0" smtClean="0"/>
              <a:t>Wernher von Braun</a:t>
            </a:r>
            <a:endParaRPr lang="en-US" sz="3200" dirty="0"/>
          </a:p>
        </p:txBody>
      </p:sp>
      <p:pic>
        <p:nvPicPr>
          <p:cNvPr id="4" name="Content Placeholder 3" descr="210px-Walt_Disney_and_Dr._Wernher_von_Braun_-_GPN-2000-000060.jpg"/>
          <p:cNvPicPr>
            <a:picLocks noGrp="1" noChangeAspect="1"/>
          </p:cNvPicPr>
          <p:nvPr>
            <p:ph idx="1"/>
          </p:nvPr>
        </p:nvPicPr>
        <p:blipFill>
          <a:blip r:embed="rId2" cstate="print"/>
          <a:stretch>
            <a:fillRect/>
          </a:stretch>
        </p:blipFill>
        <p:spPr>
          <a:xfrm>
            <a:off x="152400" y="990600"/>
            <a:ext cx="2758440" cy="3494024"/>
          </a:xfrm>
        </p:spPr>
      </p:pic>
      <p:sp>
        <p:nvSpPr>
          <p:cNvPr id="5" name="TextBox 4"/>
          <p:cNvSpPr txBox="1"/>
          <p:nvPr/>
        </p:nvSpPr>
        <p:spPr>
          <a:xfrm>
            <a:off x="152400" y="4800600"/>
            <a:ext cx="2667000" cy="1200329"/>
          </a:xfrm>
          <a:prstGeom prst="rect">
            <a:avLst/>
          </a:prstGeom>
          <a:noFill/>
        </p:spPr>
        <p:txBody>
          <a:bodyPr wrap="square" rtlCol="0">
            <a:spAutoFit/>
          </a:bodyPr>
          <a:lstStyle/>
          <a:p>
            <a:pPr algn="ctr"/>
            <a:r>
              <a:rPr lang="en-US" dirty="0" smtClean="0"/>
              <a:t>Von Braun and Walt Disney “Man In Space” TV Series 1955 about Space Exploration</a:t>
            </a:r>
            <a:endParaRPr lang="en-US" dirty="0"/>
          </a:p>
        </p:txBody>
      </p:sp>
      <p:pic>
        <p:nvPicPr>
          <p:cNvPr id="6" name="Picture 5" descr="explorer1_launch.jpg"/>
          <p:cNvPicPr>
            <a:picLocks noChangeAspect="1"/>
          </p:cNvPicPr>
          <p:nvPr/>
        </p:nvPicPr>
        <p:blipFill>
          <a:blip r:embed="rId3" cstate="print"/>
          <a:stretch>
            <a:fillRect/>
          </a:stretch>
        </p:blipFill>
        <p:spPr>
          <a:xfrm>
            <a:off x="2971800" y="2209800"/>
            <a:ext cx="3149880" cy="3503523"/>
          </a:xfrm>
          <a:prstGeom prst="rect">
            <a:avLst/>
          </a:prstGeom>
        </p:spPr>
      </p:pic>
      <p:pic>
        <p:nvPicPr>
          <p:cNvPr id="7" name="Picture 6" descr="exp1team.jpg"/>
          <p:cNvPicPr>
            <a:picLocks noChangeAspect="1"/>
          </p:cNvPicPr>
          <p:nvPr/>
        </p:nvPicPr>
        <p:blipFill>
          <a:blip r:embed="rId4" cstate="print"/>
          <a:stretch>
            <a:fillRect/>
          </a:stretch>
        </p:blipFill>
        <p:spPr>
          <a:xfrm>
            <a:off x="5148495" y="1066800"/>
            <a:ext cx="3995505" cy="2667000"/>
          </a:xfrm>
          <a:prstGeom prst="rect">
            <a:avLst/>
          </a:prstGeom>
        </p:spPr>
      </p:pic>
      <p:sp>
        <p:nvSpPr>
          <p:cNvPr id="8" name="TextBox 7"/>
          <p:cNvSpPr txBox="1"/>
          <p:nvPr/>
        </p:nvSpPr>
        <p:spPr>
          <a:xfrm>
            <a:off x="2971800" y="5791200"/>
            <a:ext cx="3048000" cy="923330"/>
          </a:xfrm>
          <a:prstGeom prst="rect">
            <a:avLst/>
          </a:prstGeom>
          <a:noFill/>
        </p:spPr>
        <p:txBody>
          <a:bodyPr wrap="square" rtlCol="0">
            <a:spAutoFit/>
          </a:bodyPr>
          <a:lstStyle/>
          <a:p>
            <a:pPr algn="ctr"/>
            <a:r>
              <a:rPr lang="en-US" dirty="0" smtClean="0"/>
              <a:t>Jupiter-C  and Explorer 1</a:t>
            </a:r>
          </a:p>
          <a:p>
            <a:pPr algn="ctr"/>
            <a:r>
              <a:rPr lang="en-US" dirty="0" smtClean="0"/>
              <a:t> First US Satellite</a:t>
            </a:r>
          </a:p>
          <a:p>
            <a:pPr algn="ctr"/>
            <a:r>
              <a:rPr lang="en-US" dirty="0" smtClean="0"/>
              <a:t> Jan 31, 1958</a:t>
            </a:r>
            <a:endParaRPr lang="en-US" dirty="0"/>
          </a:p>
        </p:txBody>
      </p:sp>
      <p:sp>
        <p:nvSpPr>
          <p:cNvPr id="9" name="TextBox 8"/>
          <p:cNvSpPr txBox="1"/>
          <p:nvPr/>
        </p:nvSpPr>
        <p:spPr>
          <a:xfrm>
            <a:off x="6324600" y="4038600"/>
            <a:ext cx="2667000" cy="923330"/>
          </a:xfrm>
          <a:prstGeom prst="rect">
            <a:avLst/>
          </a:prstGeom>
          <a:noFill/>
        </p:spPr>
        <p:txBody>
          <a:bodyPr wrap="square" rtlCol="0">
            <a:spAutoFit/>
          </a:bodyPr>
          <a:lstStyle/>
          <a:p>
            <a:pPr algn="ctr"/>
            <a:r>
              <a:rPr lang="en-US" dirty="0" smtClean="0"/>
              <a:t>Pickering, Van Allen, Von Braun proudly display Explorer 1 model</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Redstone rocket.jpg"/>
          <p:cNvPicPr>
            <a:picLocks noChangeAspect="1"/>
          </p:cNvPicPr>
          <p:nvPr/>
        </p:nvPicPr>
        <p:blipFill>
          <a:blip r:embed="rId2" cstate="print"/>
          <a:stretch>
            <a:fillRect/>
          </a:stretch>
        </p:blipFill>
        <p:spPr>
          <a:xfrm>
            <a:off x="4495800" y="0"/>
            <a:ext cx="4517787" cy="6858000"/>
          </a:xfrm>
          <a:prstGeom prst="rect">
            <a:avLst/>
          </a:prstGeom>
        </p:spPr>
      </p:pic>
      <p:sp>
        <p:nvSpPr>
          <p:cNvPr id="5" name="TextBox 4"/>
          <p:cNvSpPr txBox="1"/>
          <p:nvPr/>
        </p:nvSpPr>
        <p:spPr>
          <a:xfrm>
            <a:off x="152400" y="838200"/>
            <a:ext cx="4191000" cy="4524315"/>
          </a:xfrm>
          <a:prstGeom prst="rect">
            <a:avLst/>
          </a:prstGeom>
          <a:noFill/>
        </p:spPr>
        <p:txBody>
          <a:bodyPr wrap="square" rtlCol="0">
            <a:spAutoFit/>
          </a:bodyPr>
          <a:lstStyle/>
          <a:p>
            <a:r>
              <a:rPr lang="en-US" dirty="0" smtClean="0"/>
              <a:t>Werhner von Braun and the Huntsville, Alabama Redstone Arsenal team develop the man rated Redstone rocket derived from the Jupiter-C to carry America’s first man in space in a Mercury capsule developed by the manned spacecraft center in Houston, TX. </a:t>
            </a:r>
          </a:p>
          <a:p>
            <a:endParaRPr lang="en-US" dirty="0" smtClean="0"/>
          </a:p>
          <a:p>
            <a:r>
              <a:rPr lang="en-US" dirty="0" smtClean="0"/>
              <a:t>Alan </a:t>
            </a:r>
            <a:r>
              <a:rPr lang="en-US" dirty="0" err="1" smtClean="0"/>
              <a:t>Shepard</a:t>
            </a:r>
            <a:r>
              <a:rPr lang="en-US" dirty="0" smtClean="0"/>
              <a:t> rides the Redstone on May 5, 1961 on a 15 minute suborbital flight in the Mercury spacecraft Freedom 7 as the first American in Space.  </a:t>
            </a:r>
          </a:p>
          <a:p>
            <a:endParaRPr lang="en-US" dirty="0" smtClean="0"/>
          </a:p>
          <a:p>
            <a:r>
              <a:rPr lang="en-US" dirty="0" smtClean="0"/>
              <a:t>Gus Grissom rides the second Redstone in the Mercury capsule Liberty Bell 7 on July 21, 1961.</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792162"/>
          </a:xfrm>
        </p:spPr>
        <p:txBody>
          <a:bodyPr>
            <a:normAutofit fontScale="90000"/>
          </a:bodyPr>
          <a:lstStyle/>
          <a:p>
            <a:r>
              <a:rPr lang="en-US" sz="3200" dirty="0" smtClean="0"/>
              <a:t>Early dreamers of space travel</a:t>
            </a:r>
            <a:br>
              <a:rPr lang="en-US" sz="3200" dirty="0" smtClean="0"/>
            </a:br>
            <a:r>
              <a:rPr lang="en-US" sz="3200" dirty="0" smtClean="0"/>
              <a:t>Konstantin Tsiolkovsky  1857-1935</a:t>
            </a:r>
            <a:endParaRPr lang="en-US" sz="3200" dirty="0"/>
          </a:p>
        </p:txBody>
      </p:sp>
      <p:pic>
        <p:nvPicPr>
          <p:cNvPr id="4" name="Content Placeholder 3" descr="Konstantin Tsiolkovsky.jpg"/>
          <p:cNvPicPr>
            <a:picLocks noGrp="1" noChangeAspect="1"/>
          </p:cNvPicPr>
          <p:nvPr>
            <p:ph idx="1"/>
          </p:nvPr>
        </p:nvPicPr>
        <p:blipFill>
          <a:blip r:embed="rId2" cstate="print"/>
          <a:stretch>
            <a:fillRect/>
          </a:stretch>
        </p:blipFill>
        <p:spPr>
          <a:xfrm>
            <a:off x="3352800" y="1600200"/>
            <a:ext cx="5396459" cy="4114800"/>
          </a:xfrm>
        </p:spPr>
      </p:pic>
      <p:sp>
        <p:nvSpPr>
          <p:cNvPr id="5" name="TextBox 4"/>
          <p:cNvSpPr txBox="1"/>
          <p:nvPr/>
        </p:nvSpPr>
        <p:spPr>
          <a:xfrm>
            <a:off x="152400" y="1600200"/>
            <a:ext cx="3124200" cy="4524315"/>
          </a:xfrm>
          <a:prstGeom prst="rect">
            <a:avLst/>
          </a:prstGeom>
          <a:noFill/>
        </p:spPr>
        <p:txBody>
          <a:bodyPr wrap="square" rtlCol="0">
            <a:spAutoFit/>
          </a:bodyPr>
          <a:lstStyle/>
          <a:p>
            <a:r>
              <a:rPr lang="en-US" dirty="0" smtClean="0"/>
              <a:t>The founding father of Russian rocketry and  astronautics who lived in Kaluga, Russia.  Deaf from scarlet fever he could not attend school.  Self-educated and inspired by Jules Verne, he published, 'The Exploration of Cosmic Space by Means of Reaction Devices', in 1903.  This pivotal work laid out the fundamental theories on rocket and spacecraft design, rocket trajectories and astronautics . He published approximately 90 works on space travel and related subjects.   </a:t>
            </a:r>
            <a:endParaRPr lang="en-US" dirty="0"/>
          </a:p>
        </p:txBody>
      </p:sp>
      <p:sp>
        <p:nvSpPr>
          <p:cNvPr id="6" name="TextBox 5"/>
          <p:cNvSpPr txBox="1"/>
          <p:nvPr/>
        </p:nvSpPr>
        <p:spPr>
          <a:xfrm>
            <a:off x="3581400" y="5867400"/>
            <a:ext cx="5029200" cy="369332"/>
          </a:xfrm>
          <a:prstGeom prst="rect">
            <a:avLst/>
          </a:prstGeom>
          <a:noFill/>
        </p:spPr>
        <p:txBody>
          <a:bodyPr wrap="square" rtlCol="0">
            <a:spAutoFit/>
          </a:bodyPr>
          <a:lstStyle/>
          <a:p>
            <a:pPr algn="ctr"/>
            <a:r>
              <a:rPr lang="en-US" dirty="0" smtClean="0"/>
              <a:t> Delta Velocity = </a:t>
            </a:r>
            <a:r>
              <a:rPr lang="en-US" dirty="0" err="1" smtClean="0"/>
              <a:t>Isp</a:t>
            </a:r>
            <a:r>
              <a:rPr lang="en-US" dirty="0" smtClean="0"/>
              <a:t> g </a:t>
            </a:r>
            <a:r>
              <a:rPr lang="en-US" dirty="0" err="1" smtClean="0"/>
              <a:t>ln</a:t>
            </a:r>
            <a:r>
              <a:rPr lang="en-US" dirty="0" smtClean="0"/>
              <a:t> (Mass initial/Mass final)</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44562"/>
          </a:xfrm>
        </p:spPr>
        <p:txBody>
          <a:bodyPr>
            <a:normAutofit fontScale="90000"/>
          </a:bodyPr>
          <a:lstStyle/>
          <a:p>
            <a:r>
              <a:rPr lang="en-US" sz="3200" b="1" dirty="0" smtClean="0">
                <a:effectLst>
                  <a:outerShdw blurRad="38100" dist="38100" dir="2700000" algn="tl">
                    <a:srgbClr val="000000">
                      <a:alpha val="43137"/>
                    </a:srgbClr>
                  </a:outerShdw>
                </a:effectLst>
              </a:rPr>
              <a:t>America’s first ICBM—Atlas—operational Oct 1959</a:t>
            </a:r>
            <a:endParaRPr lang="en-US" sz="3200" b="1" dirty="0">
              <a:effectLst>
                <a:outerShdw blurRad="38100" dist="38100" dir="2700000" algn="tl">
                  <a:srgbClr val="000000">
                    <a:alpha val="43137"/>
                  </a:srgbClr>
                </a:outerShdw>
              </a:effectLst>
            </a:endParaRPr>
          </a:p>
        </p:txBody>
      </p:sp>
      <p:pic>
        <p:nvPicPr>
          <p:cNvPr id="4" name="Content Placeholder 3" descr="300px-Atlas_missile_launch.jpg"/>
          <p:cNvPicPr>
            <a:picLocks noGrp="1" noChangeAspect="1"/>
          </p:cNvPicPr>
          <p:nvPr>
            <p:ph idx="1"/>
          </p:nvPr>
        </p:nvPicPr>
        <p:blipFill>
          <a:blip r:embed="rId2" cstate="print"/>
          <a:stretch>
            <a:fillRect/>
          </a:stretch>
        </p:blipFill>
        <p:spPr>
          <a:xfrm>
            <a:off x="4724400" y="838200"/>
            <a:ext cx="4114800" cy="5867400"/>
          </a:xfrm>
        </p:spPr>
      </p:pic>
      <p:sp>
        <p:nvSpPr>
          <p:cNvPr id="5" name="TextBox 4"/>
          <p:cNvSpPr txBox="1"/>
          <p:nvPr/>
        </p:nvSpPr>
        <p:spPr>
          <a:xfrm>
            <a:off x="152400" y="1371601"/>
            <a:ext cx="4495800" cy="5078313"/>
          </a:xfrm>
          <a:prstGeom prst="rect">
            <a:avLst/>
          </a:prstGeom>
          <a:noFill/>
        </p:spPr>
        <p:txBody>
          <a:bodyPr wrap="square" rtlCol="0">
            <a:spAutoFit/>
          </a:bodyPr>
          <a:lstStyle/>
          <a:p>
            <a:r>
              <a:rPr lang="en-US" dirty="0" smtClean="0"/>
              <a:t>May 1954 </a:t>
            </a:r>
            <a:r>
              <a:rPr lang="en-US" dirty="0" err="1" smtClean="0"/>
              <a:t>Convair’s</a:t>
            </a:r>
            <a:r>
              <a:rPr lang="en-US" dirty="0" smtClean="0"/>
              <a:t> Atlas program was formally given the highest national priority.  First flight was June 1957.  4 of the first 8 test flights failed.  The first successful flight  to full range occurred 28 November 1958. Atlas ICBMs were deployed operationally from 31 October 1959 to 12 April 1965.  Atlas placed four Mercury astronauts in orbit (Feb 20, 1962-May 1963) and became the foundation for a family of highly successful space launch vehicles--Atlas Agena, Atlas Centaur, evolving to Atlas V using a Russian RD-180 engine.</a:t>
            </a:r>
          </a:p>
          <a:p>
            <a:endParaRPr lang="en-US" dirty="0" smtClean="0"/>
          </a:p>
          <a:p>
            <a:r>
              <a:rPr lang="en-US" dirty="0" smtClean="0"/>
              <a:t>Atlas ICBM was 85 feet tall, 10 feet diameter weighing 260,000 lbs at launch with 360,000 lbs of thrust and range 9000 mi.</a:t>
            </a:r>
          </a:p>
          <a:p>
            <a:endParaRPr lang="en-US" dirty="0" smtClean="0"/>
          </a:p>
          <a:p>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63562"/>
          </a:xfrm>
        </p:spPr>
        <p:txBody>
          <a:bodyPr>
            <a:normAutofit fontScale="90000"/>
          </a:bodyPr>
          <a:lstStyle/>
          <a:p>
            <a:r>
              <a:rPr lang="en-US" sz="3600" dirty="0" smtClean="0"/>
              <a:t>America’s first man in orbit</a:t>
            </a:r>
            <a:endParaRPr lang="en-US" sz="3600" dirty="0"/>
          </a:p>
        </p:txBody>
      </p:sp>
      <p:pic>
        <p:nvPicPr>
          <p:cNvPr id="5" name="Content Placeholder 4" descr="Friendship 7 John Glenn launch.jpg"/>
          <p:cNvPicPr>
            <a:picLocks noGrp="1" noChangeAspect="1"/>
          </p:cNvPicPr>
          <p:nvPr>
            <p:ph idx="1"/>
          </p:nvPr>
        </p:nvPicPr>
        <p:blipFill>
          <a:blip r:embed="rId2" cstate="print"/>
          <a:stretch>
            <a:fillRect/>
          </a:stretch>
        </p:blipFill>
        <p:spPr>
          <a:xfrm>
            <a:off x="0" y="762000"/>
            <a:ext cx="4495800" cy="5655243"/>
          </a:xfrm>
        </p:spPr>
      </p:pic>
      <p:pic>
        <p:nvPicPr>
          <p:cNvPr id="6" name="Picture 5" descr="Friendship 7 egress.jpg"/>
          <p:cNvPicPr>
            <a:picLocks noChangeAspect="1"/>
          </p:cNvPicPr>
          <p:nvPr/>
        </p:nvPicPr>
        <p:blipFill>
          <a:blip r:embed="rId3" cstate="print"/>
          <a:stretch>
            <a:fillRect/>
          </a:stretch>
        </p:blipFill>
        <p:spPr>
          <a:xfrm>
            <a:off x="4572000" y="762000"/>
            <a:ext cx="4343400" cy="3253357"/>
          </a:xfrm>
          <a:prstGeom prst="rect">
            <a:avLst/>
          </a:prstGeom>
        </p:spPr>
      </p:pic>
      <p:sp>
        <p:nvSpPr>
          <p:cNvPr id="7" name="TextBox 6"/>
          <p:cNvSpPr txBox="1"/>
          <p:nvPr/>
        </p:nvSpPr>
        <p:spPr>
          <a:xfrm flipH="1">
            <a:off x="4648200" y="4953000"/>
            <a:ext cx="4495800" cy="923330"/>
          </a:xfrm>
          <a:prstGeom prst="rect">
            <a:avLst/>
          </a:prstGeom>
          <a:noFill/>
        </p:spPr>
        <p:txBody>
          <a:bodyPr wrap="square" rtlCol="0">
            <a:spAutoFit/>
          </a:bodyPr>
          <a:lstStyle/>
          <a:p>
            <a:pPr algn="ctr"/>
            <a:r>
              <a:rPr lang="en-US" dirty="0" smtClean="0"/>
              <a:t>John Herschel Glenn, </a:t>
            </a:r>
            <a:r>
              <a:rPr lang="en-US" dirty="0" err="1" smtClean="0"/>
              <a:t>Jr</a:t>
            </a:r>
            <a:r>
              <a:rPr lang="en-US" dirty="0" smtClean="0"/>
              <a:t>  becomes the first American to orbit the earth Feb 20, 1962 completing 3 orbits of the Earth</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Atlas family of launch vehicles</a:t>
            </a:r>
            <a:br>
              <a:rPr lang="en-US" dirty="0" smtClean="0"/>
            </a:br>
            <a:r>
              <a:rPr lang="en-US" dirty="0" smtClean="0"/>
              <a:t>1957-2012</a:t>
            </a:r>
            <a:endParaRPr lang="en-US" dirty="0"/>
          </a:p>
        </p:txBody>
      </p:sp>
      <p:pic>
        <p:nvPicPr>
          <p:cNvPr id="4" name="Content Placeholder 3" descr="Atlas Family.jpg"/>
          <p:cNvPicPr>
            <a:picLocks noGrp="1" noChangeAspect="1"/>
          </p:cNvPicPr>
          <p:nvPr>
            <p:ph idx="1"/>
          </p:nvPr>
        </p:nvPicPr>
        <p:blipFill>
          <a:blip r:embed="rId2" cstate="print"/>
          <a:stretch>
            <a:fillRect/>
          </a:stretch>
        </p:blipFill>
        <p:spPr>
          <a:xfrm>
            <a:off x="28513" y="2313780"/>
            <a:ext cx="9092588" cy="3858420"/>
          </a:xfr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oyuz Launch.jpg"/>
          <p:cNvPicPr>
            <a:picLocks noChangeAspect="1"/>
          </p:cNvPicPr>
          <p:nvPr/>
        </p:nvPicPr>
        <p:blipFill>
          <a:blip r:embed="rId2" cstate="print"/>
          <a:stretch>
            <a:fillRect/>
          </a:stretch>
        </p:blipFill>
        <p:spPr>
          <a:xfrm>
            <a:off x="5181600" y="262929"/>
            <a:ext cx="3734335" cy="6442671"/>
          </a:xfrm>
          <a:prstGeom prst="rect">
            <a:avLst/>
          </a:prstGeom>
        </p:spPr>
      </p:pic>
      <p:pic>
        <p:nvPicPr>
          <p:cNvPr id="5" name="Picture 4" descr="800px-Soyuz_TMA-7_spacecraft2edit1.jpg"/>
          <p:cNvPicPr>
            <a:picLocks noChangeAspect="1"/>
          </p:cNvPicPr>
          <p:nvPr/>
        </p:nvPicPr>
        <p:blipFill>
          <a:blip r:embed="rId3" cstate="print"/>
          <a:stretch>
            <a:fillRect/>
          </a:stretch>
        </p:blipFill>
        <p:spPr>
          <a:xfrm>
            <a:off x="0" y="-1"/>
            <a:ext cx="4953000" cy="3281363"/>
          </a:xfrm>
          <a:prstGeom prst="rect">
            <a:avLst/>
          </a:prstGeom>
        </p:spPr>
      </p:pic>
      <p:sp>
        <p:nvSpPr>
          <p:cNvPr id="6" name="TextBox 5"/>
          <p:cNvSpPr txBox="1"/>
          <p:nvPr/>
        </p:nvSpPr>
        <p:spPr>
          <a:xfrm>
            <a:off x="0" y="3429000"/>
            <a:ext cx="5105400" cy="369332"/>
          </a:xfrm>
          <a:prstGeom prst="rect">
            <a:avLst/>
          </a:prstGeom>
          <a:noFill/>
        </p:spPr>
        <p:txBody>
          <a:bodyPr wrap="square" rtlCol="0">
            <a:spAutoFit/>
          </a:bodyPr>
          <a:lstStyle/>
          <a:p>
            <a:pPr algn="ctr"/>
            <a:r>
              <a:rPr lang="en-US" dirty="0" smtClean="0"/>
              <a:t>Evolved Soyuz launcher and 3 person Soyuz capsule</a:t>
            </a:r>
            <a:endParaRPr lang="en-US" dirty="0"/>
          </a:p>
        </p:txBody>
      </p:sp>
      <p:pic>
        <p:nvPicPr>
          <p:cNvPr id="7" name="Picture 6" descr="Baikonur Cosmodrome.jpg"/>
          <p:cNvPicPr>
            <a:picLocks noChangeAspect="1"/>
          </p:cNvPicPr>
          <p:nvPr/>
        </p:nvPicPr>
        <p:blipFill>
          <a:blip r:embed="rId4" cstate="print"/>
          <a:stretch>
            <a:fillRect/>
          </a:stretch>
        </p:blipFill>
        <p:spPr>
          <a:xfrm>
            <a:off x="0" y="3886200"/>
            <a:ext cx="4993212" cy="281940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3" descr="220px-Kennedy_vonbraun_19may63_02.jpg"/>
          <p:cNvPicPr>
            <a:picLocks noGrp="1" noChangeAspect="1"/>
          </p:cNvPicPr>
          <p:nvPr>
            <p:ph idx="4294967295"/>
          </p:nvPr>
        </p:nvPicPr>
        <p:blipFill>
          <a:blip r:embed="rId2" cstate="print"/>
          <a:stretch>
            <a:fillRect/>
          </a:stretch>
        </p:blipFill>
        <p:spPr>
          <a:xfrm>
            <a:off x="6400800" y="838200"/>
            <a:ext cx="2743200" cy="3784600"/>
          </a:xfrm>
        </p:spPr>
      </p:pic>
      <p:pic>
        <p:nvPicPr>
          <p:cNvPr id="5" name="Picture 4" descr="220px-S-IC_engines_and_Von_Braun.jpg"/>
          <p:cNvPicPr>
            <a:picLocks noChangeAspect="1"/>
          </p:cNvPicPr>
          <p:nvPr/>
        </p:nvPicPr>
        <p:blipFill>
          <a:blip r:embed="rId3" cstate="print"/>
          <a:stretch>
            <a:fillRect/>
          </a:stretch>
        </p:blipFill>
        <p:spPr>
          <a:xfrm>
            <a:off x="152400" y="914400"/>
            <a:ext cx="2819400" cy="3733800"/>
          </a:xfrm>
          <a:prstGeom prst="rect">
            <a:avLst/>
          </a:prstGeom>
        </p:spPr>
      </p:pic>
      <p:sp>
        <p:nvSpPr>
          <p:cNvPr id="6" name="TextBox 5"/>
          <p:cNvSpPr txBox="1"/>
          <p:nvPr/>
        </p:nvSpPr>
        <p:spPr>
          <a:xfrm>
            <a:off x="6477000" y="4876800"/>
            <a:ext cx="2667000" cy="646331"/>
          </a:xfrm>
          <a:prstGeom prst="rect">
            <a:avLst/>
          </a:prstGeom>
          <a:noFill/>
        </p:spPr>
        <p:txBody>
          <a:bodyPr wrap="square" rtlCol="0">
            <a:spAutoFit/>
          </a:bodyPr>
          <a:lstStyle/>
          <a:p>
            <a:pPr algn="ctr"/>
            <a:r>
              <a:rPr lang="en-US" dirty="0" smtClean="0"/>
              <a:t>Von Braun and JFK  at Redstone Arsenal, AL 1963</a:t>
            </a:r>
            <a:endParaRPr lang="en-US" dirty="0"/>
          </a:p>
        </p:txBody>
      </p:sp>
      <p:sp>
        <p:nvSpPr>
          <p:cNvPr id="7" name="TextBox 6"/>
          <p:cNvSpPr txBox="1"/>
          <p:nvPr/>
        </p:nvSpPr>
        <p:spPr>
          <a:xfrm>
            <a:off x="152400" y="5029200"/>
            <a:ext cx="2971800" cy="646331"/>
          </a:xfrm>
          <a:prstGeom prst="rect">
            <a:avLst/>
          </a:prstGeom>
          <a:noFill/>
        </p:spPr>
        <p:txBody>
          <a:bodyPr wrap="square" rtlCol="0">
            <a:spAutoFit/>
          </a:bodyPr>
          <a:lstStyle/>
          <a:p>
            <a:r>
              <a:rPr lang="en-US" dirty="0" smtClean="0"/>
              <a:t>Von Braun with his mighty Saturn V F1 engine MSFC</a:t>
            </a:r>
            <a:endParaRPr lang="en-US" dirty="0"/>
          </a:p>
        </p:txBody>
      </p:sp>
      <p:pic>
        <p:nvPicPr>
          <p:cNvPr id="8" name="Picture 7" descr="apollo_11_launch.jpg"/>
          <p:cNvPicPr>
            <a:picLocks noChangeAspect="1"/>
          </p:cNvPicPr>
          <p:nvPr/>
        </p:nvPicPr>
        <p:blipFill>
          <a:blip r:embed="rId4" cstate="print"/>
          <a:stretch>
            <a:fillRect/>
          </a:stretch>
        </p:blipFill>
        <p:spPr>
          <a:xfrm>
            <a:off x="3048000" y="2209800"/>
            <a:ext cx="3124200" cy="3800475"/>
          </a:xfrm>
          <a:prstGeom prst="rect">
            <a:avLst/>
          </a:prstGeom>
        </p:spPr>
      </p:pic>
      <p:sp>
        <p:nvSpPr>
          <p:cNvPr id="9" name="TextBox 8"/>
          <p:cNvSpPr txBox="1"/>
          <p:nvPr/>
        </p:nvSpPr>
        <p:spPr>
          <a:xfrm>
            <a:off x="3124200" y="1371600"/>
            <a:ext cx="2971800" cy="369332"/>
          </a:xfrm>
          <a:prstGeom prst="rect">
            <a:avLst/>
          </a:prstGeom>
          <a:noFill/>
        </p:spPr>
        <p:txBody>
          <a:bodyPr wrap="square" rtlCol="0">
            <a:spAutoFit/>
          </a:bodyPr>
          <a:lstStyle/>
          <a:p>
            <a:r>
              <a:rPr lang="en-US" dirty="0" smtClean="0"/>
              <a:t>Apollo 11 Liftoff July 16, 1969 </a:t>
            </a:r>
            <a:endParaRPr lang="en-US" dirty="0"/>
          </a:p>
        </p:txBody>
      </p:sp>
      <p:sp>
        <p:nvSpPr>
          <p:cNvPr id="11" name="TextBox 10"/>
          <p:cNvSpPr txBox="1"/>
          <p:nvPr/>
        </p:nvSpPr>
        <p:spPr>
          <a:xfrm>
            <a:off x="0" y="152400"/>
            <a:ext cx="9144000" cy="461665"/>
          </a:xfrm>
          <a:prstGeom prst="rect">
            <a:avLst/>
          </a:prstGeom>
          <a:noFill/>
        </p:spPr>
        <p:txBody>
          <a:bodyPr wrap="square" rtlCol="0">
            <a:spAutoFit/>
          </a:bodyPr>
          <a:lstStyle/>
          <a:p>
            <a:pPr algn="ctr"/>
            <a:r>
              <a:rPr lang="en-US" sz="2400" dirty="0" smtClean="0"/>
              <a:t>Werhner von Braun—the premiere rocket scientist of the 20</a:t>
            </a:r>
            <a:r>
              <a:rPr lang="en-US" sz="2400" baseline="30000" dirty="0" smtClean="0"/>
              <a:t>th</a:t>
            </a:r>
            <a:r>
              <a:rPr lang="en-US" sz="2400" dirty="0" smtClean="0"/>
              <a:t> century </a:t>
            </a:r>
            <a:endParaRPr lang="en-US" sz="24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2286000" y="3505200"/>
            <a:ext cx="5105400" cy="1569660"/>
          </a:xfrm>
          <a:prstGeom prst="rect">
            <a:avLst/>
          </a:prstGeom>
          <a:noFill/>
        </p:spPr>
        <p:txBody>
          <a:bodyPr wrap="square" rtlCol="0">
            <a:spAutoFit/>
          </a:bodyPr>
          <a:lstStyle/>
          <a:p>
            <a:pPr algn="ctr"/>
            <a:r>
              <a:rPr lang="en-US" sz="2400" dirty="0" smtClean="0"/>
              <a:t>You can view video and slides for this lecture at my website</a:t>
            </a:r>
          </a:p>
          <a:p>
            <a:pPr algn="ctr"/>
            <a:endParaRPr lang="en-US" sz="2400" dirty="0" smtClean="0"/>
          </a:p>
          <a:p>
            <a:pPr algn="ctr"/>
            <a:r>
              <a:rPr lang="en-US" sz="2400" dirty="0" smtClean="0"/>
              <a:t>frankbuzzard.com</a:t>
            </a:r>
            <a:endParaRPr lang="en-US" sz="2400" dirty="0"/>
          </a:p>
        </p:txBody>
      </p:sp>
      <p:sp>
        <p:nvSpPr>
          <p:cNvPr id="3" name="TextBox 2"/>
          <p:cNvSpPr txBox="1"/>
          <p:nvPr/>
        </p:nvSpPr>
        <p:spPr>
          <a:xfrm>
            <a:off x="838200" y="609600"/>
            <a:ext cx="7772400" cy="1938992"/>
          </a:xfrm>
          <a:prstGeom prst="rect">
            <a:avLst/>
          </a:prstGeom>
          <a:noFill/>
        </p:spPr>
        <p:txBody>
          <a:bodyPr wrap="square" rtlCol="0">
            <a:spAutoFit/>
          </a:bodyPr>
          <a:lstStyle/>
          <a:p>
            <a:pPr algn="ctr"/>
            <a:r>
              <a:rPr lang="en-US" sz="3200" b="1" dirty="0" smtClean="0">
                <a:effectLst>
                  <a:outerShdw blurRad="38100" dist="38100" dir="2700000" algn="tl">
                    <a:srgbClr val="000000">
                      <a:alpha val="43137"/>
                    </a:srgbClr>
                  </a:outerShdw>
                </a:effectLst>
              </a:rPr>
              <a:t>The Earth is the cradle of mankind,</a:t>
            </a:r>
          </a:p>
          <a:p>
            <a:pPr algn="ctr"/>
            <a:r>
              <a:rPr lang="en-US" sz="3200" b="1" smtClean="0">
                <a:effectLst>
                  <a:outerShdw blurRad="38100" dist="38100" dir="2700000" algn="tl">
                    <a:srgbClr val="000000">
                      <a:alpha val="43137"/>
                    </a:srgbClr>
                  </a:outerShdw>
                </a:effectLst>
              </a:rPr>
              <a:t>but </a:t>
            </a:r>
            <a:r>
              <a:rPr lang="en-US" sz="3200" b="1" dirty="0" smtClean="0">
                <a:effectLst>
                  <a:outerShdw blurRad="38100" dist="38100" dir="2700000" algn="tl">
                    <a:srgbClr val="000000">
                      <a:alpha val="43137"/>
                    </a:srgbClr>
                  </a:outerShdw>
                </a:effectLst>
              </a:rPr>
              <a:t>one cannot remain in the cradle forever.</a:t>
            </a:r>
          </a:p>
          <a:p>
            <a:pPr algn="ctr"/>
            <a:endParaRPr lang="en-US" sz="2800" b="1" dirty="0" smtClean="0">
              <a:effectLst>
                <a:outerShdw blurRad="38100" dist="38100" dir="2700000" algn="tl">
                  <a:srgbClr val="000000">
                    <a:alpha val="43137"/>
                  </a:srgbClr>
                </a:outerShdw>
              </a:effectLst>
            </a:endParaRPr>
          </a:p>
          <a:p>
            <a:pPr algn="ctr"/>
            <a:r>
              <a:rPr lang="en-US" sz="2800" b="1" dirty="0" smtClean="0">
                <a:effectLst>
                  <a:outerShdw blurRad="38100" dist="38100" dir="2700000" algn="tl">
                    <a:srgbClr val="000000">
                      <a:alpha val="43137"/>
                    </a:srgbClr>
                  </a:outerShdw>
                </a:effectLst>
              </a:rPr>
              <a:t>Konstantin </a:t>
            </a:r>
            <a:r>
              <a:rPr lang="en-US" sz="2800" b="1" dirty="0" err="1" smtClean="0">
                <a:effectLst>
                  <a:outerShdw blurRad="38100" dist="38100" dir="2700000" algn="tl">
                    <a:srgbClr val="000000">
                      <a:alpha val="43137"/>
                    </a:srgbClr>
                  </a:outerShdw>
                </a:effectLst>
              </a:rPr>
              <a:t>Tsiolkovsky</a:t>
            </a:r>
            <a:endParaRPr lang="en-US" sz="2800" b="1" dirty="0">
              <a:effectLst>
                <a:outerShdw blurRad="38100" dist="38100" dir="2700000" algn="tl">
                  <a:srgbClr val="000000">
                    <a:alpha val="43137"/>
                  </a:srgbClr>
                </a:outerShdw>
              </a:effectLs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Early dreamers of space travel</a:t>
            </a:r>
            <a:br>
              <a:rPr lang="en-US" sz="3200" dirty="0" smtClean="0"/>
            </a:br>
            <a:r>
              <a:rPr lang="en-US" sz="3200" dirty="0" smtClean="0"/>
              <a:t>Hermann Oberth 1894-1989</a:t>
            </a:r>
            <a:endParaRPr lang="en-US" sz="3200" dirty="0"/>
          </a:p>
        </p:txBody>
      </p:sp>
      <p:pic>
        <p:nvPicPr>
          <p:cNvPr id="4" name="Content Placeholder 3" descr="Hermann Oberth.jpg"/>
          <p:cNvPicPr>
            <a:picLocks noGrp="1" noChangeAspect="1"/>
          </p:cNvPicPr>
          <p:nvPr>
            <p:ph idx="1"/>
          </p:nvPr>
        </p:nvPicPr>
        <p:blipFill>
          <a:blip r:embed="rId2" cstate="print"/>
          <a:stretch>
            <a:fillRect/>
          </a:stretch>
        </p:blipFill>
        <p:spPr>
          <a:xfrm>
            <a:off x="5105400" y="2133600"/>
            <a:ext cx="1978269" cy="2971800"/>
          </a:xfrm>
        </p:spPr>
      </p:pic>
      <p:sp>
        <p:nvSpPr>
          <p:cNvPr id="5" name="TextBox 4"/>
          <p:cNvSpPr txBox="1"/>
          <p:nvPr/>
        </p:nvSpPr>
        <p:spPr>
          <a:xfrm>
            <a:off x="304800" y="1600200"/>
            <a:ext cx="4648200" cy="4801314"/>
          </a:xfrm>
          <a:prstGeom prst="rect">
            <a:avLst/>
          </a:prstGeom>
          <a:noFill/>
        </p:spPr>
        <p:txBody>
          <a:bodyPr wrap="square" rtlCol="0">
            <a:spAutoFit/>
          </a:bodyPr>
          <a:lstStyle/>
          <a:p>
            <a:r>
              <a:rPr lang="en-US" dirty="0" smtClean="0"/>
              <a:t>Born to a German family in Austria-Hungary, Oberth was fascinated by Jules Verne’s  “From Earth to the Moon”.  He built his first model rocket at 14.  He derived the concept of multi-stage rockets independent of Tsiolkovsky.  In 1923 he published "By Rocket into Planetary Space“ then expanded in 1929 to "Ways to Spaceflight“.  In 1929, Oberth conducted a static firing of his first liquid-fueled rocket motor, which he named the </a:t>
            </a:r>
            <a:r>
              <a:rPr lang="en-US" i="1" dirty="0" smtClean="0"/>
              <a:t>Kegeldüse a</a:t>
            </a:r>
            <a:r>
              <a:rPr lang="en-US" dirty="0" smtClean="0"/>
              <a:t>ssisted by 18 year old student Werhner Von Braun. Oberth consulted on the first film ever to have scenes set in outer space, Frau Im Mond, "The Woman in the Moon“.  Later he described  space-based reflecting telescopes, space stations, electric-powered spaceships, and space suits. </a:t>
            </a:r>
            <a:endParaRPr lang="en-US" dirty="0"/>
          </a:p>
        </p:txBody>
      </p:sp>
      <p:pic>
        <p:nvPicPr>
          <p:cNvPr id="6" name="Picture 5" descr="170px-Hermann_Oberth_in_his_early_years.jpg"/>
          <p:cNvPicPr>
            <a:picLocks noChangeAspect="1"/>
          </p:cNvPicPr>
          <p:nvPr/>
        </p:nvPicPr>
        <p:blipFill>
          <a:blip r:embed="rId3" cstate="print"/>
          <a:stretch>
            <a:fillRect/>
          </a:stretch>
        </p:blipFill>
        <p:spPr>
          <a:xfrm>
            <a:off x="7239000" y="2133600"/>
            <a:ext cx="1840832" cy="2057400"/>
          </a:xfrm>
          <a:prstGeom prst="rect">
            <a:avLst/>
          </a:prstGeom>
        </p:spPr>
      </p:pic>
      <p:sp>
        <p:nvSpPr>
          <p:cNvPr id="7" name="TextBox 6"/>
          <p:cNvSpPr txBox="1"/>
          <p:nvPr/>
        </p:nvSpPr>
        <p:spPr>
          <a:xfrm>
            <a:off x="7239000" y="4419600"/>
            <a:ext cx="1905000" cy="646331"/>
          </a:xfrm>
          <a:prstGeom prst="rect">
            <a:avLst/>
          </a:prstGeom>
          <a:noFill/>
        </p:spPr>
        <p:txBody>
          <a:bodyPr wrap="square" rtlCol="0">
            <a:spAutoFit/>
          </a:bodyPr>
          <a:lstStyle/>
          <a:p>
            <a:pPr algn="ctr"/>
            <a:r>
              <a:rPr lang="en-US" dirty="0" smtClean="0"/>
              <a:t>young Oberth 1901</a:t>
            </a:r>
            <a:endParaRPr lang="en-US" dirty="0"/>
          </a:p>
        </p:txBody>
      </p:sp>
      <p:sp>
        <p:nvSpPr>
          <p:cNvPr id="8" name="TextBox 7"/>
          <p:cNvSpPr txBox="1"/>
          <p:nvPr/>
        </p:nvSpPr>
        <p:spPr>
          <a:xfrm>
            <a:off x="5105400" y="5334000"/>
            <a:ext cx="1981200" cy="923330"/>
          </a:xfrm>
          <a:prstGeom prst="rect">
            <a:avLst/>
          </a:prstGeom>
          <a:noFill/>
        </p:spPr>
        <p:txBody>
          <a:bodyPr wrap="square" rtlCol="0">
            <a:spAutoFit/>
          </a:bodyPr>
          <a:lstStyle/>
          <a:p>
            <a:r>
              <a:rPr lang="en-US" dirty="0" smtClean="0"/>
              <a:t>Father of German rocketry and astronautics</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Early dreamers of space travel</a:t>
            </a:r>
            <a:br>
              <a:rPr lang="en-US" sz="2800" dirty="0" smtClean="0"/>
            </a:br>
            <a:r>
              <a:rPr lang="en-US" sz="2800" dirty="0" smtClean="0"/>
              <a:t>Robert H. Goddard  1882-1945</a:t>
            </a:r>
            <a:endParaRPr lang="en-US" sz="2800" dirty="0"/>
          </a:p>
        </p:txBody>
      </p:sp>
      <p:pic>
        <p:nvPicPr>
          <p:cNvPr id="4" name="Content Placeholder 3" descr="220px-Dr._Robert_H._Goddard_-_GPN-2002-000131.jpg"/>
          <p:cNvPicPr>
            <a:picLocks noGrp="1" noChangeAspect="1"/>
          </p:cNvPicPr>
          <p:nvPr>
            <p:ph idx="1"/>
          </p:nvPr>
        </p:nvPicPr>
        <p:blipFill>
          <a:blip r:embed="rId2" cstate="print"/>
          <a:stretch>
            <a:fillRect/>
          </a:stretch>
        </p:blipFill>
        <p:spPr>
          <a:xfrm>
            <a:off x="6248400" y="1447800"/>
            <a:ext cx="2316480" cy="3032483"/>
          </a:xfrm>
        </p:spPr>
      </p:pic>
      <p:sp>
        <p:nvSpPr>
          <p:cNvPr id="5" name="TextBox 4"/>
          <p:cNvSpPr txBox="1"/>
          <p:nvPr/>
        </p:nvSpPr>
        <p:spPr>
          <a:xfrm>
            <a:off x="6324600" y="5029200"/>
            <a:ext cx="2209800" cy="923330"/>
          </a:xfrm>
          <a:prstGeom prst="rect">
            <a:avLst/>
          </a:prstGeom>
          <a:noFill/>
        </p:spPr>
        <p:txBody>
          <a:bodyPr wrap="square" rtlCol="0">
            <a:spAutoFit/>
          </a:bodyPr>
          <a:lstStyle/>
          <a:p>
            <a:pPr algn="ctr"/>
            <a:r>
              <a:rPr lang="en-US" dirty="0" smtClean="0"/>
              <a:t>Robert H Goddard Father of American rocketry</a:t>
            </a:r>
            <a:endParaRPr lang="en-US" dirty="0"/>
          </a:p>
        </p:txBody>
      </p:sp>
      <p:sp>
        <p:nvSpPr>
          <p:cNvPr id="6" name="TextBox 5"/>
          <p:cNvSpPr txBox="1"/>
          <p:nvPr/>
        </p:nvSpPr>
        <p:spPr>
          <a:xfrm>
            <a:off x="152400" y="1447800"/>
            <a:ext cx="6019800" cy="5016758"/>
          </a:xfrm>
          <a:prstGeom prst="rect">
            <a:avLst/>
          </a:prstGeom>
          <a:noFill/>
        </p:spPr>
        <p:txBody>
          <a:bodyPr wrap="square" rtlCol="0">
            <a:spAutoFit/>
          </a:bodyPr>
          <a:lstStyle/>
          <a:p>
            <a:r>
              <a:rPr lang="en-US" sz="2000" dirty="0" smtClean="0"/>
              <a:t>American Robert H. Goddard created the world's first liquid fueled rocket which he successfully launched on March 16, 1926.  He launched 34 rockets  up to 1941 reaching an altitude of 1.6 miles and a speed of 600 mph. Two of Goddard's 214 patents — a multi-stage rocket design (1914), and  liquid-fuel rocket design (1914) — were key milestones toward spaceflight. His 1919 book,  </a:t>
            </a:r>
            <a:r>
              <a:rPr lang="en-US" sz="2000" i="1" dirty="0" smtClean="0"/>
              <a:t>A Method of Reaching Extreme Altitudes</a:t>
            </a:r>
            <a:r>
              <a:rPr lang="en-US" sz="2000" dirty="0" smtClean="0"/>
              <a:t>, is  one of the classic texts of 20th century rocket science.</a:t>
            </a:r>
          </a:p>
          <a:p>
            <a:r>
              <a:rPr lang="en-US" sz="2000" dirty="0" smtClean="0"/>
              <a:t>Goddard developed crucial rocket flight control  innovations—three-axis control, gyroscopes, and steerable thrust.  </a:t>
            </a:r>
          </a:p>
          <a:p>
            <a:endParaRPr lang="en-US" sz="2000" dirty="0" smtClean="0"/>
          </a:p>
          <a:p>
            <a:r>
              <a:rPr lang="en-US" sz="2000" dirty="0" smtClean="0"/>
              <a:t>Ridiculed in the press, Goddard became highly protective of his work and privacy likely limiting the expansion of American rocket science knowledge.</a:t>
            </a:r>
            <a:endParaRPr lang="en-US" sz="2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goddard1.gif"/>
          <p:cNvPicPr>
            <a:picLocks noChangeAspect="1"/>
          </p:cNvPicPr>
          <p:nvPr/>
        </p:nvPicPr>
        <p:blipFill>
          <a:blip r:embed="rId2" cstate="print"/>
          <a:stretch>
            <a:fillRect/>
          </a:stretch>
        </p:blipFill>
        <p:spPr>
          <a:xfrm>
            <a:off x="4191000" y="228600"/>
            <a:ext cx="4751949" cy="5014232"/>
          </a:xfrm>
          <a:prstGeom prst="rect">
            <a:avLst/>
          </a:prstGeom>
        </p:spPr>
      </p:pic>
      <p:pic>
        <p:nvPicPr>
          <p:cNvPr id="6" name="Picture 5" descr="Goddard rocket.jpg"/>
          <p:cNvPicPr>
            <a:picLocks noChangeAspect="1"/>
          </p:cNvPicPr>
          <p:nvPr/>
        </p:nvPicPr>
        <p:blipFill>
          <a:blip r:embed="rId3" cstate="print"/>
          <a:stretch>
            <a:fillRect/>
          </a:stretch>
        </p:blipFill>
        <p:spPr>
          <a:xfrm>
            <a:off x="304800" y="228600"/>
            <a:ext cx="3562158" cy="5079058"/>
          </a:xfrm>
          <a:prstGeom prst="rect">
            <a:avLst/>
          </a:prstGeom>
        </p:spPr>
      </p:pic>
      <p:sp>
        <p:nvSpPr>
          <p:cNvPr id="7" name="TextBox 6"/>
          <p:cNvSpPr txBox="1"/>
          <p:nvPr/>
        </p:nvSpPr>
        <p:spPr>
          <a:xfrm>
            <a:off x="228600" y="5380672"/>
            <a:ext cx="3657600" cy="1477328"/>
          </a:xfrm>
          <a:prstGeom prst="rect">
            <a:avLst/>
          </a:prstGeom>
          <a:noFill/>
        </p:spPr>
        <p:txBody>
          <a:bodyPr wrap="square" rtlCol="0">
            <a:spAutoFit/>
          </a:bodyPr>
          <a:lstStyle/>
          <a:p>
            <a:r>
              <a:rPr lang="en-US" dirty="0" smtClean="0"/>
              <a:t>Goddard first liquid fueled rocket March 16, 1926 Auburn, Mass. “Tried rocket at 2:30. It rose 41 feet &amp; went 184 feet, in 2.5 seconds after the lower half of the nozzle burned off.”</a:t>
            </a:r>
            <a:endParaRPr lang="en-US" dirty="0"/>
          </a:p>
        </p:txBody>
      </p:sp>
      <p:sp>
        <p:nvSpPr>
          <p:cNvPr id="8" name="TextBox 7"/>
          <p:cNvSpPr txBox="1"/>
          <p:nvPr/>
        </p:nvSpPr>
        <p:spPr>
          <a:xfrm>
            <a:off x="4267200" y="5562600"/>
            <a:ext cx="4572000" cy="646331"/>
          </a:xfrm>
          <a:prstGeom prst="rect">
            <a:avLst/>
          </a:prstGeom>
          <a:noFill/>
        </p:spPr>
        <p:txBody>
          <a:bodyPr wrap="square" rtlCol="0">
            <a:spAutoFit/>
          </a:bodyPr>
          <a:lstStyle/>
          <a:p>
            <a:pPr algn="ctr"/>
            <a:r>
              <a:rPr lang="en-US" dirty="0" smtClean="0"/>
              <a:t>Goddard inspecting rocket, nosecone, and parachute in Roswell, NM in 1937.</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pic>
        <p:nvPicPr>
          <p:cNvPr id="2" name="Picture 1" descr="V2 schematic.png"/>
          <p:cNvPicPr>
            <a:picLocks noChangeAspect="1"/>
          </p:cNvPicPr>
          <p:nvPr/>
        </p:nvPicPr>
        <p:blipFill>
          <a:blip r:embed="rId3" cstate="print"/>
          <a:stretch>
            <a:fillRect/>
          </a:stretch>
        </p:blipFill>
        <p:spPr>
          <a:xfrm>
            <a:off x="4867275" y="1152525"/>
            <a:ext cx="4276725" cy="5705475"/>
          </a:xfrm>
          <a:prstGeom prst="rect">
            <a:avLst/>
          </a:prstGeom>
        </p:spPr>
      </p:pic>
      <p:sp>
        <p:nvSpPr>
          <p:cNvPr id="4" name="TextBox 3"/>
          <p:cNvSpPr txBox="1"/>
          <p:nvPr/>
        </p:nvSpPr>
        <p:spPr>
          <a:xfrm>
            <a:off x="304800" y="0"/>
            <a:ext cx="8305800" cy="461665"/>
          </a:xfrm>
          <a:prstGeom prst="rect">
            <a:avLst/>
          </a:prstGeom>
          <a:noFill/>
        </p:spPr>
        <p:txBody>
          <a:bodyPr wrap="square" rtlCol="0">
            <a:spAutoFit/>
          </a:bodyPr>
          <a:lstStyle/>
          <a:p>
            <a:pPr algn="ctr"/>
            <a:r>
              <a:rPr lang="en-US" sz="2400" b="1" dirty="0" smtClean="0">
                <a:solidFill>
                  <a:schemeClr val="bg1"/>
                </a:solidFill>
                <a:effectLst>
                  <a:outerShdw blurRad="38100" dist="38100" dir="2700000" algn="tl">
                    <a:srgbClr val="000000">
                      <a:alpha val="43137"/>
                    </a:srgbClr>
                  </a:outerShdw>
                </a:effectLst>
              </a:rPr>
              <a:t>Wartime Germany leads the way to Space</a:t>
            </a:r>
            <a:endParaRPr lang="en-US" sz="2400" b="1" dirty="0">
              <a:solidFill>
                <a:schemeClr val="bg1"/>
              </a:solidFill>
              <a:effectLst>
                <a:outerShdw blurRad="38100" dist="38100" dir="2700000" algn="tl">
                  <a:srgbClr val="000000">
                    <a:alpha val="43137"/>
                  </a:srgbClr>
                </a:outerShdw>
              </a:effectLst>
            </a:endParaRPr>
          </a:p>
        </p:txBody>
      </p:sp>
      <p:sp>
        <p:nvSpPr>
          <p:cNvPr id="5" name="TextBox 4"/>
          <p:cNvSpPr txBox="1"/>
          <p:nvPr/>
        </p:nvSpPr>
        <p:spPr>
          <a:xfrm>
            <a:off x="152400" y="457200"/>
            <a:ext cx="3810000" cy="923330"/>
          </a:xfrm>
          <a:prstGeom prst="rect">
            <a:avLst/>
          </a:prstGeom>
          <a:noFill/>
        </p:spPr>
        <p:txBody>
          <a:bodyPr wrap="square" rtlCol="0">
            <a:spAutoFit/>
          </a:bodyPr>
          <a:lstStyle/>
          <a:p>
            <a:pPr algn="ctr"/>
            <a:r>
              <a:rPr lang="en-US" b="1" dirty="0" smtClean="0">
                <a:solidFill>
                  <a:schemeClr val="bg1"/>
                </a:solidFill>
              </a:rPr>
              <a:t>3000 A-4/V-2 rockets fell on London and Antwerp in 1944</a:t>
            </a:r>
          </a:p>
          <a:p>
            <a:pPr algn="ctr"/>
            <a:r>
              <a:rPr lang="en-US" b="1" dirty="0" smtClean="0">
                <a:solidFill>
                  <a:schemeClr val="bg1"/>
                </a:solidFill>
              </a:rPr>
              <a:t>First successful flight Oct 3,1942</a:t>
            </a:r>
            <a:endParaRPr lang="en-US" b="1" dirty="0">
              <a:solidFill>
                <a:schemeClr val="bg1"/>
              </a:solidFill>
            </a:endParaRPr>
          </a:p>
        </p:txBody>
      </p:sp>
      <p:sp>
        <p:nvSpPr>
          <p:cNvPr id="6" name="TextBox 5"/>
          <p:cNvSpPr txBox="1"/>
          <p:nvPr/>
        </p:nvSpPr>
        <p:spPr>
          <a:xfrm>
            <a:off x="3352800" y="1676400"/>
            <a:ext cx="3124200" cy="3416320"/>
          </a:xfrm>
          <a:prstGeom prst="rect">
            <a:avLst/>
          </a:prstGeom>
          <a:noFill/>
        </p:spPr>
        <p:txBody>
          <a:bodyPr wrap="square" rtlCol="0">
            <a:spAutoFit/>
          </a:bodyPr>
          <a:lstStyle/>
          <a:p>
            <a:pPr algn="ctr"/>
            <a:r>
              <a:rPr lang="en-US" b="1" dirty="0" smtClean="0">
                <a:solidFill>
                  <a:schemeClr val="bg1"/>
                </a:solidFill>
              </a:rPr>
              <a:t>A-4/V2 key technologies were</a:t>
            </a:r>
          </a:p>
          <a:p>
            <a:pPr algn="ctr"/>
            <a:r>
              <a:rPr lang="en-US" b="1" dirty="0" smtClean="0">
                <a:solidFill>
                  <a:schemeClr val="bg1"/>
                </a:solidFill>
              </a:rPr>
              <a:t>large liquid-fuel rocket engines, supersonic aerodynamics, gyroscopic guidance and rudders in jet control .</a:t>
            </a:r>
          </a:p>
          <a:p>
            <a:pPr algn="ctr"/>
            <a:endParaRPr lang="en-US" dirty="0" smtClean="0">
              <a:solidFill>
                <a:srgbClr val="002060"/>
              </a:solidFill>
            </a:endParaRPr>
          </a:p>
          <a:p>
            <a:pPr algn="ctr"/>
            <a:r>
              <a:rPr lang="en-US" dirty="0" smtClean="0">
                <a:solidFill>
                  <a:schemeClr val="bg1"/>
                </a:solidFill>
              </a:rPr>
              <a:t>46 feet high, weight 28,000 lbs Thrust 56,000 lbs,</a:t>
            </a:r>
          </a:p>
          <a:p>
            <a:pPr algn="ctr"/>
            <a:r>
              <a:rPr lang="en-US" dirty="0" smtClean="0">
                <a:solidFill>
                  <a:schemeClr val="bg1"/>
                </a:solidFill>
              </a:rPr>
              <a:t>Payload 2200 lbs, range 200 mi, max speed Mach 3.5, max altitude 60 miles</a:t>
            </a:r>
            <a:endParaRPr lang="en-US" dirty="0">
              <a:solidFill>
                <a:schemeClr val="bg1"/>
              </a:solidFill>
            </a:endParaRPr>
          </a:p>
        </p:txBody>
      </p:sp>
      <p:sp>
        <p:nvSpPr>
          <p:cNvPr id="8" name="TextBox 7"/>
          <p:cNvSpPr txBox="1"/>
          <p:nvPr/>
        </p:nvSpPr>
        <p:spPr>
          <a:xfrm>
            <a:off x="5410200" y="457200"/>
            <a:ext cx="2514600" cy="646331"/>
          </a:xfrm>
          <a:prstGeom prst="rect">
            <a:avLst/>
          </a:prstGeom>
          <a:noFill/>
        </p:spPr>
        <p:txBody>
          <a:bodyPr wrap="square" rtlCol="0">
            <a:spAutoFit/>
          </a:bodyPr>
          <a:lstStyle/>
          <a:p>
            <a:pPr algn="ctr"/>
            <a:r>
              <a:rPr lang="en-US" b="1" dirty="0" smtClean="0">
                <a:solidFill>
                  <a:srgbClr val="002060"/>
                </a:solidFill>
              </a:rPr>
              <a:t> </a:t>
            </a:r>
            <a:r>
              <a:rPr lang="en-US" b="1" dirty="0" smtClean="0">
                <a:solidFill>
                  <a:schemeClr val="bg1"/>
                </a:solidFill>
              </a:rPr>
              <a:t>A modern rocket well ahead of its time</a:t>
            </a:r>
            <a:endParaRPr lang="en-US" b="1" dirty="0">
              <a:solidFill>
                <a:schemeClr val="bg1"/>
              </a:solidFill>
            </a:endParaRPr>
          </a:p>
        </p:txBody>
      </p:sp>
      <p:pic>
        <p:nvPicPr>
          <p:cNvPr id="9" name="Picture 8" descr="V2.gif"/>
          <p:cNvPicPr>
            <a:picLocks noChangeAspect="1"/>
          </p:cNvPicPr>
          <p:nvPr/>
        </p:nvPicPr>
        <p:blipFill>
          <a:blip r:embed="rId4" cstate="print"/>
          <a:stretch>
            <a:fillRect/>
          </a:stretch>
        </p:blipFill>
        <p:spPr>
          <a:xfrm>
            <a:off x="381000" y="1447800"/>
            <a:ext cx="2895600" cy="4819106"/>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200" dirty="0" smtClean="0"/>
              <a:t>A-4/V-2 test site and production</a:t>
            </a:r>
            <a:endParaRPr lang="en-US" sz="3200" dirty="0"/>
          </a:p>
        </p:txBody>
      </p:sp>
      <p:pic>
        <p:nvPicPr>
          <p:cNvPr id="4" name="Content Placeholder 3" descr="Mittelbau V2 factory.jpg"/>
          <p:cNvPicPr>
            <a:picLocks noGrp="1" noChangeAspect="1"/>
          </p:cNvPicPr>
          <p:nvPr>
            <p:ph idx="1"/>
          </p:nvPr>
        </p:nvPicPr>
        <p:blipFill>
          <a:blip r:embed="rId2" cstate="print"/>
          <a:stretch>
            <a:fillRect/>
          </a:stretch>
        </p:blipFill>
        <p:spPr>
          <a:xfrm>
            <a:off x="5334000" y="1143000"/>
            <a:ext cx="3810000" cy="2952750"/>
          </a:xfrm>
        </p:spPr>
      </p:pic>
      <p:sp>
        <p:nvSpPr>
          <p:cNvPr id="5" name="TextBox 4"/>
          <p:cNvSpPr txBox="1"/>
          <p:nvPr/>
        </p:nvSpPr>
        <p:spPr>
          <a:xfrm>
            <a:off x="5410200" y="4800600"/>
            <a:ext cx="3429000" cy="1200329"/>
          </a:xfrm>
          <a:prstGeom prst="rect">
            <a:avLst/>
          </a:prstGeom>
          <a:noFill/>
        </p:spPr>
        <p:txBody>
          <a:bodyPr wrap="square" rtlCol="0">
            <a:spAutoFit/>
          </a:bodyPr>
          <a:lstStyle/>
          <a:p>
            <a:pPr algn="ctr"/>
            <a:r>
              <a:rPr lang="en-US" dirty="0" smtClean="0"/>
              <a:t>Entrance to V2 factory at Dora-</a:t>
            </a:r>
            <a:r>
              <a:rPr lang="en-US" dirty="0" err="1" smtClean="0"/>
              <a:t>Mittelbau</a:t>
            </a:r>
            <a:r>
              <a:rPr lang="en-US" dirty="0" smtClean="0"/>
              <a:t>  concentration camp built after British bombs destroyed Peenemunde in 1943-44</a:t>
            </a:r>
            <a:endParaRPr lang="en-US" dirty="0"/>
          </a:p>
        </p:txBody>
      </p:sp>
      <p:pic>
        <p:nvPicPr>
          <p:cNvPr id="6" name="Picture 5" descr="Peenemunde-test site vii.jpg"/>
          <p:cNvPicPr>
            <a:picLocks noChangeAspect="1"/>
          </p:cNvPicPr>
          <p:nvPr/>
        </p:nvPicPr>
        <p:blipFill>
          <a:blip r:embed="rId3" cstate="print"/>
          <a:stretch>
            <a:fillRect/>
          </a:stretch>
        </p:blipFill>
        <p:spPr>
          <a:xfrm>
            <a:off x="0" y="2895600"/>
            <a:ext cx="5247203" cy="3800819"/>
          </a:xfrm>
          <a:prstGeom prst="rect">
            <a:avLst/>
          </a:prstGeom>
        </p:spPr>
      </p:pic>
      <p:sp>
        <p:nvSpPr>
          <p:cNvPr id="7" name="TextBox 6"/>
          <p:cNvSpPr txBox="1"/>
          <p:nvPr/>
        </p:nvSpPr>
        <p:spPr>
          <a:xfrm>
            <a:off x="381000" y="1752600"/>
            <a:ext cx="4343400" cy="646331"/>
          </a:xfrm>
          <a:prstGeom prst="rect">
            <a:avLst/>
          </a:prstGeom>
          <a:noFill/>
        </p:spPr>
        <p:txBody>
          <a:bodyPr wrap="square" rtlCol="0">
            <a:spAutoFit/>
          </a:bodyPr>
          <a:lstStyle/>
          <a:p>
            <a:pPr algn="ctr"/>
            <a:r>
              <a:rPr lang="en-US" dirty="0" smtClean="0"/>
              <a:t>Peenemunde A-4/V-2 test site VII from British  reconnaissance photo</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r>
              <a:rPr lang="en-US" sz="3200" b="1" dirty="0" smtClean="0">
                <a:effectLst>
                  <a:outerShdw blurRad="38100" dist="38100" dir="2700000" algn="tl">
                    <a:srgbClr val="000000">
                      <a:alpha val="43137"/>
                    </a:srgbClr>
                  </a:outerShdw>
                </a:effectLst>
              </a:rPr>
              <a:t>V-2 test flight and </a:t>
            </a:r>
            <a:r>
              <a:rPr lang="en-US" sz="3200" b="1" dirty="0" err="1" smtClean="0">
                <a:effectLst>
                  <a:outerShdw blurRad="38100" dist="38100" dir="2700000" algn="tl">
                    <a:srgbClr val="000000">
                      <a:alpha val="43137"/>
                    </a:srgbClr>
                  </a:outerShdw>
                </a:effectLst>
              </a:rPr>
              <a:t>meillerwagen</a:t>
            </a:r>
            <a:r>
              <a:rPr lang="en-US" sz="3200" b="1" dirty="0" smtClean="0">
                <a:effectLst>
                  <a:outerShdw blurRad="38100" dist="38100" dir="2700000" algn="tl">
                    <a:srgbClr val="000000">
                      <a:alpha val="43137"/>
                    </a:srgbClr>
                  </a:outerShdw>
                </a:effectLst>
              </a:rPr>
              <a:t> launcher</a:t>
            </a:r>
            <a:endParaRPr lang="en-US" sz="3200" dirty="0">
              <a:effectLst>
                <a:outerShdw blurRad="38100" dist="38100" dir="2700000" algn="tl">
                  <a:srgbClr val="000000">
                    <a:alpha val="43137"/>
                  </a:srgbClr>
                </a:outerShdw>
              </a:effectLst>
            </a:endParaRPr>
          </a:p>
        </p:txBody>
      </p:sp>
      <p:pic>
        <p:nvPicPr>
          <p:cNvPr id="4" name="Content Placeholder 3" descr="V2 launch summer 43.jpg"/>
          <p:cNvPicPr>
            <a:picLocks noGrp="1" noChangeAspect="1"/>
          </p:cNvPicPr>
          <p:nvPr>
            <p:ph idx="1"/>
          </p:nvPr>
        </p:nvPicPr>
        <p:blipFill>
          <a:blip r:embed="rId2" cstate="print"/>
          <a:stretch>
            <a:fillRect/>
          </a:stretch>
        </p:blipFill>
        <p:spPr>
          <a:xfrm>
            <a:off x="81368" y="1600201"/>
            <a:ext cx="3380994" cy="4419600"/>
          </a:xfrm>
        </p:spPr>
      </p:pic>
      <p:pic>
        <p:nvPicPr>
          <p:cNvPr id="5" name="Picture 4" descr="V-2_meillerwagen.jpg"/>
          <p:cNvPicPr>
            <a:picLocks noChangeAspect="1"/>
          </p:cNvPicPr>
          <p:nvPr/>
        </p:nvPicPr>
        <p:blipFill>
          <a:blip r:embed="rId3" cstate="print"/>
          <a:stretch>
            <a:fillRect/>
          </a:stretch>
        </p:blipFill>
        <p:spPr>
          <a:xfrm>
            <a:off x="3552825" y="1600200"/>
            <a:ext cx="5591175" cy="44577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39762"/>
          </a:xfrm>
        </p:spPr>
        <p:txBody>
          <a:bodyPr>
            <a:normAutofit/>
          </a:bodyPr>
          <a:lstStyle/>
          <a:p>
            <a:r>
              <a:rPr lang="en-US" sz="3200" dirty="0" smtClean="0"/>
              <a:t>Peenemunde VIP visit May 26, 1943</a:t>
            </a:r>
            <a:endParaRPr lang="en-US" sz="3200" dirty="0"/>
          </a:p>
        </p:txBody>
      </p:sp>
      <p:pic>
        <p:nvPicPr>
          <p:cNvPr id="4" name="Content Placeholder 3" descr="Peenemunde VIP tour.jpg"/>
          <p:cNvPicPr>
            <a:picLocks noGrp="1" noChangeAspect="1"/>
          </p:cNvPicPr>
          <p:nvPr>
            <p:ph idx="1"/>
          </p:nvPr>
        </p:nvPicPr>
        <p:blipFill>
          <a:blip r:embed="rId2" cstate="print"/>
          <a:stretch>
            <a:fillRect/>
          </a:stretch>
        </p:blipFill>
        <p:spPr>
          <a:xfrm>
            <a:off x="533400" y="609600"/>
            <a:ext cx="8020694" cy="4525963"/>
          </a:xfrm>
        </p:spPr>
      </p:pic>
      <p:sp>
        <p:nvSpPr>
          <p:cNvPr id="5" name="TextBox 4"/>
          <p:cNvSpPr txBox="1"/>
          <p:nvPr/>
        </p:nvSpPr>
        <p:spPr>
          <a:xfrm>
            <a:off x="457200" y="5181600"/>
            <a:ext cx="8305800" cy="1477328"/>
          </a:xfrm>
          <a:prstGeom prst="rect">
            <a:avLst/>
          </a:prstGeom>
          <a:noFill/>
        </p:spPr>
        <p:txBody>
          <a:bodyPr wrap="square" rtlCol="0">
            <a:spAutoFit/>
          </a:bodyPr>
          <a:lstStyle/>
          <a:p>
            <a:r>
              <a:rPr lang="en-US" dirty="0" smtClean="0"/>
              <a:t>At the extreme left is Dr. Walter </a:t>
            </a:r>
            <a:r>
              <a:rPr lang="en-US" dirty="0" err="1" smtClean="0"/>
              <a:t>Thiel</a:t>
            </a:r>
            <a:r>
              <a:rPr lang="en-US" dirty="0" smtClean="0"/>
              <a:t>, A-4/V-2 propulsion designer, next is Councilor </a:t>
            </a:r>
            <a:r>
              <a:rPr lang="en-US" dirty="0" err="1" smtClean="0"/>
              <a:t>Plendel</a:t>
            </a:r>
            <a:r>
              <a:rPr lang="en-US" dirty="0" smtClean="0"/>
              <a:t>. The officer behind him is Colonel Claus Count Schenk von </a:t>
            </a:r>
            <a:r>
              <a:rPr lang="en-US" dirty="0" err="1" smtClean="0"/>
              <a:t>Stauffenberg</a:t>
            </a:r>
            <a:r>
              <a:rPr lang="en-US" dirty="0" smtClean="0"/>
              <a:t>.  To the right walks Infantry General Herbert </a:t>
            </a:r>
            <a:r>
              <a:rPr lang="en-US" dirty="0" err="1" smtClean="0"/>
              <a:t>Olbricht</a:t>
            </a:r>
            <a:r>
              <a:rPr lang="en-US" dirty="0" smtClean="0"/>
              <a:t>. Grand Admiral Karl </a:t>
            </a:r>
            <a:r>
              <a:rPr lang="en-US" dirty="0" err="1" smtClean="0"/>
              <a:t>Dönitz</a:t>
            </a:r>
            <a:r>
              <a:rPr lang="en-US" dirty="0" smtClean="0"/>
              <a:t> in the naval greatcoat. General Heinz Brandt hands behind his back. Walter Dornberger turned to talk while von Braun in the dark suit follows to his left. </a:t>
            </a:r>
            <a:endParaRPr lang="en-US" dirty="0"/>
          </a:p>
        </p:txBody>
      </p:sp>
    </p:spTree>
  </p:cSld>
  <p:clrMapOvr>
    <a:masterClrMapping/>
  </p:clrMapOvr>
</p:sld>
</file>

<file path=ppt/theme/theme1.xml><?xml version="1.0" encoding="utf-8"?>
<a:theme xmlns:a="http://schemas.openxmlformats.org/drawingml/2006/main" name="TS030000258">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33CBF260-097A-40A2-9AED-FBAB2786387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2534</TotalTime>
  <Words>1984</Words>
  <Application>Microsoft Office PowerPoint</Application>
  <PresentationFormat>On-screen Show (4:3)</PresentationFormat>
  <Paragraphs>96</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TS030000258</vt:lpstr>
      <vt:lpstr>History of Spaceflight</vt:lpstr>
      <vt:lpstr>Early dreamers of space travel Konstantin Tsiolkovsky  1857-1935</vt:lpstr>
      <vt:lpstr>Early dreamers of space travel Hermann Oberth 1894-1989</vt:lpstr>
      <vt:lpstr>Early dreamers of space travel Robert H. Goddard  1882-1945</vt:lpstr>
      <vt:lpstr>Slide 5</vt:lpstr>
      <vt:lpstr>Slide 6</vt:lpstr>
      <vt:lpstr>A-4/V-2 test site and production</vt:lpstr>
      <vt:lpstr>V-2 test flight and meillerwagen launcher</vt:lpstr>
      <vt:lpstr>Peenemunde VIP visit May 26, 1943</vt:lpstr>
      <vt:lpstr>Wernher Magnus Maximilian, Freiherr von Braun 1912-1977</vt:lpstr>
      <vt:lpstr> Most German rocket scientists go to USA</vt:lpstr>
      <vt:lpstr>Slide 12</vt:lpstr>
      <vt:lpstr>Slide 13</vt:lpstr>
      <vt:lpstr>Slide 14</vt:lpstr>
      <vt:lpstr>Slide 15</vt:lpstr>
      <vt:lpstr>Slide 16</vt:lpstr>
      <vt:lpstr>After Sputnik, America’s first civilian satellite launch attempt ends in spectacular failure</vt:lpstr>
      <vt:lpstr>Wernher von Braun</vt:lpstr>
      <vt:lpstr>Slide 19</vt:lpstr>
      <vt:lpstr>America’s first ICBM—Atlas—operational Oct 1959</vt:lpstr>
      <vt:lpstr>America’s first man in orbit</vt:lpstr>
      <vt:lpstr>Atlas family of launch vehicles 1957-2012</vt:lpstr>
      <vt:lpstr>Slide 23</vt:lpstr>
      <vt:lpstr>Slide 24</vt:lpstr>
      <vt:lpstr>Slide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History of Spaceflight</dc:title>
  <dc:creator>Frank Buzzard</dc:creator>
  <cp:lastModifiedBy>Frank Buzzard</cp:lastModifiedBy>
  <cp:revision>37</cp:revision>
  <dcterms:created xsi:type="dcterms:W3CDTF">2012-01-13T18:48:49Z</dcterms:created>
  <dcterms:modified xsi:type="dcterms:W3CDTF">2018-01-24T23:59:41Z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TC300002589990</vt:lpwstr>
  </property>
</Properties>
</file>