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sldIdLst>
    <p:sldId id="256" r:id="rId3"/>
    <p:sldId id="287" r:id="rId4"/>
    <p:sldId id="286" r:id="rId5"/>
    <p:sldId id="284" r:id="rId6"/>
    <p:sldId id="272" r:id="rId7"/>
    <p:sldId id="293" r:id="rId8"/>
    <p:sldId id="292" r:id="rId9"/>
    <p:sldId id="291" r:id="rId10"/>
    <p:sldId id="285" r:id="rId11"/>
    <p:sldId id="279" r:id="rId12"/>
    <p:sldId id="282" r:id="rId13"/>
    <p:sldId id="281" r:id="rId14"/>
    <p:sldId id="277" r:id="rId15"/>
    <p:sldId id="280" r:id="rId16"/>
    <p:sldId id="289" r:id="rId17"/>
    <p:sldId id="283" r:id="rId18"/>
    <p:sldId id="294" r:id="rId19"/>
    <p:sldId id="295" r:id="rId20"/>
    <p:sldId id="288" r:id="rId21"/>
    <p:sldId id="290"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BE8600C2-6EF9-433E-8935-B6598C0C2F1B}"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600C2-6EF9-433E-8935-B6598C0C2F1B}"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8600C2-6EF9-433E-8935-B6598C0C2F1B}"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600C2-6EF9-433E-8935-B6598C0C2F1B}"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600C2-6EF9-433E-8935-B6598C0C2F1B}"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8600C2-6EF9-433E-8935-B6598C0C2F1B}"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8600C2-6EF9-433E-8935-B6598C0C2F1B}" type="datetimeFigureOut">
              <a:rPr lang="en-US" smtClean="0"/>
              <a:pPr/>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8600C2-6EF9-433E-8935-B6598C0C2F1B}" type="datetimeFigureOut">
              <a:rPr lang="en-US" smtClean="0"/>
              <a:pPr/>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600C2-6EF9-433E-8935-B6598C0C2F1B}" type="datetimeFigureOut">
              <a:rPr lang="en-US" smtClean="0"/>
              <a:pPr/>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600C2-6EF9-433E-8935-B6598C0C2F1B}"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600C2-6EF9-433E-8935-B6598C0C2F1B}"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600C2-6EF9-433E-8935-B6598C0C2F1B}" type="datetimeFigureOut">
              <a:rPr lang="en-US" smtClean="0"/>
              <a:pPr/>
              <a:t>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Orbit Template: From </a:t>
            </a:r>
            <a:r>
              <a:rPr lang="en-US" dirty="0" err="1" smtClean="0"/>
              <a:t>Powerpoint</a:t>
            </a:r>
            <a:r>
              <a:rPr lang="en-US" dirty="0" smtClean="0"/>
              <a:t> 2003</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1470025"/>
          </a:xfrm>
        </p:spPr>
        <p:txBody>
          <a:bodyPr/>
          <a:lstStyle/>
          <a:p>
            <a:r>
              <a:rPr lang="en-US" dirty="0" smtClean="0"/>
              <a:t>History of Spaceflight</a:t>
            </a:r>
            <a:endParaRPr lang="en-US" dirty="0"/>
          </a:p>
        </p:txBody>
      </p:sp>
      <p:sp>
        <p:nvSpPr>
          <p:cNvPr id="3" name="Subtitle 2"/>
          <p:cNvSpPr>
            <a:spLocks noGrp="1"/>
          </p:cNvSpPr>
          <p:nvPr>
            <p:ph type="subTitle" idx="1"/>
          </p:nvPr>
        </p:nvSpPr>
        <p:spPr>
          <a:xfrm>
            <a:off x="304800" y="3200400"/>
            <a:ext cx="8458200" cy="2209800"/>
          </a:xfrm>
        </p:spPr>
        <p:txBody>
          <a:bodyPr>
            <a:normAutofit fontScale="92500" lnSpcReduction="20000"/>
          </a:bodyPr>
          <a:lstStyle/>
          <a:p>
            <a:r>
              <a:rPr lang="en-US" dirty="0" smtClean="0"/>
              <a:t>Part 2-Man in Space</a:t>
            </a:r>
          </a:p>
          <a:p>
            <a:endParaRPr lang="en-US" dirty="0" smtClean="0"/>
          </a:p>
          <a:p>
            <a:r>
              <a:rPr lang="en-US" dirty="0" smtClean="0"/>
              <a:t>Frank Buzzard</a:t>
            </a:r>
          </a:p>
          <a:p>
            <a:r>
              <a:rPr lang="en-US" dirty="0" smtClean="0"/>
              <a:t>NASA Space Shuttle and International Space Station Chief Engineer-Retired</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Redstone rocket.jpg"/>
          <p:cNvPicPr>
            <a:picLocks noChangeAspect="1"/>
          </p:cNvPicPr>
          <p:nvPr/>
        </p:nvPicPr>
        <p:blipFill>
          <a:blip r:embed="rId2" cstate="print"/>
          <a:stretch>
            <a:fillRect/>
          </a:stretch>
        </p:blipFill>
        <p:spPr>
          <a:xfrm>
            <a:off x="4495800" y="0"/>
            <a:ext cx="4517787" cy="6858000"/>
          </a:xfrm>
          <a:prstGeom prst="rect">
            <a:avLst/>
          </a:prstGeom>
        </p:spPr>
      </p:pic>
      <p:sp>
        <p:nvSpPr>
          <p:cNvPr id="5" name="TextBox 4"/>
          <p:cNvSpPr txBox="1"/>
          <p:nvPr/>
        </p:nvSpPr>
        <p:spPr>
          <a:xfrm>
            <a:off x="228600" y="152400"/>
            <a:ext cx="4191000" cy="3693319"/>
          </a:xfrm>
          <a:prstGeom prst="rect">
            <a:avLst/>
          </a:prstGeom>
          <a:noFill/>
        </p:spPr>
        <p:txBody>
          <a:bodyPr wrap="square" rtlCol="0">
            <a:spAutoFit/>
          </a:bodyPr>
          <a:lstStyle/>
          <a:p>
            <a:r>
              <a:rPr lang="en-US" dirty="0" smtClean="0"/>
              <a:t>Werhner von Braun and the Huntsville, Alabama Redstone Arsenal team develop the man rated Redstone Rocket derived from the Jupiter-C to carry America’s first man in Space in a Mercury capsule developed by the manned spacecraft center in Houston, TX. </a:t>
            </a:r>
          </a:p>
          <a:p>
            <a:endParaRPr lang="en-US" dirty="0" smtClean="0"/>
          </a:p>
          <a:p>
            <a:r>
              <a:rPr lang="en-US" dirty="0" smtClean="0"/>
              <a:t>Alan Shepard rides the MR-3 Redstone rocket on May 5, 1961 on a 15 minute suborbital flight in the Mercury spacecraft Freedom 7 as the first American in Space.  </a:t>
            </a:r>
          </a:p>
          <a:p>
            <a:endParaRPr lang="en-US" dirty="0" smtClean="0"/>
          </a:p>
        </p:txBody>
      </p:sp>
      <p:pic>
        <p:nvPicPr>
          <p:cNvPr id="6" name="Picture 5" descr="Mercury 1 Shepard hoisted into helo.jpg"/>
          <p:cNvPicPr>
            <a:picLocks noChangeAspect="1"/>
          </p:cNvPicPr>
          <p:nvPr/>
        </p:nvPicPr>
        <p:blipFill>
          <a:blip r:embed="rId3" cstate="print"/>
          <a:stretch>
            <a:fillRect/>
          </a:stretch>
        </p:blipFill>
        <p:spPr>
          <a:xfrm>
            <a:off x="228600" y="3973021"/>
            <a:ext cx="4011561" cy="274227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r>
              <a:rPr lang="en-US" sz="3600" dirty="0" smtClean="0"/>
              <a:t>Virgil ‘Gus’ </a:t>
            </a:r>
            <a:r>
              <a:rPr lang="en-US" sz="3600" smtClean="0"/>
              <a:t>Grissom MR-4 </a:t>
            </a:r>
            <a:r>
              <a:rPr lang="en-US" sz="3600" dirty="0" smtClean="0"/>
              <a:t>repeats Shepard’s suborbital flight July 1961</a:t>
            </a:r>
            <a:endParaRPr lang="en-US" sz="3600" dirty="0"/>
          </a:p>
        </p:txBody>
      </p:sp>
      <p:pic>
        <p:nvPicPr>
          <p:cNvPr id="4" name="Content Placeholder 3" descr="Mercury 2 Grissom ingress.jpg"/>
          <p:cNvPicPr>
            <a:picLocks noGrp="1" noChangeAspect="1"/>
          </p:cNvPicPr>
          <p:nvPr>
            <p:ph idx="1"/>
          </p:nvPr>
        </p:nvPicPr>
        <p:blipFill>
          <a:blip r:embed="rId2" cstate="print"/>
          <a:stretch>
            <a:fillRect/>
          </a:stretch>
        </p:blipFill>
        <p:spPr>
          <a:xfrm>
            <a:off x="3048000" y="1600200"/>
            <a:ext cx="2871216" cy="3657600"/>
          </a:xfrm>
        </p:spPr>
      </p:pic>
      <p:pic>
        <p:nvPicPr>
          <p:cNvPr id="5" name="Picture 4" descr="Mecury-Redstone 4 launch July 61.jpg"/>
          <p:cNvPicPr>
            <a:picLocks noChangeAspect="1"/>
          </p:cNvPicPr>
          <p:nvPr/>
        </p:nvPicPr>
        <p:blipFill>
          <a:blip r:embed="rId3" cstate="print"/>
          <a:stretch>
            <a:fillRect/>
          </a:stretch>
        </p:blipFill>
        <p:spPr>
          <a:xfrm>
            <a:off x="152399" y="1600200"/>
            <a:ext cx="2839751" cy="3657600"/>
          </a:xfrm>
          <a:prstGeom prst="rect">
            <a:avLst/>
          </a:prstGeom>
        </p:spPr>
      </p:pic>
      <p:pic>
        <p:nvPicPr>
          <p:cNvPr id="6" name="Picture 5" descr="Mercury Grissom recovery.jpg"/>
          <p:cNvPicPr>
            <a:picLocks noChangeAspect="1"/>
          </p:cNvPicPr>
          <p:nvPr/>
        </p:nvPicPr>
        <p:blipFill>
          <a:blip r:embed="rId4" cstate="print"/>
          <a:stretch>
            <a:fillRect/>
          </a:stretch>
        </p:blipFill>
        <p:spPr>
          <a:xfrm>
            <a:off x="5987441" y="1600200"/>
            <a:ext cx="3131506" cy="3657600"/>
          </a:xfrm>
          <a:prstGeom prst="rect">
            <a:avLst/>
          </a:prstGeom>
        </p:spPr>
      </p:pic>
      <p:sp>
        <p:nvSpPr>
          <p:cNvPr id="7" name="TextBox 6"/>
          <p:cNvSpPr txBox="1"/>
          <p:nvPr/>
        </p:nvSpPr>
        <p:spPr>
          <a:xfrm>
            <a:off x="152400" y="5410200"/>
            <a:ext cx="2819400" cy="1200329"/>
          </a:xfrm>
          <a:prstGeom prst="rect">
            <a:avLst/>
          </a:prstGeom>
          <a:noFill/>
        </p:spPr>
        <p:txBody>
          <a:bodyPr wrap="square" rtlCol="0">
            <a:spAutoFit/>
          </a:bodyPr>
          <a:lstStyle/>
          <a:p>
            <a:pPr algn="ctr"/>
            <a:r>
              <a:rPr lang="en-US" dirty="0" smtClean="0"/>
              <a:t>MR-4 liftoff July 21, 1961</a:t>
            </a:r>
          </a:p>
          <a:p>
            <a:pPr algn="ctr"/>
            <a:r>
              <a:rPr lang="en-US" dirty="0" smtClean="0"/>
              <a:t>Duration 15:37.  Altitude 118 mi.  Landing 302 mi downrange </a:t>
            </a:r>
            <a:endParaRPr lang="en-US" dirty="0"/>
          </a:p>
        </p:txBody>
      </p:sp>
      <p:sp>
        <p:nvSpPr>
          <p:cNvPr id="8" name="TextBox 7"/>
          <p:cNvSpPr txBox="1"/>
          <p:nvPr/>
        </p:nvSpPr>
        <p:spPr>
          <a:xfrm>
            <a:off x="3124200" y="5562600"/>
            <a:ext cx="2743200" cy="923330"/>
          </a:xfrm>
          <a:prstGeom prst="rect">
            <a:avLst/>
          </a:prstGeom>
          <a:noFill/>
        </p:spPr>
        <p:txBody>
          <a:bodyPr wrap="square" rtlCol="0">
            <a:spAutoFit/>
          </a:bodyPr>
          <a:lstStyle/>
          <a:p>
            <a:pPr algn="ctr"/>
            <a:r>
              <a:rPr lang="en-US" dirty="0" smtClean="0"/>
              <a:t>First flight of new window and new explosive hatch on Mercury capsule</a:t>
            </a:r>
            <a:endParaRPr lang="en-US" dirty="0"/>
          </a:p>
        </p:txBody>
      </p:sp>
      <p:sp>
        <p:nvSpPr>
          <p:cNvPr id="9" name="TextBox 8"/>
          <p:cNvSpPr txBox="1"/>
          <p:nvPr/>
        </p:nvSpPr>
        <p:spPr>
          <a:xfrm>
            <a:off x="5867400" y="5181600"/>
            <a:ext cx="3276600" cy="1477328"/>
          </a:xfrm>
          <a:prstGeom prst="rect">
            <a:avLst/>
          </a:prstGeom>
          <a:noFill/>
        </p:spPr>
        <p:txBody>
          <a:bodyPr wrap="square" rtlCol="0">
            <a:spAutoFit/>
          </a:bodyPr>
          <a:lstStyle/>
          <a:p>
            <a:pPr algn="ctr"/>
            <a:r>
              <a:rPr lang="en-US" dirty="0" smtClean="0"/>
              <a:t>Explosive hatch prematurely blows.  Capsule fills with water and sinks.  Grissom nearly drowns before recovery by second helicopter.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3200" dirty="0" smtClean="0"/>
              <a:t>But Russia continues to upstage America</a:t>
            </a:r>
            <a:endParaRPr lang="en-US" sz="3200" dirty="0"/>
          </a:p>
        </p:txBody>
      </p:sp>
      <p:pic>
        <p:nvPicPr>
          <p:cNvPr id="4" name="Content Placeholder 3" descr="vostok-2_launch.jpg"/>
          <p:cNvPicPr>
            <a:picLocks noGrp="1" noChangeAspect="1"/>
          </p:cNvPicPr>
          <p:nvPr>
            <p:ph idx="1"/>
          </p:nvPr>
        </p:nvPicPr>
        <p:blipFill>
          <a:blip r:embed="rId2" cstate="print"/>
          <a:stretch>
            <a:fillRect/>
          </a:stretch>
        </p:blipFill>
        <p:spPr>
          <a:xfrm>
            <a:off x="0" y="838200"/>
            <a:ext cx="5657454" cy="4525963"/>
          </a:xfrm>
        </p:spPr>
      </p:pic>
      <p:pic>
        <p:nvPicPr>
          <p:cNvPr id="5" name="Picture 4" descr="Gherman Titov photo.jpg"/>
          <p:cNvPicPr>
            <a:picLocks noChangeAspect="1"/>
          </p:cNvPicPr>
          <p:nvPr/>
        </p:nvPicPr>
        <p:blipFill>
          <a:blip r:embed="rId3" cstate="print"/>
          <a:stretch>
            <a:fillRect/>
          </a:stretch>
        </p:blipFill>
        <p:spPr>
          <a:xfrm>
            <a:off x="5884163" y="838200"/>
            <a:ext cx="3005837" cy="4495800"/>
          </a:xfrm>
          <a:prstGeom prst="rect">
            <a:avLst/>
          </a:prstGeom>
        </p:spPr>
      </p:pic>
      <p:sp>
        <p:nvSpPr>
          <p:cNvPr id="6" name="TextBox 5"/>
          <p:cNvSpPr txBox="1"/>
          <p:nvPr/>
        </p:nvSpPr>
        <p:spPr>
          <a:xfrm>
            <a:off x="0" y="5486400"/>
            <a:ext cx="9144000" cy="1200329"/>
          </a:xfrm>
          <a:prstGeom prst="rect">
            <a:avLst/>
          </a:prstGeom>
          <a:noFill/>
        </p:spPr>
        <p:txBody>
          <a:bodyPr wrap="square" rtlCol="0">
            <a:spAutoFit/>
          </a:bodyPr>
          <a:lstStyle/>
          <a:p>
            <a:pPr algn="ctr"/>
            <a:r>
              <a:rPr lang="en-US" dirty="0" smtClean="0"/>
              <a:t>Vostok 2 launches Gherman Titov into space for an entire day August 6, 1961 completing 17 orbits and studying the effects of long term weightlessness on the human body.  Titov demonstrates effective manual control of his spacecraft.  As on Vostok 1 the Service Module fails to separate from the reentry module and burns off.  Titov like Gagarin ejects and lands safely.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fontScale="90000"/>
          </a:bodyPr>
          <a:lstStyle/>
          <a:p>
            <a:r>
              <a:rPr lang="en-US" sz="3200" b="1" dirty="0" smtClean="0">
                <a:effectLst>
                  <a:outerShdw blurRad="38100" dist="38100" dir="2700000" algn="tl">
                    <a:srgbClr val="000000">
                      <a:alpha val="43137"/>
                    </a:srgbClr>
                  </a:outerShdw>
                </a:effectLst>
              </a:rPr>
              <a:t>America’s first ICBM—Atlas—operational Oct 1959</a:t>
            </a:r>
            <a:endParaRPr lang="en-US" sz="3200" b="1" dirty="0">
              <a:effectLst>
                <a:outerShdw blurRad="38100" dist="38100" dir="2700000" algn="tl">
                  <a:srgbClr val="000000">
                    <a:alpha val="43137"/>
                  </a:srgbClr>
                </a:outerShdw>
              </a:effectLst>
            </a:endParaRPr>
          </a:p>
        </p:txBody>
      </p:sp>
      <p:pic>
        <p:nvPicPr>
          <p:cNvPr id="4" name="Content Placeholder 3" descr="300px-Atlas_missile_launch.jpg"/>
          <p:cNvPicPr>
            <a:picLocks noGrp="1" noChangeAspect="1"/>
          </p:cNvPicPr>
          <p:nvPr>
            <p:ph idx="1"/>
          </p:nvPr>
        </p:nvPicPr>
        <p:blipFill>
          <a:blip r:embed="rId2" cstate="print"/>
          <a:stretch>
            <a:fillRect/>
          </a:stretch>
        </p:blipFill>
        <p:spPr>
          <a:xfrm>
            <a:off x="4724400" y="838200"/>
            <a:ext cx="4114800" cy="5867400"/>
          </a:xfrm>
        </p:spPr>
      </p:pic>
      <p:sp>
        <p:nvSpPr>
          <p:cNvPr id="5" name="TextBox 4"/>
          <p:cNvSpPr txBox="1"/>
          <p:nvPr/>
        </p:nvSpPr>
        <p:spPr>
          <a:xfrm>
            <a:off x="228600" y="1371600"/>
            <a:ext cx="4267200" cy="5632311"/>
          </a:xfrm>
          <a:prstGeom prst="rect">
            <a:avLst/>
          </a:prstGeom>
          <a:noFill/>
        </p:spPr>
        <p:txBody>
          <a:bodyPr wrap="square" rtlCol="0">
            <a:spAutoFit/>
          </a:bodyPr>
          <a:lstStyle/>
          <a:p>
            <a:pPr algn="ctr"/>
            <a:r>
              <a:rPr lang="en-US" dirty="0" smtClean="0"/>
              <a:t>May 1954 </a:t>
            </a:r>
            <a:r>
              <a:rPr lang="en-US" dirty="0" err="1" smtClean="0"/>
              <a:t>Convair’s</a:t>
            </a:r>
            <a:r>
              <a:rPr lang="en-US" dirty="0" smtClean="0"/>
              <a:t> Atlas program was formally given the highest national priority.  First flight was June 1957.  4 of the first 8 test flights failed.  The first successful flight  to full range occurred 28 November 1958. Atlas ICBMs were deployed operationally from 31 October 1959 to 12 April 1965.  Atlas placed four Mercury astronauts in orbit (Feb 20, 1962-May 1963) and became the foundation for a family of highly successful space launch vehicles--Atlas Agena, Atlas Centaur, evolving to </a:t>
            </a:r>
          </a:p>
          <a:p>
            <a:pPr algn="ctr"/>
            <a:r>
              <a:rPr lang="en-US" dirty="0" smtClean="0"/>
              <a:t>Atlas V using a Russian RD-180 engine beginning in 2000.</a:t>
            </a:r>
          </a:p>
          <a:p>
            <a:pPr algn="ctr"/>
            <a:endParaRPr lang="en-US" dirty="0" smtClean="0"/>
          </a:p>
          <a:p>
            <a:pPr algn="ctr"/>
            <a:r>
              <a:rPr lang="en-US" dirty="0" smtClean="0"/>
              <a:t>Atlas ICBM was 85 feet tall, 10 feet diameter weighing 260,000 lbs at launch with 360,000 lbs of thrust. Range 9000 mi.</a:t>
            </a:r>
          </a:p>
          <a:p>
            <a:pPr algn="ctr"/>
            <a:endParaRPr lang="en-US" dirty="0" smtClean="0"/>
          </a:p>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sz="3600" dirty="0" smtClean="0"/>
              <a:t>America’s first man in orbit</a:t>
            </a:r>
            <a:endParaRPr lang="en-US" sz="3600" dirty="0"/>
          </a:p>
        </p:txBody>
      </p:sp>
      <p:pic>
        <p:nvPicPr>
          <p:cNvPr id="5" name="Content Placeholder 4" descr="Friendship 7 John Glenn launch.jpg"/>
          <p:cNvPicPr>
            <a:picLocks noGrp="1" noChangeAspect="1"/>
          </p:cNvPicPr>
          <p:nvPr>
            <p:ph idx="1"/>
          </p:nvPr>
        </p:nvPicPr>
        <p:blipFill>
          <a:blip r:embed="rId2" cstate="print"/>
          <a:stretch>
            <a:fillRect/>
          </a:stretch>
        </p:blipFill>
        <p:spPr>
          <a:xfrm>
            <a:off x="0" y="762000"/>
            <a:ext cx="4495800" cy="5655243"/>
          </a:xfrm>
        </p:spPr>
      </p:pic>
      <p:pic>
        <p:nvPicPr>
          <p:cNvPr id="6" name="Picture 5" descr="Friendship 7 egress.jpg"/>
          <p:cNvPicPr>
            <a:picLocks noChangeAspect="1"/>
          </p:cNvPicPr>
          <p:nvPr/>
        </p:nvPicPr>
        <p:blipFill>
          <a:blip r:embed="rId3" cstate="print"/>
          <a:stretch>
            <a:fillRect/>
          </a:stretch>
        </p:blipFill>
        <p:spPr>
          <a:xfrm>
            <a:off x="4572000" y="762000"/>
            <a:ext cx="4343400" cy="3253357"/>
          </a:xfrm>
          <a:prstGeom prst="rect">
            <a:avLst/>
          </a:prstGeom>
        </p:spPr>
      </p:pic>
      <p:sp>
        <p:nvSpPr>
          <p:cNvPr id="7" name="TextBox 6"/>
          <p:cNvSpPr txBox="1"/>
          <p:nvPr/>
        </p:nvSpPr>
        <p:spPr>
          <a:xfrm flipH="1">
            <a:off x="4648200" y="4953000"/>
            <a:ext cx="4495800" cy="923330"/>
          </a:xfrm>
          <a:prstGeom prst="rect">
            <a:avLst/>
          </a:prstGeom>
          <a:noFill/>
        </p:spPr>
        <p:txBody>
          <a:bodyPr wrap="square" rtlCol="0">
            <a:spAutoFit/>
          </a:bodyPr>
          <a:lstStyle/>
          <a:p>
            <a:pPr algn="ctr"/>
            <a:r>
              <a:rPr lang="en-US" dirty="0" smtClean="0"/>
              <a:t>John Herschel Glenn, Jr.  becomes the first American to orbit the earth Feb 20, 1962 on MA-6 completing 3 orbits of the Earth</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t>Scott Carpenter orbits in Aurora 7 May 24, 1962</a:t>
            </a:r>
            <a:endParaRPr lang="en-US" sz="2800" dirty="0"/>
          </a:p>
        </p:txBody>
      </p:sp>
      <p:pic>
        <p:nvPicPr>
          <p:cNvPr id="4" name="Content Placeholder 3" descr="Mercury Scott Carpenter.jpg"/>
          <p:cNvPicPr>
            <a:picLocks noGrp="1" noChangeAspect="1"/>
          </p:cNvPicPr>
          <p:nvPr>
            <p:ph idx="1"/>
          </p:nvPr>
        </p:nvPicPr>
        <p:blipFill>
          <a:blip r:embed="rId2" cstate="print"/>
          <a:stretch>
            <a:fillRect/>
          </a:stretch>
        </p:blipFill>
        <p:spPr>
          <a:xfrm>
            <a:off x="137262" y="1219200"/>
            <a:ext cx="2924861" cy="3657600"/>
          </a:xfrm>
        </p:spPr>
      </p:pic>
      <p:pic>
        <p:nvPicPr>
          <p:cNvPr id="5" name="Picture 4" descr="Mercury Scott Carpenter white room.jpg"/>
          <p:cNvPicPr>
            <a:picLocks noChangeAspect="1"/>
          </p:cNvPicPr>
          <p:nvPr/>
        </p:nvPicPr>
        <p:blipFill>
          <a:blip r:embed="rId3" cstate="print"/>
          <a:stretch>
            <a:fillRect/>
          </a:stretch>
        </p:blipFill>
        <p:spPr>
          <a:xfrm>
            <a:off x="3352800" y="1219200"/>
            <a:ext cx="2362200" cy="3671814"/>
          </a:xfrm>
          <a:prstGeom prst="rect">
            <a:avLst/>
          </a:prstGeom>
        </p:spPr>
      </p:pic>
      <p:pic>
        <p:nvPicPr>
          <p:cNvPr id="6" name="Picture 5" descr="Mercury Scott Carpenter launch.jpg"/>
          <p:cNvPicPr>
            <a:picLocks noChangeAspect="1"/>
          </p:cNvPicPr>
          <p:nvPr/>
        </p:nvPicPr>
        <p:blipFill>
          <a:blip r:embed="rId4" cstate="print"/>
          <a:stretch>
            <a:fillRect/>
          </a:stretch>
        </p:blipFill>
        <p:spPr>
          <a:xfrm>
            <a:off x="5867400" y="1219200"/>
            <a:ext cx="2764512" cy="3678353"/>
          </a:xfrm>
          <a:prstGeom prst="rect">
            <a:avLst/>
          </a:prstGeom>
        </p:spPr>
      </p:pic>
      <p:sp>
        <p:nvSpPr>
          <p:cNvPr id="7" name="TextBox 6"/>
          <p:cNvSpPr txBox="1"/>
          <p:nvPr/>
        </p:nvSpPr>
        <p:spPr>
          <a:xfrm>
            <a:off x="152400" y="5181600"/>
            <a:ext cx="8763000" cy="1200329"/>
          </a:xfrm>
          <a:prstGeom prst="rect">
            <a:avLst/>
          </a:prstGeom>
          <a:noFill/>
        </p:spPr>
        <p:txBody>
          <a:bodyPr wrap="square" rtlCol="0">
            <a:spAutoFit/>
          </a:bodyPr>
          <a:lstStyle/>
          <a:p>
            <a:pPr algn="ctr"/>
            <a:r>
              <a:rPr lang="en-US" dirty="0" smtClean="0"/>
              <a:t>America’s second Mercury 3 orbit flight.  Excessive fuel consumption, attitude misalignment and manual retrofire causes an overshoot of the intended landing area 250 miles.  40 minutes later a helicopter spots Carpenter in a raft.  Recovery is delayed 3 hours.  Carpenter never flies in space again.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15962"/>
          </a:xfrm>
        </p:spPr>
        <p:txBody>
          <a:bodyPr>
            <a:normAutofit fontScale="90000"/>
          </a:bodyPr>
          <a:lstStyle/>
          <a:p>
            <a:r>
              <a:rPr lang="en-US" sz="2800" dirty="0" smtClean="0"/>
              <a:t>Russia launches Vostok 3 and 4 for a rendezvous in space</a:t>
            </a:r>
            <a:endParaRPr lang="en-US" sz="2800" dirty="0"/>
          </a:p>
        </p:txBody>
      </p:sp>
      <p:pic>
        <p:nvPicPr>
          <p:cNvPr id="4" name="Content Placeholder 3" descr="Vostok 3 graphic.gif"/>
          <p:cNvPicPr>
            <a:picLocks noGrp="1" noChangeAspect="1"/>
          </p:cNvPicPr>
          <p:nvPr>
            <p:ph idx="1"/>
          </p:nvPr>
        </p:nvPicPr>
        <p:blipFill>
          <a:blip r:embed="rId2" cstate="print"/>
          <a:stretch>
            <a:fillRect/>
          </a:stretch>
        </p:blipFill>
        <p:spPr>
          <a:xfrm>
            <a:off x="457200" y="1143000"/>
            <a:ext cx="3545338" cy="4525963"/>
          </a:xfrm>
        </p:spPr>
      </p:pic>
      <p:pic>
        <p:nvPicPr>
          <p:cNvPr id="5" name="Picture 4" descr="vostok3_4.jpg"/>
          <p:cNvPicPr>
            <a:picLocks noChangeAspect="1"/>
          </p:cNvPicPr>
          <p:nvPr/>
        </p:nvPicPr>
        <p:blipFill>
          <a:blip r:embed="rId3" cstate="print"/>
          <a:stretch>
            <a:fillRect/>
          </a:stretch>
        </p:blipFill>
        <p:spPr>
          <a:xfrm>
            <a:off x="4205592" y="1143000"/>
            <a:ext cx="4786008" cy="3124200"/>
          </a:xfrm>
          <a:prstGeom prst="rect">
            <a:avLst/>
          </a:prstGeom>
        </p:spPr>
      </p:pic>
      <p:sp>
        <p:nvSpPr>
          <p:cNvPr id="6" name="TextBox 5"/>
          <p:cNvSpPr txBox="1"/>
          <p:nvPr/>
        </p:nvSpPr>
        <p:spPr>
          <a:xfrm>
            <a:off x="4038600" y="4724400"/>
            <a:ext cx="5105400" cy="1754326"/>
          </a:xfrm>
          <a:prstGeom prst="rect">
            <a:avLst/>
          </a:prstGeom>
          <a:noFill/>
        </p:spPr>
        <p:txBody>
          <a:bodyPr wrap="square" rtlCol="0">
            <a:spAutoFit/>
          </a:bodyPr>
          <a:lstStyle/>
          <a:p>
            <a:pPr algn="ctr"/>
            <a:r>
              <a:rPr lang="en-US" dirty="0" smtClean="0"/>
              <a:t>Andrian Nikolayev orbited the Earth 64 times in Vostok 3 during four days in space in August 1962-</a:t>
            </a:r>
          </a:p>
          <a:p>
            <a:pPr algn="ctr"/>
            <a:r>
              <a:rPr lang="en-US" dirty="0" smtClean="0"/>
              <a:t>  A feat not matched by America until Gemini IV in June 1965.</a:t>
            </a:r>
          </a:p>
          <a:p>
            <a:pPr algn="ctr"/>
            <a:r>
              <a:rPr lang="en-US" dirty="0" smtClean="0"/>
              <a:t>Pavel Popovich launches the next day in Vostok 4 coming within 4 miles of Vostok 3 in earth orbit.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400" dirty="0" smtClean="0"/>
              <a:t>Wally Schirra flies Sigma 7 for nine hours-seven orbits-on </a:t>
            </a:r>
            <a:br>
              <a:rPr lang="en-US" sz="2400" dirty="0" smtClean="0"/>
            </a:br>
            <a:r>
              <a:rPr lang="en-US" sz="2400" dirty="0" smtClean="0"/>
              <a:t>3 Oct 1962.  He lands within ½ mile of USS Kearsarge.</a:t>
            </a:r>
            <a:endParaRPr lang="en-US" sz="2400" dirty="0"/>
          </a:p>
        </p:txBody>
      </p:sp>
      <p:pic>
        <p:nvPicPr>
          <p:cNvPr id="4" name="Content Placeholder 3" descr="Mercury Wally Schirra.jpg"/>
          <p:cNvPicPr>
            <a:picLocks noGrp="1" noChangeAspect="1"/>
          </p:cNvPicPr>
          <p:nvPr>
            <p:ph idx="1"/>
          </p:nvPr>
        </p:nvPicPr>
        <p:blipFill>
          <a:blip r:embed="rId2" cstate="print"/>
          <a:stretch>
            <a:fillRect/>
          </a:stretch>
        </p:blipFill>
        <p:spPr>
          <a:xfrm>
            <a:off x="533400" y="990600"/>
            <a:ext cx="3657601" cy="2882767"/>
          </a:xfrm>
        </p:spPr>
      </p:pic>
      <p:pic>
        <p:nvPicPr>
          <p:cNvPr id="5" name="Picture 4" descr="MA8 liftoff Schirra.gif"/>
          <p:cNvPicPr>
            <a:picLocks noChangeAspect="1"/>
          </p:cNvPicPr>
          <p:nvPr/>
        </p:nvPicPr>
        <p:blipFill>
          <a:blip r:embed="rId3" cstate="print"/>
          <a:stretch>
            <a:fillRect/>
          </a:stretch>
        </p:blipFill>
        <p:spPr>
          <a:xfrm>
            <a:off x="4876800" y="1295400"/>
            <a:ext cx="4084320" cy="5105400"/>
          </a:xfrm>
          <a:prstGeom prst="rect">
            <a:avLst/>
          </a:prstGeom>
        </p:spPr>
      </p:pic>
      <p:pic>
        <p:nvPicPr>
          <p:cNvPr id="6" name="Picture 5" descr="Sigma 7 recovery by Kearsarge.jpg"/>
          <p:cNvPicPr>
            <a:picLocks noChangeAspect="1"/>
          </p:cNvPicPr>
          <p:nvPr/>
        </p:nvPicPr>
        <p:blipFill>
          <a:blip r:embed="rId4" cstate="print"/>
          <a:stretch>
            <a:fillRect/>
          </a:stretch>
        </p:blipFill>
        <p:spPr>
          <a:xfrm>
            <a:off x="533400" y="3950543"/>
            <a:ext cx="3685440" cy="290745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2400" dirty="0" smtClean="0"/>
              <a:t>Gordon Cooper flies Faith 7 (MA-9) for 22 0rbits/34hrs 20 minutes ending the Mercury program.  Extra batteries and O2 tanks added to extend mission duration.  Cooper executes perfect manual reentry </a:t>
            </a:r>
            <a:endParaRPr lang="en-US" sz="2400" dirty="0"/>
          </a:p>
        </p:txBody>
      </p:sp>
      <p:pic>
        <p:nvPicPr>
          <p:cNvPr id="4" name="Content Placeholder 3" descr="Mercury Cooper.jpg"/>
          <p:cNvPicPr>
            <a:picLocks noGrp="1" noChangeAspect="1"/>
          </p:cNvPicPr>
          <p:nvPr>
            <p:ph idx="1"/>
          </p:nvPr>
        </p:nvPicPr>
        <p:blipFill>
          <a:blip r:embed="rId2" cstate="print"/>
          <a:stretch>
            <a:fillRect/>
          </a:stretch>
        </p:blipFill>
        <p:spPr>
          <a:xfrm>
            <a:off x="381000" y="1371600"/>
            <a:ext cx="3428999" cy="2559675"/>
          </a:xfrm>
        </p:spPr>
      </p:pic>
      <p:pic>
        <p:nvPicPr>
          <p:cNvPr id="6" name="Picture 5" descr="Mercury 9 Faith 7 recovery ships.jpg"/>
          <p:cNvPicPr>
            <a:picLocks noChangeAspect="1"/>
          </p:cNvPicPr>
          <p:nvPr/>
        </p:nvPicPr>
        <p:blipFill>
          <a:blip r:embed="rId3" cstate="print"/>
          <a:stretch>
            <a:fillRect/>
          </a:stretch>
        </p:blipFill>
        <p:spPr>
          <a:xfrm>
            <a:off x="5333999" y="1371600"/>
            <a:ext cx="3534155" cy="2743199"/>
          </a:xfrm>
          <a:prstGeom prst="rect">
            <a:avLst/>
          </a:prstGeom>
        </p:spPr>
      </p:pic>
      <p:pic>
        <p:nvPicPr>
          <p:cNvPr id="7" name="Picture 6" descr="MA-8_landing_under_parachute.jpg"/>
          <p:cNvPicPr>
            <a:picLocks noChangeAspect="1"/>
          </p:cNvPicPr>
          <p:nvPr/>
        </p:nvPicPr>
        <p:blipFill>
          <a:blip r:embed="rId4" cstate="print"/>
          <a:stretch>
            <a:fillRect/>
          </a:stretch>
        </p:blipFill>
        <p:spPr>
          <a:xfrm>
            <a:off x="5334000" y="4303144"/>
            <a:ext cx="3613714" cy="2554856"/>
          </a:xfrm>
          <a:prstGeom prst="rect">
            <a:avLst/>
          </a:prstGeom>
        </p:spPr>
      </p:pic>
      <p:pic>
        <p:nvPicPr>
          <p:cNvPr id="8" name="Picture 7" descr="Mercury Mission Control..jpg"/>
          <p:cNvPicPr>
            <a:picLocks noChangeAspect="1"/>
          </p:cNvPicPr>
          <p:nvPr/>
        </p:nvPicPr>
        <p:blipFill>
          <a:blip r:embed="rId5" cstate="print"/>
          <a:stretch>
            <a:fillRect/>
          </a:stretch>
        </p:blipFill>
        <p:spPr>
          <a:xfrm>
            <a:off x="228600" y="3993192"/>
            <a:ext cx="3733800" cy="28648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3000"/>
          </a:xfrm>
        </p:spPr>
        <p:txBody>
          <a:bodyPr>
            <a:normAutofit fontScale="90000"/>
          </a:bodyPr>
          <a:lstStyle/>
          <a:p>
            <a:r>
              <a:rPr lang="en-US" sz="3200" dirty="0" smtClean="0"/>
              <a:t>Russia continues to lead in space.  Vostok 5 and 6 attempt another rendezvous and launch the first woman in space</a:t>
            </a:r>
            <a:endParaRPr lang="en-US" sz="3200" dirty="0"/>
          </a:p>
        </p:txBody>
      </p:sp>
      <p:pic>
        <p:nvPicPr>
          <p:cNvPr id="4" name="Content Placeholder 3" descr="Vostok 5.jpg"/>
          <p:cNvPicPr>
            <a:picLocks noGrp="1" noChangeAspect="1"/>
          </p:cNvPicPr>
          <p:nvPr>
            <p:ph idx="1"/>
          </p:nvPr>
        </p:nvPicPr>
        <p:blipFill>
          <a:blip r:embed="rId2" cstate="print"/>
          <a:stretch>
            <a:fillRect/>
          </a:stretch>
        </p:blipFill>
        <p:spPr>
          <a:xfrm>
            <a:off x="228600" y="1524000"/>
            <a:ext cx="4114800" cy="4170156"/>
          </a:xfrm>
        </p:spPr>
      </p:pic>
      <p:pic>
        <p:nvPicPr>
          <p:cNvPr id="5" name="Picture 4" descr="Valentina Tereshkova.jpg"/>
          <p:cNvPicPr>
            <a:picLocks noChangeAspect="1"/>
          </p:cNvPicPr>
          <p:nvPr/>
        </p:nvPicPr>
        <p:blipFill>
          <a:blip r:embed="rId3" cstate="print"/>
          <a:stretch>
            <a:fillRect/>
          </a:stretch>
        </p:blipFill>
        <p:spPr>
          <a:xfrm>
            <a:off x="5715000" y="1569026"/>
            <a:ext cx="2606040" cy="4145973"/>
          </a:xfrm>
          <a:prstGeom prst="rect">
            <a:avLst/>
          </a:prstGeom>
        </p:spPr>
      </p:pic>
      <p:sp>
        <p:nvSpPr>
          <p:cNvPr id="6" name="TextBox 5"/>
          <p:cNvSpPr txBox="1"/>
          <p:nvPr/>
        </p:nvSpPr>
        <p:spPr>
          <a:xfrm>
            <a:off x="457200" y="6019800"/>
            <a:ext cx="4038600" cy="646331"/>
          </a:xfrm>
          <a:prstGeom prst="rect">
            <a:avLst/>
          </a:prstGeom>
          <a:noFill/>
        </p:spPr>
        <p:txBody>
          <a:bodyPr wrap="square" rtlCol="0">
            <a:spAutoFit/>
          </a:bodyPr>
          <a:lstStyle/>
          <a:p>
            <a:r>
              <a:rPr lang="en-US" dirty="0" smtClean="0"/>
              <a:t>Valerey Bykovsky pilots Vostok 5 June 14, 1963.  Orbit is lower than planned. </a:t>
            </a:r>
            <a:endParaRPr lang="en-US" dirty="0"/>
          </a:p>
        </p:txBody>
      </p:sp>
      <p:sp>
        <p:nvSpPr>
          <p:cNvPr id="7" name="TextBox 6"/>
          <p:cNvSpPr txBox="1"/>
          <p:nvPr/>
        </p:nvSpPr>
        <p:spPr>
          <a:xfrm>
            <a:off x="5105400" y="5791200"/>
            <a:ext cx="3810000" cy="923330"/>
          </a:xfrm>
          <a:prstGeom prst="rect">
            <a:avLst/>
          </a:prstGeom>
          <a:noFill/>
        </p:spPr>
        <p:txBody>
          <a:bodyPr wrap="square" rtlCol="0">
            <a:spAutoFit/>
          </a:bodyPr>
          <a:lstStyle/>
          <a:p>
            <a:r>
              <a:rPr lang="en-US" dirty="0" smtClean="0"/>
              <a:t>Valentina Tereskova pilots Vostok 6 two days later.  Closest approach to Vostok 5 is 3 mi.  Both land June 19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putnik_teck.jpg"/>
          <p:cNvPicPr>
            <a:picLocks noChangeAspect="1"/>
          </p:cNvPicPr>
          <p:nvPr/>
        </p:nvPicPr>
        <p:blipFill>
          <a:blip r:embed="rId2" cstate="print"/>
          <a:stretch>
            <a:fillRect/>
          </a:stretch>
        </p:blipFill>
        <p:spPr>
          <a:xfrm>
            <a:off x="0" y="1905000"/>
            <a:ext cx="4199001" cy="4178110"/>
          </a:xfrm>
          <a:prstGeom prst="rect">
            <a:avLst/>
          </a:prstGeom>
        </p:spPr>
      </p:pic>
      <p:pic>
        <p:nvPicPr>
          <p:cNvPr id="3" name="Picture 2" descr="sputnik-launch_big.jpg"/>
          <p:cNvPicPr>
            <a:picLocks noChangeAspect="1"/>
          </p:cNvPicPr>
          <p:nvPr/>
        </p:nvPicPr>
        <p:blipFill>
          <a:blip r:embed="rId3" cstate="print"/>
          <a:stretch>
            <a:fillRect/>
          </a:stretch>
        </p:blipFill>
        <p:spPr>
          <a:xfrm>
            <a:off x="4449536" y="2133600"/>
            <a:ext cx="4694464" cy="3429000"/>
          </a:xfrm>
          <a:prstGeom prst="rect">
            <a:avLst/>
          </a:prstGeom>
        </p:spPr>
      </p:pic>
      <p:sp>
        <p:nvSpPr>
          <p:cNvPr id="4" name="TextBox 3"/>
          <p:cNvSpPr txBox="1"/>
          <p:nvPr/>
        </p:nvSpPr>
        <p:spPr>
          <a:xfrm>
            <a:off x="304800" y="457200"/>
            <a:ext cx="8686800" cy="954107"/>
          </a:xfrm>
          <a:prstGeom prst="rect">
            <a:avLst/>
          </a:prstGeom>
          <a:noFill/>
        </p:spPr>
        <p:txBody>
          <a:bodyPr wrap="square" rtlCol="0">
            <a:spAutoFit/>
          </a:bodyPr>
          <a:lstStyle/>
          <a:p>
            <a:pPr algn="ctr"/>
            <a:r>
              <a:rPr lang="en-US" sz="2800" dirty="0" smtClean="0"/>
              <a:t>Russia changes the world on October 4, 1957</a:t>
            </a:r>
          </a:p>
          <a:p>
            <a:pPr algn="ctr"/>
            <a:r>
              <a:rPr lang="en-US" sz="2800" dirty="0" smtClean="0"/>
              <a:t>Sputnik first artificial Earth satellite launch</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Voskhod_1_and_2.png"/>
          <p:cNvPicPr>
            <a:picLocks noChangeAspect="1"/>
          </p:cNvPicPr>
          <p:nvPr/>
        </p:nvPicPr>
        <p:blipFill>
          <a:blip r:embed="rId2" cstate="print"/>
          <a:stretch>
            <a:fillRect/>
          </a:stretch>
        </p:blipFill>
        <p:spPr>
          <a:xfrm>
            <a:off x="304800" y="1326025"/>
            <a:ext cx="4114800" cy="5345320"/>
          </a:xfrm>
          <a:prstGeom prst="rect">
            <a:avLst/>
          </a:prstGeom>
        </p:spPr>
      </p:pic>
      <p:pic>
        <p:nvPicPr>
          <p:cNvPr id="3" name="Picture 2" descr="Voshkod 1 3 man crew.jpg"/>
          <p:cNvPicPr>
            <a:picLocks noChangeAspect="1"/>
          </p:cNvPicPr>
          <p:nvPr/>
        </p:nvPicPr>
        <p:blipFill>
          <a:blip r:embed="rId3" cstate="print"/>
          <a:stretch>
            <a:fillRect/>
          </a:stretch>
        </p:blipFill>
        <p:spPr>
          <a:xfrm>
            <a:off x="4876800" y="1301875"/>
            <a:ext cx="4140752" cy="5403725"/>
          </a:xfrm>
          <a:prstGeom prst="rect">
            <a:avLst/>
          </a:prstGeom>
        </p:spPr>
      </p:pic>
      <p:sp>
        <p:nvSpPr>
          <p:cNvPr id="4" name="TextBox 3"/>
          <p:cNvSpPr txBox="1"/>
          <p:nvPr/>
        </p:nvSpPr>
        <p:spPr>
          <a:xfrm>
            <a:off x="0" y="228600"/>
            <a:ext cx="9144000" cy="923330"/>
          </a:xfrm>
          <a:prstGeom prst="rect">
            <a:avLst/>
          </a:prstGeom>
          <a:noFill/>
        </p:spPr>
        <p:txBody>
          <a:bodyPr wrap="square" rtlCol="0">
            <a:spAutoFit/>
          </a:bodyPr>
          <a:lstStyle/>
          <a:p>
            <a:pPr algn="ctr"/>
            <a:r>
              <a:rPr lang="en-US" dirty="0" smtClean="0"/>
              <a:t>Another Russian first launches 3 man crew on a 24 hour flight in the Voskhod 1 (Sunrise) spacecraft 12 Oct 1964.  Valdimir Komorav, Konstantin Feoktistov, Boris Yegorov fly without spacesuits in their cramped Voskhod capsule which was a modified Vostok w/o ejection seats.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Voskhod_2_EVA.jpg"/>
          <p:cNvPicPr>
            <a:picLocks noChangeAspect="1"/>
          </p:cNvPicPr>
          <p:nvPr/>
        </p:nvPicPr>
        <p:blipFill>
          <a:blip r:embed="rId2" cstate="print"/>
          <a:stretch>
            <a:fillRect/>
          </a:stretch>
        </p:blipFill>
        <p:spPr>
          <a:xfrm>
            <a:off x="4419600" y="2819400"/>
            <a:ext cx="4724400" cy="3779520"/>
          </a:xfrm>
          <a:prstGeom prst="rect">
            <a:avLst/>
          </a:prstGeom>
        </p:spPr>
      </p:pic>
      <p:sp>
        <p:nvSpPr>
          <p:cNvPr id="4" name="TextBox 3"/>
          <p:cNvSpPr txBox="1"/>
          <p:nvPr/>
        </p:nvSpPr>
        <p:spPr>
          <a:xfrm>
            <a:off x="0" y="304800"/>
            <a:ext cx="9144000" cy="2308324"/>
          </a:xfrm>
          <a:prstGeom prst="rect">
            <a:avLst/>
          </a:prstGeom>
          <a:noFill/>
        </p:spPr>
        <p:txBody>
          <a:bodyPr wrap="square" rtlCol="0">
            <a:spAutoFit/>
          </a:bodyPr>
          <a:lstStyle/>
          <a:p>
            <a:pPr algn="ctr"/>
            <a:r>
              <a:rPr lang="en-US" sz="2400" dirty="0" smtClean="0"/>
              <a:t>Alexei Leonov conducts first spacewalk 18 March 1965 with Pavel Belyayev.  Leonov has to depressurize his expanded space suit after 12 minute spacewalk to reenter the capsule.  46 sec late manual deorbit due to a failed automatic control system caused the spacecraft to land 240 mi long in Siberia.  Crew spends cold night (-22F) alone before rescue party arrives on skis the next day.  </a:t>
            </a:r>
            <a:endParaRPr lang="en-US" sz="2400" dirty="0"/>
          </a:p>
        </p:txBody>
      </p:sp>
      <p:pic>
        <p:nvPicPr>
          <p:cNvPr id="5" name="Picture 4" descr="Voskhod2_patch.jpg"/>
          <p:cNvPicPr>
            <a:picLocks noChangeAspect="1"/>
          </p:cNvPicPr>
          <p:nvPr/>
        </p:nvPicPr>
        <p:blipFill>
          <a:blip r:embed="rId3" cstate="print"/>
          <a:stretch>
            <a:fillRect/>
          </a:stretch>
        </p:blipFill>
        <p:spPr>
          <a:xfrm>
            <a:off x="0" y="3048000"/>
            <a:ext cx="4122615" cy="301466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emini_spacecraft.jpg"/>
          <p:cNvPicPr>
            <a:picLocks noChangeAspect="1"/>
          </p:cNvPicPr>
          <p:nvPr/>
        </p:nvPicPr>
        <p:blipFill>
          <a:blip r:embed="rId2" cstate="print"/>
          <a:stretch>
            <a:fillRect/>
          </a:stretch>
        </p:blipFill>
        <p:spPr>
          <a:xfrm>
            <a:off x="228600" y="3641152"/>
            <a:ext cx="4495946" cy="3216848"/>
          </a:xfrm>
          <a:prstGeom prst="rect">
            <a:avLst/>
          </a:prstGeom>
        </p:spPr>
      </p:pic>
      <p:pic>
        <p:nvPicPr>
          <p:cNvPr id="3" name="Picture 2" descr="gemini-3_launch.jpg"/>
          <p:cNvPicPr>
            <a:picLocks noChangeAspect="1"/>
          </p:cNvPicPr>
          <p:nvPr/>
        </p:nvPicPr>
        <p:blipFill>
          <a:blip r:embed="rId3" cstate="print"/>
          <a:stretch>
            <a:fillRect/>
          </a:stretch>
        </p:blipFill>
        <p:spPr>
          <a:xfrm>
            <a:off x="4874742" y="1524000"/>
            <a:ext cx="4269257" cy="5334000"/>
          </a:xfrm>
          <a:prstGeom prst="rect">
            <a:avLst/>
          </a:prstGeom>
        </p:spPr>
      </p:pic>
      <p:sp>
        <p:nvSpPr>
          <p:cNvPr id="4" name="TextBox 3"/>
          <p:cNvSpPr txBox="1"/>
          <p:nvPr/>
        </p:nvSpPr>
        <p:spPr>
          <a:xfrm>
            <a:off x="0" y="152400"/>
            <a:ext cx="9144000" cy="1323439"/>
          </a:xfrm>
          <a:prstGeom prst="rect">
            <a:avLst/>
          </a:prstGeom>
          <a:noFill/>
        </p:spPr>
        <p:txBody>
          <a:bodyPr wrap="square" rtlCol="0">
            <a:spAutoFit/>
          </a:bodyPr>
          <a:lstStyle/>
          <a:p>
            <a:pPr algn="ctr"/>
            <a:r>
              <a:rPr lang="en-US" sz="2000" dirty="0" smtClean="0"/>
              <a:t>NASA moves from Mercury to Gemini two crew to demonstrate capabilities in space required to go to the Moon.  2 week duration.  Orbital rendezvous and docking.  Mated vehicle control and propulsion.  Spacewalks.  The spacecraft design, assembly, and operations team excels and surpasses the Russians for the first time in the Space Race.       </a:t>
            </a:r>
            <a:endParaRPr lang="en-US" sz="2000" dirty="0"/>
          </a:p>
        </p:txBody>
      </p:sp>
      <p:sp>
        <p:nvSpPr>
          <p:cNvPr id="5" name="TextBox 4"/>
          <p:cNvSpPr txBox="1"/>
          <p:nvPr/>
        </p:nvSpPr>
        <p:spPr>
          <a:xfrm>
            <a:off x="0" y="1447800"/>
            <a:ext cx="4876800" cy="2246769"/>
          </a:xfrm>
          <a:prstGeom prst="rect">
            <a:avLst/>
          </a:prstGeom>
          <a:noFill/>
        </p:spPr>
        <p:txBody>
          <a:bodyPr wrap="square" rtlCol="0">
            <a:spAutoFit/>
          </a:bodyPr>
          <a:lstStyle/>
          <a:p>
            <a:pPr algn="ctr"/>
            <a:r>
              <a:rPr lang="en-US" sz="2000" dirty="0" smtClean="0"/>
              <a:t>Gemini spacecraft has separate crew capsule and propulsion and power service module.  Four ton spacecraft.  First use of fuel cells and onboard computer in space. Designed and built by McDonnell Aircraft.  The Titan 2 ICMB launch vehicle propels ten manned missions to space 1965-66. </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emini 3 crew.jpg"/>
          <p:cNvPicPr>
            <a:picLocks noChangeAspect="1"/>
          </p:cNvPicPr>
          <p:nvPr/>
        </p:nvPicPr>
        <p:blipFill>
          <a:blip r:embed="rId2" cstate="print"/>
          <a:stretch>
            <a:fillRect/>
          </a:stretch>
        </p:blipFill>
        <p:spPr>
          <a:xfrm>
            <a:off x="152400" y="3710816"/>
            <a:ext cx="4191000" cy="3147184"/>
          </a:xfrm>
          <a:prstGeom prst="rect">
            <a:avLst/>
          </a:prstGeom>
        </p:spPr>
      </p:pic>
      <p:pic>
        <p:nvPicPr>
          <p:cNvPr id="3" name="Picture 2" descr="Gemini 3 capsule mated with Titan booster.jpg"/>
          <p:cNvPicPr>
            <a:picLocks noChangeAspect="1"/>
          </p:cNvPicPr>
          <p:nvPr/>
        </p:nvPicPr>
        <p:blipFill>
          <a:blip r:embed="rId3" cstate="print"/>
          <a:stretch>
            <a:fillRect/>
          </a:stretch>
        </p:blipFill>
        <p:spPr>
          <a:xfrm>
            <a:off x="4890248" y="152400"/>
            <a:ext cx="4253752" cy="3457525"/>
          </a:xfrm>
          <a:prstGeom prst="rect">
            <a:avLst/>
          </a:prstGeom>
        </p:spPr>
      </p:pic>
      <p:pic>
        <p:nvPicPr>
          <p:cNvPr id="4" name="Picture 3" descr="Gemini 3 recovery.jpeg"/>
          <p:cNvPicPr>
            <a:picLocks noChangeAspect="1"/>
          </p:cNvPicPr>
          <p:nvPr/>
        </p:nvPicPr>
        <p:blipFill>
          <a:blip r:embed="rId4" cstate="print"/>
          <a:stretch>
            <a:fillRect/>
          </a:stretch>
        </p:blipFill>
        <p:spPr>
          <a:xfrm>
            <a:off x="4770238" y="3733800"/>
            <a:ext cx="4369073" cy="3124200"/>
          </a:xfrm>
          <a:prstGeom prst="rect">
            <a:avLst/>
          </a:prstGeom>
        </p:spPr>
      </p:pic>
      <p:sp>
        <p:nvSpPr>
          <p:cNvPr id="5" name="TextBox 4"/>
          <p:cNvSpPr txBox="1"/>
          <p:nvPr/>
        </p:nvSpPr>
        <p:spPr>
          <a:xfrm>
            <a:off x="0" y="304800"/>
            <a:ext cx="4800600" cy="3323987"/>
          </a:xfrm>
          <a:prstGeom prst="rect">
            <a:avLst/>
          </a:prstGeom>
          <a:noFill/>
        </p:spPr>
        <p:txBody>
          <a:bodyPr wrap="square" rtlCol="0">
            <a:spAutoFit/>
          </a:bodyPr>
          <a:lstStyle/>
          <a:p>
            <a:pPr algn="ctr"/>
            <a:r>
              <a:rPr lang="en-US" sz="2400" dirty="0" smtClean="0"/>
              <a:t>Gemini 3 launches 23 March 1965 on three orbits with commander Gus Grissom and pilot John Young in the ‘unsinkable Molly Brown’.  Proved Gemini spacecraft design.  First manned spacecraft orbit change.  First demonstration of reentry lift to control splashdown point.  </a:t>
            </a:r>
          </a:p>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emini 4 White floats out hatch.jpg"/>
          <p:cNvPicPr>
            <a:picLocks noChangeAspect="1"/>
          </p:cNvPicPr>
          <p:nvPr/>
        </p:nvPicPr>
        <p:blipFill>
          <a:blip r:embed="rId2" cstate="print"/>
          <a:stretch>
            <a:fillRect/>
          </a:stretch>
        </p:blipFill>
        <p:spPr>
          <a:xfrm>
            <a:off x="4365356" y="3276600"/>
            <a:ext cx="4778644" cy="3524250"/>
          </a:xfrm>
          <a:prstGeom prst="rect">
            <a:avLst/>
          </a:prstGeom>
        </p:spPr>
      </p:pic>
      <p:pic>
        <p:nvPicPr>
          <p:cNvPr id="3" name="Picture 2" descr="Gemini 4 LBJ congrats White and McDivitt at JSC.jpg"/>
          <p:cNvPicPr>
            <a:picLocks noChangeAspect="1"/>
          </p:cNvPicPr>
          <p:nvPr/>
        </p:nvPicPr>
        <p:blipFill>
          <a:blip r:embed="rId3" cstate="print"/>
          <a:stretch>
            <a:fillRect/>
          </a:stretch>
        </p:blipFill>
        <p:spPr>
          <a:xfrm>
            <a:off x="4417641" y="0"/>
            <a:ext cx="4726360" cy="2971800"/>
          </a:xfrm>
          <a:prstGeom prst="rect">
            <a:avLst/>
          </a:prstGeom>
        </p:spPr>
      </p:pic>
      <p:pic>
        <p:nvPicPr>
          <p:cNvPr id="4" name="Picture 3" descr="Gemini 4 recovery Cooper and Conrad.jpg"/>
          <p:cNvPicPr>
            <a:picLocks noChangeAspect="1"/>
          </p:cNvPicPr>
          <p:nvPr/>
        </p:nvPicPr>
        <p:blipFill>
          <a:blip r:embed="rId4" cstate="print"/>
          <a:stretch>
            <a:fillRect/>
          </a:stretch>
        </p:blipFill>
        <p:spPr>
          <a:xfrm>
            <a:off x="0" y="3276600"/>
            <a:ext cx="4253598" cy="3581400"/>
          </a:xfrm>
          <a:prstGeom prst="rect">
            <a:avLst/>
          </a:prstGeom>
        </p:spPr>
      </p:pic>
      <p:sp>
        <p:nvSpPr>
          <p:cNvPr id="5" name="TextBox 4"/>
          <p:cNvSpPr txBox="1"/>
          <p:nvPr/>
        </p:nvSpPr>
        <p:spPr>
          <a:xfrm>
            <a:off x="0" y="0"/>
            <a:ext cx="4495800" cy="3046988"/>
          </a:xfrm>
          <a:prstGeom prst="rect">
            <a:avLst/>
          </a:prstGeom>
          <a:noFill/>
        </p:spPr>
        <p:txBody>
          <a:bodyPr wrap="square" rtlCol="0">
            <a:spAutoFit/>
          </a:bodyPr>
          <a:lstStyle/>
          <a:p>
            <a:pPr algn="ctr"/>
            <a:r>
              <a:rPr lang="en-US" sz="2400" dirty="0" smtClean="0"/>
              <a:t>Gemini 4 carries James McDivitt and Ed White in a 4 day, 66 orbit flight 3-6 June 1965 approaching the 1963 Vostok 5 flight duration.  Ed White conducts the first American spacewalk lasting 20 minutes.  America closes the gap on the Russians for the first time.</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emini 5 Crew.jpg"/>
          <p:cNvPicPr>
            <a:picLocks noChangeAspect="1"/>
          </p:cNvPicPr>
          <p:nvPr/>
        </p:nvPicPr>
        <p:blipFill>
          <a:blip r:embed="rId2" cstate="print"/>
          <a:stretch>
            <a:fillRect/>
          </a:stretch>
        </p:blipFill>
        <p:spPr>
          <a:xfrm>
            <a:off x="381000" y="3015982"/>
            <a:ext cx="3810000" cy="3842017"/>
          </a:xfrm>
          <a:prstGeom prst="rect">
            <a:avLst/>
          </a:prstGeom>
        </p:spPr>
      </p:pic>
      <p:pic>
        <p:nvPicPr>
          <p:cNvPr id="3" name="Picture 2" descr="Gemini 5 launch prep.jpg"/>
          <p:cNvPicPr>
            <a:picLocks noChangeAspect="1"/>
          </p:cNvPicPr>
          <p:nvPr/>
        </p:nvPicPr>
        <p:blipFill>
          <a:blip r:embed="rId3" cstate="print"/>
          <a:stretch>
            <a:fillRect/>
          </a:stretch>
        </p:blipFill>
        <p:spPr>
          <a:xfrm>
            <a:off x="5105400" y="3627120"/>
            <a:ext cx="4038600" cy="3230880"/>
          </a:xfrm>
          <a:prstGeom prst="rect">
            <a:avLst/>
          </a:prstGeom>
        </p:spPr>
      </p:pic>
      <p:pic>
        <p:nvPicPr>
          <p:cNvPr id="4" name="Picture 3" descr="Gemini 5 view of KSC.jpg"/>
          <p:cNvPicPr>
            <a:picLocks noChangeAspect="1"/>
          </p:cNvPicPr>
          <p:nvPr/>
        </p:nvPicPr>
        <p:blipFill>
          <a:blip r:embed="rId4" cstate="print"/>
          <a:stretch>
            <a:fillRect/>
          </a:stretch>
        </p:blipFill>
        <p:spPr>
          <a:xfrm>
            <a:off x="5181601" y="0"/>
            <a:ext cx="3962400" cy="3536089"/>
          </a:xfrm>
          <a:prstGeom prst="rect">
            <a:avLst/>
          </a:prstGeom>
        </p:spPr>
      </p:pic>
      <p:sp>
        <p:nvSpPr>
          <p:cNvPr id="5" name="TextBox 4"/>
          <p:cNvSpPr txBox="1"/>
          <p:nvPr/>
        </p:nvSpPr>
        <p:spPr>
          <a:xfrm>
            <a:off x="0" y="304800"/>
            <a:ext cx="5105400" cy="2308324"/>
          </a:xfrm>
          <a:prstGeom prst="rect">
            <a:avLst/>
          </a:prstGeom>
          <a:noFill/>
        </p:spPr>
        <p:txBody>
          <a:bodyPr wrap="square" rtlCol="0">
            <a:spAutoFit/>
          </a:bodyPr>
          <a:lstStyle/>
          <a:p>
            <a:pPr algn="ctr"/>
            <a:r>
              <a:rPr lang="en-US" dirty="0" smtClean="0"/>
              <a:t>Gemini 5 launches Gordon Cooper and Pete Conrad to an 8 day 120 orbit flight on 21 August 1965.  First use of Fuel Cells for electrical power in space.  First GNC evaluation for future rendezvous and docking missions.  Ground team successfully worked around several time critical problems-- resolved fuel cell shutdown and restart, failed thruster, replan of rendezvous procedure, cold spacecraft.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emini Atlas Agena launch.jpg"/>
          <p:cNvPicPr>
            <a:picLocks noChangeAspect="1"/>
          </p:cNvPicPr>
          <p:nvPr/>
        </p:nvPicPr>
        <p:blipFill>
          <a:blip r:embed="rId2" cstate="print"/>
          <a:stretch>
            <a:fillRect/>
          </a:stretch>
        </p:blipFill>
        <p:spPr>
          <a:xfrm>
            <a:off x="5181600" y="2743200"/>
            <a:ext cx="3962400" cy="3943913"/>
          </a:xfrm>
          <a:prstGeom prst="rect">
            <a:avLst/>
          </a:prstGeom>
        </p:spPr>
      </p:pic>
      <p:pic>
        <p:nvPicPr>
          <p:cNvPr id="3" name="Picture 2" descr="Gemini 7 crew.jpg"/>
          <p:cNvPicPr>
            <a:picLocks noChangeAspect="1"/>
          </p:cNvPicPr>
          <p:nvPr/>
        </p:nvPicPr>
        <p:blipFill>
          <a:blip r:embed="rId3" cstate="print"/>
          <a:stretch>
            <a:fillRect/>
          </a:stretch>
        </p:blipFill>
        <p:spPr>
          <a:xfrm>
            <a:off x="0" y="2562726"/>
            <a:ext cx="5151120" cy="4066674"/>
          </a:xfrm>
          <a:prstGeom prst="rect">
            <a:avLst/>
          </a:prstGeom>
        </p:spPr>
      </p:pic>
      <p:sp>
        <p:nvSpPr>
          <p:cNvPr id="4" name="TextBox 3"/>
          <p:cNvSpPr txBox="1"/>
          <p:nvPr/>
        </p:nvSpPr>
        <p:spPr>
          <a:xfrm>
            <a:off x="0" y="304800"/>
            <a:ext cx="9144000" cy="1569660"/>
          </a:xfrm>
          <a:prstGeom prst="rect">
            <a:avLst/>
          </a:prstGeom>
          <a:noFill/>
        </p:spPr>
        <p:txBody>
          <a:bodyPr wrap="square" rtlCol="0">
            <a:spAutoFit/>
          </a:bodyPr>
          <a:lstStyle/>
          <a:p>
            <a:pPr algn="ctr"/>
            <a:r>
              <a:rPr lang="en-US" sz="2400" dirty="0" smtClean="0"/>
              <a:t>Gemini 7 launches Jim Lovell and Frank Borman 4 Dec 1965.  Gemini 6 was rescheduled after Atlas/</a:t>
            </a:r>
            <a:r>
              <a:rPr lang="en-US" sz="2400" dirty="0" err="1" smtClean="0"/>
              <a:t>Agena</a:t>
            </a:r>
            <a:r>
              <a:rPr lang="en-US" sz="2400" dirty="0" smtClean="0"/>
              <a:t> failure and first launch pad abort.  Gemini 6 launches 15 Dec 1965.  Gemini 6 and 7 rendezvous in space.  Gemini 7 completes marathon and crew grueling 14 day mission.  </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emini 6 crew.jpg"/>
          <p:cNvPicPr>
            <a:picLocks noChangeAspect="1"/>
          </p:cNvPicPr>
          <p:nvPr/>
        </p:nvPicPr>
        <p:blipFill>
          <a:blip r:embed="rId2" cstate="print"/>
          <a:stretch>
            <a:fillRect/>
          </a:stretch>
        </p:blipFill>
        <p:spPr>
          <a:xfrm>
            <a:off x="0" y="4191000"/>
            <a:ext cx="3048001" cy="2438402"/>
          </a:xfrm>
          <a:prstGeom prst="rect">
            <a:avLst/>
          </a:prstGeom>
        </p:spPr>
      </p:pic>
      <p:pic>
        <p:nvPicPr>
          <p:cNvPr id="3" name="Picture 2" descr="Gemini 6 launch abort.jpg"/>
          <p:cNvPicPr>
            <a:picLocks noChangeAspect="1"/>
          </p:cNvPicPr>
          <p:nvPr/>
        </p:nvPicPr>
        <p:blipFill>
          <a:blip r:embed="rId3" cstate="print"/>
          <a:stretch>
            <a:fillRect/>
          </a:stretch>
        </p:blipFill>
        <p:spPr>
          <a:xfrm>
            <a:off x="6096000" y="14367"/>
            <a:ext cx="2933440" cy="6843633"/>
          </a:xfrm>
          <a:prstGeom prst="rect">
            <a:avLst/>
          </a:prstGeom>
        </p:spPr>
      </p:pic>
      <p:pic>
        <p:nvPicPr>
          <p:cNvPr id="5" name="Picture 4" descr="Gemini 6 launch abort.jpg"/>
          <p:cNvPicPr>
            <a:picLocks noChangeAspect="1"/>
          </p:cNvPicPr>
          <p:nvPr/>
        </p:nvPicPr>
        <p:blipFill>
          <a:blip r:embed="rId4" cstate="print"/>
          <a:stretch>
            <a:fillRect/>
          </a:stretch>
        </p:blipFill>
        <p:spPr>
          <a:xfrm>
            <a:off x="3124200" y="4191000"/>
            <a:ext cx="2926080" cy="2438400"/>
          </a:xfrm>
          <a:prstGeom prst="rect">
            <a:avLst/>
          </a:prstGeom>
        </p:spPr>
      </p:pic>
      <p:sp>
        <p:nvSpPr>
          <p:cNvPr id="6" name="TextBox 5"/>
          <p:cNvSpPr txBox="1"/>
          <p:nvPr/>
        </p:nvSpPr>
        <p:spPr>
          <a:xfrm>
            <a:off x="0" y="304800"/>
            <a:ext cx="6096000" cy="3693319"/>
          </a:xfrm>
          <a:prstGeom prst="rect">
            <a:avLst/>
          </a:prstGeom>
          <a:noFill/>
        </p:spPr>
        <p:txBody>
          <a:bodyPr wrap="square" rtlCol="0">
            <a:spAutoFit/>
          </a:bodyPr>
          <a:lstStyle/>
          <a:p>
            <a:pPr algn="ctr"/>
            <a:r>
              <a:rPr lang="en-US" dirty="0" smtClean="0"/>
              <a:t>Gemini 6 with Wally Schirra and Tom Stafford launch is scrubbed 25 Oct 1965 when Atlas/</a:t>
            </a:r>
            <a:r>
              <a:rPr lang="en-US" dirty="0" err="1" smtClean="0"/>
              <a:t>Agena</a:t>
            </a:r>
            <a:r>
              <a:rPr lang="en-US" dirty="0" smtClean="0"/>
              <a:t> target vehicle fails after launch 15 minutes before Gemini 6 scheduled liftoff.  NASA replans missions and Gemini 7 launches first in Dec with Gemini 6A to follow and prove rendezvous process in space.  </a:t>
            </a:r>
          </a:p>
          <a:p>
            <a:endParaRPr lang="en-US" dirty="0" smtClean="0"/>
          </a:p>
          <a:p>
            <a:pPr algn="ctr"/>
            <a:r>
              <a:rPr lang="en-US" dirty="0" smtClean="0"/>
              <a:t>Gemini 6A second launch attempt results in pad abort 12 Dec.   Schirra  coolly decides to sit on live rocket without ejecting.  Extraordinary NASA effort fixes the problems and successfully launches 15 Dec 1965.  Gemini 6 and 7 make rendezvous in space and fly formation for 5 hours.  First live telecast of Gemini 6 landing and recovery.  America finally takes the lead in the race to the Moon!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emini_8_crew.jpg"/>
          <p:cNvPicPr>
            <a:picLocks noChangeAspect="1"/>
          </p:cNvPicPr>
          <p:nvPr/>
        </p:nvPicPr>
        <p:blipFill>
          <a:blip r:embed="rId2" cstate="print"/>
          <a:stretch>
            <a:fillRect/>
          </a:stretch>
        </p:blipFill>
        <p:spPr>
          <a:xfrm>
            <a:off x="762000" y="3962400"/>
            <a:ext cx="3860800" cy="2895600"/>
          </a:xfrm>
          <a:prstGeom prst="rect">
            <a:avLst/>
          </a:prstGeom>
        </p:spPr>
      </p:pic>
      <p:pic>
        <p:nvPicPr>
          <p:cNvPr id="3" name="Picture 2" descr="Gemini 8 docking.jpg"/>
          <p:cNvPicPr>
            <a:picLocks noChangeAspect="1"/>
          </p:cNvPicPr>
          <p:nvPr/>
        </p:nvPicPr>
        <p:blipFill>
          <a:blip r:embed="rId3" cstate="print"/>
          <a:stretch>
            <a:fillRect/>
          </a:stretch>
        </p:blipFill>
        <p:spPr>
          <a:xfrm>
            <a:off x="5410200" y="3328888"/>
            <a:ext cx="3733800" cy="3529111"/>
          </a:xfrm>
          <a:prstGeom prst="rect">
            <a:avLst/>
          </a:prstGeom>
        </p:spPr>
      </p:pic>
      <p:pic>
        <p:nvPicPr>
          <p:cNvPr id="4" name="Picture 3" descr="Gemini 8 docking approach.jpg"/>
          <p:cNvPicPr>
            <a:picLocks noChangeAspect="1"/>
          </p:cNvPicPr>
          <p:nvPr/>
        </p:nvPicPr>
        <p:blipFill>
          <a:blip r:embed="rId4" cstate="print"/>
          <a:stretch>
            <a:fillRect/>
          </a:stretch>
        </p:blipFill>
        <p:spPr>
          <a:xfrm>
            <a:off x="5334000" y="0"/>
            <a:ext cx="3657600" cy="3657600"/>
          </a:xfrm>
          <a:prstGeom prst="rect">
            <a:avLst/>
          </a:prstGeom>
        </p:spPr>
      </p:pic>
      <p:sp>
        <p:nvSpPr>
          <p:cNvPr id="5" name="TextBox 4"/>
          <p:cNvSpPr txBox="1"/>
          <p:nvPr/>
        </p:nvSpPr>
        <p:spPr>
          <a:xfrm>
            <a:off x="0" y="0"/>
            <a:ext cx="5334000" cy="3970318"/>
          </a:xfrm>
          <a:prstGeom prst="rect">
            <a:avLst/>
          </a:prstGeom>
          <a:noFill/>
        </p:spPr>
        <p:txBody>
          <a:bodyPr wrap="square" rtlCol="0">
            <a:spAutoFit/>
          </a:bodyPr>
          <a:lstStyle/>
          <a:p>
            <a:pPr algn="ctr"/>
            <a:r>
              <a:rPr lang="en-US" dirty="0" smtClean="0"/>
              <a:t>Gemini 8 with Neil Armstrong and David Scott launch 3-16-66 on their first spaceflight for a historic first rendezvous and docking with the Atlas Agena target vehicle.  After a perfect docking, Armstrong notices an uncommanded roll of both spacecraft.  </a:t>
            </a:r>
            <a:r>
              <a:rPr lang="en-US" b="1" dirty="0" smtClean="0"/>
              <a:t>It is America’s first emergency in space!  </a:t>
            </a:r>
            <a:r>
              <a:rPr lang="en-US" dirty="0" smtClean="0"/>
              <a:t>Armstrong undocks and a stuck on Gemini thruster spins the rate up to near blackout conditions for both astronauts.  Out of ground control, Armstrong shuts down the primary Gemini control system and engages the Re-entry control system to stabilize the spacecraft.  This requires an early return to the backup Reentry site in the Pacific.  The ground team and astronauts learn valuable lessons in dealing with emergencies in space .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emini_9_prime_and_backup_crew.jpg"/>
          <p:cNvPicPr>
            <a:picLocks noChangeAspect="1"/>
          </p:cNvPicPr>
          <p:nvPr/>
        </p:nvPicPr>
        <p:blipFill>
          <a:blip r:embed="rId2" cstate="print"/>
          <a:stretch>
            <a:fillRect/>
          </a:stretch>
        </p:blipFill>
        <p:spPr>
          <a:xfrm>
            <a:off x="762000" y="3505200"/>
            <a:ext cx="4534662" cy="3352800"/>
          </a:xfrm>
          <a:prstGeom prst="rect">
            <a:avLst/>
          </a:prstGeom>
        </p:spPr>
      </p:pic>
      <p:pic>
        <p:nvPicPr>
          <p:cNvPr id="3" name="Picture 2" descr="Gemini 9 Angry Alligator.jpg"/>
          <p:cNvPicPr>
            <a:picLocks noChangeAspect="1"/>
          </p:cNvPicPr>
          <p:nvPr/>
        </p:nvPicPr>
        <p:blipFill>
          <a:blip r:embed="rId3" cstate="print"/>
          <a:stretch>
            <a:fillRect/>
          </a:stretch>
        </p:blipFill>
        <p:spPr>
          <a:xfrm>
            <a:off x="5562600" y="0"/>
            <a:ext cx="3581400" cy="3611546"/>
          </a:xfrm>
          <a:prstGeom prst="rect">
            <a:avLst/>
          </a:prstGeom>
        </p:spPr>
      </p:pic>
      <p:pic>
        <p:nvPicPr>
          <p:cNvPr id="4" name="Picture 3" descr="Gemini 9 EVA.jpg"/>
          <p:cNvPicPr>
            <a:picLocks noChangeAspect="1"/>
          </p:cNvPicPr>
          <p:nvPr/>
        </p:nvPicPr>
        <p:blipFill>
          <a:blip r:embed="rId4" cstate="print"/>
          <a:stretch>
            <a:fillRect/>
          </a:stretch>
        </p:blipFill>
        <p:spPr>
          <a:xfrm>
            <a:off x="5562600" y="3276601"/>
            <a:ext cx="3581400" cy="3581400"/>
          </a:xfrm>
          <a:prstGeom prst="rect">
            <a:avLst/>
          </a:prstGeom>
        </p:spPr>
      </p:pic>
      <p:sp>
        <p:nvSpPr>
          <p:cNvPr id="5" name="TextBox 4"/>
          <p:cNvSpPr txBox="1"/>
          <p:nvPr/>
        </p:nvSpPr>
        <p:spPr>
          <a:xfrm>
            <a:off x="0" y="228600"/>
            <a:ext cx="5562600" cy="2554545"/>
          </a:xfrm>
          <a:prstGeom prst="rect">
            <a:avLst/>
          </a:prstGeom>
          <a:noFill/>
        </p:spPr>
        <p:txBody>
          <a:bodyPr wrap="square" rtlCol="0">
            <a:spAutoFit/>
          </a:bodyPr>
          <a:lstStyle/>
          <a:p>
            <a:pPr algn="ctr"/>
            <a:r>
              <a:rPr lang="en-US" sz="2000" dirty="0" smtClean="0"/>
              <a:t>Gemini 9A launches June 3, 1966 with backup crew Tom Stafford and Gene Cernan following the tragic death in a T-38 crash killing astronauts Elliot See and Charles Bassett Feb 28, 1966.  Agena spacecraft fairing fails to separate so rendezvous succeeds, but docking fails.  Gene Cernan conducts extensive space-walk but nears exhaustion with no handholds and no force reaction devices in zero gravity.  </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putnik NY Times.gif"/>
          <p:cNvPicPr>
            <a:picLocks noChangeAspect="1"/>
          </p:cNvPicPr>
          <p:nvPr/>
        </p:nvPicPr>
        <p:blipFill>
          <a:blip r:embed="rId2" cstate="print"/>
          <a:stretch>
            <a:fillRect/>
          </a:stretch>
        </p:blipFill>
        <p:spPr>
          <a:xfrm>
            <a:off x="228600" y="828675"/>
            <a:ext cx="3957537" cy="6029325"/>
          </a:xfrm>
          <a:prstGeom prst="rect">
            <a:avLst/>
          </a:prstGeom>
        </p:spPr>
      </p:pic>
      <p:pic>
        <p:nvPicPr>
          <p:cNvPr id="3" name="Picture 2" descr="Sputnik British headlines.gif"/>
          <p:cNvPicPr>
            <a:picLocks noChangeAspect="1"/>
          </p:cNvPicPr>
          <p:nvPr/>
        </p:nvPicPr>
        <p:blipFill>
          <a:blip r:embed="rId3" cstate="print"/>
          <a:stretch>
            <a:fillRect/>
          </a:stretch>
        </p:blipFill>
        <p:spPr>
          <a:xfrm>
            <a:off x="4572000" y="838200"/>
            <a:ext cx="3810000" cy="2857500"/>
          </a:xfrm>
          <a:prstGeom prst="rect">
            <a:avLst/>
          </a:prstGeom>
        </p:spPr>
      </p:pic>
      <p:sp>
        <p:nvSpPr>
          <p:cNvPr id="4" name="TextBox 3"/>
          <p:cNvSpPr txBox="1"/>
          <p:nvPr/>
        </p:nvSpPr>
        <p:spPr>
          <a:xfrm>
            <a:off x="0" y="0"/>
            <a:ext cx="8610600" cy="523220"/>
          </a:xfrm>
          <a:prstGeom prst="rect">
            <a:avLst/>
          </a:prstGeom>
          <a:noFill/>
        </p:spPr>
        <p:txBody>
          <a:bodyPr wrap="square" rtlCol="0">
            <a:spAutoFit/>
          </a:bodyPr>
          <a:lstStyle/>
          <a:p>
            <a:pPr algn="ctr"/>
            <a:r>
              <a:rPr lang="en-US" sz="2800" dirty="0" smtClean="0"/>
              <a:t>Sputnik shocks the world and starts  the space race</a:t>
            </a:r>
            <a:endParaRPr lang="en-US" sz="2800" dirty="0"/>
          </a:p>
        </p:txBody>
      </p:sp>
      <p:sp>
        <p:nvSpPr>
          <p:cNvPr id="5" name="TextBox 4"/>
          <p:cNvSpPr txBox="1"/>
          <p:nvPr/>
        </p:nvSpPr>
        <p:spPr>
          <a:xfrm>
            <a:off x="4724400" y="4343400"/>
            <a:ext cx="3581400" cy="707886"/>
          </a:xfrm>
          <a:prstGeom prst="rect">
            <a:avLst/>
          </a:prstGeom>
          <a:noFill/>
        </p:spPr>
        <p:txBody>
          <a:bodyPr wrap="square" rtlCol="0">
            <a:spAutoFit/>
          </a:bodyPr>
          <a:lstStyle/>
          <a:p>
            <a:r>
              <a:rPr lang="en-US" sz="2000" dirty="0" smtClean="0"/>
              <a:t>London and NY Times headlines</a:t>
            </a:r>
          </a:p>
          <a:p>
            <a:pPr algn="ctr"/>
            <a:r>
              <a:rPr lang="en-US" sz="2000" dirty="0" smtClean="0"/>
              <a:t>October 5, 1957</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emini 10 crew.jpg"/>
          <p:cNvPicPr>
            <a:picLocks noChangeAspect="1"/>
          </p:cNvPicPr>
          <p:nvPr/>
        </p:nvPicPr>
        <p:blipFill>
          <a:blip r:embed="rId2" cstate="print"/>
          <a:stretch>
            <a:fillRect/>
          </a:stretch>
        </p:blipFill>
        <p:spPr>
          <a:xfrm>
            <a:off x="0" y="3200400"/>
            <a:ext cx="4876800" cy="3657600"/>
          </a:xfrm>
          <a:prstGeom prst="rect">
            <a:avLst/>
          </a:prstGeom>
        </p:spPr>
      </p:pic>
      <p:pic>
        <p:nvPicPr>
          <p:cNvPr id="3" name="Picture 2" descr="Gemini 10 Agena firing.jpg"/>
          <p:cNvPicPr>
            <a:picLocks noChangeAspect="1"/>
          </p:cNvPicPr>
          <p:nvPr/>
        </p:nvPicPr>
        <p:blipFill>
          <a:blip r:embed="rId3" cstate="print"/>
          <a:stretch>
            <a:fillRect/>
          </a:stretch>
        </p:blipFill>
        <p:spPr>
          <a:xfrm>
            <a:off x="5105400" y="3124200"/>
            <a:ext cx="3733800" cy="3733800"/>
          </a:xfrm>
          <a:prstGeom prst="rect">
            <a:avLst/>
          </a:prstGeom>
        </p:spPr>
      </p:pic>
      <p:sp>
        <p:nvSpPr>
          <p:cNvPr id="4" name="TextBox 3"/>
          <p:cNvSpPr txBox="1"/>
          <p:nvPr/>
        </p:nvSpPr>
        <p:spPr>
          <a:xfrm>
            <a:off x="0" y="0"/>
            <a:ext cx="9144000" cy="3170099"/>
          </a:xfrm>
          <a:prstGeom prst="rect">
            <a:avLst/>
          </a:prstGeom>
          <a:noFill/>
        </p:spPr>
        <p:txBody>
          <a:bodyPr wrap="square" rtlCol="0">
            <a:spAutoFit/>
          </a:bodyPr>
          <a:lstStyle/>
          <a:p>
            <a:pPr algn="ctr"/>
            <a:r>
              <a:rPr lang="en-US" sz="2000" dirty="0" smtClean="0"/>
              <a:t>John Young commands Gemini 10 July 19, 1966 with Michael Collins and docks with their Agena spacecraft.  They execute the first docked spacecraft reboost to a record high altitude of 764 km/478 mi using the Agena engine and a double rendezvous with the dead Gemini 8 Agena.  Mike Collins conducts two space-walks with similar difficulties as Gene Cernan.  Collins camera and a retrieved micrometeoroid collector float away .  Tethering equipment in zero-g is needed. NASA learns that handholds, foot restraints, and underwater training are crucial to space-walk success.  NASA surges ahead of the Russian space program and proves the critical ground and flight team  procedures for rendezvous and docking in space required for Apollo and the Moon landings.     </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emini 11 crew.jpg"/>
          <p:cNvPicPr>
            <a:picLocks noChangeAspect="1"/>
          </p:cNvPicPr>
          <p:nvPr/>
        </p:nvPicPr>
        <p:blipFill>
          <a:blip r:embed="rId2" cstate="print"/>
          <a:stretch>
            <a:fillRect/>
          </a:stretch>
        </p:blipFill>
        <p:spPr>
          <a:xfrm>
            <a:off x="0" y="2819400"/>
            <a:ext cx="5048250" cy="4038600"/>
          </a:xfrm>
          <a:prstGeom prst="rect">
            <a:avLst/>
          </a:prstGeom>
        </p:spPr>
      </p:pic>
      <p:pic>
        <p:nvPicPr>
          <p:cNvPr id="3" name="Picture 2" descr="Gemini 11 launch.jpg"/>
          <p:cNvPicPr>
            <a:picLocks noChangeAspect="1"/>
          </p:cNvPicPr>
          <p:nvPr/>
        </p:nvPicPr>
        <p:blipFill>
          <a:blip r:embed="rId3" cstate="print"/>
          <a:stretch>
            <a:fillRect/>
          </a:stretch>
        </p:blipFill>
        <p:spPr>
          <a:xfrm>
            <a:off x="5200575" y="1778671"/>
            <a:ext cx="3943425" cy="5079329"/>
          </a:xfrm>
          <a:prstGeom prst="rect">
            <a:avLst/>
          </a:prstGeom>
        </p:spPr>
      </p:pic>
      <p:sp>
        <p:nvSpPr>
          <p:cNvPr id="4" name="TextBox 3"/>
          <p:cNvSpPr txBox="1"/>
          <p:nvPr/>
        </p:nvSpPr>
        <p:spPr>
          <a:xfrm>
            <a:off x="0" y="304800"/>
            <a:ext cx="9144000" cy="1477328"/>
          </a:xfrm>
          <a:prstGeom prst="rect">
            <a:avLst/>
          </a:prstGeom>
          <a:noFill/>
        </p:spPr>
        <p:txBody>
          <a:bodyPr wrap="square" rtlCol="0">
            <a:spAutoFit/>
          </a:bodyPr>
          <a:lstStyle/>
          <a:p>
            <a:r>
              <a:rPr lang="en-US" dirty="0" smtClean="0"/>
              <a:t>Gemini 11 launches September 12, 1966 with Charles “Pete” Conrad and Richard Gordon.  They rendezvous with their Agena on the first orbit simulating a direct ascent rendezvous required for the Lunar Lander returning to the Apollo Command Module.  They demonstrate the first spin stabilized tether with their Agena upper stage achieving a new altitude record of 1370 km/850 mi.  Dick Gordon conducts two space-walks.  They docked and undocked four times.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emini12_crew.jpg"/>
          <p:cNvPicPr>
            <a:picLocks noChangeAspect="1"/>
          </p:cNvPicPr>
          <p:nvPr/>
        </p:nvPicPr>
        <p:blipFill>
          <a:blip r:embed="rId2" cstate="print"/>
          <a:stretch>
            <a:fillRect/>
          </a:stretch>
        </p:blipFill>
        <p:spPr>
          <a:xfrm>
            <a:off x="-1" y="2895601"/>
            <a:ext cx="4936451" cy="3962400"/>
          </a:xfrm>
          <a:prstGeom prst="rect">
            <a:avLst/>
          </a:prstGeom>
        </p:spPr>
      </p:pic>
      <p:pic>
        <p:nvPicPr>
          <p:cNvPr id="3" name="Picture 2" descr="Gemini 12 Tethered station keeping.jpg"/>
          <p:cNvPicPr>
            <a:picLocks noChangeAspect="1"/>
          </p:cNvPicPr>
          <p:nvPr/>
        </p:nvPicPr>
        <p:blipFill>
          <a:blip r:embed="rId3" cstate="print"/>
          <a:stretch>
            <a:fillRect/>
          </a:stretch>
        </p:blipFill>
        <p:spPr>
          <a:xfrm>
            <a:off x="5029199" y="2882948"/>
            <a:ext cx="4114801" cy="3975052"/>
          </a:xfrm>
          <a:prstGeom prst="rect">
            <a:avLst/>
          </a:prstGeom>
        </p:spPr>
      </p:pic>
      <p:sp>
        <p:nvSpPr>
          <p:cNvPr id="4" name="TextBox 3"/>
          <p:cNvSpPr txBox="1"/>
          <p:nvPr/>
        </p:nvSpPr>
        <p:spPr>
          <a:xfrm>
            <a:off x="228600" y="152400"/>
            <a:ext cx="8915400" cy="2492990"/>
          </a:xfrm>
          <a:prstGeom prst="rect">
            <a:avLst/>
          </a:prstGeom>
          <a:noFill/>
        </p:spPr>
        <p:txBody>
          <a:bodyPr wrap="square" rtlCol="0">
            <a:spAutoFit/>
          </a:bodyPr>
          <a:lstStyle/>
          <a:p>
            <a:pPr algn="ctr"/>
            <a:r>
              <a:rPr lang="en-US" dirty="0" smtClean="0"/>
              <a:t>Gemini 12 launches November 11, 1966 with James Lovell and Edwin “Buzz” Aldrin.  The last flight of Gemini proves the new space walk underwater training procedures and spacecraft hand and footholds to react zero gravity forces.  Buzz Aldrin conducts three flawless spacewalks.  Gemini 12 makes multiple orbit changes, conducts a manual rendezvous using the onboard computer and charts following a rendezvous radar failure, and conducts an automatic reentry.  </a:t>
            </a:r>
          </a:p>
          <a:p>
            <a:endParaRPr lang="en-US" sz="2400" b="1" dirty="0" smtClean="0"/>
          </a:p>
          <a:p>
            <a:pPr algn="ctr"/>
            <a:r>
              <a:rPr lang="en-US" sz="2400" b="1" dirty="0" smtClean="0"/>
              <a:t>NASA is ready to go to the Moon! </a:t>
            </a:r>
            <a:endParaRPr lang="en-US"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7200" y="152400"/>
            <a:ext cx="8305800" cy="584775"/>
          </a:xfrm>
          <a:prstGeom prst="rect">
            <a:avLst/>
          </a:prstGeom>
          <a:noFill/>
        </p:spPr>
        <p:txBody>
          <a:bodyPr wrap="square" rtlCol="0">
            <a:spAutoFit/>
          </a:bodyPr>
          <a:lstStyle/>
          <a:p>
            <a:pPr algn="ctr"/>
            <a:r>
              <a:rPr lang="en-US" dirty="0" smtClean="0"/>
              <a:t> </a:t>
            </a:r>
            <a:r>
              <a:rPr lang="en-US" sz="3200" dirty="0" smtClean="0"/>
              <a:t>Russia and America launch animals into space</a:t>
            </a:r>
            <a:endParaRPr lang="en-US" sz="3200" dirty="0"/>
          </a:p>
        </p:txBody>
      </p:sp>
      <p:pic>
        <p:nvPicPr>
          <p:cNvPr id="3" name="Picture 2" descr="Strelka in orbit.jpg"/>
          <p:cNvPicPr>
            <a:picLocks noChangeAspect="1"/>
          </p:cNvPicPr>
          <p:nvPr/>
        </p:nvPicPr>
        <p:blipFill>
          <a:blip r:embed="rId2" cstate="print"/>
          <a:stretch>
            <a:fillRect/>
          </a:stretch>
        </p:blipFill>
        <p:spPr>
          <a:xfrm>
            <a:off x="133889" y="1066800"/>
            <a:ext cx="4664553" cy="3048000"/>
          </a:xfrm>
          <a:prstGeom prst="rect">
            <a:avLst/>
          </a:prstGeom>
        </p:spPr>
      </p:pic>
      <p:sp>
        <p:nvSpPr>
          <p:cNvPr id="4" name="TextBox 3"/>
          <p:cNvSpPr txBox="1"/>
          <p:nvPr/>
        </p:nvSpPr>
        <p:spPr>
          <a:xfrm>
            <a:off x="152400" y="4572000"/>
            <a:ext cx="4114800" cy="1477328"/>
          </a:xfrm>
          <a:prstGeom prst="rect">
            <a:avLst/>
          </a:prstGeom>
          <a:noFill/>
        </p:spPr>
        <p:txBody>
          <a:bodyPr wrap="square" rtlCol="0">
            <a:spAutoFit/>
          </a:bodyPr>
          <a:lstStyle/>
          <a:p>
            <a:pPr algn="ctr"/>
            <a:r>
              <a:rPr lang="en-US" dirty="0" smtClean="0"/>
              <a:t>Laika rides Sputnik 2 into orbit Nov 1957.  Belka and   Strelka launch and return to earth Nov 1960. One of Strelka’s pups named Pushinka was presented to JFK’s daughter Caroline by Khrushchev in 1961.</a:t>
            </a:r>
            <a:endParaRPr lang="en-US" dirty="0"/>
          </a:p>
        </p:txBody>
      </p:sp>
      <p:pic>
        <p:nvPicPr>
          <p:cNvPr id="5" name="Picture 4" descr="Mercury Ham retrieval.jpg"/>
          <p:cNvPicPr>
            <a:picLocks noChangeAspect="1"/>
          </p:cNvPicPr>
          <p:nvPr/>
        </p:nvPicPr>
        <p:blipFill>
          <a:blip r:embed="rId3" cstate="print"/>
          <a:stretch>
            <a:fillRect/>
          </a:stretch>
        </p:blipFill>
        <p:spPr>
          <a:xfrm>
            <a:off x="5257800" y="914400"/>
            <a:ext cx="3276600" cy="4593364"/>
          </a:xfrm>
          <a:prstGeom prst="rect">
            <a:avLst/>
          </a:prstGeom>
        </p:spPr>
      </p:pic>
      <p:sp>
        <p:nvSpPr>
          <p:cNvPr id="6" name="TextBox 5"/>
          <p:cNvSpPr txBox="1"/>
          <p:nvPr/>
        </p:nvSpPr>
        <p:spPr>
          <a:xfrm>
            <a:off x="4800600" y="5638800"/>
            <a:ext cx="4191000" cy="646331"/>
          </a:xfrm>
          <a:prstGeom prst="rect">
            <a:avLst/>
          </a:prstGeom>
          <a:noFill/>
        </p:spPr>
        <p:txBody>
          <a:bodyPr wrap="square" rtlCol="0">
            <a:spAutoFit/>
          </a:bodyPr>
          <a:lstStyle/>
          <a:p>
            <a:pPr algn="ctr"/>
            <a:r>
              <a:rPr lang="en-US" dirty="0" smtClean="0"/>
              <a:t>Ham flies suborbital on MR-2 Jan 1961.  </a:t>
            </a:r>
            <a:r>
              <a:rPr lang="en-US" dirty="0" err="1" smtClean="0"/>
              <a:t>Enos</a:t>
            </a:r>
            <a:r>
              <a:rPr lang="en-US" dirty="0" smtClean="0"/>
              <a:t> orbits the earth in MA-5 Nov 1961.</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Vostok-1.jpg"/>
          <p:cNvPicPr>
            <a:picLocks noChangeAspect="1"/>
          </p:cNvPicPr>
          <p:nvPr/>
        </p:nvPicPr>
        <p:blipFill>
          <a:blip r:embed="rId2" cstate="print"/>
          <a:stretch>
            <a:fillRect/>
          </a:stretch>
        </p:blipFill>
        <p:spPr>
          <a:xfrm>
            <a:off x="3581400" y="3161763"/>
            <a:ext cx="3321934" cy="3696237"/>
          </a:xfrm>
          <a:prstGeom prst="rect">
            <a:avLst/>
          </a:prstGeom>
        </p:spPr>
      </p:pic>
      <p:pic>
        <p:nvPicPr>
          <p:cNvPr id="4" name="Picture 3" descr="vostok-1_launch.jpg"/>
          <p:cNvPicPr>
            <a:picLocks noChangeAspect="1"/>
          </p:cNvPicPr>
          <p:nvPr/>
        </p:nvPicPr>
        <p:blipFill>
          <a:blip r:embed="rId3" cstate="print"/>
          <a:stretch>
            <a:fillRect/>
          </a:stretch>
        </p:blipFill>
        <p:spPr>
          <a:xfrm>
            <a:off x="4267200" y="0"/>
            <a:ext cx="4495800" cy="3060801"/>
          </a:xfrm>
          <a:prstGeom prst="rect">
            <a:avLst/>
          </a:prstGeom>
        </p:spPr>
      </p:pic>
      <p:sp>
        <p:nvSpPr>
          <p:cNvPr id="5" name="TextBox 4"/>
          <p:cNvSpPr txBox="1"/>
          <p:nvPr/>
        </p:nvSpPr>
        <p:spPr>
          <a:xfrm>
            <a:off x="6934200" y="3810000"/>
            <a:ext cx="2209800" cy="2308324"/>
          </a:xfrm>
          <a:prstGeom prst="rect">
            <a:avLst/>
          </a:prstGeom>
          <a:noFill/>
        </p:spPr>
        <p:txBody>
          <a:bodyPr wrap="square" rtlCol="0">
            <a:spAutoFit/>
          </a:bodyPr>
          <a:lstStyle/>
          <a:p>
            <a:pPr algn="ctr"/>
            <a:r>
              <a:rPr lang="en-US" dirty="0" smtClean="0"/>
              <a:t>Vostok-1 capsule and    Yuri Gagarin launch and landing </a:t>
            </a:r>
          </a:p>
          <a:p>
            <a:pPr algn="ctr"/>
            <a:r>
              <a:rPr lang="en-US" dirty="0" smtClean="0"/>
              <a:t>April 12, 1961.</a:t>
            </a:r>
          </a:p>
          <a:p>
            <a:pPr algn="ctr"/>
            <a:r>
              <a:rPr lang="en-US" dirty="0" smtClean="0"/>
              <a:t>First manned spaceflight  and first manned orbital mission.</a:t>
            </a:r>
            <a:endParaRPr lang="en-US" dirty="0"/>
          </a:p>
        </p:txBody>
      </p:sp>
      <p:pic>
        <p:nvPicPr>
          <p:cNvPr id="6" name="Picture 5" descr="Vostok-1 landing.jpg"/>
          <p:cNvPicPr>
            <a:picLocks noChangeAspect="1"/>
          </p:cNvPicPr>
          <p:nvPr/>
        </p:nvPicPr>
        <p:blipFill>
          <a:blip r:embed="rId4" cstate="print"/>
          <a:stretch>
            <a:fillRect/>
          </a:stretch>
        </p:blipFill>
        <p:spPr>
          <a:xfrm>
            <a:off x="16042" y="4267200"/>
            <a:ext cx="3493169" cy="2504536"/>
          </a:xfrm>
          <a:prstGeom prst="rect">
            <a:avLst/>
          </a:prstGeom>
        </p:spPr>
      </p:pic>
      <p:sp>
        <p:nvSpPr>
          <p:cNvPr id="7" name="TextBox 6"/>
          <p:cNvSpPr txBox="1"/>
          <p:nvPr/>
        </p:nvSpPr>
        <p:spPr>
          <a:xfrm>
            <a:off x="304800" y="1066800"/>
            <a:ext cx="3276600" cy="1815882"/>
          </a:xfrm>
          <a:prstGeom prst="rect">
            <a:avLst/>
          </a:prstGeom>
          <a:noFill/>
        </p:spPr>
        <p:txBody>
          <a:bodyPr wrap="square" rtlCol="0">
            <a:spAutoFit/>
          </a:bodyPr>
          <a:lstStyle/>
          <a:p>
            <a:pPr algn="ctr"/>
            <a:r>
              <a:rPr lang="en-US" sz="2800" dirty="0" smtClean="0"/>
              <a:t>Russia stuns the world again with the first human to orbit the earth.  </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Russian Cosmonauts.jpg"/>
          <p:cNvPicPr>
            <a:picLocks noChangeAspect="1"/>
          </p:cNvPicPr>
          <p:nvPr/>
        </p:nvPicPr>
        <p:blipFill>
          <a:blip r:embed="rId2" cstate="print"/>
          <a:stretch>
            <a:fillRect/>
          </a:stretch>
        </p:blipFill>
        <p:spPr>
          <a:xfrm>
            <a:off x="692844" y="1295400"/>
            <a:ext cx="7536755" cy="5435599"/>
          </a:xfrm>
          <a:prstGeom prst="rect">
            <a:avLst/>
          </a:prstGeom>
        </p:spPr>
      </p:pic>
      <p:sp>
        <p:nvSpPr>
          <p:cNvPr id="3" name="TextBox 2"/>
          <p:cNvSpPr txBox="1"/>
          <p:nvPr/>
        </p:nvSpPr>
        <p:spPr>
          <a:xfrm>
            <a:off x="0" y="228600"/>
            <a:ext cx="9144000" cy="923330"/>
          </a:xfrm>
          <a:prstGeom prst="rect">
            <a:avLst/>
          </a:prstGeom>
          <a:noFill/>
        </p:spPr>
        <p:txBody>
          <a:bodyPr wrap="square" rtlCol="0">
            <a:spAutoFit/>
          </a:bodyPr>
          <a:lstStyle/>
          <a:p>
            <a:pPr algn="ctr"/>
            <a:r>
              <a:rPr lang="en-US" dirty="0" smtClean="0"/>
              <a:t>Russian Cosmonauts with Chief Designer Korolev at Black Sea resort of Sochi after Yuri Gagarin’s historic first flight 1961.  Gagarin and Popovich right of Korolev.  Two training officials to the left.  Back Row:  Nikolayev, Nelyubov (removed for misbehavior), Titov, Bykovsky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Mercury 7 Astronauts.jpg"/>
          <p:cNvPicPr>
            <a:picLocks noChangeAspect="1"/>
          </p:cNvPicPr>
          <p:nvPr/>
        </p:nvPicPr>
        <p:blipFill>
          <a:blip r:embed="rId2" cstate="print"/>
          <a:stretch>
            <a:fillRect/>
          </a:stretch>
        </p:blipFill>
        <p:spPr>
          <a:xfrm>
            <a:off x="0" y="1578864"/>
            <a:ext cx="9144000" cy="5279136"/>
          </a:xfrm>
          <a:prstGeom prst="rect">
            <a:avLst/>
          </a:prstGeom>
        </p:spPr>
      </p:pic>
      <p:sp>
        <p:nvSpPr>
          <p:cNvPr id="3" name="TextBox 2"/>
          <p:cNvSpPr txBox="1"/>
          <p:nvPr/>
        </p:nvSpPr>
        <p:spPr>
          <a:xfrm>
            <a:off x="0" y="304800"/>
            <a:ext cx="9144000" cy="1200329"/>
          </a:xfrm>
          <a:prstGeom prst="rect">
            <a:avLst/>
          </a:prstGeom>
          <a:noFill/>
        </p:spPr>
        <p:txBody>
          <a:bodyPr wrap="square" rtlCol="0">
            <a:spAutoFit/>
          </a:bodyPr>
          <a:lstStyle/>
          <a:p>
            <a:pPr algn="ctr"/>
            <a:r>
              <a:rPr lang="en-US" dirty="0" smtClean="0"/>
              <a:t>NASA selects Mercury 7 Astronauts April 1959 from 110 military pilots</a:t>
            </a:r>
          </a:p>
          <a:p>
            <a:pPr algn="ctr"/>
            <a:r>
              <a:rPr lang="en-US" dirty="0" smtClean="0"/>
              <a:t>Front Row:  Gus Grissom, Scott Carpenter, Deke Slayton, Gordon Cooper</a:t>
            </a:r>
          </a:p>
          <a:p>
            <a:pPr algn="ctr"/>
            <a:r>
              <a:rPr lang="en-US" dirty="0" smtClean="0"/>
              <a:t>Back Row:  Alan Shepard, Wally Schirra, John Glenn</a:t>
            </a:r>
          </a:p>
          <a:p>
            <a:pPr algn="ctr"/>
            <a:r>
              <a:rPr lang="en-US" dirty="0" smtClean="0"/>
              <a:t>1962 photo</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Mercury spacecraft functions.jpg"/>
          <p:cNvPicPr>
            <a:picLocks noChangeAspect="1"/>
          </p:cNvPicPr>
          <p:nvPr/>
        </p:nvPicPr>
        <p:blipFill>
          <a:blip r:embed="rId2" cstate="print"/>
          <a:stretch>
            <a:fillRect/>
          </a:stretch>
        </p:blipFill>
        <p:spPr>
          <a:xfrm>
            <a:off x="3886820" y="152400"/>
            <a:ext cx="5094973" cy="3124200"/>
          </a:xfrm>
          <a:prstGeom prst="rect">
            <a:avLst/>
          </a:prstGeom>
        </p:spPr>
      </p:pic>
      <p:pic>
        <p:nvPicPr>
          <p:cNvPr id="3" name="Picture 2" descr="Mercury Spacecraft interior.jpg"/>
          <p:cNvPicPr>
            <a:picLocks noChangeAspect="1"/>
          </p:cNvPicPr>
          <p:nvPr/>
        </p:nvPicPr>
        <p:blipFill>
          <a:blip r:embed="rId3" cstate="print"/>
          <a:stretch>
            <a:fillRect/>
          </a:stretch>
        </p:blipFill>
        <p:spPr>
          <a:xfrm>
            <a:off x="3947189" y="3429000"/>
            <a:ext cx="4983422" cy="3276600"/>
          </a:xfrm>
          <a:prstGeom prst="rect">
            <a:avLst/>
          </a:prstGeom>
        </p:spPr>
      </p:pic>
      <p:sp>
        <p:nvSpPr>
          <p:cNvPr id="4" name="TextBox 3"/>
          <p:cNvSpPr txBox="1"/>
          <p:nvPr/>
        </p:nvSpPr>
        <p:spPr>
          <a:xfrm>
            <a:off x="152400" y="609600"/>
            <a:ext cx="3657600" cy="2308324"/>
          </a:xfrm>
          <a:prstGeom prst="rect">
            <a:avLst/>
          </a:prstGeom>
          <a:noFill/>
        </p:spPr>
        <p:txBody>
          <a:bodyPr wrap="square" rtlCol="0">
            <a:spAutoFit/>
          </a:bodyPr>
          <a:lstStyle/>
          <a:p>
            <a:pPr marL="342900" indent="-342900" algn="ctr"/>
            <a:r>
              <a:rPr lang="en-US" dirty="0" smtClean="0"/>
              <a:t>Mercury capsule functions</a:t>
            </a:r>
          </a:p>
          <a:p>
            <a:pPr marL="342900" indent="-342900" algn="ctr"/>
            <a:endParaRPr lang="en-US" dirty="0" smtClean="0"/>
          </a:p>
          <a:p>
            <a:pPr marL="342900" indent="-342900">
              <a:buAutoNum type="arabicPeriod"/>
            </a:pPr>
            <a:r>
              <a:rPr lang="en-US" dirty="0" smtClean="0"/>
              <a:t>Retrorocket package</a:t>
            </a:r>
          </a:p>
          <a:p>
            <a:pPr marL="342900" indent="-342900">
              <a:buAutoNum type="arabicPeriod"/>
            </a:pPr>
            <a:r>
              <a:rPr lang="en-US" dirty="0" smtClean="0"/>
              <a:t>Heatshield</a:t>
            </a:r>
          </a:p>
          <a:p>
            <a:pPr marL="342900" indent="-342900">
              <a:buAutoNum type="arabicPeriod"/>
            </a:pPr>
            <a:r>
              <a:rPr lang="en-US" dirty="0" smtClean="0"/>
              <a:t>Crew compartment</a:t>
            </a:r>
          </a:p>
          <a:p>
            <a:pPr marL="342900" indent="-342900">
              <a:buAutoNum type="arabicPeriod"/>
            </a:pPr>
            <a:r>
              <a:rPr lang="en-US" dirty="0" smtClean="0"/>
              <a:t>Recovery compartment</a:t>
            </a:r>
          </a:p>
          <a:p>
            <a:pPr marL="342900" indent="-342900">
              <a:buAutoNum type="arabicPeriod"/>
            </a:pPr>
            <a:r>
              <a:rPr lang="en-US" dirty="0" smtClean="0"/>
              <a:t>Antenna section</a:t>
            </a:r>
          </a:p>
          <a:p>
            <a:pPr marL="342900" indent="-342900">
              <a:buAutoNum type="arabicPeriod"/>
            </a:pPr>
            <a:r>
              <a:rPr lang="en-US" dirty="0" smtClean="0"/>
              <a:t>Launch escape system</a:t>
            </a:r>
            <a:endParaRPr lang="en-US" dirty="0"/>
          </a:p>
        </p:txBody>
      </p:sp>
      <p:sp>
        <p:nvSpPr>
          <p:cNvPr id="5" name="TextBox 4"/>
          <p:cNvSpPr txBox="1"/>
          <p:nvPr/>
        </p:nvSpPr>
        <p:spPr>
          <a:xfrm>
            <a:off x="152400" y="3505200"/>
            <a:ext cx="3733800" cy="2862322"/>
          </a:xfrm>
          <a:prstGeom prst="rect">
            <a:avLst/>
          </a:prstGeom>
          <a:noFill/>
        </p:spPr>
        <p:txBody>
          <a:bodyPr wrap="square" rtlCol="0">
            <a:spAutoFit/>
          </a:bodyPr>
          <a:lstStyle/>
          <a:p>
            <a:r>
              <a:rPr lang="en-US" dirty="0" smtClean="0"/>
              <a:t>Mercury capsule design led by NASA Max Faget.  20 built by McDonnell Aircraft Company St Louis, Missouri.  16 flew in space.  4 manned launches.</a:t>
            </a:r>
          </a:p>
          <a:p>
            <a:endParaRPr lang="en-US" dirty="0" smtClean="0"/>
          </a:p>
          <a:p>
            <a:r>
              <a:rPr lang="en-US" dirty="0" smtClean="0"/>
              <a:t>One crewmember. 1.7 m3 volume. 120 controls: 55 electrical switches, 30 fuses and 35 mechanical levers. Cone shape stable during reentry.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152400"/>
            <a:ext cx="9144000" cy="1200329"/>
          </a:xfrm>
          <a:prstGeom prst="rect">
            <a:avLst/>
          </a:prstGeom>
          <a:noFill/>
        </p:spPr>
        <p:txBody>
          <a:bodyPr wrap="square" rtlCol="0">
            <a:spAutoFit/>
          </a:bodyPr>
          <a:lstStyle/>
          <a:p>
            <a:pPr algn="ctr"/>
            <a:r>
              <a:rPr lang="en-US" sz="3600" dirty="0" smtClean="0"/>
              <a:t>America tests Mercury capsule using Little Joe, Redstone, and Atlas rockets</a:t>
            </a:r>
            <a:endParaRPr lang="en-US" sz="3600" dirty="0"/>
          </a:p>
        </p:txBody>
      </p:sp>
      <p:pic>
        <p:nvPicPr>
          <p:cNvPr id="3" name="Picture 2" descr="Mercury Little Joe.jpg"/>
          <p:cNvPicPr>
            <a:picLocks noChangeAspect="1"/>
          </p:cNvPicPr>
          <p:nvPr/>
        </p:nvPicPr>
        <p:blipFill>
          <a:blip r:embed="rId2" cstate="print"/>
          <a:stretch>
            <a:fillRect/>
          </a:stretch>
        </p:blipFill>
        <p:spPr>
          <a:xfrm>
            <a:off x="152400" y="1371600"/>
            <a:ext cx="2973327" cy="3733800"/>
          </a:xfrm>
          <a:prstGeom prst="rect">
            <a:avLst/>
          </a:prstGeom>
        </p:spPr>
      </p:pic>
      <p:pic>
        <p:nvPicPr>
          <p:cNvPr id="4" name="Picture 3" descr="Mecury-Redstone 4 launch July 61.jpg"/>
          <p:cNvPicPr>
            <a:picLocks noChangeAspect="1"/>
          </p:cNvPicPr>
          <p:nvPr/>
        </p:nvPicPr>
        <p:blipFill>
          <a:blip r:embed="rId3" cstate="print"/>
          <a:stretch>
            <a:fillRect/>
          </a:stretch>
        </p:blipFill>
        <p:spPr>
          <a:xfrm>
            <a:off x="3200400" y="1371600"/>
            <a:ext cx="2895600" cy="3729534"/>
          </a:xfrm>
          <a:prstGeom prst="rect">
            <a:avLst/>
          </a:prstGeom>
        </p:spPr>
      </p:pic>
      <p:pic>
        <p:nvPicPr>
          <p:cNvPr id="5" name="Picture 4" descr="Mercury Scott Carpenter launch.jpg"/>
          <p:cNvPicPr>
            <a:picLocks noChangeAspect="1"/>
          </p:cNvPicPr>
          <p:nvPr/>
        </p:nvPicPr>
        <p:blipFill>
          <a:blip r:embed="rId4" cstate="print"/>
          <a:stretch>
            <a:fillRect/>
          </a:stretch>
        </p:blipFill>
        <p:spPr>
          <a:xfrm>
            <a:off x="6172200" y="1371600"/>
            <a:ext cx="2806184" cy="3733800"/>
          </a:xfrm>
          <a:prstGeom prst="rect">
            <a:avLst/>
          </a:prstGeom>
        </p:spPr>
      </p:pic>
      <p:sp>
        <p:nvSpPr>
          <p:cNvPr id="6" name="TextBox 5"/>
          <p:cNvSpPr txBox="1"/>
          <p:nvPr/>
        </p:nvSpPr>
        <p:spPr>
          <a:xfrm>
            <a:off x="152400" y="5334000"/>
            <a:ext cx="2895600" cy="1200329"/>
          </a:xfrm>
          <a:prstGeom prst="rect">
            <a:avLst/>
          </a:prstGeom>
          <a:noFill/>
        </p:spPr>
        <p:txBody>
          <a:bodyPr wrap="square" rtlCol="0">
            <a:spAutoFit/>
          </a:bodyPr>
          <a:lstStyle/>
          <a:p>
            <a:pPr algn="ctr"/>
            <a:r>
              <a:rPr lang="en-US" dirty="0" smtClean="0"/>
              <a:t>Little Joe 5 tests first production Mercury capsule and launch escape system Nov 1960 and Mar 1961. </a:t>
            </a:r>
            <a:endParaRPr lang="en-US" dirty="0"/>
          </a:p>
        </p:txBody>
      </p:sp>
      <p:sp>
        <p:nvSpPr>
          <p:cNvPr id="7" name="TextBox 6"/>
          <p:cNvSpPr txBox="1"/>
          <p:nvPr/>
        </p:nvSpPr>
        <p:spPr>
          <a:xfrm>
            <a:off x="3048000" y="5486400"/>
            <a:ext cx="3200400" cy="923330"/>
          </a:xfrm>
          <a:prstGeom prst="rect">
            <a:avLst/>
          </a:prstGeom>
          <a:noFill/>
        </p:spPr>
        <p:txBody>
          <a:bodyPr wrap="square" rtlCol="0">
            <a:spAutoFit/>
          </a:bodyPr>
          <a:lstStyle/>
          <a:p>
            <a:pPr algn="ctr"/>
            <a:r>
              <a:rPr lang="en-US" dirty="0" smtClean="0"/>
              <a:t>Redstone rocket tests Mercury capsule suborbital Dec 1960 and Ham chimpanzee Jan 1961.</a:t>
            </a:r>
            <a:endParaRPr lang="en-US" dirty="0"/>
          </a:p>
        </p:txBody>
      </p:sp>
      <p:sp>
        <p:nvSpPr>
          <p:cNvPr id="8" name="TextBox 7"/>
          <p:cNvSpPr txBox="1"/>
          <p:nvPr/>
        </p:nvSpPr>
        <p:spPr>
          <a:xfrm>
            <a:off x="6248400" y="5380672"/>
            <a:ext cx="2895600" cy="1200329"/>
          </a:xfrm>
          <a:prstGeom prst="rect">
            <a:avLst/>
          </a:prstGeom>
          <a:noFill/>
        </p:spPr>
        <p:txBody>
          <a:bodyPr wrap="square" rtlCol="0">
            <a:spAutoFit/>
          </a:bodyPr>
          <a:lstStyle/>
          <a:p>
            <a:pPr algn="ctr"/>
            <a:r>
              <a:rPr lang="en-US" dirty="0" smtClean="0"/>
              <a:t>Atlas tests Mercury capsule in orbit on MA-4 Sept 1961.  First 3 MA flights failed 7/60-4/61 as astronauts watched.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030000258">
  <a:themeElements>
    <a:clrScheme name="Custom 2">
      <a:dk1>
        <a:srgbClr val="FFFFFF"/>
      </a:dk1>
      <a:lt1>
        <a:srgbClr val="FFFFFF"/>
      </a:lt1>
      <a:dk2>
        <a:srgbClr val="FFFFFF"/>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3CBF260-097A-40A2-9AED-FBAB278638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3851</TotalTime>
  <Words>2018</Words>
  <Application>Microsoft Office PowerPoint</Application>
  <PresentationFormat>On-screen Show (4:3)</PresentationFormat>
  <Paragraphs>83</Paragraphs>
  <Slides>33</Slides>
  <Notes>0</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TS030000258</vt:lpstr>
      <vt:lpstr>History of Spaceflight</vt:lpstr>
      <vt:lpstr>Slide 2</vt:lpstr>
      <vt:lpstr>Slide 3</vt:lpstr>
      <vt:lpstr>Slide 4</vt:lpstr>
      <vt:lpstr>Slide 5</vt:lpstr>
      <vt:lpstr>Slide 6</vt:lpstr>
      <vt:lpstr>Slide 7</vt:lpstr>
      <vt:lpstr>Slide 8</vt:lpstr>
      <vt:lpstr>Slide 9</vt:lpstr>
      <vt:lpstr>Slide 10</vt:lpstr>
      <vt:lpstr>Virgil ‘Gus’ Grissom MR-4 repeats Shepard’s suborbital flight July 1961</vt:lpstr>
      <vt:lpstr>But Russia continues to upstage America</vt:lpstr>
      <vt:lpstr>America’s first ICBM—Atlas—operational Oct 1959</vt:lpstr>
      <vt:lpstr>America’s first man in orbit</vt:lpstr>
      <vt:lpstr>Scott Carpenter orbits in Aurora 7 May 24, 1962</vt:lpstr>
      <vt:lpstr>Russia launches Vostok 3 and 4 for a rendezvous in space</vt:lpstr>
      <vt:lpstr>Wally Schirra flies Sigma 7 for nine hours-seven orbits-on  3 Oct 1962.  He lands within ½ mile of USS Kearsarge.</vt:lpstr>
      <vt:lpstr>Gordon Cooper flies Faith 7 (MA-9) for 22 0rbits/34hrs 20 minutes ending the Mercury program.  Extra batteries and O2 tanks added to extend mission duration.  Cooper executes perfect manual reentry </vt:lpstr>
      <vt:lpstr>Russia continues to lead in space.  Vostok 5 and 6 attempt another rendezvous and launch the first woman in space</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Spaceflight</dc:title>
  <dc:creator>Frank Buzzard</dc:creator>
  <cp:lastModifiedBy>Frank Buzzard</cp:lastModifiedBy>
  <cp:revision>46</cp:revision>
  <dcterms:created xsi:type="dcterms:W3CDTF">2012-01-13T18:48:49Z</dcterms:created>
  <dcterms:modified xsi:type="dcterms:W3CDTF">2018-01-25T00:03:57Z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TC300002589990</vt:lpwstr>
  </property>
</Properties>
</file>