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2"/>
  </p:sldMasterIdLst>
  <p:sldIdLst>
    <p:sldId id="256" r:id="rId3"/>
    <p:sldId id="257" r:id="rId4"/>
    <p:sldId id="258" r:id="rId5"/>
    <p:sldId id="261" r:id="rId6"/>
    <p:sldId id="265" r:id="rId7"/>
    <p:sldId id="266" r:id="rId8"/>
    <p:sldId id="260" r:id="rId9"/>
    <p:sldId id="259" r:id="rId10"/>
    <p:sldId id="262" r:id="rId11"/>
    <p:sldId id="263" r:id="rId12"/>
    <p:sldId id="264" r:id="rId13"/>
    <p:sldId id="267" r:id="rId14"/>
    <p:sldId id="268" r:id="rId15"/>
    <p:sldId id="269" r:id="rId16"/>
    <p:sldId id="271" r:id="rId17"/>
    <p:sldId id="272" r:id="rId18"/>
    <p:sldId id="270" r:id="rId19"/>
    <p:sldId id="274" r:id="rId20"/>
    <p:sldId id="273" r:id="rId21"/>
    <p:sldId id="276" r:id="rId22"/>
    <p:sldId id="277" r:id="rId23"/>
    <p:sldId id="278" r:id="rId24"/>
    <p:sldId id="279" r:id="rId25"/>
    <p:sldId id="280" r:id="rId26"/>
    <p:sldId id="281" r:id="rId27"/>
    <p:sldId id="282" r:id="rId28"/>
    <p:sldId id="283" r:id="rId29"/>
    <p:sldId id="284" r:id="rId30"/>
    <p:sldId id="285" r:id="rId31"/>
    <p:sldId id="275" r:id="rId32"/>
    <p:sldId id="286" r:id="rId33"/>
    <p:sldId id="287" r:id="rId34"/>
    <p:sldId id="288" r:id="rId35"/>
    <p:sldId id="290" r:id="rId36"/>
    <p:sldId id="291" r:id="rId37"/>
    <p:sldId id="289" r:id="rId38"/>
    <p:sldId id="292"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67" autoAdjust="0"/>
  </p:normalViewPr>
  <p:slideViewPr>
    <p:cSldViewPr>
      <p:cViewPr varScale="1">
        <p:scale>
          <a:sx n="69" d="100"/>
          <a:sy n="69" d="100"/>
        </p:scale>
        <p:origin x="1416" y="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subtitle</a:t>
            </a:r>
            <a:endParaRPr lang="en-US" dirty="0"/>
          </a:p>
        </p:txBody>
      </p:sp>
      <p:sp>
        <p:nvSpPr>
          <p:cNvPr id="4" name="Date Placeholder 3"/>
          <p:cNvSpPr>
            <a:spLocks noGrp="1"/>
          </p:cNvSpPr>
          <p:nvPr>
            <p:ph type="dt" sz="half" idx="10"/>
          </p:nvPr>
        </p:nvSpPr>
        <p:spPr/>
        <p:txBody>
          <a:bodyPr/>
          <a:lstStyle/>
          <a:p>
            <a:fld id="{BE8600C2-6EF9-433E-8935-B6598C0C2F1B}" type="datetimeFigureOut">
              <a:rPr lang="en-US" smtClean="0"/>
              <a:pPr/>
              <a:t>6/1/2019</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0CFF7A-C107-4C5D-B8EB-0788E68A3CB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8600C2-6EF9-433E-8935-B6598C0C2F1B}" type="datetimeFigureOut">
              <a:rPr lang="en-US" smtClean="0"/>
              <a:pPr/>
              <a:t>6/1/2019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0CFF7A-C107-4C5D-B8EB-0788E68A3CB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8600C2-6EF9-433E-8935-B6598C0C2F1B}" type="datetimeFigureOut">
              <a:rPr lang="en-US" smtClean="0"/>
              <a:pPr/>
              <a:t>6/1/2019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0CFF7A-C107-4C5D-B8EB-0788E68A3CB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8600C2-6EF9-433E-8935-B6598C0C2F1B}" type="datetimeFigureOut">
              <a:rPr lang="en-US" smtClean="0"/>
              <a:pPr/>
              <a:t>6/1/2019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0CFF7A-C107-4C5D-B8EB-0788E68A3CB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8600C2-6EF9-433E-8935-B6598C0C2F1B}" type="datetimeFigureOut">
              <a:rPr lang="en-US" smtClean="0"/>
              <a:pPr/>
              <a:t>6/1/2019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0CFF7A-C107-4C5D-B8EB-0788E68A3CB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E8600C2-6EF9-433E-8935-B6598C0C2F1B}" type="datetimeFigureOut">
              <a:rPr lang="en-US" smtClean="0"/>
              <a:pPr/>
              <a:t>6/1/2019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0CFF7A-C107-4C5D-B8EB-0788E68A3CB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8600C2-6EF9-433E-8935-B6598C0C2F1B}" type="datetimeFigureOut">
              <a:rPr lang="en-US" smtClean="0"/>
              <a:pPr/>
              <a:t>6/1/2019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0CFF7A-C107-4C5D-B8EB-0788E68A3CB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8600C2-6EF9-433E-8935-B6598C0C2F1B}" type="datetimeFigureOut">
              <a:rPr lang="en-US" smtClean="0"/>
              <a:pPr/>
              <a:t>6/1/2019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0CFF7A-C107-4C5D-B8EB-0788E68A3CB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8600C2-6EF9-433E-8935-B6598C0C2F1B}" type="datetimeFigureOut">
              <a:rPr lang="en-US" smtClean="0"/>
              <a:pPr/>
              <a:t>6/1/2019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0CFF7A-C107-4C5D-B8EB-0788E68A3CB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8600C2-6EF9-433E-8935-B6598C0C2F1B}" type="datetimeFigureOut">
              <a:rPr lang="en-US" smtClean="0"/>
              <a:pPr/>
              <a:t>6/1/2019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0CFF7A-C107-4C5D-B8EB-0788E68A3CB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8600C2-6EF9-433E-8935-B6598C0C2F1B}" type="datetimeFigureOut">
              <a:rPr lang="en-US" smtClean="0"/>
              <a:pPr/>
              <a:t>6/1/2019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0CFF7A-C107-4C5D-B8EB-0788E68A3CB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a:effec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8600C2-6EF9-433E-8935-B6598C0C2F1B}" type="datetimeFigureOut">
              <a:rPr lang="en-US" smtClean="0"/>
              <a:pPr/>
              <a:t>6/1/2019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smtClean="0"/>
              <a:t>Orbit Template: From </a:t>
            </a:r>
            <a:r>
              <a:rPr lang="en-US" dirty="0" err="1" smtClean="0"/>
              <a:t>Powerpoint</a:t>
            </a:r>
            <a:r>
              <a:rPr lang="en-US" dirty="0" smtClean="0"/>
              <a:t> 2003</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gif"/></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7.xml"/><Relationship Id="rId1" Type="http://schemas.openxmlformats.org/officeDocument/2006/relationships/video" Target="file:///C:\Users\fbuzz\Documents\Cruise%20Lectures\Apollo%2017%20Moon%20liftoff%20mpeg.mpeg" TargetMode="External"/><Relationship Id="rId5" Type="http://schemas.openxmlformats.org/officeDocument/2006/relationships/image" Target="../media/image77.png"/><Relationship Id="rId4" Type="http://schemas.openxmlformats.org/officeDocument/2006/relationships/image" Target="../media/image76.jpeg"/></Relationships>
</file>

<file path=ppt/slides/_rels/slide3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_rels/slide3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3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History of Spaceflight</a:t>
            </a:r>
            <a:endParaRPr lang="en-US" dirty="0"/>
          </a:p>
        </p:txBody>
      </p:sp>
      <p:sp>
        <p:nvSpPr>
          <p:cNvPr id="3" name="Subtitle 2"/>
          <p:cNvSpPr>
            <a:spLocks noGrp="1"/>
          </p:cNvSpPr>
          <p:nvPr>
            <p:ph type="subTitle" idx="1"/>
          </p:nvPr>
        </p:nvSpPr>
        <p:spPr>
          <a:xfrm>
            <a:off x="304800" y="3733800"/>
            <a:ext cx="8458200" cy="2209800"/>
          </a:xfrm>
        </p:spPr>
        <p:txBody>
          <a:bodyPr>
            <a:normAutofit fontScale="92500" lnSpcReduction="20000"/>
          </a:bodyPr>
          <a:lstStyle/>
          <a:p>
            <a:r>
              <a:rPr lang="en-US" dirty="0" smtClean="0"/>
              <a:t>Part 3-The Race to the Moon</a:t>
            </a:r>
          </a:p>
          <a:p>
            <a:endParaRPr lang="en-US" dirty="0" smtClean="0"/>
          </a:p>
          <a:p>
            <a:r>
              <a:rPr lang="en-US" dirty="0" smtClean="0"/>
              <a:t>Frank Buzzard</a:t>
            </a:r>
          </a:p>
          <a:p>
            <a:r>
              <a:rPr lang="en-US" dirty="0" smtClean="0"/>
              <a:t>NASA Space Shuttle and International Space Station Chief Engineer-Retired</a:t>
            </a:r>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914400"/>
          </a:xfrm>
        </p:spPr>
        <p:txBody>
          <a:bodyPr>
            <a:normAutofit/>
          </a:bodyPr>
          <a:lstStyle/>
          <a:p>
            <a:r>
              <a:rPr lang="en-US" sz="2800" dirty="0" smtClean="0"/>
              <a:t>Apollo 7 is the first CSM manned mission Oct 11, 1968 </a:t>
            </a:r>
            <a:endParaRPr lang="en-US" sz="2800" dirty="0"/>
          </a:p>
        </p:txBody>
      </p:sp>
      <p:pic>
        <p:nvPicPr>
          <p:cNvPr id="3" name="Picture 2" descr="Apollo 7 CM at Air and Space Museum.jpg"/>
          <p:cNvPicPr>
            <a:picLocks noChangeAspect="1"/>
          </p:cNvPicPr>
          <p:nvPr/>
        </p:nvPicPr>
        <p:blipFill>
          <a:blip r:embed="rId2" cstate="print"/>
          <a:stretch>
            <a:fillRect/>
          </a:stretch>
        </p:blipFill>
        <p:spPr>
          <a:xfrm>
            <a:off x="4572000" y="3352800"/>
            <a:ext cx="4572000" cy="3505200"/>
          </a:xfrm>
          <a:prstGeom prst="rect">
            <a:avLst/>
          </a:prstGeom>
        </p:spPr>
      </p:pic>
      <p:pic>
        <p:nvPicPr>
          <p:cNvPr id="4" name="Picture 3" descr="Apollo 7 Crew.jpg"/>
          <p:cNvPicPr>
            <a:picLocks noChangeAspect="1"/>
          </p:cNvPicPr>
          <p:nvPr/>
        </p:nvPicPr>
        <p:blipFill>
          <a:blip r:embed="rId3" cstate="print"/>
          <a:stretch>
            <a:fillRect/>
          </a:stretch>
        </p:blipFill>
        <p:spPr>
          <a:xfrm>
            <a:off x="0" y="3352800"/>
            <a:ext cx="4482443" cy="3505200"/>
          </a:xfrm>
          <a:prstGeom prst="rect">
            <a:avLst/>
          </a:prstGeom>
        </p:spPr>
      </p:pic>
      <p:sp>
        <p:nvSpPr>
          <p:cNvPr id="5" name="TextBox 4"/>
          <p:cNvSpPr txBox="1"/>
          <p:nvPr/>
        </p:nvSpPr>
        <p:spPr>
          <a:xfrm>
            <a:off x="0" y="1066800"/>
            <a:ext cx="8991600" cy="1754326"/>
          </a:xfrm>
          <a:prstGeom prst="rect">
            <a:avLst/>
          </a:prstGeom>
          <a:noFill/>
        </p:spPr>
        <p:txBody>
          <a:bodyPr wrap="square" rtlCol="0">
            <a:spAutoFit/>
          </a:bodyPr>
          <a:lstStyle/>
          <a:p>
            <a:pPr algn="ctr"/>
            <a:r>
              <a:rPr lang="en-US" dirty="0" smtClean="0"/>
              <a:t>Wally </a:t>
            </a:r>
            <a:r>
              <a:rPr lang="en-US" dirty="0" err="1" smtClean="0"/>
              <a:t>Schirra</a:t>
            </a:r>
            <a:r>
              <a:rPr lang="en-US" dirty="0" smtClean="0"/>
              <a:t>, </a:t>
            </a:r>
            <a:r>
              <a:rPr lang="en-US" dirty="0" err="1" smtClean="0"/>
              <a:t>Donn</a:t>
            </a:r>
            <a:r>
              <a:rPr lang="en-US" dirty="0" smtClean="0"/>
              <a:t> </a:t>
            </a:r>
            <a:r>
              <a:rPr lang="en-US" dirty="0" err="1" smtClean="0"/>
              <a:t>Eisele</a:t>
            </a:r>
            <a:r>
              <a:rPr lang="en-US" dirty="0" smtClean="0"/>
              <a:t>, and Walt Cunningham launch on the first manned Saturn 1B and prove the Block 2 CM life support, power, flight control, communication, rendezvous, and propulsion systems of the Service Module (SM) with eight burns on an 11 day mission.   Testy communication and debate with the ground on procedures changes results in none of these astronauts every flying in space again.  But Apollo 7 CSM redesign is a great success leading to a gutsy and risky next flight decision by NASA on Apollo 8   </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noAutofit/>
          </a:bodyPr>
          <a:lstStyle/>
          <a:p>
            <a:r>
              <a:rPr lang="en-US" sz="3600" dirty="0" smtClean="0"/>
              <a:t>Apollo 8 circles the Moon Christmas 1968</a:t>
            </a:r>
            <a:endParaRPr lang="en-US" sz="3600" dirty="0"/>
          </a:p>
        </p:txBody>
      </p:sp>
      <p:pic>
        <p:nvPicPr>
          <p:cNvPr id="4" name="Picture 3" descr="Apollo 8 Crew.jpg"/>
          <p:cNvPicPr>
            <a:picLocks noChangeAspect="1"/>
          </p:cNvPicPr>
          <p:nvPr/>
        </p:nvPicPr>
        <p:blipFill>
          <a:blip r:embed="rId2" cstate="print"/>
          <a:stretch>
            <a:fillRect/>
          </a:stretch>
        </p:blipFill>
        <p:spPr>
          <a:xfrm>
            <a:off x="0" y="1828800"/>
            <a:ext cx="3953185" cy="5029200"/>
          </a:xfrm>
          <a:prstGeom prst="rect">
            <a:avLst/>
          </a:prstGeom>
        </p:spPr>
      </p:pic>
      <p:pic>
        <p:nvPicPr>
          <p:cNvPr id="5" name="Picture 4" descr="Apollo-8-mission-profile.png"/>
          <p:cNvPicPr>
            <a:picLocks noChangeAspect="1"/>
          </p:cNvPicPr>
          <p:nvPr/>
        </p:nvPicPr>
        <p:blipFill>
          <a:blip r:embed="rId3" cstate="print"/>
          <a:stretch>
            <a:fillRect/>
          </a:stretch>
        </p:blipFill>
        <p:spPr>
          <a:xfrm>
            <a:off x="4038600" y="3505200"/>
            <a:ext cx="5105400" cy="3190875"/>
          </a:xfrm>
          <a:prstGeom prst="rect">
            <a:avLst/>
          </a:prstGeom>
        </p:spPr>
      </p:pic>
      <p:sp>
        <p:nvSpPr>
          <p:cNvPr id="6" name="TextBox 5"/>
          <p:cNvSpPr txBox="1"/>
          <p:nvPr/>
        </p:nvSpPr>
        <p:spPr>
          <a:xfrm>
            <a:off x="0" y="609600"/>
            <a:ext cx="9144000" cy="923330"/>
          </a:xfrm>
          <a:prstGeom prst="rect">
            <a:avLst/>
          </a:prstGeom>
          <a:noFill/>
        </p:spPr>
        <p:txBody>
          <a:bodyPr wrap="square" rtlCol="0">
            <a:spAutoFit/>
          </a:bodyPr>
          <a:lstStyle/>
          <a:p>
            <a:pPr algn="ctr"/>
            <a:r>
              <a:rPr lang="en-US" dirty="0" smtClean="0"/>
              <a:t>The Lunar Module (LM) is months behind schedule.  Russia flies animals around the moon Sept 68 on </a:t>
            </a:r>
            <a:r>
              <a:rPr lang="en-US" dirty="0" err="1" smtClean="0"/>
              <a:t>Zond</a:t>
            </a:r>
            <a:r>
              <a:rPr lang="en-US" dirty="0" smtClean="0"/>
              <a:t> 5.  Can Russia fly cosmonauts around the moon next?  NASA secretly replans Apollo 8 to fly around the moon in 4 months on the first crewed flight of the mighty Saturn V rocket</a:t>
            </a:r>
            <a:endParaRPr lang="en-US" dirty="0"/>
          </a:p>
        </p:txBody>
      </p:sp>
      <p:sp>
        <p:nvSpPr>
          <p:cNvPr id="7" name="TextBox 6"/>
          <p:cNvSpPr txBox="1"/>
          <p:nvPr/>
        </p:nvSpPr>
        <p:spPr>
          <a:xfrm>
            <a:off x="4191000" y="1905000"/>
            <a:ext cx="4800600" cy="923330"/>
          </a:xfrm>
          <a:prstGeom prst="rect">
            <a:avLst/>
          </a:prstGeom>
          <a:noFill/>
        </p:spPr>
        <p:txBody>
          <a:bodyPr wrap="square" rtlCol="0">
            <a:spAutoFit/>
          </a:bodyPr>
          <a:lstStyle/>
          <a:p>
            <a:pPr algn="ctr"/>
            <a:r>
              <a:rPr lang="en-US" dirty="0" smtClean="0"/>
              <a:t>Frank </a:t>
            </a:r>
            <a:r>
              <a:rPr lang="en-US" dirty="0" err="1" smtClean="0"/>
              <a:t>Borman</a:t>
            </a:r>
            <a:r>
              <a:rPr lang="en-US" dirty="0" smtClean="0"/>
              <a:t>, Jim Lovell, and William Anders spend Christmas ‘out of this world’ circling the Moon.  A triumph for NASA and America</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792162"/>
          </a:xfrm>
        </p:spPr>
        <p:txBody>
          <a:bodyPr>
            <a:normAutofit fontScale="90000"/>
          </a:bodyPr>
          <a:lstStyle/>
          <a:p>
            <a:r>
              <a:rPr lang="en-US" dirty="0" smtClean="0"/>
              <a:t>….And changes our view of Earth forever</a:t>
            </a:r>
            <a:endParaRPr lang="en-US" dirty="0"/>
          </a:p>
        </p:txBody>
      </p:sp>
      <p:pic>
        <p:nvPicPr>
          <p:cNvPr id="3" name="Picture 2" descr="Apollo 8 Earthrise.jpg"/>
          <p:cNvPicPr>
            <a:picLocks noChangeAspect="1"/>
          </p:cNvPicPr>
          <p:nvPr/>
        </p:nvPicPr>
        <p:blipFill>
          <a:blip r:embed="rId2" cstate="print"/>
          <a:stretch>
            <a:fillRect/>
          </a:stretch>
        </p:blipFill>
        <p:spPr>
          <a:xfrm>
            <a:off x="0" y="929641"/>
            <a:ext cx="9144000" cy="592836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2"/>
          </a:xfrm>
        </p:spPr>
        <p:txBody>
          <a:bodyPr>
            <a:normAutofit fontScale="90000"/>
          </a:bodyPr>
          <a:lstStyle/>
          <a:p>
            <a:r>
              <a:rPr lang="en-US" sz="3200" dirty="0" smtClean="0"/>
              <a:t>Apollo 9  Lunar Module test flight in Earth orbit March 3-13, 1969</a:t>
            </a:r>
            <a:endParaRPr lang="en-US" sz="3200" dirty="0"/>
          </a:p>
        </p:txBody>
      </p:sp>
      <p:pic>
        <p:nvPicPr>
          <p:cNvPr id="3" name="Picture 2" descr="Apollo 9 Crew.jpg"/>
          <p:cNvPicPr>
            <a:picLocks noChangeAspect="1"/>
          </p:cNvPicPr>
          <p:nvPr/>
        </p:nvPicPr>
        <p:blipFill>
          <a:blip r:embed="rId2" cstate="print"/>
          <a:stretch>
            <a:fillRect/>
          </a:stretch>
        </p:blipFill>
        <p:spPr>
          <a:xfrm>
            <a:off x="152400" y="3200400"/>
            <a:ext cx="4381500" cy="3505200"/>
          </a:xfrm>
          <a:prstGeom prst="rect">
            <a:avLst/>
          </a:prstGeom>
        </p:spPr>
      </p:pic>
      <p:pic>
        <p:nvPicPr>
          <p:cNvPr id="4" name="Picture 3" descr="Apollo 9 Spider in Earth Orbit.jpg"/>
          <p:cNvPicPr>
            <a:picLocks noChangeAspect="1"/>
          </p:cNvPicPr>
          <p:nvPr/>
        </p:nvPicPr>
        <p:blipFill>
          <a:blip r:embed="rId3" cstate="print"/>
          <a:stretch>
            <a:fillRect/>
          </a:stretch>
        </p:blipFill>
        <p:spPr>
          <a:xfrm>
            <a:off x="4648200" y="2362200"/>
            <a:ext cx="4495800" cy="4495800"/>
          </a:xfrm>
          <a:prstGeom prst="rect">
            <a:avLst/>
          </a:prstGeom>
        </p:spPr>
      </p:pic>
      <p:sp>
        <p:nvSpPr>
          <p:cNvPr id="5" name="TextBox 4"/>
          <p:cNvSpPr txBox="1"/>
          <p:nvPr/>
        </p:nvSpPr>
        <p:spPr>
          <a:xfrm>
            <a:off x="0" y="1295400"/>
            <a:ext cx="4495800" cy="1477328"/>
          </a:xfrm>
          <a:prstGeom prst="rect">
            <a:avLst/>
          </a:prstGeom>
          <a:noFill/>
        </p:spPr>
        <p:txBody>
          <a:bodyPr wrap="square" rtlCol="0">
            <a:spAutoFit/>
          </a:bodyPr>
          <a:lstStyle/>
          <a:p>
            <a:pPr algn="ctr"/>
            <a:r>
              <a:rPr lang="en-US" dirty="0" smtClean="0"/>
              <a:t>Jim McDivitt, Dave Scott, Rusty Schweickart tested several aspects critical to landing on the Moon, including the LM engines, backpack life support systems, navigation systems, and docking maneuvers</a:t>
            </a:r>
            <a:endParaRPr lang="en-US" dirty="0"/>
          </a:p>
        </p:txBody>
      </p:sp>
      <p:sp>
        <p:nvSpPr>
          <p:cNvPr id="6" name="TextBox 5"/>
          <p:cNvSpPr txBox="1"/>
          <p:nvPr/>
        </p:nvSpPr>
        <p:spPr>
          <a:xfrm>
            <a:off x="4724400" y="1447800"/>
            <a:ext cx="4419600" cy="646331"/>
          </a:xfrm>
          <a:prstGeom prst="rect">
            <a:avLst/>
          </a:prstGeom>
          <a:noFill/>
        </p:spPr>
        <p:txBody>
          <a:bodyPr wrap="square" rtlCol="0">
            <a:spAutoFit/>
          </a:bodyPr>
          <a:lstStyle/>
          <a:p>
            <a:pPr algn="ctr"/>
            <a:r>
              <a:rPr lang="en-US" dirty="0" smtClean="0"/>
              <a:t>LEM ‘Spider’ in the S-IVB third stage ready for CSM ‘Gumdrop’ docking and extraction </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pollo 9 Dave Scott in Gumdrop hatch.jpg"/>
          <p:cNvPicPr>
            <a:picLocks noChangeAspect="1"/>
          </p:cNvPicPr>
          <p:nvPr/>
        </p:nvPicPr>
        <p:blipFill>
          <a:blip r:embed="rId2" cstate="print"/>
          <a:stretch>
            <a:fillRect/>
          </a:stretch>
        </p:blipFill>
        <p:spPr>
          <a:xfrm>
            <a:off x="152400" y="2845136"/>
            <a:ext cx="3886200" cy="3860464"/>
          </a:xfrm>
          <a:prstGeom prst="rect">
            <a:avLst/>
          </a:prstGeom>
        </p:spPr>
      </p:pic>
      <p:pic>
        <p:nvPicPr>
          <p:cNvPr id="4" name="Picture 3" descr="Apollo 9 LEM.jpg"/>
          <p:cNvPicPr>
            <a:picLocks noChangeAspect="1"/>
          </p:cNvPicPr>
          <p:nvPr/>
        </p:nvPicPr>
        <p:blipFill>
          <a:blip r:embed="rId3" cstate="print"/>
          <a:stretch>
            <a:fillRect/>
          </a:stretch>
        </p:blipFill>
        <p:spPr>
          <a:xfrm>
            <a:off x="5181600" y="2895600"/>
            <a:ext cx="3806952" cy="3806952"/>
          </a:xfrm>
          <a:prstGeom prst="rect">
            <a:avLst/>
          </a:prstGeom>
        </p:spPr>
      </p:pic>
      <p:pic>
        <p:nvPicPr>
          <p:cNvPr id="5" name="Picture 4" descr="Apollo 9 LEM ascent stage.jpg"/>
          <p:cNvPicPr>
            <a:picLocks noChangeAspect="1"/>
          </p:cNvPicPr>
          <p:nvPr/>
        </p:nvPicPr>
        <p:blipFill>
          <a:blip r:embed="rId4" cstate="print"/>
          <a:stretch>
            <a:fillRect/>
          </a:stretch>
        </p:blipFill>
        <p:spPr>
          <a:xfrm>
            <a:off x="2971800" y="152400"/>
            <a:ext cx="3124200" cy="3124200"/>
          </a:xfrm>
          <a:prstGeom prst="rect">
            <a:avLst/>
          </a:prstGeom>
        </p:spPr>
      </p:pic>
      <p:sp>
        <p:nvSpPr>
          <p:cNvPr id="6" name="TextBox 5"/>
          <p:cNvSpPr txBox="1"/>
          <p:nvPr/>
        </p:nvSpPr>
        <p:spPr>
          <a:xfrm>
            <a:off x="152400" y="1905000"/>
            <a:ext cx="2667000" cy="646331"/>
          </a:xfrm>
          <a:prstGeom prst="rect">
            <a:avLst/>
          </a:prstGeom>
          <a:noFill/>
        </p:spPr>
        <p:txBody>
          <a:bodyPr wrap="square" rtlCol="0">
            <a:spAutoFit/>
          </a:bodyPr>
          <a:lstStyle/>
          <a:p>
            <a:r>
              <a:rPr lang="en-US" dirty="0" smtClean="0"/>
              <a:t>Dave Scott tests EVA suit on EVA from ‘Gumdrop’</a:t>
            </a:r>
            <a:endParaRPr lang="en-US" dirty="0"/>
          </a:p>
        </p:txBody>
      </p:sp>
      <p:sp>
        <p:nvSpPr>
          <p:cNvPr id="7" name="TextBox 6"/>
          <p:cNvSpPr txBox="1"/>
          <p:nvPr/>
        </p:nvSpPr>
        <p:spPr>
          <a:xfrm>
            <a:off x="6096000" y="152400"/>
            <a:ext cx="2895600" cy="2862322"/>
          </a:xfrm>
          <a:prstGeom prst="rect">
            <a:avLst/>
          </a:prstGeom>
          <a:noFill/>
        </p:spPr>
        <p:txBody>
          <a:bodyPr wrap="square" rtlCol="0">
            <a:spAutoFit/>
          </a:bodyPr>
          <a:lstStyle/>
          <a:p>
            <a:pPr algn="ctr"/>
            <a:r>
              <a:rPr lang="en-US" dirty="0" smtClean="0"/>
              <a:t>Apollo 9 LEM undocked flying on her own.  All systems AOK!</a:t>
            </a:r>
          </a:p>
          <a:p>
            <a:pPr algn="ctr"/>
            <a:endParaRPr lang="en-US" dirty="0" smtClean="0"/>
          </a:p>
          <a:p>
            <a:pPr algn="ctr"/>
            <a:r>
              <a:rPr lang="en-US" dirty="0" smtClean="0"/>
              <a:t>Descent engines tested.  Ascent section separated and tested.  </a:t>
            </a:r>
          </a:p>
          <a:p>
            <a:pPr algn="ctr"/>
            <a:endParaRPr lang="en-US" dirty="0" smtClean="0"/>
          </a:p>
          <a:p>
            <a:pPr algn="ctr"/>
            <a:r>
              <a:rPr lang="en-US" dirty="0" smtClean="0"/>
              <a:t>America is almost  ready  to land on the Moon! </a:t>
            </a:r>
            <a:endParaRPr lang="en-US" dirty="0"/>
          </a:p>
        </p:txBody>
      </p:sp>
      <p:pic>
        <p:nvPicPr>
          <p:cNvPr id="8" name="Picture 7" descr="Apollo 9 splashdown.jpg"/>
          <p:cNvPicPr>
            <a:picLocks noChangeAspect="1"/>
          </p:cNvPicPr>
          <p:nvPr/>
        </p:nvPicPr>
        <p:blipFill>
          <a:blip r:embed="rId5" cstate="print"/>
          <a:stretch>
            <a:fillRect/>
          </a:stretch>
        </p:blipFill>
        <p:spPr>
          <a:xfrm>
            <a:off x="152400" y="152400"/>
            <a:ext cx="2554514" cy="16764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0" y="4191000"/>
            <a:ext cx="3905865" cy="2667000"/>
          </a:xfrm>
          <a:prstGeom prst="rect">
            <a:avLst/>
          </a:prstGeom>
          <a:noFill/>
          <a:ln w="9525">
            <a:noFill/>
            <a:miter lim="800000"/>
            <a:headEnd/>
            <a:tailEnd/>
          </a:ln>
        </p:spPr>
      </p:pic>
      <p:sp>
        <p:nvSpPr>
          <p:cNvPr id="4" name="TextBox 3"/>
          <p:cNvSpPr txBox="1"/>
          <p:nvPr/>
        </p:nvSpPr>
        <p:spPr>
          <a:xfrm>
            <a:off x="0" y="2438400"/>
            <a:ext cx="4114800" cy="1477328"/>
          </a:xfrm>
          <a:prstGeom prst="rect">
            <a:avLst/>
          </a:prstGeom>
          <a:noFill/>
        </p:spPr>
        <p:txBody>
          <a:bodyPr wrap="square" rtlCol="0">
            <a:spAutoFit/>
          </a:bodyPr>
          <a:lstStyle/>
          <a:p>
            <a:pPr algn="ctr"/>
            <a:r>
              <a:rPr lang="en-US" dirty="0" smtClean="0"/>
              <a:t>Senior management shown prior to the launch of the first N-1. From left to right, Anatoly Kirillov, Vasiliy Mishin, Sergey Afanasyev, Boris Dorofeyev, and V. I. Snegirev.</a:t>
            </a:r>
            <a:endParaRPr lang="en-US" dirty="0"/>
          </a:p>
        </p:txBody>
      </p:sp>
      <p:pic>
        <p:nvPicPr>
          <p:cNvPr id="5" name="Picture 4" descr="N1 being erected on the pad.jpg"/>
          <p:cNvPicPr>
            <a:picLocks noChangeAspect="1"/>
          </p:cNvPicPr>
          <p:nvPr/>
        </p:nvPicPr>
        <p:blipFill>
          <a:blip r:embed="rId3" cstate="print"/>
          <a:stretch>
            <a:fillRect/>
          </a:stretch>
        </p:blipFill>
        <p:spPr>
          <a:xfrm>
            <a:off x="4060856" y="3124200"/>
            <a:ext cx="5083144" cy="3733800"/>
          </a:xfrm>
          <a:prstGeom prst="rect">
            <a:avLst/>
          </a:prstGeom>
        </p:spPr>
      </p:pic>
      <p:sp>
        <p:nvSpPr>
          <p:cNvPr id="6" name="TextBox 5"/>
          <p:cNvSpPr txBox="1"/>
          <p:nvPr/>
        </p:nvSpPr>
        <p:spPr>
          <a:xfrm>
            <a:off x="152400" y="0"/>
            <a:ext cx="8991600" cy="954107"/>
          </a:xfrm>
          <a:prstGeom prst="rect">
            <a:avLst/>
          </a:prstGeom>
          <a:noFill/>
        </p:spPr>
        <p:txBody>
          <a:bodyPr wrap="square" rtlCol="0">
            <a:spAutoFit/>
          </a:bodyPr>
          <a:lstStyle/>
          <a:p>
            <a:pPr algn="ctr"/>
            <a:r>
              <a:rPr lang="en-US" sz="2800" dirty="0" smtClean="0"/>
              <a:t>What about Russia’s race to the Moon?</a:t>
            </a:r>
          </a:p>
          <a:p>
            <a:pPr algn="ctr"/>
            <a:r>
              <a:rPr lang="en-US" sz="2800" dirty="0" smtClean="0"/>
              <a:t>Soviets design the N1 rocket </a:t>
            </a:r>
            <a:endParaRPr lang="en-US" sz="2800" dirty="0"/>
          </a:p>
        </p:txBody>
      </p:sp>
      <p:sp>
        <p:nvSpPr>
          <p:cNvPr id="7" name="TextBox 6"/>
          <p:cNvSpPr txBox="1"/>
          <p:nvPr/>
        </p:nvSpPr>
        <p:spPr>
          <a:xfrm>
            <a:off x="152400" y="914400"/>
            <a:ext cx="8991600" cy="1477328"/>
          </a:xfrm>
          <a:prstGeom prst="rect">
            <a:avLst/>
          </a:prstGeom>
          <a:noFill/>
        </p:spPr>
        <p:txBody>
          <a:bodyPr wrap="square" rtlCol="0">
            <a:spAutoFit/>
          </a:bodyPr>
          <a:lstStyle/>
          <a:p>
            <a:r>
              <a:rPr lang="en-US" dirty="0" smtClean="0"/>
              <a:t>The N1 rocket had 30 LOX/Kerosene engines in the first stage generating 11 Million lbs of thrust.  Second stage had 8 engines and 3 Mil lbs thrust.  Third stage had 5 engines to make earth orbit.  The L3 upper section contained the earth to moon transfer engines, the LK Lunar Lander, and the LOK Lunar orbiter.  The Soviets attempted four N1 launches between February </a:t>
            </a:r>
            <a:r>
              <a:rPr lang="en-US" dirty="0" smtClean="0"/>
              <a:t>1969 </a:t>
            </a:r>
            <a:r>
              <a:rPr lang="en-US" dirty="0" smtClean="0"/>
              <a:t>and November 1972 all ending in spectacular failures.</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N1 rocket in factory.jpg"/>
          <p:cNvPicPr>
            <a:picLocks noChangeAspect="1"/>
          </p:cNvPicPr>
          <p:nvPr/>
        </p:nvPicPr>
        <p:blipFill>
          <a:blip r:embed="rId2" cstate="print"/>
          <a:stretch>
            <a:fillRect/>
          </a:stretch>
        </p:blipFill>
        <p:spPr>
          <a:xfrm>
            <a:off x="1" y="774290"/>
            <a:ext cx="4800599" cy="6083709"/>
          </a:xfrm>
          <a:prstGeom prst="rect">
            <a:avLst/>
          </a:prstGeom>
        </p:spPr>
      </p:pic>
      <p:pic>
        <p:nvPicPr>
          <p:cNvPr id="3" name="Picture 2" descr="n1-saturnv.jpg"/>
          <p:cNvPicPr>
            <a:picLocks noChangeAspect="1"/>
          </p:cNvPicPr>
          <p:nvPr/>
        </p:nvPicPr>
        <p:blipFill>
          <a:blip r:embed="rId3" cstate="print"/>
          <a:stretch>
            <a:fillRect/>
          </a:stretch>
        </p:blipFill>
        <p:spPr>
          <a:xfrm>
            <a:off x="5715000" y="914400"/>
            <a:ext cx="2971800" cy="5943600"/>
          </a:xfrm>
          <a:prstGeom prst="rect">
            <a:avLst/>
          </a:prstGeom>
        </p:spPr>
      </p:pic>
      <p:sp>
        <p:nvSpPr>
          <p:cNvPr id="4" name="TextBox 3"/>
          <p:cNvSpPr txBox="1"/>
          <p:nvPr/>
        </p:nvSpPr>
        <p:spPr>
          <a:xfrm>
            <a:off x="0" y="152400"/>
            <a:ext cx="9144000" cy="523220"/>
          </a:xfrm>
          <a:prstGeom prst="rect">
            <a:avLst/>
          </a:prstGeom>
          <a:noFill/>
        </p:spPr>
        <p:txBody>
          <a:bodyPr wrap="square" rtlCol="0">
            <a:spAutoFit/>
          </a:bodyPr>
          <a:lstStyle/>
          <a:p>
            <a:r>
              <a:rPr lang="en-US" sz="2800" dirty="0" smtClean="0"/>
              <a:t>Massive N1  and Saturn V are the largest rockets in the world!</a:t>
            </a:r>
            <a:endParaRPr lang="en-US" sz="28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N1 Moon Rocket.png"/>
          <p:cNvPicPr>
            <a:picLocks noChangeAspect="1"/>
          </p:cNvPicPr>
          <p:nvPr/>
        </p:nvPicPr>
        <p:blipFill>
          <a:blip r:embed="rId2" cstate="print"/>
          <a:stretch>
            <a:fillRect/>
          </a:stretch>
        </p:blipFill>
        <p:spPr>
          <a:xfrm>
            <a:off x="0" y="1019061"/>
            <a:ext cx="9144000" cy="5838939"/>
          </a:xfrm>
          <a:prstGeom prst="rect">
            <a:avLst/>
          </a:prstGeom>
        </p:spPr>
      </p:pic>
      <p:sp>
        <p:nvSpPr>
          <p:cNvPr id="6" name="TextBox 5"/>
          <p:cNvSpPr txBox="1"/>
          <p:nvPr/>
        </p:nvSpPr>
        <p:spPr>
          <a:xfrm>
            <a:off x="304800" y="228600"/>
            <a:ext cx="8229600" cy="707886"/>
          </a:xfrm>
          <a:prstGeom prst="rect">
            <a:avLst/>
          </a:prstGeom>
          <a:noFill/>
        </p:spPr>
        <p:txBody>
          <a:bodyPr wrap="square" rtlCol="0">
            <a:spAutoFit/>
          </a:bodyPr>
          <a:lstStyle/>
          <a:p>
            <a:pPr algn="ctr"/>
            <a:r>
              <a:rPr lang="en-US" sz="2000" dirty="0" smtClean="0"/>
              <a:t>First N1 explodes 68 sec after liftoff from engine fire in first stage in Feb </a:t>
            </a:r>
            <a:r>
              <a:rPr lang="en-US" sz="2000" dirty="0" smtClean="0"/>
              <a:t>69.</a:t>
            </a:r>
            <a:endParaRPr lang="en-US" sz="2000" dirty="0" smtClean="0"/>
          </a:p>
          <a:p>
            <a:pPr algn="ctr"/>
            <a:r>
              <a:rPr lang="en-US" sz="2000" dirty="0" smtClean="0"/>
              <a:t>Second N1 clears tower and falls back to  launch pad destroying it in July 69</a:t>
            </a:r>
            <a:endParaRPr lang="en-US" sz="20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52400" y="304800"/>
            <a:ext cx="8991600" cy="461665"/>
          </a:xfrm>
          <a:prstGeom prst="rect">
            <a:avLst/>
          </a:prstGeom>
          <a:noFill/>
        </p:spPr>
        <p:txBody>
          <a:bodyPr wrap="square" rtlCol="0">
            <a:spAutoFit/>
          </a:bodyPr>
          <a:lstStyle/>
          <a:p>
            <a:r>
              <a:rPr lang="en-US" sz="2400" dirty="0" smtClean="0"/>
              <a:t>Russia designs the lunar orbital module (LOK) based on Soyuz design</a:t>
            </a:r>
            <a:endParaRPr lang="en-US" sz="2400" dirty="0"/>
          </a:p>
        </p:txBody>
      </p:sp>
      <p:pic>
        <p:nvPicPr>
          <p:cNvPr id="4" name="Picture 3" descr="N1 LOK lunar orbiter.jpg"/>
          <p:cNvPicPr>
            <a:picLocks noChangeAspect="1"/>
          </p:cNvPicPr>
          <p:nvPr/>
        </p:nvPicPr>
        <p:blipFill>
          <a:blip r:embed="rId2" cstate="print"/>
          <a:stretch>
            <a:fillRect/>
          </a:stretch>
        </p:blipFill>
        <p:spPr>
          <a:xfrm>
            <a:off x="5181600" y="3529764"/>
            <a:ext cx="3621170" cy="3328236"/>
          </a:xfrm>
          <a:prstGeom prst="rect">
            <a:avLst/>
          </a:prstGeom>
        </p:spPr>
      </p:pic>
      <p:pic>
        <p:nvPicPr>
          <p:cNvPr id="5" name="Picture 4" descr="N1 Soyuz 7K-L1A.jpg"/>
          <p:cNvPicPr>
            <a:picLocks noChangeAspect="1"/>
          </p:cNvPicPr>
          <p:nvPr/>
        </p:nvPicPr>
        <p:blipFill>
          <a:blip r:embed="rId3" cstate="print"/>
          <a:stretch>
            <a:fillRect/>
          </a:stretch>
        </p:blipFill>
        <p:spPr>
          <a:xfrm>
            <a:off x="5086350" y="838200"/>
            <a:ext cx="4057650" cy="2847975"/>
          </a:xfrm>
          <a:prstGeom prst="rect">
            <a:avLst/>
          </a:prstGeom>
        </p:spPr>
      </p:pic>
      <p:pic>
        <p:nvPicPr>
          <p:cNvPr id="6" name="Picture 5" descr="N1 LOK reaction module.jpg"/>
          <p:cNvPicPr>
            <a:picLocks noChangeAspect="1"/>
          </p:cNvPicPr>
          <p:nvPr/>
        </p:nvPicPr>
        <p:blipFill>
          <a:blip r:embed="rId4" cstate="print"/>
          <a:stretch>
            <a:fillRect/>
          </a:stretch>
        </p:blipFill>
        <p:spPr>
          <a:xfrm>
            <a:off x="0" y="1365504"/>
            <a:ext cx="3886200" cy="5492496"/>
          </a:xfrm>
          <a:prstGeom prst="rect">
            <a:avLst/>
          </a:prstGeom>
        </p:spPr>
      </p:pic>
      <p:sp>
        <p:nvSpPr>
          <p:cNvPr id="7" name="TextBox 6"/>
          <p:cNvSpPr txBox="1"/>
          <p:nvPr/>
        </p:nvSpPr>
        <p:spPr>
          <a:xfrm>
            <a:off x="152400" y="838200"/>
            <a:ext cx="4343400" cy="369332"/>
          </a:xfrm>
          <a:prstGeom prst="rect">
            <a:avLst/>
          </a:prstGeom>
          <a:noFill/>
        </p:spPr>
        <p:txBody>
          <a:bodyPr wrap="square" rtlCol="0">
            <a:spAutoFit/>
          </a:bodyPr>
          <a:lstStyle/>
          <a:p>
            <a:r>
              <a:rPr lang="en-US" dirty="0" smtClean="0"/>
              <a:t>LOK reaction  control and docking module</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381000" y="0"/>
            <a:ext cx="8610600" cy="461665"/>
          </a:xfrm>
          <a:prstGeom prst="rect">
            <a:avLst/>
          </a:prstGeom>
          <a:noFill/>
        </p:spPr>
        <p:txBody>
          <a:bodyPr wrap="square" rtlCol="0">
            <a:spAutoFit/>
          </a:bodyPr>
          <a:lstStyle/>
          <a:p>
            <a:pPr algn="ctr"/>
            <a:r>
              <a:rPr lang="en-US" sz="2400" dirty="0" smtClean="0"/>
              <a:t>Russia designs the  lunar </a:t>
            </a:r>
            <a:r>
              <a:rPr lang="en-US" sz="2400" dirty="0" err="1" smtClean="0"/>
              <a:t>lander</a:t>
            </a:r>
            <a:r>
              <a:rPr lang="en-US" sz="2400" dirty="0" smtClean="0"/>
              <a:t> (LK Lunniy </a:t>
            </a:r>
            <a:r>
              <a:rPr lang="en-US" sz="2400" dirty="0" err="1" smtClean="0"/>
              <a:t>Korabl</a:t>
            </a:r>
            <a:r>
              <a:rPr lang="en-US" sz="2400" dirty="0" smtClean="0"/>
              <a:t>)</a:t>
            </a:r>
            <a:endParaRPr lang="en-US" sz="2400" dirty="0"/>
          </a:p>
        </p:txBody>
      </p:sp>
      <p:pic>
        <p:nvPicPr>
          <p:cNvPr id="4" name="Picture 3" descr="Soviet LK Lunar Lander.jpg"/>
          <p:cNvPicPr>
            <a:picLocks noChangeAspect="1"/>
          </p:cNvPicPr>
          <p:nvPr/>
        </p:nvPicPr>
        <p:blipFill>
          <a:blip r:embed="rId2" cstate="print"/>
          <a:stretch>
            <a:fillRect/>
          </a:stretch>
        </p:blipFill>
        <p:spPr>
          <a:xfrm>
            <a:off x="0" y="1066800"/>
            <a:ext cx="4601372" cy="5791200"/>
          </a:xfrm>
          <a:prstGeom prst="rect">
            <a:avLst/>
          </a:prstGeom>
        </p:spPr>
      </p:pic>
      <p:pic>
        <p:nvPicPr>
          <p:cNvPr id="5" name="Picture 4" descr="N1 LK LEM comparison.jpg"/>
          <p:cNvPicPr>
            <a:picLocks noChangeAspect="1"/>
          </p:cNvPicPr>
          <p:nvPr/>
        </p:nvPicPr>
        <p:blipFill>
          <a:blip r:embed="rId3" cstate="print"/>
          <a:stretch>
            <a:fillRect/>
          </a:stretch>
        </p:blipFill>
        <p:spPr>
          <a:xfrm>
            <a:off x="4819135" y="3657600"/>
            <a:ext cx="4324865" cy="3200400"/>
          </a:xfrm>
          <a:prstGeom prst="rect">
            <a:avLst/>
          </a:prstGeom>
        </p:spPr>
      </p:pic>
      <p:pic>
        <p:nvPicPr>
          <p:cNvPr id="6" name="Picture 5" descr="N1 LK_ascent_from_Moon_drawing.png"/>
          <p:cNvPicPr>
            <a:picLocks noChangeAspect="1"/>
          </p:cNvPicPr>
          <p:nvPr/>
        </p:nvPicPr>
        <p:blipFill>
          <a:blip r:embed="rId4" cstate="print"/>
          <a:stretch>
            <a:fillRect/>
          </a:stretch>
        </p:blipFill>
        <p:spPr>
          <a:xfrm>
            <a:off x="6966106" y="533400"/>
            <a:ext cx="2177894" cy="3124200"/>
          </a:xfrm>
          <a:prstGeom prst="rect">
            <a:avLst/>
          </a:prstGeom>
        </p:spPr>
      </p:pic>
      <p:sp>
        <p:nvSpPr>
          <p:cNvPr id="7" name="TextBox 6"/>
          <p:cNvSpPr txBox="1"/>
          <p:nvPr/>
        </p:nvSpPr>
        <p:spPr>
          <a:xfrm>
            <a:off x="4724400" y="990600"/>
            <a:ext cx="2209800" cy="646331"/>
          </a:xfrm>
          <a:prstGeom prst="rect">
            <a:avLst/>
          </a:prstGeom>
          <a:noFill/>
        </p:spPr>
        <p:txBody>
          <a:bodyPr wrap="square" rtlCol="0">
            <a:spAutoFit/>
          </a:bodyPr>
          <a:lstStyle/>
          <a:p>
            <a:pPr algn="ctr"/>
            <a:r>
              <a:rPr lang="en-US" dirty="0" smtClean="0"/>
              <a:t>Drawing of LK ascent from lunar surface</a:t>
            </a:r>
            <a:endParaRPr lang="en-US" dirty="0"/>
          </a:p>
        </p:txBody>
      </p:sp>
      <p:sp>
        <p:nvSpPr>
          <p:cNvPr id="8" name="TextBox 7"/>
          <p:cNvSpPr txBox="1"/>
          <p:nvPr/>
        </p:nvSpPr>
        <p:spPr>
          <a:xfrm>
            <a:off x="5029200" y="2743200"/>
            <a:ext cx="1828800" cy="646331"/>
          </a:xfrm>
          <a:prstGeom prst="rect">
            <a:avLst/>
          </a:prstGeom>
          <a:noFill/>
        </p:spPr>
        <p:txBody>
          <a:bodyPr wrap="square" rtlCol="0">
            <a:spAutoFit/>
          </a:bodyPr>
          <a:lstStyle/>
          <a:p>
            <a:pPr algn="ctr"/>
            <a:r>
              <a:rPr lang="en-US" dirty="0" smtClean="0"/>
              <a:t>LK and LEM size comparison</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4800" y="0"/>
            <a:ext cx="8229600" cy="1143000"/>
          </a:xfrm>
        </p:spPr>
        <p:txBody>
          <a:bodyPr>
            <a:normAutofit fontScale="90000"/>
          </a:bodyPr>
          <a:lstStyle/>
          <a:p>
            <a:r>
              <a:rPr lang="en-US" sz="3600" dirty="0" smtClean="0"/>
              <a:t>JFK challenges America—lead the space age and go to the Moon and return in this decade.</a:t>
            </a:r>
            <a:endParaRPr lang="en-US" sz="3600" dirty="0"/>
          </a:p>
        </p:txBody>
      </p:sp>
      <p:sp>
        <p:nvSpPr>
          <p:cNvPr id="4" name="TextBox 3"/>
          <p:cNvSpPr txBox="1"/>
          <p:nvPr/>
        </p:nvSpPr>
        <p:spPr>
          <a:xfrm rot="10800000" flipV="1">
            <a:off x="152400" y="1066800"/>
            <a:ext cx="8839200" cy="3170099"/>
          </a:xfrm>
          <a:prstGeom prst="rect">
            <a:avLst/>
          </a:prstGeom>
          <a:noFill/>
        </p:spPr>
        <p:txBody>
          <a:bodyPr wrap="square" rtlCol="0">
            <a:spAutoFit/>
          </a:bodyPr>
          <a:lstStyle/>
          <a:p>
            <a:r>
              <a:rPr lang="en-US" sz="1600" b="1" dirty="0" smtClean="0"/>
              <a:t>….this generation does not intend to founder in the backwash of the coming age of space. We mean to be a part of it--</a:t>
            </a:r>
            <a:r>
              <a:rPr lang="en-US" sz="2000" b="1" dirty="0" smtClean="0"/>
              <a:t>we mean to lead it</a:t>
            </a:r>
            <a:r>
              <a:rPr lang="en-US" sz="1600" b="1" dirty="0" smtClean="0"/>
              <a:t>…</a:t>
            </a:r>
          </a:p>
          <a:p>
            <a:endParaRPr lang="en-US" sz="1600" b="1" dirty="0" smtClean="0"/>
          </a:p>
          <a:p>
            <a:r>
              <a:rPr lang="en-US" sz="1600" b="1" dirty="0" smtClean="0"/>
              <a:t>We have vowed that we shall not see space filled with weapons of mass destruction, but with instruments of knowledge and understanding….</a:t>
            </a:r>
          </a:p>
          <a:p>
            <a:endParaRPr lang="en-US" sz="1600" b="1" dirty="0" smtClean="0"/>
          </a:p>
          <a:p>
            <a:r>
              <a:rPr lang="en-US" sz="1600" b="1" dirty="0" smtClean="0"/>
              <a:t>We set sail on this new sea because there is new knowledge to be gained, and new rights to be won, and they must be won and used for the progress of all people…</a:t>
            </a:r>
          </a:p>
          <a:p>
            <a:endParaRPr lang="en-US" sz="1600" b="1" dirty="0" smtClean="0"/>
          </a:p>
          <a:p>
            <a:endParaRPr lang="en-US" b="1" dirty="0" smtClean="0"/>
          </a:p>
          <a:p>
            <a:endParaRPr lang="en-US" b="1" dirty="0" smtClean="0"/>
          </a:p>
          <a:p>
            <a:endParaRPr lang="en-US" dirty="0"/>
          </a:p>
        </p:txBody>
      </p:sp>
      <p:pic>
        <p:nvPicPr>
          <p:cNvPr id="5" name="Picture 4" descr="JFK_at_Rice_University.jpg"/>
          <p:cNvPicPr>
            <a:picLocks noChangeAspect="1"/>
          </p:cNvPicPr>
          <p:nvPr/>
        </p:nvPicPr>
        <p:blipFill>
          <a:blip r:embed="rId2" cstate="print"/>
          <a:stretch>
            <a:fillRect/>
          </a:stretch>
        </p:blipFill>
        <p:spPr>
          <a:xfrm>
            <a:off x="5638800" y="3527205"/>
            <a:ext cx="3505200" cy="3330795"/>
          </a:xfrm>
          <a:prstGeom prst="rect">
            <a:avLst/>
          </a:prstGeom>
        </p:spPr>
      </p:pic>
      <p:sp>
        <p:nvSpPr>
          <p:cNvPr id="6" name="TextBox 5"/>
          <p:cNvSpPr txBox="1"/>
          <p:nvPr/>
        </p:nvSpPr>
        <p:spPr>
          <a:xfrm>
            <a:off x="152400" y="3429000"/>
            <a:ext cx="5334000" cy="3570208"/>
          </a:xfrm>
          <a:prstGeom prst="rect">
            <a:avLst/>
          </a:prstGeom>
          <a:noFill/>
        </p:spPr>
        <p:txBody>
          <a:bodyPr wrap="square" rtlCol="0">
            <a:spAutoFit/>
          </a:bodyPr>
          <a:lstStyle/>
          <a:p>
            <a:r>
              <a:rPr lang="en-US" sz="2000" b="1" dirty="0" smtClean="0"/>
              <a:t>We choose to go to the moon. </a:t>
            </a:r>
            <a:r>
              <a:rPr lang="en-US" b="1" dirty="0" smtClean="0"/>
              <a:t>We choose to go to the moon in this decade and do the other things, not because they are easy, but because they are hard, because that goal will serve to organize and measure the best of our energies and skills, because that challenge is one that we are willing to accept, one we are unwilling to postpone, and one which we intend to win…. </a:t>
            </a:r>
            <a:r>
              <a:rPr lang="en-US" sz="2000" b="1" dirty="0" smtClean="0"/>
              <a:t>And, therefore, as we set sail we ask God's blessing on the most hazardous and dangerous and greatest adventure on which man has ever embarked. </a:t>
            </a:r>
          </a:p>
          <a:p>
            <a:endParaRPr lang="en-US" dirty="0"/>
          </a:p>
        </p:txBody>
      </p:sp>
      <p:sp>
        <p:nvSpPr>
          <p:cNvPr id="7" name="TextBox 6"/>
          <p:cNvSpPr txBox="1"/>
          <p:nvPr/>
        </p:nvSpPr>
        <p:spPr>
          <a:xfrm>
            <a:off x="5715000" y="2971800"/>
            <a:ext cx="3200400" cy="584775"/>
          </a:xfrm>
          <a:prstGeom prst="rect">
            <a:avLst/>
          </a:prstGeom>
          <a:noFill/>
        </p:spPr>
        <p:txBody>
          <a:bodyPr wrap="square" rtlCol="0">
            <a:spAutoFit/>
          </a:bodyPr>
          <a:lstStyle/>
          <a:p>
            <a:pPr algn="ctr"/>
            <a:r>
              <a:rPr lang="en-US" sz="1600" dirty="0" smtClean="0"/>
              <a:t>May 25, 1961 Congress</a:t>
            </a:r>
          </a:p>
          <a:p>
            <a:pPr algn="ctr"/>
            <a:r>
              <a:rPr lang="en-US" sz="1600" dirty="0" smtClean="0"/>
              <a:t>Sept 12, 1962 Rice University</a:t>
            </a:r>
            <a:endParaRPr lang="en-US" sz="16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0" y="381000"/>
            <a:ext cx="9144000" cy="461665"/>
          </a:xfrm>
          <a:prstGeom prst="rect">
            <a:avLst/>
          </a:prstGeom>
          <a:noFill/>
        </p:spPr>
        <p:txBody>
          <a:bodyPr wrap="square" rtlCol="0">
            <a:spAutoFit/>
          </a:bodyPr>
          <a:lstStyle/>
          <a:p>
            <a:pPr algn="ctr"/>
            <a:r>
              <a:rPr lang="en-US" sz="2400" dirty="0" smtClean="0"/>
              <a:t>Apollo 10--Dress rehearsal for the first lunar landing May 18-26, 1969</a:t>
            </a:r>
            <a:endParaRPr lang="en-US" sz="2400" dirty="0"/>
          </a:p>
        </p:txBody>
      </p:sp>
      <p:pic>
        <p:nvPicPr>
          <p:cNvPr id="4" name="Picture 3" descr="Apollo 10 crew.jpg"/>
          <p:cNvPicPr>
            <a:picLocks noChangeAspect="1"/>
          </p:cNvPicPr>
          <p:nvPr/>
        </p:nvPicPr>
        <p:blipFill>
          <a:blip r:embed="rId2" cstate="print"/>
          <a:stretch>
            <a:fillRect/>
          </a:stretch>
        </p:blipFill>
        <p:spPr>
          <a:xfrm>
            <a:off x="0" y="2743201"/>
            <a:ext cx="5029200" cy="4114800"/>
          </a:xfrm>
          <a:prstGeom prst="rect">
            <a:avLst/>
          </a:prstGeom>
        </p:spPr>
      </p:pic>
      <p:sp>
        <p:nvSpPr>
          <p:cNvPr id="5" name="TextBox 4"/>
          <p:cNvSpPr txBox="1"/>
          <p:nvPr/>
        </p:nvSpPr>
        <p:spPr>
          <a:xfrm>
            <a:off x="152400" y="1295400"/>
            <a:ext cx="8610600" cy="707886"/>
          </a:xfrm>
          <a:prstGeom prst="rect">
            <a:avLst/>
          </a:prstGeom>
          <a:noFill/>
        </p:spPr>
        <p:txBody>
          <a:bodyPr wrap="square" rtlCol="0">
            <a:spAutoFit/>
          </a:bodyPr>
          <a:lstStyle/>
          <a:p>
            <a:pPr algn="ctr"/>
            <a:r>
              <a:rPr lang="en-US" sz="2000" dirty="0" smtClean="0"/>
              <a:t>Tom Stafford, John Young, Gene </a:t>
            </a:r>
            <a:r>
              <a:rPr lang="en-US" sz="2000" dirty="0" err="1" smtClean="0"/>
              <a:t>Cernan</a:t>
            </a:r>
            <a:r>
              <a:rPr lang="en-US" sz="2000" dirty="0" smtClean="0"/>
              <a:t> fly within 8.4 mi/13.5 km of the moon’s surface testing all systems—flight and ground—required to land on the moon.</a:t>
            </a:r>
            <a:endParaRPr lang="en-US" sz="2000" dirty="0"/>
          </a:p>
        </p:txBody>
      </p:sp>
      <p:pic>
        <p:nvPicPr>
          <p:cNvPr id="6" name="Picture 5" descr="Apollo 10 launch.jpg"/>
          <p:cNvPicPr>
            <a:picLocks noChangeAspect="1"/>
          </p:cNvPicPr>
          <p:nvPr/>
        </p:nvPicPr>
        <p:blipFill>
          <a:blip r:embed="rId3" cstate="print"/>
          <a:stretch>
            <a:fillRect/>
          </a:stretch>
        </p:blipFill>
        <p:spPr>
          <a:xfrm>
            <a:off x="5257800" y="2743200"/>
            <a:ext cx="3886200" cy="41148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r>
              <a:rPr lang="en-US" dirty="0" smtClean="0"/>
              <a:t>Apollo 11 begins July 16, 1969</a:t>
            </a:r>
            <a:br>
              <a:rPr lang="en-US" dirty="0" smtClean="0"/>
            </a:br>
            <a:endParaRPr lang="en-US" dirty="0"/>
          </a:p>
        </p:txBody>
      </p:sp>
      <p:pic>
        <p:nvPicPr>
          <p:cNvPr id="3" name="Picture 2" descr="apollo_11_launch.jpg"/>
          <p:cNvPicPr>
            <a:picLocks noChangeAspect="1"/>
          </p:cNvPicPr>
          <p:nvPr/>
        </p:nvPicPr>
        <p:blipFill>
          <a:blip r:embed="rId2" cstate="print"/>
          <a:stretch>
            <a:fillRect/>
          </a:stretch>
        </p:blipFill>
        <p:spPr>
          <a:xfrm>
            <a:off x="5638800" y="3352800"/>
            <a:ext cx="3505200" cy="3505200"/>
          </a:xfrm>
          <a:prstGeom prst="rect">
            <a:avLst/>
          </a:prstGeom>
        </p:spPr>
      </p:pic>
      <p:pic>
        <p:nvPicPr>
          <p:cNvPr id="6" name="Picture 5" descr="Apollo 11 crew.jpg"/>
          <p:cNvPicPr>
            <a:picLocks noChangeAspect="1"/>
          </p:cNvPicPr>
          <p:nvPr/>
        </p:nvPicPr>
        <p:blipFill>
          <a:blip r:embed="rId3" cstate="print"/>
          <a:stretch>
            <a:fillRect/>
          </a:stretch>
        </p:blipFill>
        <p:spPr>
          <a:xfrm>
            <a:off x="0" y="2514600"/>
            <a:ext cx="5527965" cy="4343400"/>
          </a:xfrm>
          <a:prstGeom prst="rect">
            <a:avLst/>
          </a:prstGeom>
        </p:spPr>
      </p:pic>
      <p:sp>
        <p:nvSpPr>
          <p:cNvPr id="7" name="TextBox 6"/>
          <p:cNvSpPr txBox="1"/>
          <p:nvPr/>
        </p:nvSpPr>
        <p:spPr>
          <a:xfrm>
            <a:off x="304800" y="838200"/>
            <a:ext cx="8839200" cy="707886"/>
          </a:xfrm>
          <a:prstGeom prst="rect">
            <a:avLst/>
          </a:prstGeom>
          <a:noFill/>
        </p:spPr>
        <p:txBody>
          <a:bodyPr wrap="square" rtlCol="0">
            <a:spAutoFit/>
          </a:bodyPr>
          <a:lstStyle/>
          <a:p>
            <a:r>
              <a:rPr lang="en-US" sz="2000" dirty="0" smtClean="0"/>
              <a:t>Neil Armstrong, Michael Collins, and Edwin “Buzz” </a:t>
            </a:r>
            <a:r>
              <a:rPr lang="en-US" sz="2000" dirty="0" err="1" smtClean="0"/>
              <a:t>Aldrin</a:t>
            </a:r>
            <a:r>
              <a:rPr lang="en-US" sz="2000" dirty="0" smtClean="0"/>
              <a:t> head for the moon</a:t>
            </a:r>
          </a:p>
          <a:p>
            <a:r>
              <a:rPr lang="en-US" sz="2000" dirty="0" smtClean="0"/>
              <a:t>and a place in exploration history.</a:t>
            </a:r>
            <a:endParaRPr lang="en-US" sz="2000" dirty="0"/>
          </a:p>
        </p:txBody>
      </p:sp>
      <p:pic>
        <p:nvPicPr>
          <p:cNvPr id="8" name="Picture 7" descr="Apollo 11 insignia.png"/>
          <p:cNvPicPr>
            <a:picLocks noChangeAspect="1"/>
          </p:cNvPicPr>
          <p:nvPr/>
        </p:nvPicPr>
        <p:blipFill>
          <a:blip r:embed="rId4" cstate="print"/>
          <a:stretch>
            <a:fillRect/>
          </a:stretch>
        </p:blipFill>
        <p:spPr>
          <a:xfrm>
            <a:off x="3962400" y="1295400"/>
            <a:ext cx="2531635" cy="2552909"/>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Millions watch from Cape Canaveral</a:t>
            </a:r>
            <a:endParaRPr lang="en-US" dirty="0"/>
          </a:p>
        </p:txBody>
      </p:sp>
      <p:pic>
        <p:nvPicPr>
          <p:cNvPr id="3" name="Picture 2" descr="Apollo_11_first_stage_separation.jpg"/>
          <p:cNvPicPr>
            <a:picLocks noChangeAspect="1"/>
          </p:cNvPicPr>
          <p:nvPr/>
        </p:nvPicPr>
        <p:blipFill>
          <a:blip r:embed="rId2" cstate="print"/>
          <a:stretch>
            <a:fillRect/>
          </a:stretch>
        </p:blipFill>
        <p:spPr>
          <a:xfrm>
            <a:off x="4593233" y="1447800"/>
            <a:ext cx="4550768" cy="5410200"/>
          </a:xfrm>
          <a:prstGeom prst="rect">
            <a:avLst/>
          </a:prstGeom>
        </p:spPr>
      </p:pic>
      <p:pic>
        <p:nvPicPr>
          <p:cNvPr id="4" name="Picture 3" descr="Apollo_11_launch1.jpg"/>
          <p:cNvPicPr>
            <a:picLocks noChangeAspect="1"/>
          </p:cNvPicPr>
          <p:nvPr/>
        </p:nvPicPr>
        <p:blipFill>
          <a:blip r:embed="rId3" cstate="print"/>
          <a:stretch>
            <a:fillRect/>
          </a:stretch>
        </p:blipFill>
        <p:spPr>
          <a:xfrm>
            <a:off x="0" y="1409700"/>
            <a:ext cx="4358640" cy="54483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America triumphs July 20, 1969</a:t>
            </a:r>
            <a:endParaRPr lang="en-US" dirty="0"/>
          </a:p>
        </p:txBody>
      </p:sp>
      <p:pic>
        <p:nvPicPr>
          <p:cNvPr id="3" name="Picture 2" descr="Apollo 11. Aldrin looks at LEM.jpg"/>
          <p:cNvPicPr>
            <a:picLocks noChangeAspect="1"/>
          </p:cNvPicPr>
          <p:nvPr/>
        </p:nvPicPr>
        <p:blipFill>
          <a:blip r:embed="rId2" cstate="print"/>
          <a:stretch>
            <a:fillRect/>
          </a:stretch>
        </p:blipFill>
        <p:spPr>
          <a:xfrm>
            <a:off x="4419600" y="2057400"/>
            <a:ext cx="4592502" cy="4800600"/>
          </a:xfrm>
          <a:prstGeom prst="rect">
            <a:avLst/>
          </a:prstGeom>
        </p:spPr>
      </p:pic>
      <p:pic>
        <p:nvPicPr>
          <p:cNvPr id="4" name="Picture 3" descr="Apollo 11 Armstrong on moon.jpg"/>
          <p:cNvPicPr>
            <a:picLocks noChangeAspect="1"/>
          </p:cNvPicPr>
          <p:nvPr/>
        </p:nvPicPr>
        <p:blipFill>
          <a:blip r:embed="rId3" cstate="print"/>
          <a:stretch>
            <a:fillRect/>
          </a:stretch>
        </p:blipFill>
        <p:spPr>
          <a:xfrm>
            <a:off x="0" y="838200"/>
            <a:ext cx="4572000" cy="2819856"/>
          </a:xfrm>
          <a:prstGeom prst="rect">
            <a:avLst/>
          </a:prstGeom>
        </p:spPr>
      </p:pic>
      <p:pic>
        <p:nvPicPr>
          <p:cNvPr id="5" name="Picture 4" descr="Apollo 11 Eagle on the Moon.jpg"/>
          <p:cNvPicPr>
            <a:picLocks noChangeAspect="1"/>
          </p:cNvPicPr>
          <p:nvPr/>
        </p:nvPicPr>
        <p:blipFill>
          <a:blip r:embed="rId4" cstate="print"/>
          <a:stretch>
            <a:fillRect/>
          </a:stretch>
        </p:blipFill>
        <p:spPr>
          <a:xfrm>
            <a:off x="0" y="3563267"/>
            <a:ext cx="3276600" cy="3294733"/>
          </a:xfrm>
          <a:prstGeom prst="rect">
            <a:avLst/>
          </a:prstGeom>
        </p:spPr>
      </p:pic>
      <p:sp>
        <p:nvSpPr>
          <p:cNvPr id="6" name="TextBox 5"/>
          <p:cNvSpPr txBox="1"/>
          <p:nvPr/>
        </p:nvSpPr>
        <p:spPr>
          <a:xfrm>
            <a:off x="4572000" y="1219200"/>
            <a:ext cx="4572000" cy="1569660"/>
          </a:xfrm>
          <a:prstGeom prst="rect">
            <a:avLst/>
          </a:prstGeom>
          <a:noFill/>
        </p:spPr>
        <p:txBody>
          <a:bodyPr wrap="square" rtlCol="0">
            <a:spAutoFit/>
          </a:bodyPr>
          <a:lstStyle/>
          <a:p>
            <a:pPr algn="ctr"/>
            <a:r>
              <a:rPr lang="en-US" sz="2400" dirty="0" smtClean="0"/>
              <a:t>“Houston, The Eagle has landed…”</a:t>
            </a:r>
          </a:p>
          <a:p>
            <a:pPr algn="ctr"/>
            <a:endParaRPr lang="en-US" sz="2400" dirty="0" smtClean="0"/>
          </a:p>
          <a:p>
            <a:pPr algn="ctr"/>
            <a:r>
              <a:rPr lang="en-US" sz="2400" dirty="0" smtClean="0"/>
              <a:t>“That’s one small step for man…</a:t>
            </a:r>
          </a:p>
          <a:p>
            <a:pPr algn="ctr"/>
            <a:r>
              <a:rPr lang="en-US" sz="2400" dirty="0" smtClean="0"/>
              <a:t>one giant leap for mankind”</a:t>
            </a:r>
            <a:endParaRPr lang="en-US" sz="24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pollo 11 Aldrin Armstong on surface.jpg"/>
          <p:cNvPicPr>
            <a:picLocks noChangeAspect="1"/>
          </p:cNvPicPr>
          <p:nvPr/>
        </p:nvPicPr>
        <p:blipFill>
          <a:blip r:embed="rId2" cstate="print"/>
          <a:stretch>
            <a:fillRect/>
          </a:stretch>
        </p:blipFill>
        <p:spPr>
          <a:xfrm>
            <a:off x="2327817" y="0"/>
            <a:ext cx="6816183" cy="6858000"/>
          </a:xfrm>
          <a:prstGeom prst="rect">
            <a:avLst/>
          </a:prstGeom>
        </p:spPr>
      </p:pic>
      <p:pic>
        <p:nvPicPr>
          <p:cNvPr id="4" name="Picture 3" descr="Apollo 11 Aldrin Armstong on surface-1.jpg"/>
          <p:cNvPicPr>
            <a:picLocks noChangeAspect="1"/>
          </p:cNvPicPr>
          <p:nvPr/>
        </p:nvPicPr>
        <p:blipFill>
          <a:blip r:embed="rId3" cstate="print"/>
          <a:stretch>
            <a:fillRect/>
          </a:stretch>
        </p:blipFill>
        <p:spPr>
          <a:xfrm>
            <a:off x="0" y="0"/>
            <a:ext cx="4771347" cy="3958420"/>
          </a:xfrm>
          <a:prstGeom prst="rect">
            <a:avLst/>
          </a:prstGeom>
        </p:spPr>
      </p:pic>
      <p:sp>
        <p:nvSpPr>
          <p:cNvPr id="5" name="TextBox 4"/>
          <p:cNvSpPr txBox="1"/>
          <p:nvPr/>
        </p:nvSpPr>
        <p:spPr>
          <a:xfrm>
            <a:off x="152400" y="4419600"/>
            <a:ext cx="2057400" cy="923330"/>
          </a:xfrm>
          <a:prstGeom prst="rect">
            <a:avLst/>
          </a:prstGeom>
          <a:noFill/>
        </p:spPr>
        <p:txBody>
          <a:bodyPr wrap="square" rtlCol="0">
            <a:spAutoFit/>
          </a:bodyPr>
          <a:lstStyle/>
          <a:p>
            <a:pPr algn="ctr"/>
            <a:r>
              <a:rPr lang="en-US" dirty="0" smtClean="0"/>
              <a:t>Armstrong </a:t>
            </a:r>
            <a:r>
              <a:rPr lang="en-US" dirty="0" smtClean="0"/>
              <a:t>taking picture reflected in Aldrin’s visor</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pollo_11_lunar_module approaching Columbia.jpg"/>
          <p:cNvPicPr>
            <a:picLocks noChangeAspect="1"/>
          </p:cNvPicPr>
          <p:nvPr/>
        </p:nvPicPr>
        <p:blipFill>
          <a:blip r:embed="rId2" cstate="print"/>
          <a:stretch>
            <a:fillRect/>
          </a:stretch>
        </p:blipFill>
        <p:spPr>
          <a:xfrm>
            <a:off x="2039160" y="0"/>
            <a:ext cx="7104840" cy="6858000"/>
          </a:xfrm>
          <a:prstGeom prst="rect">
            <a:avLst/>
          </a:prstGeom>
        </p:spPr>
      </p:pic>
      <p:sp>
        <p:nvSpPr>
          <p:cNvPr id="3" name="TextBox 2"/>
          <p:cNvSpPr txBox="1"/>
          <p:nvPr/>
        </p:nvSpPr>
        <p:spPr>
          <a:xfrm>
            <a:off x="0" y="4038600"/>
            <a:ext cx="1981200" cy="2308324"/>
          </a:xfrm>
          <a:prstGeom prst="rect">
            <a:avLst/>
          </a:prstGeom>
          <a:noFill/>
        </p:spPr>
        <p:txBody>
          <a:bodyPr wrap="square" rtlCol="0">
            <a:spAutoFit/>
          </a:bodyPr>
          <a:lstStyle/>
          <a:p>
            <a:pPr algn="ctr"/>
            <a:r>
              <a:rPr lang="en-US" sz="2400" dirty="0" smtClean="0"/>
              <a:t>The  LEM ‘Eagle’ approaching CSM ‘Columbia’ </a:t>
            </a:r>
          </a:p>
          <a:p>
            <a:pPr algn="ctr"/>
            <a:r>
              <a:rPr lang="en-US" sz="2400" dirty="0" smtClean="0"/>
              <a:t>in lunar orbit</a:t>
            </a:r>
            <a:endParaRPr lang="en-US" sz="2400" dirty="0"/>
          </a:p>
        </p:txBody>
      </p:sp>
      <p:pic>
        <p:nvPicPr>
          <p:cNvPr id="4" name="Picture 3" descr="Apollo 11 LM plague.jpg"/>
          <p:cNvPicPr>
            <a:picLocks noChangeAspect="1"/>
          </p:cNvPicPr>
          <p:nvPr/>
        </p:nvPicPr>
        <p:blipFill>
          <a:blip r:embed="rId3" cstate="print"/>
          <a:stretch>
            <a:fillRect/>
          </a:stretch>
        </p:blipFill>
        <p:spPr>
          <a:xfrm>
            <a:off x="0" y="-1"/>
            <a:ext cx="3148864" cy="2962795"/>
          </a:xfrm>
          <a:prstGeom prst="rect">
            <a:avLst/>
          </a:prstGeom>
        </p:spPr>
      </p:pic>
      <p:pic>
        <p:nvPicPr>
          <p:cNvPr id="5" name="Picture 4" descr="Apollo 11 Gold olive branch left on moon.jpg"/>
          <p:cNvPicPr>
            <a:picLocks noChangeAspect="1"/>
          </p:cNvPicPr>
          <p:nvPr/>
        </p:nvPicPr>
        <p:blipFill>
          <a:blip r:embed="rId4" cstate="print"/>
          <a:stretch>
            <a:fillRect/>
          </a:stretch>
        </p:blipFill>
        <p:spPr>
          <a:xfrm>
            <a:off x="6385034" y="0"/>
            <a:ext cx="2758966" cy="2667000"/>
          </a:xfrm>
          <a:prstGeom prst="rect">
            <a:avLst/>
          </a:prstGeom>
        </p:spPr>
      </p:pic>
      <p:sp>
        <p:nvSpPr>
          <p:cNvPr id="6" name="TextBox 5"/>
          <p:cNvSpPr txBox="1"/>
          <p:nvPr/>
        </p:nvSpPr>
        <p:spPr>
          <a:xfrm>
            <a:off x="3200400" y="457200"/>
            <a:ext cx="3048000" cy="830997"/>
          </a:xfrm>
          <a:prstGeom prst="rect">
            <a:avLst/>
          </a:prstGeom>
          <a:noFill/>
        </p:spPr>
        <p:txBody>
          <a:bodyPr wrap="square" rtlCol="0">
            <a:spAutoFit/>
          </a:bodyPr>
          <a:lstStyle/>
          <a:p>
            <a:pPr algn="ctr"/>
            <a:r>
              <a:rPr lang="en-US" sz="2400" dirty="0" smtClean="0"/>
              <a:t>We came in peace</a:t>
            </a:r>
          </a:p>
          <a:p>
            <a:pPr algn="ctr"/>
            <a:r>
              <a:rPr lang="en-US" sz="2400" dirty="0" smtClean="0"/>
              <a:t>for all mankind</a:t>
            </a:r>
            <a:endParaRPr lang="en-US" sz="24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pollo 11 crew in raft.jpg"/>
          <p:cNvPicPr>
            <a:picLocks noChangeAspect="1"/>
          </p:cNvPicPr>
          <p:nvPr/>
        </p:nvPicPr>
        <p:blipFill>
          <a:blip r:embed="rId2" cstate="print"/>
          <a:stretch>
            <a:fillRect/>
          </a:stretch>
        </p:blipFill>
        <p:spPr>
          <a:xfrm>
            <a:off x="0" y="2286000"/>
            <a:ext cx="4550668" cy="4572000"/>
          </a:xfrm>
          <a:prstGeom prst="rect">
            <a:avLst/>
          </a:prstGeom>
        </p:spPr>
      </p:pic>
      <p:pic>
        <p:nvPicPr>
          <p:cNvPr id="3" name="Picture 2" descr="Apollo 11 MCC celebration.jpg"/>
          <p:cNvPicPr>
            <a:picLocks noChangeAspect="1"/>
          </p:cNvPicPr>
          <p:nvPr/>
        </p:nvPicPr>
        <p:blipFill>
          <a:blip r:embed="rId3" cstate="print"/>
          <a:stretch>
            <a:fillRect/>
          </a:stretch>
        </p:blipFill>
        <p:spPr>
          <a:xfrm>
            <a:off x="3318619" y="0"/>
            <a:ext cx="5825381" cy="3895724"/>
          </a:xfrm>
          <a:prstGeom prst="rect">
            <a:avLst/>
          </a:prstGeom>
        </p:spPr>
      </p:pic>
      <p:pic>
        <p:nvPicPr>
          <p:cNvPr id="4" name="Picture 3" descr="Apollo 11 Nixon visits crew.jpg"/>
          <p:cNvPicPr>
            <a:picLocks noChangeAspect="1"/>
          </p:cNvPicPr>
          <p:nvPr/>
        </p:nvPicPr>
        <p:blipFill>
          <a:blip r:embed="rId4" cstate="print"/>
          <a:stretch>
            <a:fillRect/>
          </a:stretch>
        </p:blipFill>
        <p:spPr>
          <a:xfrm>
            <a:off x="5257800" y="3937000"/>
            <a:ext cx="3505200" cy="2921000"/>
          </a:xfrm>
          <a:prstGeom prst="rect">
            <a:avLst/>
          </a:prstGeom>
        </p:spPr>
      </p:pic>
      <p:sp>
        <p:nvSpPr>
          <p:cNvPr id="5" name="TextBox 4"/>
          <p:cNvSpPr txBox="1"/>
          <p:nvPr/>
        </p:nvSpPr>
        <p:spPr>
          <a:xfrm>
            <a:off x="228600" y="685800"/>
            <a:ext cx="2971800" cy="830997"/>
          </a:xfrm>
          <a:prstGeom prst="rect">
            <a:avLst/>
          </a:prstGeom>
          <a:noFill/>
        </p:spPr>
        <p:txBody>
          <a:bodyPr wrap="square" rtlCol="0">
            <a:spAutoFit/>
          </a:bodyPr>
          <a:lstStyle/>
          <a:p>
            <a:pPr algn="ctr"/>
            <a:r>
              <a:rPr lang="en-US" sz="2400" dirty="0" smtClean="0"/>
              <a:t>And a worldwide celebration begins….</a:t>
            </a:r>
            <a:endParaRPr lang="en-US" sz="24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pollo 12 crew.jpg"/>
          <p:cNvPicPr>
            <a:picLocks noChangeAspect="1"/>
          </p:cNvPicPr>
          <p:nvPr/>
        </p:nvPicPr>
        <p:blipFill>
          <a:blip r:embed="rId2" cstate="print"/>
          <a:stretch>
            <a:fillRect/>
          </a:stretch>
        </p:blipFill>
        <p:spPr>
          <a:xfrm>
            <a:off x="4876800" y="4419600"/>
            <a:ext cx="4306223" cy="2438400"/>
          </a:xfrm>
          <a:prstGeom prst="rect">
            <a:avLst/>
          </a:prstGeom>
        </p:spPr>
      </p:pic>
      <p:pic>
        <p:nvPicPr>
          <p:cNvPr id="3" name="Picture 2" descr="Apollo 12 and surveyor 3.jpg"/>
          <p:cNvPicPr>
            <a:picLocks noChangeAspect="1"/>
          </p:cNvPicPr>
          <p:nvPr/>
        </p:nvPicPr>
        <p:blipFill>
          <a:blip r:embed="rId3" cstate="print"/>
          <a:stretch>
            <a:fillRect/>
          </a:stretch>
        </p:blipFill>
        <p:spPr>
          <a:xfrm>
            <a:off x="4967068" y="609600"/>
            <a:ext cx="4176932" cy="3657600"/>
          </a:xfrm>
          <a:prstGeom prst="rect">
            <a:avLst/>
          </a:prstGeom>
        </p:spPr>
      </p:pic>
      <p:pic>
        <p:nvPicPr>
          <p:cNvPr id="4" name="Picture 3" descr="Apollo 12 launch 1.jpg"/>
          <p:cNvPicPr>
            <a:picLocks noChangeAspect="1"/>
          </p:cNvPicPr>
          <p:nvPr/>
        </p:nvPicPr>
        <p:blipFill>
          <a:blip r:embed="rId4" cstate="print"/>
          <a:stretch>
            <a:fillRect/>
          </a:stretch>
        </p:blipFill>
        <p:spPr>
          <a:xfrm>
            <a:off x="0" y="914400"/>
            <a:ext cx="3099816" cy="5943600"/>
          </a:xfrm>
          <a:prstGeom prst="rect">
            <a:avLst/>
          </a:prstGeom>
        </p:spPr>
      </p:pic>
      <p:sp>
        <p:nvSpPr>
          <p:cNvPr id="5" name="TextBox 4"/>
          <p:cNvSpPr txBox="1"/>
          <p:nvPr/>
        </p:nvSpPr>
        <p:spPr>
          <a:xfrm>
            <a:off x="0" y="152400"/>
            <a:ext cx="9144000" cy="461665"/>
          </a:xfrm>
          <a:prstGeom prst="rect">
            <a:avLst/>
          </a:prstGeom>
          <a:noFill/>
        </p:spPr>
        <p:txBody>
          <a:bodyPr wrap="square" rtlCol="0">
            <a:spAutoFit/>
          </a:bodyPr>
          <a:lstStyle/>
          <a:p>
            <a:pPr algn="ctr"/>
            <a:r>
              <a:rPr lang="en-US" sz="2400" dirty="0" smtClean="0"/>
              <a:t>Apollo 12 explores the “Ocean of Storms” and Surveyor 3  Nov 1969</a:t>
            </a:r>
            <a:endParaRPr lang="en-US" sz="2400" dirty="0"/>
          </a:p>
        </p:txBody>
      </p:sp>
      <p:sp>
        <p:nvSpPr>
          <p:cNvPr id="6" name="TextBox 5"/>
          <p:cNvSpPr txBox="1"/>
          <p:nvPr/>
        </p:nvSpPr>
        <p:spPr>
          <a:xfrm>
            <a:off x="3124200" y="5181600"/>
            <a:ext cx="1752600" cy="923330"/>
          </a:xfrm>
          <a:prstGeom prst="rect">
            <a:avLst/>
          </a:prstGeom>
          <a:noFill/>
        </p:spPr>
        <p:txBody>
          <a:bodyPr wrap="square" rtlCol="0">
            <a:spAutoFit/>
          </a:bodyPr>
          <a:lstStyle/>
          <a:p>
            <a:pPr algn="ctr"/>
            <a:r>
              <a:rPr lang="en-US" dirty="0" smtClean="0"/>
              <a:t>Pete Conrad Richard Gordon </a:t>
            </a:r>
          </a:p>
          <a:p>
            <a:pPr algn="ctr"/>
            <a:r>
              <a:rPr lang="en-US" dirty="0" smtClean="0"/>
              <a:t>Alan Bean</a:t>
            </a:r>
            <a:endParaRPr lang="en-US" dirty="0"/>
          </a:p>
        </p:txBody>
      </p:sp>
      <p:sp>
        <p:nvSpPr>
          <p:cNvPr id="7" name="TextBox 6"/>
          <p:cNvSpPr txBox="1"/>
          <p:nvPr/>
        </p:nvSpPr>
        <p:spPr>
          <a:xfrm>
            <a:off x="3276600" y="2514600"/>
            <a:ext cx="1447800" cy="1200329"/>
          </a:xfrm>
          <a:prstGeom prst="rect">
            <a:avLst/>
          </a:prstGeom>
          <a:noFill/>
        </p:spPr>
        <p:txBody>
          <a:bodyPr wrap="square" rtlCol="0">
            <a:spAutoFit/>
          </a:bodyPr>
          <a:lstStyle/>
          <a:p>
            <a:pPr algn="ctr"/>
            <a:r>
              <a:rPr lang="en-US" dirty="0" smtClean="0"/>
              <a:t>Pete Conrad and Alan Bean walk to the Surveyor</a:t>
            </a:r>
            <a:endParaRPr lang="en-US" dirty="0"/>
          </a:p>
        </p:txBody>
      </p:sp>
      <p:sp>
        <p:nvSpPr>
          <p:cNvPr id="8" name="TextBox 7"/>
          <p:cNvSpPr txBox="1"/>
          <p:nvPr/>
        </p:nvSpPr>
        <p:spPr>
          <a:xfrm>
            <a:off x="3200400" y="1143000"/>
            <a:ext cx="1676400" cy="923330"/>
          </a:xfrm>
          <a:prstGeom prst="rect">
            <a:avLst/>
          </a:prstGeom>
          <a:noFill/>
        </p:spPr>
        <p:txBody>
          <a:bodyPr wrap="square" rtlCol="0">
            <a:spAutoFit/>
          </a:bodyPr>
          <a:lstStyle/>
          <a:p>
            <a:r>
              <a:rPr lang="en-US" dirty="0" smtClean="0"/>
              <a:t>Apollo 12 night launch is struck by lightning</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0" y="228600"/>
            <a:ext cx="9144000" cy="830997"/>
          </a:xfrm>
          <a:prstGeom prst="rect">
            <a:avLst/>
          </a:prstGeom>
          <a:noFill/>
        </p:spPr>
        <p:txBody>
          <a:bodyPr wrap="square" rtlCol="0">
            <a:spAutoFit/>
          </a:bodyPr>
          <a:lstStyle/>
          <a:p>
            <a:pPr algn="ctr"/>
            <a:r>
              <a:rPr lang="en-US" sz="2400" dirty="0" smtClean="0"/>
              <a:t>Apollo 13 explosion in space April 1970.  LM becomes lifeboat.</a:t>
            </a:r>
          </a:p>
          <a:p>
            <a:pPr algn="ctr"/>
            <a:r>
              <a:rPr lang="en-US" sz="2400" dirty="0" smtClean="0"/>
              <a:t>Mission Control and America’s contractor team save the crew. </a:t>
            </a:r>
            <a:endParaRPr lang="en-US" sz="2400" dirty="0"/>
          </a:p>
        </p:txBody>
      </p:sp>
      <p:pic>
        <p:nvPicPr>
          <p:cNvPr id="3" name="Picture 2" descr="Apollo 13 Crew.jpg"/>
          <p:cNvPicPr>
            <a:picLocks noChangeAspect="1"/>
          </p:cNvPicPr>
          <p:nvPr/>
        </p:nvPicPr>
        <p:blipFill>
          <a:blip r:embed="rId2" cstate="print"/>
          <a:stretch>
            <a:fillRect/>
          </a:stretch>
        </p:blipFill>
        <p:spPr>
          <a:xfrm>
            <a:off x="6096000" y="4267200"/>
            <a:ext cx="2917480" cy="2454453"/>
          </a:xfrm>
          <a:prstGeom prst="rect">
            <a:avLst/>
          </a:prstGeom>
        </p:spPr>
      </p:pic>
      <p:pic>
        <p:nvPicPr>
          <p:cNvPr id="4" name="Picture 3" descr="Apollo 13 SM damage.jpg"/>
          <p:cNvPicPr>
            <a:picLocks noChangeAspect="1"/>
          </p:cNvPicPr>
          <p:nvPr/>
        </p:nvPicPr>
        <p:blipFill>
          <a:blip r:embed="rId3" cstate="print"/>
          <a:stretch>
            <a:fillRect/>
          </a:stretch>
        </p:blipFill>
        <p:spPr>
          <a:xfrm>
            <a:off x="2743200" y="2033954"/>
            <a:ext cx="3124200" cy="4806461"/>
          </a:xfrm>
          <a:prstGeom prst="rect">
            <a:avLst/>
          </a:prstGeom>
        </p:spPr>
      </p:pic>
      <p:pic>
        <p:nvPicPr>
          <p:cNvPr id="5" name="Picture 4" descr="Apollo 13 apparatus.jpg"/>
          <p:cNvPicPr>
            <a:picLocks noChangeAspect="1"/>
          </p:cNvPicPr>
          <p:nvPr/>
        </p:nvPicPr>
        <p:blipFill>
          <a:blip r:embed="rId4" cstate="print"/>
          <a:stretch>
            <a:fillRect/>
          </a:stretch>
        </p:blipFill>
        <p:spPr>
          <a:xfrm>
            <a:off x="6248400" y="990600"/>
            <a:ext cx="2590800" cy="2590800"/>
          </a:xfrm>
          <a:prstGeom prst="rect">
            <a:avLst/>
          </a:prstGeom>
        </p:spPr>
      </p:pic>
      <p:pic>
        <p:nvPicPr>
          <p:cNvPr id="6" name="Picture 5" descr="Apollo 13 spashdown.jpg"/>
          <p:cNvPicPr>
            <a:picLocks noChangeAspect="1"/>
          </p:cNvPicPr>
          <p:nvPr/>
        </p:nvPicPr>
        <p:blipFill>
          <a:blip r:embed="rId5" cstate="print"/>
          <a:stretch>
            <a:fillRect/>
          </a:stretch>
        </p:blipFill>
        <p:spPr>
          <a:xfrm>
            <a:off x="0" y="4114800"/>
            <a:ext cx="2514600" cy="2514600"/>
          </a:xfrm>
          <a:prstGeom prst="rect">
            <a:avLst/>
          </a:prstGeom>
        </p:spPr>
      </p:pic>
      <p:pic>
        <p:nvPicPr>
          <p:cNvPr id="8" name="Picture 7" descr="Apollo 13 MCC celebrates.jpg"/>
          <p:cNvPicPr>
            <a:picLocks noChangeAspect="1"/>
          </p:cNvPicPr>
          <p:nvPr/>
        </p:nvPicPr>
        <p:blipFill>
          <a:blip r:embed="rId6" cstate="print"/>
          <a:stretch>
            <a:fillRect/>
          </a:stretch>
        </p:blipFill>
        <p:spPr>
          <a:xfrm>
            <a:off x="0" y="1143000"/>
            <a:ext cx="3048000" cy="2286000"/>
          </a:xfrm>
          <a:prstGeom prst="rect">
            <a:avLst/>
          </a:prstGeom>
        </p:spPr>
      </p:pic>
      <p:sp>
        <p:nvSpPr>
          <p:cNvPr id="9" name="TextBox 8"/>
          <p:cNvSpPr txBox="1"/>
          <p:nvPr/>
        </p:nvSpPr>
        <p:spPr>
          <a:xfrm>
            <a:off x="3124200" y="1219200"/>
            <a:ext cx="2743200" cy="923330"/>
          </a:xfrm>
          <a:prstGeom prst="rect">
            <a:avLst/>
          </a:prstGeom>
          <a:noFill/>
        </p:spPr>
        <p:txBody>
          <a:bodyPr wrap="square" rtlCol="0">
            <a:spAutoFit/>
          </a:bodyPr>
          <a:lstStyle/>
          <a:p>
            <a:pPr algn="ctr"/>
            <a:r>
              <a:rPr lang="en-US" dirty="0" smtClean="0"/>
              <a:t>SM O2 tank explodes 56 hrs after launch robbing CSM of power</a:t>
            </a:r>
            <a:endParaRPr lang="en-US" dirty="0"/>
          </a:p>
        </p:txBody>
      </p:sp>
      <p:sp>
        <p:nvSpPr>
          <p:cNvPr id="10" name="TextBox 9"/>
          <p:cNvSpPr txBox="1"/>
          <p:nvPr/>
        </p:nvSpPr>
        <p:spPr>
          <a:xfrm>
            <a:off x="5715000" y="3810000"/>
            <a:ext cx="3429000" cy="369332"/>
          </a:xfrm>
          <a:prstGeom prst="rect">
            <a:avLst/>
          </a:prstGeom>
          <a:noFill/>
        </p:spPr>
        <p:txBody>
          <a:bodyPr wrap="square" rtlCol="0">
            <a:spAutoFit/>
          </a:bodyPr>
          <a:lstStyle/>
          <a:p>
            <a:r>
              <a:rPr lang="en-US" dirty="0" smtClean="0"/>
              <a:t>Jim Lovell, Jack </a:t>
            </a:r>
            <a:r>
              <a:rPr lang="en-US" dirty="0" err="1" smtClean="0"/>
              <a:t>Swigert</a:t>
            </a:r>
            <a:r>
              <a:rPr lang="en-US" dirty="0" smtClean="0"/>
              <a:t>, Fred </a:t>
            </a:r>
            <a:r>
              <a:rPr lang="en-US" dirty="0" err="1" smtClean="0"/>
              <a:t>Haise</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pollo 14 crew.jpg"/>
          <p:cNvPicPr>
            <a:picLocks noChangeAspect="1"/>
          </p:cNvPicPr>
          <p:nvPr/>
        </p:nvPicPr>
        <p:blipFill>
          <a:blip r:embed="rId2" cstate="print"/>
          <a:stretch>
            <a:fillRect/>
          </a:stretch>
        </p:blipFill>
        <p:spPr>
          <a:xfrm>
            <a:off x="5080000" y="3810000"/>
            <a:ext cx="4064000" cy="3048000"/>
          </a:xfrm>
          <a:prstGeom prst="rect">
            <a:avLst/>
          </a:prstGeom>
        </p:spPr>
      </p:pic>
      <p:pic>
        <p:nvPicPr>
          <p:cNvPr id="3" name="Picture 2" descr="Apollo 14 launch.jpg"/>
          <p:cNvPicPr>
            <a:picLocks noChangeAspect="1"/>
          </p:cNvPicPr>
          <p:nvPr/>
        </p:nvPicPr>
        <p:blipFill>
          <a:blip r:embed="rId3" cstate="print"/>
          <a:stretch>
            <a:fillRect/>
          </a:stretch>
        </p:blipFill>
        <p:spPr>
          <a:xfrm>
            <a:off x="152400" y="1971894"/>
            <a:ext cx="3200400" cy="4886106"/>
          </a:xfrm>
          <a:prstGeom prst="rect">
            <a:avLst/>
          </a:prstGeom>
        </p:spPr>
      </p:pic>
      <p:pic>
        <p:nvPicPr>
          <p:cNvPr id="4" name="Picture 3" descr="Apollo 14 Shepard.jpg"/>
          <p:cNvPicPr>
            <a:picLocks noChangeAspect="1"/>
          </p:cNvPicPr>
          <p:nvPr/>
        </p:nvPicPr>
        <p:blipFill>
          <a:blip r:embed="rId4" cstate="print"/>
          <a:stretch>
            <a:fillRect/>
          </a:stretch>
        </p:blipFill>
        <p:spPr>
          <a:xfrm>
            <a:off x="3429000" y="2514600"/>
            <a:ext cx="2279015" cy="2298166"/>
          </a:xfrm>
          <a:prstGeom prst="rect">
            <a:avLst/>
          </a:prstGeom>
        </p:spPr>
      </p:pic>
      <p:sp>
        <p:nvSpPr>
          <p:cNvPr id="5" name="TextBox 4"/>
          <p:cNvSpPr txBox="1"/>
          <p:nvPr/>
        </p:nvSpPr>
        <p:spPr>
          <a:xfrm>
            <a:off x="3505200" y="5181600"/>
            <a:ext cx="1600200" cy="1200329"/>
          </a:xfrm>
          <a:prstGeom prst="rect">
            <a:avLst/>
          </a:prstGeom>
          <a:noFill/>
        </p:spPr>
        <p:txBody>
          <a:bodyPr wrap="square" rtlCol="0">
            <a:spAutoFit/>
          </a:bodyPr>
          <a:lstStyle/>
          <a:p>
            <a:r>
              <a:rPr lang="en-US" dirty="0" smtClean="0"/>
              <a:t>Alan </a:t>
            </a:r>
            <a:r>
              <a:rPr lang="en-US" dirty="0" err="1" smtClean="0"/>
              <a:t>Shepard</a:t>
            </a:r>
            <a:endParaRPr lang="en-US" dirty="0" smtClean="0"/>
          </a:p>
          <a:p>
            <a:r>
              <a:rPr lang="en-US" dirty="0" smtClean="0"/>
              <a:t>Stuart </a:t>
            </a:r>
            <a:r>
              <a:rPr lang="en-US" dirty="0" err="1" smtClean="0"/>
              <a:t>Roosa</a:t>
            </a:r>
            <a:endParaRPr lang="en-US" dirty="0" smtClean="0"/>
          </a:p>
          <a:p>
            <a:r>
              <a:rPr lang="en-US" dirty="0" smtClean="0"/>
              <a:t>Edgar Mitchell</a:t>
            </a:r>
          </a:p>
          <a:p>
            <a:endParaRPr lang="en-US" dirty="0"/>
          </a:p>
        </p:txBody>
      </p:sp>
      <p:pic>
        <p:nvPicPr>
          <p:cNvPr id="6" name="Picture 5" descr="Apollo 14 LRO photo.jpg"/>
          <p:cNvPicPr>
            <a:picLocks noChangeAspect="1"/>
          </p:cNvPicPr>
          <p:nvPr/>
        </p:nvPicPr>
        <p:blipFill>
          <a:blip r:embed="rId5" cstate="print"/>
          <a:stretch>
            <a:fillRect/>
          </a:stretch>
        </p:blipFill>
        <p:spPr>
          <a:xfrm>
            <a:off x="4936958" y="228600"/>
            <a:ext cx="4207042" cy="2664460"/>
          </a:xfrm>
          <a:prstGeom prst="rect">
            <a:avLst/>
          </a:prstGeom>
        </p:spPr>
      </p:pic>
      <p:sp>
        <p:nvSpPr>
          <p:cNvPr id="7" name="TextBox 6"/>
          <p:cNvSpPr txBox="1"/>
          <p:nvPr/>
        </p:nvSpPr>
        <p:spPr>
          <a:xfrm>
            <a:off x="0" y="304800"/>
            <a:ext cx="4800600" cy="830997"/>
          </a:xfrm>
          <a:prstGeom prst="rect">
            <a:avLst/>
          </a:prstGeom>
          <a:noFill/>
        </p:spPr>
        <p:txBody>
          <a:bodyPr wrap="square" rtlCol="0">
            <a:spAutoFit/>
          </a:bodyPr>
          <a:lstStyle/>
          <a:p>
            <a:pPr algn="ctr"/>
            <a:r>
              <a:rPr lang="en-US" sz="2400" dirty="0" smtClean="0"/>
              <a:t>Apollo 14 explores the </a:t>
            </a:r>
            <a:r>
              <a:rPr lang="en-US" sz="2400" dirty="0" err="1" smtClean="0"/>
              <a:t>Fra</a:t>
            </a:r>
            <a:r>
              <a:rPr lang="en-US" sz="2400" dirty="0" smtClean="0"/>
              <a:t> Mauro lunar highlands Feb 1971</a:t>
            </a:r>
            <a:endParaRPr lang="en-US" sz="2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sz="3600" dirty="0" smtClean="0"/>
              <a:t>Apollo required huge new rockets</a:t>
            </a:r>
            <a:endParaRPr lang="en-US" sz="3600" dirty="0"/>
          </a:p>
        </p:txBody>
      </p:sp>
      <p:pic>
        <p:nvPicPr>
          <p:cNvPr id="3" name="Picture 2" descr="Saturn 1B Apollo 7 launch Oct 1968.jpg"/>
          <p:cNvPicPr>
            <a:picLocks noChangeAspect="1"/>
          </p:cNvPicPr>
          <p:nvPr/>
        </p:nvPicPr>
        <p:blipFill>
          <a:blip r:embed="rId2" cstate="print"/>
          <a:stretch>
            <a:fillRect/>
          </a:stretch>
        </p:blipFill>
        <p:spPr>
          <a:xfrm>
            <a:off x="1219200" y="2266121"/>
            <a:ext cx="3200400" cy="4591879"/>
          </a:xfrm>
          <a:prstGeom prst="rect">
            <a:avLst/>
          </a:prstGeom>
        </p:spPr>
      </p:pic>
      <p:pic>
        <p:nvPicPr>
          <p:cNvPr id="4" name="Picture 3" descr="Apollo 15 launch.jpg"/>
          <p:cNvPicPr>
            <a:picLocks noChangeAspect="1"/>
          </p:cNvPicPr>
          <p:nvPr/>
        </p:nvPicPr>
        <p:blipFill>
          <a:blip r:embed="rId3" cstate="print"/>
          <a:stretch>
            <a:fillRect/>
          </a:stretch>
        </p:blipFill>
        <p:spPr>
          <a:xfrm>
            <a:off x="4724400" y="2242100"/>
            <a:ext cx="3505200" cy="4615900"/>
          </a:xfrm>
          <a:prstGeom prst="rect">
            <a:avLst/>
          </a:prstGeom>
        </p:spPr>
      </p:pic>
      <p:sp>
        <p:nvSpPr>
          <p:cNvPr id="5" name="TextBox 4"/>
          <p:cNvSpPr txBox="1"/>
          <p:nvPr/>
        </p:nvSpPr>
        <p:spPr>
          <a:xfrm>
            <a:off x="0" y="685800"/>
            <a:ext cx="9144000" cy="1477328"/>
          </a:xfrm>
          <a:prstGeom prst="rect">
            <a:avLst/>
          </a:prstGeom>
          <a:noFill/>
        </p:spPr>
        <p:txBody>
          <a:bodyPr wrap="square" rtlCol="0">
            <a:spAutoFit/>
          </a:bodyPr>
          <a:lstStyle/>
          <a:p>
            <a:r>
              <a:rPr lang="en-US" dirty="0" smtClean="0"/>
              <a:t>Apollo required more than seven years of spacecraft and launch vehicle development and testing before the first manned missions could be flown. Test flights of the Saturn 1 launch vehicle began in October 1961 and lasted until September 1964.  Two unmanned test flights of the giant Saturn V flew in November 1967-Apollo 4 (AS 501) and January 1968 (AS 502).  The Saturn V lifted 260,000 lbs (120,000 kg) to LEO and sent 220,000 lbs (100,000 kg) to the Moon </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533400" y="381000"/>
            <a:ext cx="8077200" cy="461665"/>
          </a:xfrm>
          <a:prstGeom prst="rect">
            <a:avLst/>
          </a:prstGeom>
          <a:noFill/>
        </p:spPr>
        <p:txBody>
          <a:bodyPr wrap="square" rtlCol="0">
            <a:spAutoFit/>
          </a:bodyPr>
          <a:lstStyle/>
          <a:p>
            <a:pPr algn="ctr"/>
            <a:r>
              <a:rPr lang="en-US" sz="2400" dirty="0" smtClean="0"/>
              <a:t>Russia loses 3 Cosmonauts in a Soyuz 11 reentry accident</a:t>
            </a:r>
            <a:endParaRPr lang="en-US" sz="2400" dirty="0"/>
          </a:p>
        </p:txBody>
      </p:sp>
      <p:pic>
        <p:nvPicPr>
          <p:cNvPr id="3" name="Picture 2" descr="Soyuz 11 crew died 1971.jpg"/>
          <p:cNvPicPr>
            <a:picLocks noChangeAspect="1"/>
          </p:cNvPicPr>
          <p:nvPr/>
        </p:nvPicPr>
        <p:blipFill>
          <a:blip r:embed="rId2" cstate="print"/>
          <a:stretch>
            <a:fillRect/>
          </a:stretch>
        </p:blipFill>
        <p:spPr>
          <a:xfrm>
            <a:off x="0" y="3200400"/>
            <a:ext cx="5017477" cy="3657600"/>
          </a:xfrm>
          <a:prstGeom prst="rect">
            <a:avLst/>
          </a:prstGeom>
        </p:spPr>
      </p:pic>
      <p:pic>
        <p:nvPicPr>
          <p:cNvPr id="4" name="Picture 3" descr="Salyut1_with_docked_Soyuz_spacecraft.jpg"/>
          <p:cNvPicPr>
            <a:picLocks noChangeAspect="1"/>
          </p:cNvPicPr>
          <p:nvPr/>
        </p:nvPicPr>
        <p:blipFill>
          <a:blip r:embed="rId3" cstate="print"/>
          <a:stretch>
            <a:fillRect/>
          </a:stretch>
        </p:blipFill>
        <p:spPr>
          <a:xfrm>
            <a:off x="4876800" y="946150"/>
            <a:ext cx="4114800" cy="2997200"/>
          </a:xfrm>
          <a:prstGeom prst="rect">
            <a:avLst/>
          </a:prstGeom>
        </p:spPr>
      </p:pic>
      <p:pic>
        <p:nvPicPr>
          <p:cNvPr id="5" name="Picture 4" descr="Salyut_1.jpg"/>
          <p:cNvPicPr>
            <a:picLocks noChangeAspect="1"/>
          </p:cNvPicPr>
          <p:nvPr/>
        </p:nvPicPr>
        <p:blipFill>
          <a:blip r:embed="rId4" cstate="print"/>
          <a:stretch>
            <a:fillRect/>
          </a:stretch>
        </p:blipFill>
        <p:spPr>
          <a:xfrm flipH="1">
            <a:off x="5105400" y="4000216"/>
            <a:ext cx="3819953" cy="2857784"/>
          </a:xfrm>
          <a:prstGeom prst="rect">
            <a:avLst/>
          </a:prstGeom>
        </p:spPr>
      </p:pic>
      <p:sp>
        <p:nvSpPr>
          <p:cNvPr id="6" name="TextBox 5"/>
          <p:cNvSpPr txBox="1"/>
          <p:nvPr/>
        </p:nvSpPr>
        <p:spPr>
          <a:xfrm>
            <a:off x="228600" y="1371600"/>
            <a:ext cx="4572000" cy="1477328"/>
          </a:xfrm>
          <a:prstGeom prst="rect">
            <a:avLst/>
          </a:prstGeom>
          <a:noFill/>
        </p:spPr>
        <p:txBody>
          <a:bodyPr wrap="square" rtlCol="0">
            <a:spAutoFit/>
          </a:bodyPr>
          <a:lstStyle/>
          <a:p>
            <a:pPr algn="ctr"/>
            <a:r>
              <a:rPr lang="en-US" dirty="0" smtClean="0"/>
              <a:t>Russia turns to  orbital space stations with Salyut 1.  Georgi  Dolbrovolski, Vladislav Volkov, Viktor Patsayev  perish June 30, 1971 during reentry when their Soyuz capsule pressurization valve fails.  </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pollo 15 Crew.jpg"/>
          <p:cNvPicPr>
            <a:picLocks noChangeAspect="1"/>
          </p:cNvPicPr>
          <p:nvPr/>
        </p:nvPicPr>
        <p:blipFill>
          <a:blip r:embed="rId2" cstate="print"/>
          <a:stretch>
            <a:fillRect/>
          </a:stretch>
        </p:blipFill>
        <p:spPr>
          <a:xfrm>
            <a:off x="5410200" y="3776459"/>
            <a:ext cx="3733800" cy="3081541"/>
          </a:xfrm>
          <a:prstGeom prst="rect">
            <a:avLst/>
          </a:prstGeom>
        </p:spPr>
      </p:pic>
      <p:pic>
        <p:nvPicPr>
          <p:cNvPr id="3" name="Picture 2" descr="Apollo 15 Irwin.jpg"/>
          <p:cNvPicPr>
            <a:picLocks noChangeAspect="1"/>
          </p:cNvPicPr>
          <p:nvPr/>
        </p:nvPicPr>
        <p:blipFill>
          <a:blip r:embed="rId3" cstate="print"/>
          <a:stretch>
            <a:fillRect/>
          </a:stretch>
        </p:blipFill>
        <p:spPr>
          <a:xfrm>
            <a:off x="5410200" y="0"/>
            <a:ext cx="3733800" cy="3657600"/>
          </a:xfrm>
          <a:prstGeom prst="rect">
            <a:avLst/>
          </a:prstGeom>
        </p:spPr>
      </p:pic>
      <p:pic>
        <p:nvPicPr>
          <p:cNvPr id="4" name="Picture 3" descr="Apollo 15 two chutes.jpg"/>
          <p:cNvPicPr>
            <a:picLocks noChangeAspect="1"/>
          </p:cNvPicPr>
          <p:nvPr/>
        </p:nvPicPr>
        <p:blipFill>
          <a:blip r:embed="rId4" cstate="print"/>
          <a:stretch>
            <a:fillRect/>
          </a:stretch>
        </p:blipFill>
        <p:spPr>
          <a:xfrm>
            <a:off x="-1" y="3657600"/>
            <a:ext cx="4689231" cy="3200400"/>
          </a:xfrm>
          <a:prstGeom prst="rect">
            <a:avLst/>
          </a:prstGeom>
        </p:spPr>
      </p:pic>
      <p:sp>
        <p:nvSpPr>
          <p:cNvPr id="5" name="TextBox 4"/>
          <p:cNvSpPr txBox="1"/>
          <p:nvPr/>
        </p:nvSpPr>
        <p:spPr>
          <a:xfrm>
            <a:off x="228600" y="533400"/>
            <a:ext cx="4953000" cy="2862322"/>
          </a:xfrm>
          <a:prstGeom prst="rect">
            <a:avLst/>
          </a:prstGeom>
          <a:noFill/>
        </p:spPr>
        <p:txBody>
          <a:bodyPr wrap="square" rtlCol="0">
            <a:spAutoFit/>
          </a:bodyPr>
          <a:lstStyle/>
          <a:p>
            <a:r>
              <a:rPr lang="en-US" sz="2000" dirty="0" smtClean="0"/>
              <a:t>Apollo 15 carries Dave Scott,  Al Worden, Jim Irwin to the Hadley </a:t>
            </a:r>
            <a:r>
              <a:rPr lang="en-US" sz="2000" dirty="0" err="1" smtClean="0"/>
              <a:t>rille</a:t>
            </a:r>
            <a:r>
              <a:rPr lang="en-US" sz="2000" dirty="0" smtClean="0"/>
              <a:t> in July-August 1971.  They spend 3 days on the lunar surface, test the first lunar rover,  prove a new spacesuit, and deploy a sub satellite in lunar orbit.  This is the first of the Lunar “J” missions that focus on science and extended stays with greater mobility.   They bring back the “Genesis rock” from the early solar system formation.    </a:t>
            </a:r>
            <a:endParaRPr lang="en-US" sz="20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pollo 16 crew.jpg"/>
          <p:cNvPicPr>
            <a:picLocks noChangeAspect="1"/>
          </p:cNvPicPr>
          <p:nvPr/>
        </p:nvPicPr>
        <p:blipFill>
          <a:blip r:embed="rId2" cstate="print"/>
          <a:stretch>
            <a:fillRect/>
          </a:stretch>
        </p:blipFill>
        <p:spPr>
          <a:xfrm>
            <a:off x="4275666" y="3352800"/>
            <a:ext cx="4868333" cy="3505200"/>
          </a:xfrm>
          <a:prstGeom prst="rect">
            <a:avLst/>
          </a:prstGeom>
        </p:spPr>
      </p:pic>
      <p:pic>
        <p:nvPicPr>
          <p:cNvPr id="3" name="Picture 2" descr="Apollo 16 Stone Mountain.jpg"/>
          <p:cNvPicPr>
            <a:picLocks noChangeAspect="1"/>
          </p:cNvPicPr>
          <p:nvPr/>
        </p:nvPicPr>
        <p:blipFill>
          <a:blip r:embed="rId3" cstate="print"/>
          <a:stretch>
            <a:fillRect/>
          </a:stretch>
        </p:blipFill>
        <p:spPr>
          <a:xfrm>
            <a:off x="13624" y="2680625"/>
            <a:ext cx="4177375" cy="4177375"/>
          </a:xfrm>
          <a:prstGeom prst="rect">
            <a:avLst/>
          </a:prstGeom>
        </p:spPr>
      </p:pic>
      <p:pic>
        <p:nvPicPr>
          <p:cNvPr id="4" name="Picture 3" descr="Apollo 16 LM ignition.gif"/>
          <p:cNvPicPr>
            <a:picLocks noChangeAspect="1"/>
          </p:cNvPicPr>
          <p:nvPr/>
        </p:nvPicPr>
        <p:blipFill>
          <a:blip r:embed="rId4" cstate="print"/>
          <a:stretch>
            <a:fillRect/>
          </a:stretch>
        </p:blipFill>
        <p:spPr>
          <a:xfrm>
            <a:off x="4572000" y="0"/>
            <a:ext cx="4368800" cy="3276600"/>
          </a:xfrm>
          <a:prstGeom prst="rect">
            <a:avLst/>
          </a:prstGeom>
        </p:spPr>
      </p:pic>
      <p:sp>
        <p:nvSpPr>
          <p:cNvPr id="5" name="TextBox 4"/>
          <p:cNvSpPr txBox="1"/>
          <p:nvPr/>
        </p:nvSpPr>
        <p:spPr>
          <a:xfrm>
            <a:off x="152400" y="381000"/>
            <a:ext cx="4267200" cy="2246769"/>
          </a:xfrm>
          <a:prstGeom prst="rect">
            <a:avLst/>
          </a:prstGeom>
          <a:noFill/>
        </p:spPr>
        <p:txBody>
          <a:bodyPr wrap="square" rtlCol="0">
            <a:spAutoFit/>
          </a:bodyPr>
          <a:lstStyle/>
          <a:p>
            <a:r>
              <a:rPr lang="en-US" sz="2000" dirty="0" smtClean="0"/>
              <a:t>Apollo 16 carries John Young, Tom ‘TK’ Mattingly, and Charlie Duke to the Descartes highlands in April 1972.</a:t>
            </a:r>
          </a:p>
          <a:p>
            <a:r>
              <a:rPr lang="en-US" sz="2000" dirty="0" smtClean="0"/>
              <a:t>Young and Duke spend 3 days on the surface with the second lunar rover to explore large regions.  TK performs a deep space EVA to retrieve film  </a:t>
            </a:r>
            <a:endParaRPr lang="en-US" sz="20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pollo 17 crew.jpg"/>
          <p:cNvPicPr>
            <a:picLocks noChangeAspect="1"/>
          </p:cNvPicPr>
          <p:nvPr/>
        </p:nvPicPr>
        <p:blipFill>
          <a:blip r:embed="rId3" cstate="print"/>
          <a:stretch>
            <a:fillRect/>
          </a:stretch>
        </p:blipFill>
        <p:spPr>
          <a:xfrm>
            <a:off x="4782026" y="3581400"/>
            <a:ext cx="4361974" cy="3276600"/>
          </a:xfrm>
          <a:prstGeom prst="rect">
            <a:avLst/>
          </a:prstGeom>
        </p:spPr>
      </p:pic>
      <p:pic>
        <p:nvPicPr>
          <p:cNvPr id="4" name="Picture 3" descr="Apollo 17 Schmidt next to boulder.jpg"/>
          <p:cNvPicPr>
            <a:picLocks noChangeAspect="1"/>
          </p:cNvPicPr>
          <p:nvPr/>
        </p:nvPicPr>
        <p:blipFill>
          <a:blip r:embed="rId4" cstate="print"/>
          <a:stretch>
            <a:fillRect/>
          </a:stretch>
        </p:blipFill>
        <p:spPr>
          <a:xfrm>
            <a:off x="5409229" y="0"/>
            <a:ext cx="3560530" cy="3583354"/>
          </a:xfrm>
          <a:prstGeom prst="rect">
            <a:avLst/>
          </a:prstGeom>
        </p:spPr>
      </p:pic>
      <p:sp>
        <p:nvSpPr>
          <p:cNvPr id="5" name="TextBox 4"/>
          <p:cNvSpPr txBox="1"/>
          <p:nvPr/>
        </p:nvSpPr>
        <p:spPr>
          <a:xfrm>
            <a:off x="152400" y="304800"/>
            <a:ext cx="4724400" cy="2862322"/>
          </a:xfrm>
          <a:prstGeom prst="rect">
            <a:avLst/>
          </a:prstGeom>
          <a:noFill/>
        </p:spPr>
        <p:txBody>
          <a:bodyPr wrap="square" rtlCol="0">
            <a:spAutoFit/>
          </a:bodyPr>
          <a:lstStyle/>
          <a:p>
            <a:r>
              <a:rPr lang="en-US" dirty="0" smtClean="0"/>
              <a:t>Apollo 17 is mankind’s last trip to the Moon in December 1972.  Gene </a:t>
            </a:r>
            <a:r>
              <a:rPr lang="en-US" dirty="0" err="1" smtClean="0"/>
              <a:t>Cernan</a:t>
            </a:r>
            <a:r>
              <a:rPr lang="en-US" dirty="0" smtClean="0"/>
              <a:t>, Ron Evans, and geologist Harrison Schmitt explore the Taurus- </a:t>
            </a:r>
            <a:r>
              <a:rPr lang="en-US" dirty="0" err="1" smtClean="0"/>
              <a:t>Littrow</a:t>
            </a:r>
            <a:r>
              <a:rPr lang="en-US" dirty="0" smtClean="0"/>
              <a:t> valley for lunar samples older than the Mare </a:t>
            </a:r>
            <a:r>
              <a:rPr lang="en-US" dirty="0" err="1" smtClean="0"/>
              <a:t>Imbrium</a:t>
            </a:r>
            <a:r>
              <a:rPr lang="en-US" dirty="0" smtClean="0"/>
              <a:t> impact.  Again lunar science is key to the design and execution of the mission.</a:t>
            </a:r>
          </a:p>
          <a:p>
            <a:endParaRPr lang="en-US" dirty="0" smtClean="0"/>
          </a:p>
          <a:p>
            <a:r>
              <a:rPr lang="en-US" dirty="0" smtClean="0"/>
              <a:t>America loses interest in the Apollo program after six lunar landings and Congress cancels the Apollo 18, 19, and 20 missions.  </a:t>
            </a:r>
            <a:endParaRPr lang="en-US" dirty="0"/>
          </a:p>
        </p:txBody>
      </p:sp>
      <p:pic>
        <p:nvPicPr>
          <p:cNvPr id="7" name="Apollo 17 Moon liftoff mpeg.mpeg">
            <a:hlinkClick r:id="" action="ppaction://media"/>
          </p:cNvPr>
          <p:cNvPicPr>
            <a:picLocks noRot="1" noChangeAspect="1"/>
          </p:cNvPicPr>
          <p:nvPr>
            <a:videoFile r:link="rId1"/>
          </p:nvPr>
        </p:nvPicPr>
        <p:blipFill>
          <a:blip r:embed="rId5" cstate="print"/>
          <a:stretch>
            <a:fillRect/>
          </a:stretch>
        </p:blipFill>
        <p:spPr>
          <a:xfrm>
            <a:off x="25400" y="3276600"/>
            <a:ext cx="4572000" cy="3429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0" y="152400"/>
            <a:ext cx="9144000" cy="461665"/>
          </a:xfrm>
          <a:prstGeom prst="rect">
            <a:avLst/>
          </a:prstGeom>
          <a:noFill/>
        </p:spPr>
        <p:txBody>
          <a:bodyPr wrap="square" rtlCol="0">
            <a:spAutoFit/>
          </a:bodyPr>
          <a:lstStyle/>
          <a:p>
            <a:pPr algn="ctr"/>
            <a:r>
              <a:rPr lang="en-US" sz="2400" dirty="0" smtClean="0"/>
              <a:t>America moves to an orbiting space station—Skylab—May 1973</a:t>
            </a:r>
            <a:endParaRPr lang="en-US" sz="2400" dirty="0"/>
          </a:p>
        </p:txBody>
      </p:sp>
      <p:pic>
        <p:nvPicPr>
          <p:cNvPr id="3" name="Picture 2" descr="Skylab.jpg"/>
          <p:cNvPicPr>
            <a:picLocks noChangeAspect="1"/>
          </p:cNvPicPr>
          <p:nvPr/>
        </p:nvPicPr>
        <p:blipFill>
          <a:blip r:embed="rId2" cstate="print"/>
          <a:stretch>
            <a:fillRect/>
          </a:stretch>
        </p:blipFill>
        <p:spPr>
          <a:xfrm>
            <a:off x="2978405" y="4724400"/>
            <a:ext cx="2620772" cy="2133600"/>
          </a:xfrm>
          <a:prstGeom prst="rect">
            <a:avLst/>
          </a:prstGeom>
        </p:spPr>
      </p:pic>
      <p:pic>
        <p:nvPicPr>
          <p:cNvPr id="5" name="Picture 4" descr="Skylab launch.jpg"/>
          <p:cNvPicPr>
            <a:picLocks noChangeAspect="1"/>
          </p:cNvPicPr>
          <p:nvPr/>
        </p:nvPicPr>
        <p:blipFill>
          <a:blip r:embed="rId3" cstate="print"/>
          <a:stretch>
            <a:fillRect/>
          </a:stretch>
        </p:blipFill>
        <p:spPr>
          <a:xfrm>
            <a:off x="0" y="2603241"/>
            <a:ext cx="2895600" cy="4254759"/>
          </a:xfrm>
          <a:prstGeom prst="rect">
            <a:avLst/>
          </a:prstGeom>
        </p:spPr>
      </p:pic>
      <p:pic>
        <p:nvPicPr>
          <p:cNvPr id="6" name="Picture 5" descr="Skylab 2 crew.jpg"/>
          <p:cNvPicPr>
            <a:picLocks noChangeAspect="1"/>
          </p:cNvPicPr>
          <p:nvPr/>
        </p:nvPicPr>
        <p:blipFill>
          <a:blip r:embed="rId4" cstate="print"/>
          <a:stretch>
            <a:fillRect/>
          </a:stretch>
        </p:blipFill>
        <p:spPr>
          <a:xfrm>
            <a:off x="5716905" y="4191000"/>
            <a:ext cx="3427095" cy="2667000"/>
          </a:xfrm>
          <a:prstGeom prst="rect">
            <a:avLst/>
          </a:prstGeom>
        </p:spPr>
      </p:pic>
      <p:pic>
        <p:nvPicPr>
          <p:cNvPr id="7" name="Picture 6" descr="Skylab damage.jpg"/>
          <p:cNvPicPr>
            <a:picLocks noChangeAspect="1"/>
          </p:cNvPicPr>
          <p:nvPr/>
        </p:nvPicPr>
        <p:blipFill>
          <a:blip r:embed="rId5" cstate="print"/>
          <a:stretch>
            <a:fillRect/>
          </a:stretch>
        </p:blipFill>
        <p:spPr>
          <a:xfrm>
            <a:off x="5791200" y="762000"/>
            <a:ext cx="3352800" cy="3352800"/>
          </a:xfrm>
          <a:prstGeom prst="rect">
            <a:avLst/>
          </a:prstGeom>
        </p:spPr>
      </p:pic>
      <p:sp>
        <p:nvSpPr>
          <p:cNvPr id="8" name="TextBox 7"/>
          <p:cNvSpPr txBox="1"/>
          <p:nvPr/>
        </p:nvSpPr>
        <p:spPr>
          <a:xfrm>
            <a:off x="3048000" y="2895600"/>
            <a:ext cx="2590800" cy="1477328"/>
          </a:xfrm>
          <a:prstGeom prst="rect">
            <a:avLst/>
          </a:prstGeom>
          <a:noFill/>
        </p:spPr>
        <p:txBody>
          <a:bodyPr wrap="square" rtlCol="0">
            <a:spAutoFit/>
          </a:bodyPr>
          <a:lstStyle/>
          <a:p>
            <a:pPr algn="ctr"/>
            <a:r>
              <a:rPr lang="en-US" dirty="0" smtClean="0"/>
              <a:t>Skylab 1 crew spends 28 days in space </a:t>
            </a:r>
          </a:p>
          <a:p>
            <a:pPr algn="ctr"/>
            <a:r>
              <a:rPr lang="en-US" dirty="0" smtClean="0"/>
              <a:t> </a:t>
            </a:r>
          </a:p>
          <a:p>
            <a:pPr algn="ctr"/>
            <a:r>
              <a:rPr lang="en-US" dirty="0" smtClean="0"/>
              <a:t>Pete Conrad, Paul </a:t>
            </a:r>
            <a:r>
              <a:rPr lang="en-US" dirty="0" err="1" smtClean="0"/>
              <a:t>Weitz</a:t>
            </a:r>
            <a:r>
              <a:rPr lang="en-US" dirty="0" smtClean="0"/>
              <a:t>,</a:t>
            </a:r>
          </a:p>
          <a:p>
            <a:pPr algn="ctr"/>
            <a:r>
              <a:rPr lang="en-US" dirty="0" smtClean="0"/>
              <a:t>Joe </a:t>
            </a:r>
            <a:r>
              <a:rPr lang="en-US" dirty="0" err="1" smtClean="0"/>
              <a:t>Kerwin</a:t>
            </a:r>
            <a:endParaRPr lang="en-US" dirty="0"/>
          </a:p>
        </p:txBody>
      </p:sp>
      <p:sp>
        <p:nvSpPr>
          <p:cNvPr id="9" name="TextBox 8"/>
          <p:cNvSpPr txBox="1"/>
          <p:nvPr/>
        </p:nvSpPr>
        <p:spPr>
          <a:xfrm>
            <a:off x="152400" y="762000"/>
            <a:ext cx="5562600" cy="1754326"/>
          </a:xfrm>
          <a:prstGeom prst="rect">
            <a:avLst/>
          </a:prstGeom>
          <a:noFill/>
        </p:spPr>
        <p:txBody>
          <a:bodyPr wrap="square" rtlCol="0">
            <a:spAutoFit/>
          </a:bodyPr>
          <a:lstStyle/>
          <a:p>
            <a:r>
              <a:rPr lang="en-US" dirty="0" smtClean="0"/>
              <a:t>Skylab’s </a:t>
            </a:r>
            <a:r>
              <a:rPr lang="en-US" dirty="0" err="1" smtClean="0"/>
              <a:t>meteroid</a:t>
            </a:r>
            <a:r>
              <a:rPr lang="en-US" dirty="0" smtClean="0"/>
              <a:t> debris shield tears off during launch ripping off one entire solar array.  Lack of power and high temperatures threaten the mission.  Ground teams fabricate a sun shade and tools to free the jammed solar array.  Skylab 2 crew launches 11 days later and repairs the damage in the first ever </a:t>
            </a:r>
            <a:r>
              <a:rPr lang="en-US" dirty="0" err="1" smtClean="0"/>
              <a:t>onorbit</a:t>
            </a:r>
            <a:r>
              <a:rPr lang="en-US" dirty="0" smtClean="0"/>
              <a:t> repair space walk.  </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kylab 3 crew.jpg"/>
          <p:cNvPicPr>
            <a:picLocks noChangeAspect="1"/>
          </p:cNvPicPr>
          <p:nvPr/>
        </p:nvPicPr>
        <p:blipFill>
          <a:blip r:embed="rId2" cstate="print"/>
          <a:stretch>
            <a:fillRect/>
          </a:stretch>
        </p:blipFill>
        <p:spPr>
          <a:xfrm>
            <a:off x="1" y="2552640"/>
            <a:ext cx="4191000" cy="4305360"/>
          </a:xfrm>
          <a:prstGeom prst="rect">
            <a:avLst/>
          </a:prstGeom>
        </p:spPr>
      </p:pic>
      <p:pic>
        <p:nvPicPr>
          <p:cNvPr id="3" name="Picture 2" descr="Skylab 4 crew.jpg"/>
          <p:cNvPicPr>
            <a:picLocks noChangeAspect="1"/>
          </p:cNvPicPr>
          <p:nvPr/>
        </p:nvPicPr>
        <p:blipFill>
          <a:blip r:embed="rId3" cstate="print"/>
          <a:stretch>
            <a:fillRect/>
          </a:stretch>
        </p:blipFill>
        <p:spPr>
          <a:xfrm>
            <a:off x="4286251" y="2971801"/>
            <a:ext cx="4857749" cy="3886200"/>
          </a:xfrm>
          <a:prstGeom prst="rect">
            <a:avLst/>
          </a:prstGeom>
        </p:spPr>
      </p:pic>
      <p:sp>
        <p:nvSpPr>
          <p:cNvPr id="4" name="TextBox 3"/>
          <p:cNvSpPr txBox="1"/>
          <p:nvPr/>
        </p:nvSpPr>
        <p:spPr>
          <a:xfrm>
            <a:off x="0" y="0"/>
            <a:ext cx="9144000" cy="1323439"/>
          </a:xfrm>
          <a:prstGeom prst="rect">
            <a:avLst/>
          </a:prstGeom>
          <a:noFill/>
        </p:spPr>
        <p:txBody>
          <a:bodyPr wrap="square" rtlCol="0">
            <a:spAutoFit/>
          </a:bodyPr>
          <a:lstStyle/>
          <a:p>
            <a:pPr algn="ctr"/>
            <a:r>
              <a:rPr lang="en-US" sz="2800" dirty="0" smtClean="0"/>
              <a:t>Skylab proves humans can live and work in space.  </a:t>
            </a:r>
          </a:p>
          <a:p>
            <a:pPr algn="ctr"/>
            <a:r>
              <a:rPr lang="en-US" sz="2800" dirty="0" smtClean="0"/>
              <a:t>Space Shuttle and Space Station are next for America.</a:t>
            </a:r>
          </a:p>
          <a:p>
            <a:pPr algn="ctr"/>
            <a:r>
              <a:rPr lang="en-US" sz="2400" dirty="0" smtClean="0"/>
              <a:t>Skylab reenters July 11, 1979.  A few pieces survive and land in Australia</a:t>
            </a:r>
            <a:endParaRPr lang="en-US" sz="2400" dirty="0"/>
          </a:p>
        </p:txBody>
      </p:sp>
      <p:sp>
        <p:nvSpPr>
          <p:cNvPr id="5" name="TextBox 4"/>
          <p:cNvSpPr txBox="1"/>
          <p:nvPr/>
        </p:nvSpPr>
        <p:spPr>
          <a:xfrm>
            <a:off x="152400" y="1447800"/>
            <a:ext cx="3810000" cy="923330"/>
          </a:xfrm>
          <a:prstGeom prst="rect">
            <a:avLst/>
          </a:prstGeom>
          <a:noFill/>
        </p:spPr>
        <p:txBody>
          <a:bodyPr wrap="square" rtlCol="0">
            <a:spAutoFit/>
          </a:bodyPr>
          <a:lstStyle/>
          <a:p>
            <a:pPr algn="ctr"/>
            <a:r>
              <a:rPr lang="en-US" dirty="0" smtClean="0"/>
              <a:t>Skylab 2 crew--Alan Bean, Jack </a:t>
            </a:r>
            <a:r>
              <a:rPr lang="en-US" dirty="0" err="1" smtClean="0"/>
              <a:t>Lousma</a:t>
            </a:r>
            <a:r>
              <a:rPr lang="en-US" dirty="0" smtClean="0"/>
              <a:t>, Owen </a:t>
            </a:r>
            <a:r>
              <a:rPr lang="en-US" dirty="0" err="1" smtClean="0"/>
              <a:t>Garriott</a:t>
            </a:r>
            <a:r>
              <a:rPr lang="en-US" dirty="0" smtClean="0"/>
              <a:t> launch July 28, 73 and spend 59 days in space</a:t>
            </a:r>
            <a:endParaRPr lang="en-US" dirty="0"/>
          </a:p>
        </p:txBody>
      </p:sp>
      <p:sp>
        <p:nvSpPr>
          <p:cNvPr id="6" name="TextBox 5"/>
          <p:cNvSpPr txBox="1"/>
          <p:nvPr/>
        </p:nvSpPr>
        <p:spPr>
          <a:xfrm>
            <a:off x="4876800" y="1447800"/>
            <a:ext cx="3505200" cy="923330"/>
          </a:xfrm>
          <a:prstGeom prst="rect">
            <a:avLst/>
          </a:prstGeom>
          <a:noFill/>
        </p:spPr>
        <p:txBody>
          <a:bodyPr wrap="square" rtlCol="0">
            <a:spAutoFit/>
          </a:bodyPr>
          <a:lstStyle/>
          <a:p>
            <a:pPr algn="ctr"/>
            <a:r>
              <a:rPr lang="en-US" dirty="0" smtClean="0"/>
              <a:t>Skylab 3 crew Gerald Carr, William Pogue, Ed Gibson launch Nov 16, 73 and spend 85 days in space</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STP crew.jpg"/>
          <p:cNvPicPr>
            <a:picLocks noChangeAspect="1"/>
          </p:cNvPicPr>
          <p:nvPr/>
        </p:nvPicPr>
        <p:blipFill>
          <a:blip r:embed="rId2" cstate="print"/>
          <a:stretch>
            <a:fillRect/>
          </a:stretch>
        </p:blipFill>
        <p:spPr>
          <a:xfrm>
            <a:off x="4476750" y="3276600"/>
            <a:ext cx="4667250" cy="3581400"/>
          </a:xfrm>
          <a:prstGeom prst="rect">
            <a:avLst/>
          </a:prstGeom>
        </p:spPr>
      </p:pic>
      <p:pic>
        <p:nvPicPr>
          <p:cNvPr id="5" name="Picture 4" descr="ASTP Soyuz launch.jpg"/>
          <p:cNvPicPr>
            <a:picLocks noChangeAspect="1"/>
          </p:cNvPicPr>
          <p:nvPr/>
        </p:nvPicPr>
        <p:blipFill>
          <a:blip r:embed="rId3" cstate="print"/>
          <a:stretch>
            <a:fillRect/>
          </a:stretch>
        </p:blipFill>
        <p:spPr>
          <a:xfrm>
            <a:off x="0" y="3303362"/>
            <a:ext cx="4419600" cy="3554638"/>
          </a:xfrm>
          <a:prstGeom prst="rect">
            <a:avLst/>
          </a:prstGeom>
        </p:spPr>
      </p:pic>
      <p:pic>
        <p:nvPicPr>
          <p:cNvPr id="6" name="Picture 5" descr="ASTP Air and Space Museum.jpg"/>
          <p:cNvPicPr>
            <a:picLocks noChangeAspect="1"/>
          </p:cNvPicPr>
          <p:nvPr/>
        </p:nvPicPr>
        <p:blipFill>
          <a:blip r:embed="rId4" cstate="print"/>
          <a:stretch>
            <a:fillRect/>
          </a:stretch>
        </p:blipFill>
        <p:spPr>
          <a:xfrm>
            <a:off x="0" y="990600"/>
            <a:ext cx="9144000" cy="2199609"/>
          </a:xfrm>
          <a:prstGeom prst="rect">
            <a:avLst/>
          </a:prstGeom>
        </p:spPr>
      </p:pic>
      <p:sp>
        <p:nvSpPr>
          <p:cNvPr id="7" name="TextBox 6"/>
          <p:cNvSpPr txBox="1"/>
          <p:nvPr/>
        </p:nvSpPr>
        <p:spPr>
          <a:xfrm>
            <a:off x="0" y="0"/>
            <a:ext cx="9144000" cy="769441"/>
          </a:xfrm>
          <a:prstGeom prst="rect">
            <a:avLst/>
          </a:prstGeom>
          <a:noFill/>
        </p:spPr>
        <p:txBody>
          <a:bodyPr wrap="square" rtlCol="0">
            <a:spAutoFit/>
          </a:bodyPr>
          <a:lstStyle/>
          <a:p>
            <a:pPr algn="ctr"/>
            <a:r>
              <a:rPr lang="en-US" sz="2400" dirty="0" smtClean="0"/>
              <a:t>Détente in space—Apollo Soyuz Test Project—July 1975</a:t>
            </a:r>
          </a:p>
          <a:p>
            <a:pPr algn="ctr"/>
            <a:r>
              <a:rPr lang="en-US" sz="2000" dirty="0" smtClean="0"/>
              <a:t>Tom Stafford, Vance Brand, Deke Slayton, Alexei Leonov, Valeri Kubasov</a:t>
            </a:r>
            <a:endParaRPr lang="en-US" sz="20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2"/>
          </a:xfrm>
        </p:spPr>
        <p:txBody>
          <a:bodyPr>
            <a:normAutofit/>
          </a:bodyPr>
          <a:lstStyle/>
          <a:p>
            <a:r>
              <a:rPr lang="en-US" sz="3200" dirty="0" smtClean="0"/>
              <a:t>…..And new spacecraft</a:t>
            </a:r>
            <a:endParaRPr lang="en-US" sz="3200" dirty="0"/>
          </a:p>
        </p:txBody>
      </p:sp>
      <p:pic>
        <p:nvPicPr>
          <p:cNvPr id="3" name="Picture 2" descr="Spacecraft and Rocket comparison.jpg"/>
          <p:cNvPicPr>
            <a:picLocks noChangeAspect="1"/>
          </p:cNvPicPr>
          <p:nvPr/>
        </p:nvPicPr>
        <p:blipFill>
          <a:blip r:embed="rId2" cstate="print"/>
          <a:stretch>
            <a:fillRect/>
          </a:stretch>
        </p:blipFill>
        <p:spPr>
          <a:xfrm>
            <a:off x="738251" y="838200"/>
            <a:ext cx="7696071" cy="58674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pollo Spacecraft schematic.png"/>
          <p:cNvPicPr>
            <a:picLocks noChangeAspect="1"/>
          </p:cNvPicPr>
          <p:nvPr/>
        </p:nvPicPr>
        <p:blipFill>
          <a:blip r:embed="rId2" cstate="print">
            <a:lum bright="100000"/>
          </a:blip>
          <a:stretch>
            <a:fillRect/>
          </a:stretch>
        </p:blipFill>
        <p:spPr>
          <a:xfrm>
            <a:off x="1014412" y="571500"/>
            <a:ext cx="7115175" cy="57150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2"/>
          </a:xfrm>
        </p:spPr>
        <p:txBody>
          <a:bodyPr>
            <a:normAutofit/>
          </a:bodyPr>
          <a:lstStyle/>
          <a:p>
            <a:r>
              <a:rPr lang="en-US" sz="3600" dirty="0" smtClean="0"/>
              <a:t>….And new astronauts</a:t>
            </a:r>
            <a:endParaRPr lang="en-US" sz="3600" dirty="0"/>
          </a:p>
        </p:txBody>
      </p:sp>
      <p:pic>
        <p:nvPicPr>
          <p:cNvPr id="3" name="Picture 2" descr="Astronaut groups 1&amp;2.jpg"/>
          <p:cNvPicPr>
            <a:picLocks noChangeAspect="1"/>
          </p:cNvPicPr>
          <p:nvPr/>
        </p:nvPicPr>
        <p:blipFill>
          <a:blip r:embed="rId2" cstate="print"/>
          <a:stretch>
            <a:fillRect/>
          </a:stretch>
        </p:blipFill>
        <p:spPr>
          <a:xfrm>
            <a:off x="0" y="1295400"/>
            <a:ext cx="9144000" cy="4900613"/>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….And inspired and gifted leadership</a:t>
            </a:r>
            <a:endParaRPr lang="en-US" dirty="0"/>
          </a:p>
        </p:txBody>
      </p:sp>
      <p:pic>
        <p:nvPicPr>
          <p:cNvPr id="3" name="Picture 2" descr="James Webb.jpg"/>
          <p:cNvPicPr>
            <a:picLocks noChangeAspect="1"/>
          </p:cNvPicPr>
          <p:nvPr/>
        </p:nvPicPr>
        <p:blipFill>
          <a:blip r:embed="rId2" cstate="print"/>
          <a:stretch>
            <a:fillRect/>
          </a:stretch>
        </p:blipFill>
        <p:spPr>
          <a:xfrm>
            <a:off x="4648200" y="1219200"/>
            <a:ext cx="4314444" cy="5381843"/>
          </a:xfrm>
          <a:prstGeom prst="rect">
            <a:avLst/>
          </a:prstGeom>
        </p:spPr>
      </p:pic>
      <p:sp>
        <p:nvSpPr>
          <p:cNvPr id="4" name="TextBox 3"/>
          <p:cNvSpPr txBox="1"/>
          <p:nvPr/>
        </p:nvSpPr>
        <p:spPr>
          <a:xfrm>
            <a:off x="304800" y="1676400"/>
            <a:ext cx="4114800" cy="4801314"/>
          </a:xfrm>
          <a:prstGeom prst="rect">
            <a:avLst/>
          </a:prstGeom>
          <a:noFill/>
        </p:spPr>
        <p:txBody>
          <a:bodyPr wrap="square" rtlCol="0">
            <a:spAutoFit/>
          </a:bodyPr>
          <a:lstStyle/>
          <a:p>
            <a:r>
              <a:rPr lang="en-US" dirty="0" smtClean="0"/>
              <a:t>James E Webb served as the second Administrator for NASA from February 14, 1961, to October 7, 1968. Webb was born on October 7, 1906, in Tally Ho, North Carolina. After receiving a B.A. in education from the University of North Carolina, he went on to serve as a pilot in the Marine Corps and later graduated from George Washington University with a law degree.</a:t>
            </a:r>
          </a:p>
          <a:p>
            <a:endParaRPr lang="en-US" dirty="0" smtClean="0"/>
          </a:p>
          <a:p>
            <a:r>
              <a:rPr lang="en-US" dirty="0" smtClean="0"/>
              <a:t>James Webb guided the agency through the Apollo years, taking responsibility for the failure of Apollo 1 and the death of three astronauts. He retired in 1968 and served on many advisory boards. He died in 1992.</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44562"/>
          </a:xfrm>
        </p:spPr>
        <p:txBody>
          <a:bodyPr>
            <a:normAutofit/>
          </a:bodyPr>
          <a:lstStyle/>
          <a:p>
            <a:r>
              <a:rPr lang="en-US" sz="3600" dirty="0" smtClean="0"/>
              <a:t>….And more inspired and gifted leadership</a:t>
            </a:r>
            <a:endParaRPr lang="en-US" sz="3600" dirty="0"/>
          </a:p>
        </p:txBody>
      </p:sp>
      <p:pic>
        <p:nvPicPr>
          <p:cNvPr id="3" name="Picture 2" descr="220px-S-IC_engines_and_Von_Braun.jpg"/>
          <p:cNvPicPr>
            <a:picLocks noChangeAspect="1"/>
          </p:cNvPicPr>
          <p:nvPr/>
        </p:nvPicPr>
        <p:blipFill>
          <a:blip r:embed="rId2" cstate="print"/>
          <a:stretch>
            <a:fillRect/>
          </a:stretch>
        </p:blipFill>
        <p:spPr>
          <a:xfrm>
            <a:off x="0" y="1903199"/>
            <a:ext cx="3992880" cy="4954801"/>
          </a:xfrm>
          <a:prstGeom prst="rect">
            <a:avLst/>
          </a:prstGeom>
        </p:spPr>
      </p:pic>
      <p:pic>
        <p:nvPicPr>
          <p:cNvPr id="4" name="Picture 3" descr="Kraft and Kranz Gemini 5.jpg"/>
          <p:cNvPicPr>
            <a:picLocks noChangeAspect="1"/>
          </p:cNvPicPr>
          <p:nvPr/>
        </p:nvPicPr>
        <p:blipFill>
          <a:blip r:embed="rId3" cstate="print"/>
          <a:stretch>
            <a:fillRect/>
          </a:stretch>
        </p:blipFill>
        <p:spPr>
          <a:xfrm>
            <a:off x="4419313" y="3710177"/>
            <a:ext cx="4724687" cy="3147823"/>
          </a:xfrm>
          <a:prstGeom prst="rect">
            <a:avLst/>
          </a:prstGeom>
        </p:spPr>
      </p:pic>
      <p:pic>
        <p:nvPicPr>
          <p:cNvPr id="5" name="Picture 4" descr="Kraft and Walt Williams.jpg"/>
          <p:cNvPicPr>
            <a:picLocks noChangeAspect="1"/>
          </p:cNvPicPr>
          <p:nvPr/>
        </p:nvPicPr>
        <p:blipFill>
          <a:blip r:embed="rId4" cstate="print"/>
          <a:stretch>
            <a:fillRect/>
          </a:stretch>
        </p:blipFill>
        <p:spPr>
          <a:xfrm>
            <a:off x="6705600" y="914400"/>
            <a:ext cx="2217928" cy="2819400"/>
          </a:xfrm>
          <a:prstGeom prst="rect">
            <a:avLst/>
          </a:prstGeom>
        </p:spPr>
      </p:pic>
      <p:sp>
        <p:nvSpPr>
          <p:cNvPr id="6" name="TextBox 5"/>
          <p:cNvSpPr txBox="1"/>
          <p:nvPr/>
        </p:nvSpPr>
        <p:spPr>
          <a:xfrm>
            <a:off x="0" y="990600"/>
            <a:ext cx="3886200" cy="923330"/>
          </a:xfrm>
          <a:prstGeom prst="rect">
            <a:avLst/>
          </a:prstGeom>
          <a:noFill/>
        </p:spPr>
        <p:txBody>
          <a:bodyPr wrap="square" rtlCol="0">
            <a:spAutoFit/>
          </a:bodyPr>
          <a:lstStyle/>
          <a:p>
            <a:pPr algn="ctr"/>
            <a:r>
              <a:rPr lang="en-US" dirty="0" smtClean="0"/>
              <a:t>Werner Von Braun </a:t>
            </a:r>
          </a:p>
          <a:p>
            <a:pPr algn="ctr"/>
            <a:r>
              <a:rPr lang="en-US" dirty="0" smtClean="0"/>
              <a:t>Marshal Spaceflight Center</a:t>
            </a:r>
          </a:p>
          <a:p>
            <a:pPr algn="ctr"/>
            <a:r>
              <a:rPr lang="en-US" dirty="0" smtClean="0"/>
              <a:t>MSFC </a:t>
            </a:r>
            <a:endParaRPr lang="en-US" dirty="0"/>
          </a:p>
        </p:txBody>
      </p:sp>
      <p:sp>
        <p:nvSpPr>
          <p:cNvPr id="7" name="TextBox 6"/>
          <p:cNvSpPr txBox="1"/>
          <p:nvPr/>
        </p:nvSpPr>
        <p:spPr>
          <a:xfrm>
            <a:off x="4114800" y="990600"/>
            <a:ext cx="2514600" cy="1200329"/>
          </a:xfrm>
          <a:prstGeom prst="rect">
            <a:avLst/>
          </a:prstGeom>
          <a:noFill/>
        </p:spPr>
        <p:txBody>
          <a:bodyPr wrap="square" rtlCol="0">
            <a:spAutoFit/>
          </a:bodyPr>
          <a:lstStyle/>
          <a:p>
            <a:pPr algn="ctr"/>
            <a:r>
              <a:rPr lang="en-US" dirty="0" smtClean="0"/>
              <a:t>Chris Kraft and </a:t>
            </a:r>
          </a:p>
          <a:p>
            <a:pPr algn="ctr"/>
            <a:r>
              <a:rPr lang="en-US" dirty="0" smtClean="0"/>
              <a:t>Walt Williams at Cape Canaveral-Mercury Control Center</a:t>
            </a:r>
            <a:endParaRPr lang="en-US" dirty="0"/>
          </a:p>
        </p:txBody>
      </p:sp>
      <p:sp>
        <p:nvSpPr>
          <p:cNvPr id="8" name="TextBox 7"/>
          <p:cNvSpPr txBox="1"/>
          <p:nvPr/>
        </p:nvSpPr>
        <p:spPr>
          <a:xfrm>
            <a:off x="4191000" y="2209800"/>
            <a:ext cx="2362200" cy="1477328"/>
          </a:xfrm>
          <a:prstGeom prst="rect">
            <a:avLst/>
          </a:prstGeom>
          <a:noFill/>
        </p:spPr>
        <p:txBody>
          <a:bodyPr wrap="square" rtlCol="0">
            <a:spAutoFit/>
          </a:bodyPr>
          <a:lstStyle/>
          <a:p>
            <a:pPr algn="ctr"/>
            <a:r>
              <a:rPr lang="en-US" dirty="0" smtClean="0"/>
              <a:t>Kraft, Gene Kranz, and astronauts confer  on MA-9 go for 22 orbits May 1963 at MSC (JSC) Houston</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92162"/>
          </a:xfrm>
        </p:spPr>
        <p:txBody>
          <a:bodyPr>
            <a:normAutofit/>
          </a:bodyPr>
          <a:lstStyle/>
          <a:p>
            <a:r>
              <a:rPr lang="en-US" sz="3200" dirty="0" smtClean="0"/>
              <a:t>…But tragedy strikes Apollo 1 crew Jan 27, 1967</a:t>
            </a:r>
            <a:endParaRPr lang="en-US" sz="3200" dirty="0"/>
          </a:p>
        </p:txBody>
      </p:sp>
      <p:pic>
        <p:nvPicPr>
          <p:cNvPr id="3" name="Picture 2" descr="Apollo 1 fire.jpg"/>
          <p:cNvPicPr>
            <a:picLocks noChangeAspect="1"/>
          </p:cNvPicPr>
          <p:nvPr/>
        </p:nvPicPr>
        <p:blipFill>
          <a:blip r:embed="rId2" cstate="print"/>
          <a:stretch>
            <a:fillRect/>
          </a:stretch>
        </p:blipFill>
        <p:spPr>
          <a:xfrm>
            <a:off x="4521090" y="3200400"/>
            <a:ext cx="4622910" cy="3657600"/>
          </a:xfrm>
          <a:prstGeom prst="rect">
            <a:avLst/>
          </a:prstGeom>
        </p:spPr>
      </p:pic>
      <p:pic>
        <p:nvPicPr>
          <p:cNvPr id="4" name="Picture 3" descr="Apollo 1 crew.jpg"/>
          <p:cNvPicPr>
            <a:picLocks noChangeAspect="1"/>
          </p:cNvPicPr>
          <p:nvPr/>
        </p:nvPicPr>
        <p:blipFill>
          <a:blip r:embed="rId3" cstate="print"/>
          <a:stretch>
            <a:fillRect/>
          </a:stretch>
        </p:blipFill>
        <p:spPr>
          <a:xfrm>
            <a:off x="0" y="3200400"/>
            <a:ext cx="4572000" cy="3657600"/>
          </a:xfrm>
          <a:prstGeom prst="rect">
            <a:avLst/>
          </a:prstGeom>
        </p:spPr>
      </p:pic>
      <p:sp>
        <p:nvSpPr>
          <p:cNvPr id="5" name="TextBox 4"/>
          <p:cNvSpPr txBox="1"/>
          <p:nvPr/>
        </p:nvSpPr>
        <p:spPr>
          <a:xfrm>
            <a:off x="0" y="762000"/>
            <a:ext cx="9144000" cy="2308324"/>
          </a:xfrm>
          <a:prstGeom prst="rect">
            <a:avLst/>
          </a:prstGeom>
          <a:noFill/>
        </p:spPr>
        <p:txBody>
          <a:bodyPr wrap="square" rtlCol="0">
            <a:spAutoFit/>
          </a:bodyPr>
          <a:lstStyle/>
          <a:p>
            <a:pPr algn="ctr"/>
            <a:r>
              <a:rPr lang="en-US" dirty="0" smtClean="0"/>
              <a:t>Gus Grissom, Ed White, and Roger Chaffee die during a routine ground test at KSC in the Block 1 Command and Service Module (CSM).  An electrical short causes a violent fire in the pure oxygen capsule environment.  The crew can not open the hatch before being overcome by toxic gases and heat.  NASA is shocked and the nation mourns, but Frank </a:t>
            </a:r>
            <a:r>
              <a:rPr lang="en-US" dirty="0" err="1" smtClean="0"/>
              <a:t>Borman</a:t>
            </a:r>
            <a:r>
              <a:rPr lang="en-US" dirty="0" smtClean="0"/>
              <a:t> leads a NASA team with North American and redesigns a much safer Block 2 CM with a new hatch, fire resistant materials, and a normal atmosphere.  NASA concentrates on Saturn launch vehicle unmanned testing.  The entire Apollo program and schedules are reworked.  Honoring JFK’s goal, NASA overcomes the tragedy and flies a new Block 2 CM with Apollo 7  crew in 20 ½ months.  </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S030000258">
  <a:themeElements>
    <a:clrScheme name="Custom 2">
      <a:dk1>
        <a:srgbClr val="FFFFFF"/>
      </a:dk1>
      <a:lt1>
        <a:srgbClr val="FFFFFF"/>
      </a:lt1>
      <a:dk2>
        <a:srgbClr val="FFFFFF"/>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5F006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33CBF260-097A-40A2-9AED-FBAB278638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4335</TotalTime>
  <Words>1878</Words>
  <Application>Microsoft Office PowerPoint</Application>
  <PresentationFormat>On-screen Show (4:3)</PresentationFormat>
  <Paragraphs>111</Paragraphs>
  <Slides>37</Slides>
  <Notes>0</Notes>
  <HiddenSlides>1</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37</vt:i4>
      </vt:variant>
    </vt:vector>
  </HeadingPairs>
  <TitlesOfParts>
    <vt:vector size="40" baseType="lpstr">
      <vt:lpstr>Arial</vt:lpstr>
      <vt:lpstr>Calibri</vt:lpstr>
      <vt:lpstr>TS030000258</vt:lpstr>
      <vt:lpstr>History of Spaceflight</vt:lpstr>
      <vt:lpstr>JFK challenges America—lead the space age and go to the Moon and return in this decade.</vt:lpstr>
      <vt:lpstr>Apollo required huge new rockets</vt:lpstr>
      <vt:lpstr>…..And new spacecraft</vt:lpstr>
      <vt:lpstr>PowerPoint Presentation</vt:lpstr>
      <vt:lpstr>….And new astronauts</vt:lpstr>
      <vt:lpstr>….And inspired and gifted leadership</vt:lpstr>
      <vt:lpstr>….And more inspired and gifted leadership</vt:lpstr>
      <vt:lpstr>…But tragedy strikes Apollo 1 crew Jan 27, 1967</vt:lpstr>
      <vt:lpstr>Apollo 7 is the first CSM manned mission Oct 11, 1968 </vt:lpstr>
      <vt:lpstr>Apollo 8 circles the Moon Christmas 1968</vt:lpstr>
      <vt:lpstr>….And changes our view of Earth forever</vt:lpstr>
      <vt:lpstr>Apollo 9  Lunar Module test flight in Earth orbit March 3-13, 1969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Apollo 11 begins July 16, 1969 </vt:lpstr>
      <vt:lpstr>Millions watch from Cape Canaveral</vt:lpstr>
      <vt:lpstr>America triumphs July 20, 1969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History of Spaceflight</dc:title>
  <dc:creator>Frank Buzzard</dc:creator>
  <cp:lastModifiedBy>Frank T Buzzard</cp:lastModifiedBy>
  <cp:revision>69</cp:revision>
  <dcterms:created xsi:type="dcterms:W3CDTF">2012-01-13T18:48:49Z</dcterms:created>
  <dcterms:modified xsi:type="dcterms:W3CDTF">2019-06-02T02:02:19Z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TC300002589990</vt:lpwstr>
  </property>
</Properties>
</file>