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1" r:id="rId3"/>
    <p:sldId id="264" r:id="rId4"/>
    <p:sldId id="268" r:id="rId5"/>
    <p:sldId id="287" r:id="rId6"/>
    <p:sldId id="263" r:id="rId7"/>
    <p:sldId id="265" r:id="rId8"/>
    <p:sldId id="262" r:id="rId9"/>
    <p:sldId id="266" r:id="rId10"/>
    <p:sldId id="271" r:id="rId11"/>
    <p:sldId id="270" r:id="rId12"/>
    <p:sldId id="267" r:id="rId13"/>
    <p:sldId id="257" r:id="rId14"/>
    <p:sldId id="258" r:id="rId15"/>
    <p:sldId id="295" r:id="rId16"/>
    <p:sldId id="290" r:id="rId17"/>
    <p:sldId id="291" r:id="rId18"/>
    <p:sldId id="292" r:id="rId19"/>
    <p:sldId id="259" r:id="rId20"/>
    <p:sldId id="260" r:id="rId21"/>
    <p:sldId id="269" r:id="rId22"/>
    <p:sldId id="278" r:id="rId23"/>
    <p:sldId id="277" r:id="rId24"/>
    <p:sldId id="276" r:id="rId25"/>
    <p:sldId id="279" r:id="rId26"/>
    <p:sldId id="283" r:id="rId27"/>
    <p:sldId id="284" r:id="rId28"/>
    <p:sldId id="282" r:id="rId29"/>
    <p:sldId id="281" r:id="rId30"/>
    <p:sldId id="280" r:id="rId31"/>
    <p:sldId id="289" r:id="rId32"/>
    <p:sldId id="288" r:id="rId33"/>
    <p:sldId id="275" r:id="rId34"/>
    <p:sldId id="293" r:id="rId35"/>
    <p:sldId id="273" r:id="rId36"/>
    <p:sldId id="296" r:id="rId37"/>
    <p:sldId id="297" r:id="rId38"/>
    <p:sldId id="286"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03"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27ED0-E5E9-420E-A1C6-A39CCA5280B0}" type="datetimeFigureOut">
              <a:rPr lang="en-US" smtClean="0"/>
              <a:pPr/>
              <a:t>4/22/2019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C87AE-FEAC-4F01-A9B2-FB14420216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A2D377CA-3299-4AA3-B6C1-3D27EC7A3DE4}" type="slidenum">
              <a:rPr lang="en-US" smtClean="0"/>
              <a:pPr/>
              <a:t>25</a:t>
            </a:fld>
            <a:endParaRPr lang="en-US" dirty="0" smtClean="0"/>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p>
            <a:fld id="{1F7BAC82-1000-409F-8E0F-1E613BFE9FF5}" type="slidenum">
              <a:rPr lang="en-US" smtClean="0"/>
              <a:pPr/>
              <a:t>26</a:t>
            </a:fld>
            <a:endParaRPr lang="en-US" dirty="0" smtClean="0"/>
          </a:p>
        </p:txBody>
      </p:sp>
      <p:sp>
        <p:nvSpPr>
          <p:cNvPr id="78851" name="Rectangle 2"/>
          <p:cNvSpPr>
            <a:spLocks noGrp="1" noRot="1" noChangeAspect="1" noChangeArrowheads="1" noTextEdit="1"/>
          </p:cNvSpPr>
          <p:nvPr>
            <p:ph type="sldImg"/>
          </p:nvPr>
        </p:nvSpPr>
        <p:spPr>
          <a:ln cap="flat"/>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fld id="{D46183FC-5F79-41A2-AFEA-9679EAC6F0E9}" type="slidenum">
              <a:rPr lang="en-US" smtClean="0"/>
              <a:pPr/>
              <a:t>27</a:t>
            </a:fld>
            <a:endParaRPr lang="en-US" dirty="0" smtClean="0"/>
          </a:p>
        </p:txBody>
      </p:sp>
      <p:sp>
        <p:nvSpPr>
          <p:cNvPr id="82947" name="Rectangle 2"/>
          <p:cNvSpPr>
            <a:spLocks noGrp="1" noRot="1" noChangeAspect="1" noChangeArrowheads="1" noTextEdit="1"/>
          </p:cNvSpPr>
          <p:nvPr>
            <p:ph type="sldImg"/>
          </p:nvPr>
        </p:nvSpPr>
        <p:spPr>
          <a:ln cap="flat"/>
        </p:spPr>
      </p:sp>
      <p:sp>
        <p:nvSpPr>
          <p:cNvPr id="829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20B9635C-3E21-420B-BDBC-D68723BB5931}" type="slidenum">
              <a:rPr lang="en-US" smtClean="0"/>
              <a:pPr/>
              <a:t>28</a:t>
            </a:fld>
            <a:endParaRPr lang="en-US" dirty="0" smtClean="0"/>
          </a:p>
        </p:txBody>
      </p:sp>
      <p:sp>
        <p:nvSpPr>
          <p:cNvPr id="70659" name="Rectangle 2"/>
          <p:cNvSpPr>
            <a:spLocks noGrp="1" noRot="1" noChangeAspect="1" noChangeArrowheads="1" noTextEdit="1"/>
          </p:cNvSpPr>
          <p:nvPr>
            <p:ph type="sldImg"/>
          </p:nvPr>
        </p:nvSpPr>
        <p:spPr>
          <a:ln cap="flat"/>
        </p:spPr>
      </p:sp>
      <p:sp>
        <p:nvSpPr>
          <p:cNvPr id="706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B8F9C7B8-1D2E-4F10-AD13-9E4953EDA11B}" type="slidenum">
              <a:rPr lang="en-US" smtClean="0"/>
              <a:pPr/>
              <a:t>29</a:t>
            </a:fld>
            <a:endParaRPr lang="en-US" dirty="0" smtClean="0"/>
          </a:p>
        </p:txBody>
      </p:sp>
      <p:sp>
        <p:nvSpPr>
          <p:cNvPr id="69635" name="Rectangle 2"/>
          <p:cNvSpPr>
            <a:spLocks noGrp="1" noRot="1" noChangeAspect="1" noChangeArrowheads="1" noTextEdit="1"/>
          </p:cNvSpPr>
          <p:nvPr>
            <p:ph type="sldImg"/>
          </p:nvPr>
        </p:nvSpPr>
        <p:spPr>
          <a:ln cap="flat"/>
        </p:spPr>
      </p:sp>
      <p:sp>
        <p:nvSpPr>
          <p:cNvPr id="696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F6E7EA48-0529-4661-B6D6-E0C3EB046BAF}" type="slidenum">
              <a:rPr lang="en-US" smtClean="0"/>
              <a:pPr/>
              <a:t>30</a:t>
            </a:fld>
            <a:endParaRPr lang="en-US" dirty="0" smtClean="0"/>
          </a:p>
        </p:txBody>
      </p:sp>
      <p:sp>
        <p:nvSpPr>
          <p:cNvPr id="68611" name="Rectangle 2"/>
          <p:cNvSpPr>
            <a:spLocks noGrp="1" noRot="1" noChangeAspect="1" noChangeArrowheads="1" noTextEdit="1"/>
          </p:cNvSpPr>
          <p:nvPr>
            <p:ph type="sldImg"/>
          </p:nvPr>
        </p:nvSpPr>
        <p:spPr>
          <a:ln cap="flat"/>
        </p:spPr>
      </p:sp>
      <p:sp>
        <p:nvSpPr>
          <p:cNvPr id="686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713060-CD33-4119-B805-1FDD986287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ED1F71-33E3-46D0-A316-6DE3A8E39A04}"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8713060-CD33-4119-B805-1FDD9862870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ED1F71-33E3-46D0-A316-6DE3A8E39A04}" type="datetimeFigureOut">
              <a:rPr lang="en-US" smtClean="0"/>
              <a:pPr/>
              <a:t>4/22/2019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713060-CD33-4119-B805-1FDD9862870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38200"/>
            <a:ext cx="6705600" cy="1828800"/>
          </a:xfrm>
        </p:spPr>
        <p:txBody>
          <a:bodyPr>
            <a:normAutofit/>
          </a:bodyPr>
          <a:lstStyle/>
          <a:p>
            <a:pPr algn="ctr"/>
            <a:r>
              <a:rPr lang="en-US" sz="4000" dirty="0" smtClean="0">
                <a:solidFill>
                  <a:schemeClr val="tx1"/>
                </a:solidFill>
              </a:rPr>
              <a:t>How has space exploration benefited you?</a:t>
            </a:r>
            <a:endParaRPr lang="en-US" sz="4000" dirty="0">
              <a:solidFill>
                <a:schemeClr val="tx1"/>
              </a:solidFill>
            </a:endParaRPr>
          </a:p>
        </p:txBody>
      </p:sp>
      <p:sp>
        <p:nvSpPr>
          <p:cNvPr id="3" name="Subtitle 2"/>
          <p:cNvSpPr>
            <a:spLocks noGrp="1"/>
          </p:cNvSpPr>
          <p:nvPr>
            <p:ph type="subTitle" idx="1"/>
          </p:nvPr>
        </p:nvSpPr>
        <p:spPr>
          <a:xfrm>
            <a:off x="609600" y="3733800"/>
            <a:ext cx="7854696" cy="1752600"/>
          </a:xfrm>
        </p:spPr>
        <p:txBody>
          <a:bodyPr/>
          <a:lstStyle/>
          <a:p>
            <a:pPr algn="ctr"/>
            <a:r>
              <a:rPr lang="en-US" dirty="0" smtClean="0"/>
              <a:t>Frank T. Buzzard</a:t>
            </a:r>
          </a:p>
          <a:p>
            <a:pPr algn="ctr"/>
            <a:r>
              <a:rPr lang="en-US" dirty="0" smtClean="0"/>
              <a:t>Chief Engineer Space Shuttle and Space Station</a:t>
            </a:r>
          </a:p>
          <a:p>
            <a:pPr algn="ctr"/>
            <a:r>
              <a:rPr lang="en-US" dirty="0" smtClean="0"/>
              <a:t>NASA retired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11_parties_02.jpg"/>
          <p:cNvPicPr>
            <a:picLocks noChangeAspect="1"/>
          </p:cNvPicPr>
          <p:nvPr/>
        </p:nvPicPr>
        <p:blipFill>
          <a:blip r:embed="rId2" cstate="print"/>
          <a:stretch>
            <a:fillRect/>
          </a:stretch>
        </p:blipFill>
        <p:spPr>
          <a:xfrm>
            <a:off x="0" y="1524000"/>
            <a:ext cx="5819775" cy="3848100"/>
          </a:xfrm>
          <a:prstGeom prst="rect">
            <a:avLst/>
          </a:prstGeom>
        </p:spPr>
      </p:pic>
      <p:pic>
        <p:nvPicPr>
          <p:cNvPr id="5" name="Picture 4" descr="a11_parties_01.jpg"/>
          <p:cNvPicPr>
            <a:picLocks noChangeAspect="1"/>
          </p:cNvPicPr>
          <p:nvPr/>
        </p:nvPicPr>
        <p:blipFill>
          <a:blip r:embed="rId3" cstate="print"/>
          <a:stretch>
            <a:fillRect/>
          </a:stretch>
        </p:blipFill>
        <p:spPr>
          <a:xfrm>
            <a:off x="5893051" y="1295400"/>
            <a:ext cx="3250949" cy="4724400"/>
          </a:xfrm>
          <a:prstGeom prst="rect">
            <a:avLst/>
          </a:prstGeom>
        </p:spPr>
      </p:pic>
      <p:sp>
        <p:nvSpPr>
          <p:cNvPr id="6" name="Title 5"/>
          <p:cNvSpPr>
            <a:spLocks noGrp="1"/>
          </p:cNvSpPr>
          <p:nvPr>
            <p:ph type="title"/>
          </p:nvPr>
        </p:nvSpPr>
        <p:spPr>
          <a:xfrm>
            <a:off x="228600" y="152400"/>
            <a:ext cx="8915400" cy="1143000"/>
          </a:xfrm>
        </p:spPr>
        <p:txBody>
          <a:bodyPr>
            <a:normAutofit fontScale="90000"/>
          </a:bodyPr>
          <a:lstStyle/>
          <a:p>
            <a:pPr algn="ctr"/>
            <a:r>
              <a:rPr lang="en-US" sz="4000" b="1" dirty="0" smtClean="0">
                <a:effectLst>
                  <a:outerShdw blurRad="38100" dist="38100" dir="2700000" algn="tl">
                    <a:srgbClr val="000000">
                      <a:alpha val="43137"/>
                    </a:srgbClr>
                  </a:outerShdw>
                </a:effectLst>
              </a:rPr>
              <a:t>Who can forget the world’s celebration of America’s triumphant landing on the moon?</a:t>
            </a:r>
            <a:endParaRPr lang="en-US" sz="4000" b="1" dirty="0">
              <a:effectLst>
                <a:outerShdw blurRad="38100" dist="38100" dir="2700000" algn="tl">
                  <a:srgbClr val="000000">
                    <a:alpha val="43137"/>
                  </a:srgbClr>
                </a:outerShdw>
              </a:effectLst>
            </a:endParaRPr>
          </a:p>
        </p:txBody>
      </p:sp>
      <p:sp>
        <p:nvSpPr>
          <p:cNvPr id="7" name="TextBox 6"/>
          <p:cNvSpPr txBox="1"/>
          <p:nvPr/>
        </p:nvSpPr>
        <p:spPr>
          <a:xfrm>
            <a:off x="228600" y="5562600"/>
            <a:ext cx="4953000" cy="369332"/>
          </a:xfrm>
          <a:prstGeom prst="rect">
            <a:avLst/>
          </a:prstGeom>
          <a:noFill/>
        </p:spPr>
        <p:txBody>
          <a:bodyPr wrap="square" rtlCol="0">
            <a:spAutoFit/>
          </a:bodyPr>
          <a:lstStyle/>
          <a:p>
            <a:r>
              <a:rPr lang="en-US" dirty="0" smtClean="0"/>
              <a:t>Apollo 11 astronaut families erupt with joy!</a:t>
            </a:r>
            <a:endParaRPr lang="en-US" dirty="0"/>
          </a:p>
        </p:txBody>
      </p:sp>
      <p:sp>
        <p:nvSpPr>
          <p:cNvPr id="8" name="TextBox 7"/>
          <p:cNvSpPr txBox="1"/>
          <p:nvPr/>
        </p:nvSpPr>
        <p:spPr>
          <a:xfrm>
            <a:off x="6019800" y="6248400"/>
            <a:ext cx="3124200" cy="369332"/>
          </a:xfrm>
          <a:prstGeom prst="rect">
            <a:avLst/>
          </a:prstGeom>
          <a:noFill/>
        </p:spPr>
        <p:txBody>
          <a:bodyPr wrap="square" rtlCol="0">
            <a:spAutoFit/>
          </a:bodyPr>
          <a:lstStyle/>
          <a:p>
            <a:pPr algn="ctr"/>
            <a:r>
              <a:rPr lang="en-US" dirty="0" smtClean="0"/>
              <a:t>Mission Control goes wild!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4000" b="1" dirty="0" smtClean="0">
                <a:effectLst>
                  <a:outerShdw blurRad="38100" dist="38100" dir="2700000" algn="tl">
                    <a:srgbClr val="000000">
                      <a:alpha val="43137"/>
                    </a:srgbClr>
                  </a:outerShdw>
                </a:effectLst>
              </a:rPr>
              <a:t>Apollo 11 NYC ticker tape parade</a:t>
            </a:r>
            <a:endParaRPr lang="en-US" sz="4000" b="1" dirty="0">
              <a:effectLst>
                <a:outerShdw blurRad="38100" dist="38100" dir="2700000" algn="tl">
                  <a:srgbClr val="000000">
                    <a:alpha val="43137"/>
                  </a:srgbClr>
                </a:outerShdw>
              </a:effectLst>
            </a:endParaRPr>
          </a:p>
        </p:txBody>
      </p:sp>
      <p:pic>
        <p:nvPicPr>
          <p:cNvPr id="4" name="Content Placeholder 3" descr="a11_parties_10.jpg"/>
          <p:cNvPicPr>
            <a:picLocks noGrp="1" noChangeAspect="1"/>
          </p:cNvPicPr>
          <p:nvPr>
            <p:ph idx="1"/>
          </p:nvPr>
        </p:nvPicPr>
        <p:blipFill>
          <a:blip r:embed="rId2" cstate="print"/>
          <a:stretch>
            <a:fillRect/>
          </a:stretch>
        </p:blipFill>
        <p:spPr>
          <a:xfrm>
            <a:off x="381000" y="1265344"/>
            <a:ext cx="8458200" cy="55926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0288"/>
          </a:xfrm>
        </p:spPr>
        <p:txBody>
          <a:bodyPr>
            <a:normAutofit fontScale="90000"/>
          </a:bodyPr>
          <a:lstStyle/>
          <a:p>
            <a:pPr algn="ctr"/>
            <a:r>
              <a:rPr lang="en-US" sz="4400" b="1" dirty="0" smtClean="0">
                <a:effectLst>
                  <a:outerShdw blurRad="38100" dist="38100" dir="2700000" algn="tl">
                    <a:srgbClr val="000000">
                      <a:alpha val="43137"/>
                    </a:srgbClr>
                  </a:outerShdw>
                </a:effectLst>
              </a:rPr>
              <a:t>Indirect benefits of space exploration</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9144000" cy="5638800"/>
          </a:xfrm>
        </p:spPr>
        <p:txBody>
          <a:bodyPr>
            <a:normAutofit fontScale="92500" lnSpcReduction="10000"/>
          </a:bodyPr>
          <a:lstStyle/>
          <a:p>
            <a:r>
              <a:rPr lang="en-US" b="1" dirty="0" smtClean="0"/>
              <a:t>Inspiring the next generation </a:t>
            </a:r>
          </a:p>
          <a:p>
            <a:pPr lvl="1"/>
            <a:r>
              <a:rPr lang="en-US" sz="2600" dirty="0" smtClean="0"/>
              <a:t>Leadership in science, math, and technology development</a:t>
            </a:r>
          </a:p>
          <a:p>
            <a:pPr lvl="1"/>
            <a:r>
              <a:rPr lang="en-US" sz="2600" dirty="0" smtClean="0"/>
              <a:t>Attracting our best and brightest at the cutting edge</a:t>
            </a:r>
          </a:p>
          <a:p>
            <a:pPr lvl="1"/>
            <a:r>
              <a:rPr lang="en-US" sz="2600" dirty="0" smtClean="0"/>
              <a:t>Going where no one has gone before for the benefit of all</a:t>
            </a:r>
          </a:p>
          <a:p>
            <a:r>
              <a:rPr lang="en-US" b="1" dirty="0" smtClean="0"/>
              <a:t>A Continued belief in American Excellence and respect in ourselves and around the world</a:t>
            </a:r>
          </a:p>
          <a:p>
            <a:r>
              <a:rPr lang="en-US" b="1" dirty="0" smtClean="0"/>
              <a:t>A better world for our children and grandchildren</a:t>
            </a:r>
          </a:p>
          <a:p>
            <a:r>
              <a:rPr lang="en-US" b="1" dirty="0" smtClean="0"/>
              <a:t>Understanding and solving our environmental issues</a:t>
            </a:r>
          </a:p>
          <a:p>
            <a:r>
              <a:rPr lang="en-US" b="1" dirty="0" smtClean="0"/>
              <a:t>Building trust and cooperation among nations—ISS</a:t>
            </a:r>
          </a:p>
          <a:p>
            <a:r>
              <a:rPr lang="en-US" b="1" dirty="0" smtClean="0"/>
              <a:t>Learning to live and work in space—the next frontier</a:t>
            </a:r>
          </a:p>
          <a:p>
            <a:r>
              <a:rPr lang="en-US" b="1" dirty="0" smtClean="0"/>
              <a:t>The ability to colonize our solar system.  Perhaps avoid the fate of the dinosaurs?</a:t>
            </a:r>
          </a:p>
          <a:p>
            <a:endParaRPr lang="en-US" b="1" dirty="0" smtClean="0"/>
          </a:p>
          <a:p>
            <a:pPr lvl="1">
              <a:buNone/>
            </a:pPr>
            <a:r>
              <a:rPr lang="en-US" b="1" dirty="0" smtClean="0"/>
              <a:t>	</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6488"/>
          </a:xfrm>
        </p:spPr>
        <p:txBody>
          <a:bodyPr>
            <a:normAutofit fontScale="90000"/>
          </a:bodyPr>
          <a:lstStyle/>
          <a:p>
            <a:pPr algn="ctr"/>
            <a:r>
              <a:rPr lang="en-US" b="1" dirty="0" smtClean="0">
                <a:effectLst>
                  <a:outerShdw blurRad="38100" dist="38100" dir="2700000" algn="tl">
                    <a:srgbClr val="000000">
                      <a:alpha val="43137"/>
                    </a:srgbClr>
                  </a:outerShdw>
                </a:effectLst>
              </a:rPr>
              <a:t>Direct benefits space exploration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43000"/>
            <a:ext cx="8839200" cy="5562600"/>
          </a:xfrm>
        </p:spPr>
        <p:txBody>
          <a:bodyPr/>
          <a:lstStyle/>
          <a:p>
            <a:r>
              <a:rPr lang="en-US" b="1" dirty="0" smtClean="0"/>
              <a:t>Satellites</a:t>
            </a:r>
          </a:p>
          <a:p>
            <a:pPr lvl="1"/>
            <a:r>
              <a:rPr lang="en-US" dirty="0" smtClean="0"/>
              <a:t>Instant, world-wide communications</a:t>
            </a:r>
          </a:p>
          <a:p>
            <a:pPr lvl="1"/>
            <a:r>
              <a:rPr lang="en-US" dirty="0" smtClean="0"/>
              <a:t>World-wide television</a:t>
            </a:r>
          </a:p>
          <a:p>
            <a:pPr lvl="1"/>
            <a:r>
              <a:rPr lang="en-US" dirty="0" smtClean="0"/>
              <a:t>Weather forecasts, hurricane warning, climate modeling</a:t>
            </a:r>
          </a:p>
          <a:p>
            <a:pPr lvl="1"/>
            <a:r>
              <a:rPr lang="en-US" dirty="0" smtClean="0"/>
              <a:t>GPS navigation</a:t>
            </a:r>
          </a:p>
          <a:p>
            <a:pPr lvl="1"/>
            <a:r>
              <a:rPr lang="en-US" dirty="0" smtClean="0"/>
              <a:t>Earth resources monitoring and crop forecasts</a:t>
            </a:r>
          </a:p>
          <a:p>
            <a:pPr lvl="1"/>
            <a:r>
              <a:rPr lang="en-US" dirty="0" smtClean="0"/>
              <a:t>Transportation tracking and optimization-aircraft, ships, rail, trucks, canals</a:t>
            </a:r>
          </a:p>
          <a:p>
            <a:pPr lvl="1"/>
            <a:r>
              <a:rPr lang="en-US" dirty="0" smtClean="0"/>
              <a:t>Military surveillance and real-time command and control</a:t>
            </a:r>
          </a:p>
          <a:p>
            <a:pPr lvl="1"/>
            <a:r>
              <a:rPr lang="en-US" dirty="0" smtClean="0"/>
              <a:t>Solar storm monitoring and radiation warning</a:t>
            </a:r>
          </a:p>
          <a:p>
            <a:pPr lvl="1"/>
            <a:r>
              <a:rPr lang="en-US" dirty="0" smtClean="0"/>
              <a:t>Astronomy and Cosmology Research—understanding our universe and solar system</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mm Sat.png"/>
          <p:cNvPicPr>
            <a:picLocks noChangeAspect="1"/>
          </p:cNvPicPr>
          <p:nvPr/>
        </p:nvPicPr>
        <p:blipFill>
          <a:blip r:embed="rId2" cstate="print"/>
          <a:stretch>
            <a:fillRect/>
          </a:stretch>
        </p:blipFill>
        <p:spPr>
          <a:xfrm>
            <a:off x="0" y="0"/>
            <a:ext cx="4267200" cy="3582910"/>
          </a:xfrm>
          <a:prstGeom prst="rect">
            <a:avLst/>
          </a:prstGeom>
        </p:spPr>
      </p:pic>
      <p:pic>
        <p:nvPicPr>
          <p:cNvPr id="5" name="Picture 4" descr="weather satellites.jpg"/>
          <p:cNvPicPr>
            <a:picLocks noChangeAspect="1"/>
          </p:cNvPicPr>
          <p:nvPr/>
        </p:nvPicPr>
        <p:blipFill>
          <a:blip r:embed="rId3" cstate="print"/>
          <a:stretch>
            <a:fillRect/>
          </a:stretch>
        </p:blipFill>
        <p:spPr>
          <a:xfrm>
            <a:off x="4343400" y="0"/>
            <a:ext cx="4800600" cy="3600450"/>
          </a:xfrm>
          <a:prstGeom prst="rect">
            <a:avLst/>
          </a:prstGeom>
        </p:spPr>
      </p:pic>
      <p:pic>
        <p:nvPicPr>
          <p:cNvPr id="6" name="Picture 5" descr="GPS-constellation.jpg"/>
          <p:cNvPicPr>
            <a:picLocks noChangeAspect="1"/>
          </p:cNvPicPr>
          <p:nvPr/>
        </p:nvPicPr>
        <p:blipFill>
          <a:blip r:embed="rId4" cstate="print"/>
          <a:stretch>
            <a:fillRect/>
          </a:stretch>
        </p:blipFill>
        <p:spPr>
          <a:xfrm>
            <a:off x="0" y="3733800"/>
            <a:ext cx="4698045" cy="3124200"/>
          </a:xfrm>
          <a:prstGeom prst="rect">
            <a:avLst/>
          </a:prstGeom>
        </p:spPr>
      </p:pic>
      <p:pic>
        <p:nvPicPr>
          <p:cNvPr id="7" name="Picture 6" descr="Curiosity Rover.jpg"/>
          <p:cNvPicPr>
            <a:picLocks noChangeAspect="1"/>
          </p:cNvPicPr>
          <p:nvPr/>
        </p:nvPicPr>
        <p:blipFill>
          <a:blip r:embed="rId5" cstate="print"/>
          <a:stretch>
            <a:fillRect/>
          </a:stretch>
        </p:blipFill>
        <p:spPr>
          <a:xfrm>
            <a:off x="4953000" y="3711022"/>
            <a:ext cx="4190999" cy="3146978"/>
          </a:xfrm>
          <a:prstGeom prst="rect">
            <a:avLst/>
          </a:prstGeom>
        </p:spPr>
      </p:pic>
      <p:sp>
        <p:nvSpPr>
          <p:cNvPr id="8" name="TextBox 7"/>
          <p:cNvSpPr txBox="1"/>
          <p:nvPr/>
        </p:nvSpPr>
        <p:spPr>
          <a:xfrm>
            <a:off x="5410200" y="3810000"/>
            <a:ext cx="3276600" cy="369332"/>
          </a:xfrm>
          <a:prstGeom prst="rect">
            <a:avLst/>
          </a:prstGeom>
          <a:noFill/>
        </p:spPr>
        <p:txBody>
          <a:bodyPr wrap="square" rtlCol="0">
            <a:spAutoFit/>
          </a:bodyPr>
          <a:lstStyle/>
          <a:p>
            <a:pPr algn="ctr"/>
            <a:r>
              <a:rPr lang="en-US" dirty="0" smtClean="0">
                <a:solidFill>
                  <a:schemeClr val="bg1"/>
                </a:solidFill>
              </a:rPr>
              <a:t>Curiosity Rover on Mars</a:t>
            </a:r>
            <a:endParaRPr lang="en-US" dirty="0">
              <a:solidFill>
                <a:schemeClr val="bg1"/>
              </a:solidFill>
            </a:endParaRPr>
          </a:p>
        </p:txBody>
      </p:sp>
      <p:sp>
        <p:nvSpPr>
          <p:cNvPr id="9" name="TextBox 8"/>
          <p:cNvSpPr txBox="1"/>
          <p:nvPr/>
        </p:nvSpPr>
        <p:spPr>
          <a:xfrm>
            <a:off x="152400" y="3810000"/>
            <a:ext cx="990600" cy="369332"/>
          </a:xfrm>
          <a:prstGeom prst="rect">
            <a:avLst/>
          </a:prstGeom>
          <a:noFill/>
        </p:spPr>
        <p:txBody>
          <a:bodyPr wrap="square" rtlCol="0">
            <a:spAutoFit/>
          </a:bodyPr>
          <a:lstStyle/>
          <a:p>
            <a:pPr algn="ctr"/>
            <a:r>
              <a:rPr lang="en-US" dirty="0" smtClean="0"/>
              <a:t>GPS</a:t>
            </a:r>
            <a:endParaRPr lang="en-US" dirty="0"/>
          </a:p>
        </p:txBody>
      </p:sp>
      <p:sp>
        <p:nvSpPr>
          <p:cNvPr id="10" name="TextBox 9"/>
          <p:cNvSpPr txBox="1"/>
          <p:nvPr/>
        </p:nvSpPr>
        <p:spPr>
          <a:xfrm>
            <a:off x="381000" y="0"/>
            <a:ext cx="3352800" cy="369332"/>
          </a:xfrm>
          <a:prstGeom prst="rect">
            <a:avLst/>
          </a:prstGeom>
          <a:noFill/>
        </p:spPr>
        <p:txBody>
          <a:bodyPr wrap="square" rtlCol="0">
            <a:spAutoFit/>
          </a:bodyPr>
          <a:lstStyle/>
          <a:p>
            <a:pPr algn="ctr"/>
            <a:r>
              <a:rPr lang="en-US" dirty="0" smtClean="0"/>
              <a:t>Communication Satellite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ASA Atmospheric Science Instrument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152400"/>
            <a:ext cx="91440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Understanding our atmosphere protects life on Earth</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descr="Canberra DSN.jpg"/>
          <p:cNvPicPr>
            <a:picLocks noChangeAspect="1"/>
          </p:cNvPicPr>
          <p:nvPr/>
        </p:nvPicPr>
        <p:blipFill>
          <a:blip r:embed="rId2" cstate="print"/>
          <a:stretch>
            <a:fillRect/>
          </a:stretch>
        </p:blipFill>
        <p:spPr>
          <a:xfrm>
            <a:off x="0" y="1752600"/>
            <a:ext cx="9095828" cy="5105400"/>
          </a:xfrm>
          <a:prstGeom prst="rect">
            <a:avLst/>
          </a:prstGeom>
        </p:spPr>
      </p:pic>
      <p:sp>
        <p:nvSpPr>
          <p:cNvPr id="3" name="TextBox 2"/>
          <p:cNvSpPr txBox="1"/>
          <p:nvPr/>
        </p:nvSpPr>
        <p:spPr>
          <a:xfrm>
            <a:off x="0" y="152400"/>
            <a:ext cx="9144000" cy="1569660"/>
          </a:xfrm>
          <a:prstGeom prst="rect">
            <a:avLst/>
          </a:prstGeom>
          <a:noFill/>
        </p:spPr>
        <p:txBody>
          <a:bodyPr wrap="square" rtlCol="0">
            <a:spAutoFit/>
          </a:bodyPr>
          <a:lstStyle/>
          <a:p>
            <a:pPr algn="ctr"/>
            <a:r>
              <a:rPr lang="en-US" sz="2800" b="1" dirty="0" smtClean="0"/>
              <a:t>NASA Deep Space Network  Canberra, Australia</a:t>
            </a:r>
          </a:p>
          <a:p>
            <a:pPr algn="ctr"/>
            <a:r>
              <a:rPr lang="en-US" sz="2000" b="1" dirty="0" smtClean="0"/>
              <a:t>Located at Tidbinbilla 35kms SW of Canberra</a:t>
            </a:r>
            <a:r>
              <a:rPr lang="en-US" sz="2800" b="1" dirty="0" smtClean="0"/>
              <a:t> </a:t>
            </a:r>
            <a:r>
              <a:rPr lang="en-US" sz="2000" b="1" dirty="0" smtClean="0"/>
              <a:t>, Australia has supported space exploration since 1965.  Canberra Space Center is currently supporting 45 space missions-command, control, and telemetry</a:t>
            </a:r>
            <a:endParaRPr lang="en-US" sz="2800" b="1"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nberra DSN46.jpg"/>
          <p:cNvPicPr>
            <a:picLocks noChangeAspect="1"/>
          </p:cNvPicPr>
          <p:nvPr/>
        </p:nvPicPr>
        <p:blipFill>
          <a:blip r:embed="rId2" cstate="print"/>
          <a:stretch>
            <a:fillRect/>
          </a:stretch>
        </p:blipFill>
        <p:spPr>
          <a:xfrm>
            <a:off x="2763345" y="3276600"/>
            <a:ext cx="6380655" cy="3581400"/>
          </a:xfrm>
          <a:prstGeom prst="rect">
            <a:avLst/>
          </a:prstGeom>
        </p:spPr>
      </p:pic>
      <p:pic>
        <p:nvPicPr>
          <p:cNvPr id="3" name="Picture 2" descr="DSN worldmap.gif"/>
          <p:cNvPicPr>
            <a:picLocks noChangeAspect="1"/>
          </p:cNvPicPr>
          <p:nvPr/>
        </p:nvPicPr>
        <p:blipFill>
          <a:blip r:embed="rId3" cstate="print"/>
          <a:stretch>
            <a:fillRect/>
          </a:stretch>
        </p:blipFill>
        <p:spPr>
          <a:xfrm>
            <a:off x="2856882" y="228600"/>
            <a:ext cx="6287118" cy="2743200"/>
          </a:xfrm>
          <a:prstGeom prst="rect">
            <a:avLst/>
          </a:prstGeom>
        </p:spPr>
      </p:pic>
      <p:sp>
        <p:nvSpPr>
          <p:cNvPr id="4" name="TextBox 3"/>
          <p:cNvSpPr txBox="1"/>
          <p:nvPr/>
        </p:nvSpPr>
        <p:spPr>
          <a:xfrm>
            <a:off x="0" y="381000"/>
            <a:ext cx="2895600" cy="2677656"/>
          </a:xfrm>
          <a:prstGeom prst="rect">
            <a:avLst/>
          </a:prstGeom>
          <a:noFill/>
        </p:spPr>
        <p:txBody>
          <a:bodyPr wrap="square" rtlCol="0">
            <a:spAutoFit/>
          </a:bodyPr>
          <a:lstStyle/>
          <a:p>
            <a:pPr algn="ctr"/>
            <a:r>
              <a:rPr lang="en-US" sz="2400" dirty="0" smtClean="0"/>
              <a:t>NASA Deep Space Network DSN allows continuous  communication with spacecraft  from 3 world sites 120 deg apart</a:t>
            </a:r>
            <a:endParaRPr lang="en-US" sz="2400" dirty="0"/>
          </a:p>
        </p:txBody>
      </p:sp>
      <p:sp>
        <p:nvSpPr>
          <p:cNvPr id="5" name="TextBox 4"/>
          <p:cNvSpPr txBox="1"/>
          <p:nvPr/>
        </p:nvSpPr>
        <p:spPr>
          <a:xfrm>
            <a:off x="0" y="3733800"/>
            <a:ext cx="2743200" cy="2677656"/>
          </a:xfrm>
          <a:prstGeom prst="rect">
            <a:avLst/>
          </a:prstGeom>
          <a:noFill/>
        </p:spPr>
        <p:txBody>
          <a:bodyPr wrap="square" rtlCol="0">
            <a:spAutoFit/>
          </a:bodyPr>
          <a:lstStyle/>
          <a:p>
            <a:pPr algn="ctr"/>
            <a:r>
              <a:rPr lang="en-US" sz="2400" dirty="0" smtClean="0"/>
              <a:t>Canberra, Australia DSN 46 transmitted to the world Neil Armstrong's first steps on the moon July 69</a:t>
            </a:r>
            <a:endParaRPr lang="en-US" sz="2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descr="Australian Astronaut_Andy_Thomas.jpg"/>
          <p:cNvPicPr>
            <a:picLocks noChangeAspect="1"/>
          </p:cNvPicPr>
          <p:nvPr/>
        </p:nvPicPr>
        <p:blipFill>
          <a:blip r:embed="rId2" cstate="print"/>
          <a:stretch>
            <a:fillRect/>
          </a:stretch>
        </p:blipFill>
        <p:spPr>
          <a:xfrm>
            <a:off x="3724656" y="55476"/>
            <a:ext cx="5419344" cy="6802524"/>
          </a:xfrm>
          <a:prstGeom prst="rect">
            <a:avLst/>
          </a:prstGeom>
        </p:spPr>
      </p:pic>
      <p:sp>
        <p:nvSpPr>
          <p:cNvPr id="3" name="TextBox 2"/>
          <p:cNvSpPr txBox="1"/>
          <p:nvPr/>
        </p:nvSpPr>
        <p:spPr>
          <a:xfrm>
            <a:off x="304800" y="381000"/>
            <a:ext cx="3124200" cy="5262979"/>
          </a:xfrm>
          <a:prstGeom prst="rect">
            <a:avLst/>
          </a:prstGeom>
          <a:noFill/>
        </p:spPr>
        <p:txBody>
          <a:bodyPr wrap="square" rtlCol="0">
            <a:spAutoFit/>
          </a:bodyPr>
          <a:lstStyle/>
          <a:p>
            <a:pPr algn="ctr"/>
            <a:r>
              <a:rPr lang="en-US" sz="2400" dirty="0" smtClean="0"/>
              <a:t>Australian Astronaut</a:t>
            </a:r>
          </a:p>
          <a:p>
            <a:pPr algn="ctr"/>
            <a:r>
              <a:rPr lang="en-US" sz="2400" dirty="0" smtClean="0"/>
              <a:t>Andy Thomas, born Dec 1951 in Adelaide, flew on four Space Shuttle missions. </a:t>
            </a:r>
          </a:p>
          <a:p>
            <a:pPr algn="ctr"/>
            <a:r>
              <a:rPr lang="en-US" sz="2400" dirty="0" smtClean="0"/>
              <a:t>Andy was selected as a NASA astronaut in 1992.  He flew a long duration mission on the Russia space station Mir in 1998 completing 141 days in space and 2,250 orbits of the earth  </a:t>
            </a:r>
            <a:endParaRPr lang="en-US" sz="2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6488"/>
          </a:xfrm>
        </p:spPr>
        <p:txBody>
          <a:bodyPr>
            <a:normAutofit fontScale="90000"/>
          </a:bodyPr>
          <a:lstStyle/>
          <a:p>
            <a:pPr algn="ctr"/>
            <a:r>
              <a:rPr lang="en-US" sz="4400" b="1" dirty="0" smtClean="0">
                <a:effectLst>
                  <a:outerShdw blurRad="38100" dist="38100" dir="2700000" algn="tl">
                    <a:srgbClr val="000000">
                      <a:alpha val="43137"/>
                    </a:srgbClr>
                  </a:outerShdw>
                </a:effectLst>
              </a:rPr>
              <a:t>Direct benefits  of space exploration</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9144000" cy="6019800"/>
          </a:xfrm>
        </p:spPr>
        <p:txBody>
          <a:bodyPr/>
          <a:lstStyle/>
          <a:p>
            <a:r>
              <a:rPr lang="en-US" b="1" dirty="0" smtClean="0"/>
              <a:t>Technology Driver</a:t>
            </a:r>
          </a:p>
          <a:p>
            <a:pPr lvl="1"/>
            <a:r>
              <a:rPr lang="en-US" b="1" dirty="0" smtClean="0"/>
              <a:t>Computers</a:t>
            </a:r>
            <a:r>
              <a:rPr lang="en-US" dirty="0" smtClean="0"/>
              <a:t>--smaller, faster, more memory, lower power</a:t>
            </a:r>
          </a:p>
          <a:p>
            <a:pPr lvl="1"/>
            <a:r>
              <a:rPr lang="en-US" b="1" dirty="0" smtClean="0"/>
              <a:t>Data compression and transmission</a:t>
            </a:r>
            <a:r>
              <a:rPr lang="en-US" dirty="0" smtClean="0"/>
              <a:t>—smart cell phones, voice , text, fax, internet, science collaboration, data processing</a:t>
            </a:r>
          </a:p>
          <a:p>
            <a:pPr lvl="1"/>
            <a:r>
              <a:rPr lang="en-US" b="1" dirty="0" smtClean="0"/>
              <a:t>Green energy and battery advances</a:t>
            </a:r>
            <a:r>
              <a:rPr lang="en-US" dirty="0" smtClean="0"/>
              <a:t>—Solar  cells, fuel cells, Nickel metal hydride, Lithium Ion, conversion efficiency</a:t>
            </a:r>
          </a:p>
          <a:p>
            <a:pPr lvl="1"/>
            <a:r>
              <a:rPr lang="en-US" b="1" dirty="0" smtClean="0"/>
              <a:t>Materials research</a:t>
            </a:r>
            <a:r>
              <a:rPr lang="en-US" dirty="0" smtClean="0"/>
              <a:t>—composites, ceramics, kevlar, semiconductors/ICs,  high strength/light weight metals</a:t>
            </a:r>
          </a:p>
          <a:p>
            <a:pPr lvl="1"/>
            <a:r>
              <a:rPr lang="en-US" b="1" dirty="0" smtClean="0"/>
              <a:t>Medical monitoring and diagnostics</a:t>
            </a:r>
            <a:r>
              <a:rPr lang="en-US" dirty="0" smtClean="0"/>
              <a:t>—MRI, Cat Scan, heart monitors, ER and ambulance support, heart pump </a:t>
            </a:r>
          </a:p>
          <a:p>
            <a:pPr lvl="1"/>
            <a:r>
              <a:rPr lang="en-US" b="1" dirty="0" smtClean="0"/>
              <a:t>Power and propulsion</a:t>
            </a:r>
            <a:r>
              <a:rPr lang="en-US" dirty="0" smtClean="0"/>
              <a:t>—high efficiency, low noise, reliability </a:t>
            </a:r>
          </a:p>
          <a:p>
            <a:pPr lvl="1"/>
            <a:r>
              <a:rPr lang="en-US" b="1" dirty="0" smtClean="0"/>
              <a:t>Aerodynamics and structures</a:t>
            </a:r>
            <a:r>
              <a:rPr lang="en-US" dirty="0" smtClean="0"/>
              <a:t>—high speed, low drag, high temperature performance</a:t>
            </a:r>
          </a:p>
          <a:p>
            <a:pPr lvl="1"/>
            <a:r>
              <a:rPr lang="en-US" b="1" dirty="0" smtClean="0"/>
              <a:t>Water purification—</a:t>
            </a:r>
            <a:r>
              <a:rPr lang="en-US" dirty="0" smtClean="0"/>
              <a:t>pure water for remote locations</a:t>
            </a:r>
            <a:endParaRPr lang="en-US" b="1"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4088"/>
          </a:xfrm>
        </p:spPr>
        <p:txBody>
          <a:bodyPr>
            <a:normAutofit/>
          </a:bodyPr>
          <a:lstStyle/>
          <a:p>
            <a:pPr algn="ctr"/>
            <a:r>
              <a:rPr lang="en-US" sz="4000" b="1" dirty="0" smtClean="0">
                <a:effectLst>
                  <a:outerShdw blurRad="38100" dist="38100" dir="2700000" algn="tl">
                    <a:srgbClr val="000000">
                      <a:alpha val="43137"/>
                    </a:srgbClr>
                  </a:outerShdw>
                </a:effectLst>
              </a:rPr>
              <a:t>Why do we explore?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9144000" cy="5867400"/>
          </a:xfrm>
        </p:spPr>
        <p:txBody>
          <a:bodyPr/>
          <a:lstStyle/>
          <a:p>
            <a:pPr algn="ctr">
              <a:buNone/>
            </a:pPr>
            <a:r>
              <a:rPr lang="en-US" dirty="0" smtClean="0"/>
              <a:t>It is a fundamental part of our human nature.  It is in our DNA.  Survival. Curiosity.  Exploration is in our soul!</a:t>
            </a:r>
            <a:endParaRPr lang="en-US" dirty="0"/>
          </a:p>
        </p:txBody>
      </p:sp>
      <p:pic>
        <p:nvPicPr>
          <p:cNvPr id="4" name="Picture 3" descr="migration.jpg"/>
          <p:cNvPicPr>
            <a:picLocks noChangeAspect="1"/>
          </p:cNvPicPr>
          <p:nvPr/>
        </p:nvPicPr>
        <p:blipFill>
          <a:blip r:embed="rId2" cstate="print"/>
          <a:stretch>
            <a:fillRect/>
          </a:stretch>
        </p:blipFill>
        <p:spPr>
          <a:xfrm>
            <a:off x="990600" y="1752600"/>
            <a:ext cx="7010400" cy="49267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2688"/>
          </a:xfrm>
        </p:spPr>
        <p:txBody>
          <a:bodyPr>
            <a:normAutofit/>
          </a:bodyPr>
          <a:lstStyle/>
          <a:p>
            <a:pPr algn="ctr"/>
            <a:r>
              <a:rPr lang="en-US" sz="4400" b="1" dirty="0" smtClean="0">
                <a:effectLst>
                  <a:outerShdw blurRad="38100" dist="38100" dir="2700000" algn="tl">
                    <a:srgbClr val="000000">
                      <a:alpha val="43137"/>
                    </a:srgbClr>
                  </a:outerShdw>
                </a:effectLst>
              </a:rPr>
              <a:t>Direct benefits of space exploration</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5791200"/>
          </a:xfrm>
        </p:spPr>
        <p:txBody>
          <a:bodyPr/>
          <a:lstStyle/>
          <a:p>
            <a:r>
              <a:rPr lang="en-US" b="1" dirty="0" smtClean="0"/>
              <a:t>Economic growth</a:t>
            </a:r>
          </a:p>
          <a:p>
            <a:pPr lvl="1"/>
            <a:r>
              <a:rPr lang="en-US" dirty="0" smtClean="0"/>
              <a:t>Technology spinoff to multiple applications.  A better life for all who follow us.</a:t>
            </a:r>
          </a:p>
          <a:p>
            <a:pPr lvl="1"/>
            <a:r>
              <a:rPr lang="en-US" dirty="0" smtClean="0"/>
              <a:t>New industries, products  and manufacturing innovation</a:t>
            </a:r>
          </a:p>
          <a:p>
            <a:pPr lvl="1"/>
            <a:r>
              <a:rPr lang="en-US" dirty="0" smtClean="0"/>
              <a:t>Robotics and manufacturing efficiencies</a:t>
            </a:r>
          </a:p>
          <a:p>
            <a:pPr lvl="1"/>
            <a:r>
              <a:rPr lang="en-US" dirty="0" smtClean="0"/>
              <a:t>$</a:t>
            </a:r>
            <a:r>
              <a:rPr lang="en-US" sz="2800" dirty="0" smtClean="0"/>
              <a:t>1</a:t>
            </a:r>
            <a:r>
              <a:rPr lang="en-US" dirty="0" smtClean="0"/>
              <a:t> spent on space generates $8 growth in manufacturing, medicine, research, education, transportation infrastructure. </a:t>
            </a:r>
          </a:p>
          <a:p>
            <a:r>
              <a:rPr lang="en-US" b="1" dirty="0" smtClean="0"/>
              <a:t>Peace through strength</a:t>
            </a:r>
          </a:p>
          <a:p>
            <a:pPr lvl="1"/>
            <a:r>
              <a:rPr lang="en-US" dirty="0" smtClean="0"/>
              <a:t>Surveillance and Command Control and Communication-C3</a:t>
            </a:r>
          </a:p>
          <a:p>
            <a:pPr lvl="1"/>
            <a:r>
              <a:rPr lang="en-US" dirty="0" smtClean="0"/>
              <a:t>Smart weapons and intelligent robotic systems</a:t>
            </a:r>
          </a:p>
          <a:p>
            <a:pPr lvl="1"/>
            <a:r>
              <a:rPr lang="en-US" dirty="0" smtClean="0"/>
              <a:t>Overwhelming superiority and power projection</a:t>
            </a:r>
          </a:p>
          <a:p>
            <a:pPr lvl="1"/>
            <a:endParaRPr lang="en-US" dirty="0" smtClean="0"/>
          </a:p>
          <a:p>
            <a:pPr lvl="1"/>
            <a:endParaRPr lang="en-US" dirty="0" smtClean="0"/>
          </a:p>
          <a:p>
            <a:pPr lvl="1"/>
            <a:endParaRPr lang="en-US" dirty="0" smtClean="0"/>
          </a:p>
        </p:txBody>
      </p:sp>
      <p:sp>
        <p:nvSpPr>
          <p:cNvPr id="4" name="TextBox 3"/>
          <p:cNvSpPr txBox="1"/>
          <p:nvPr/>
        </p:nvSpPr>
        <p:spPr>
          <a:xfrm>
            <a:off x="228600" y="5874603"/>
            <a:ext cx="8915400" cy="830997"/>
          </a:xfrm>
          <a:prstGeom prst="rect">
            <a:avLst/>
          </a:prstGeom>
          <a:noFill/>
        </p:spPr>
        <p:txBody>
          <a:bodyPr wrap="square" rtlCol="0">
            <a:spAutoFit/>
          </a:bodyPr>
          <a:lstStyle/>
          <a:p>
            <a:r>
              <a:rPr lang="en-US" sz="2400" dirty="0"/>
              <a:t>Many more examples of valuable “Spinoff Technologies” we use in everyday life are found at  </a:t>
            </a:r>
            <a:r>
              <a:rPr lang="en-US" sz="2400" b="1" dirty="0">
                <a:solidFill>
                  <a:srgbClr val="FF0000"/>
                </a:solidFill>
              </a:rPr>
              <a:t>Spinoff.nasa.gov</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phone.jpg"/>
          <p:cNvPicPr>
            <a:picLocks noChangeAspect="1"/>
          </p:cNvPicPr>
          <p:nvPr/>
        </p:nvPicPr>
        <p:blipFill>
          <a:blip r:embed="rId2" cstate="print"/>
          <a:stretch>
            <a:fillRect/>
          </a:stretch>
        </p:blipFill>
        <p:spPr>
          <a:xfrm>
            <a:off x="0" y="0"/>
            <a:ext cx="2533650" cy="3770002"/>
          </a:xfrm>
          <a:prstGeom prst="rect">
            <a:avLst/>
          </a:prstGeom>
        </p:spPr>
      </p:pic>
      <p:pic>
        <p:nvPicPr>
          <p:cNvPr id="5" name="Picture 4" descr="laptop.jpg"/>
          <p:cNvPicPr>
            <a:picLocks noChangeAspect="1"/>
          </p:cNvPicPr>
          <p:nvPr/>
        </p:nvPicPr>
        <p:blipFill>
          <a:blip r:embed="rId3" cstate="print"/>
          <a:stretch>
            <a:fillRect/>
          </a:stretch>
        </p:blipFill>
        <p:spPr>
          <a:xfrm>
            <a:off x="0" y="4648200"/>
            <a:ext cx="2534174" cy="2209800"/>
          </a:xfrm>
          <a:prstGeom prst="rect">
            <a:avLst/>
          </a:prstGeom>
        </p:spPr>
      </p:pic>
      <p:pic>
        <p:nvPicPr>
          <p:cNvPr id="6" name="Picture 5" descr="EngineB787.gif"/>
          <p:cNvPicPr>
            <a:picLocks noChangeAspect="1"/>
          </p:cNvPicPr>
          <p:nvPr/>
        </p:nvPicPr>
        <p:blipFill>
          <a:blip r:embed="rId4" cstate="print"/>
          <a:stretch>
            <a:fillRect/>
          </a:stretch>
        </p:blipFill>
        <p:spPr>
          <a:xfrm>
            <a:off x="4596245" y="152400"/>
            <a:ext cx="4547755" cy="2971800"/>
          </a:xfrm>
          <a:prstGeom prst="rect">
            <a:avLst/>
          </a:prstGeom>
        </p:spPr>
      </p:pic>
      <p:pic>
        <p:nvPicPr>
          <p:cNvPr id="7" name="Picture 6" descr="CT-Scan.jpg"/>
          <p:cNvPicPr>
            <a:picLocks noChangeAspect="1"/>
          </p:cNvPicPr>
          <p:nvPr/>
        </p:nvPicPr>
        <p:blipFill>
          <a:blip r:embed="rId5" cstate="print"/>
          <a:stretch>
            <a:fillRect/>
          </a:stretch>
        </p:blipFill>
        <p:spPr>
          <a:xfrm>
            <a:off x="4571999" y="3788012"/>
            <a:ext cx="4571999" cy="3069988"/>
          </a:xfrm>
          <a:prstGeom prst="rect">
            <a:avLst/>
          </a:prstGeom>
        </p:spPr>
      </p:pic>
      <p:pic>
        <p:nvPicPr>
          <p:cNvPr id="8" name="Picture 7" descr="auto LI ion batt.jpg"/>
          <p:cNvPicPr>
            <a:picLocks noChangeAspect="1"/>
          </p:cNvPicPr>
          <p:nvPr/>
        </p:nvPicPr>
        <p:blipFill>
          <a:blip r:embed="rId6" cstate="print"/>
          <a:stretch>
            <a:fillRect/>
          </a:stretch>
        </p:blipFill>
        <p:spPr>
          <a:xfrm>
            <a:off x="2362200" y="1143000"/>
            <a:ext cx="2815266" cy="3971925"/>
          </a:xfrm>
          <a:prstGeom prst="rect">
            <a:avLst/>
          </a:prstGeom>
        </p:spPr>
      </p:pic>
      <p:sp>
        <p:nvSpPr>
          <p:cNvPr id="9" name="TextBox 8"/>
          <p:cNvSpPr txBox="1"/>
          <p:nvPr/>
        </p:nvSpPr>
        <p:spPr>
          <a:xfrm>
            <a:off x="0" y="3886200"/>
            <a:ext cx="2057400" cy="646331"/>
          </a:xfrm>
          <a:prstGeom prst="rect">
            <a:avLst/>
          </a:prstGeom>
          <a:noFill/>
        </p:spPr>
        <p:txBody>
          <a:bodyPr wrap="square" rtlCol="0">
            <a:spAutoFit/>
          </a:bodyPr>
          <a:lstStyle/>
          <a:p>
            <a:r>
              <a:rPr lang="en-US" dirty="0" smtClean="0"/>
              <a:t>iPhone 5 and laptop computer</a:t>
            </a:r>
            <a:endParaRPr lang="en-US" dirty="0"/>
          </a:p>
        </p:txBody>
      </p:sp>
      <p:sp>
        <p:nvSpPr>
          <p:cNvPr id="10" name="TextBox 9"/>
          <p:cNvSpPr txBox="1"/>
          <p:nvPr/>
        </p:nvSpPr>
        <p:spPr>
          <a:xfrm>
            <a:off x="2590800" y="381000"/>
            <a:ext cx="1905000" cy="646331"/>
          </a:xfrm>
          <a:prstGeom prst="rect">
            <a:avLst/>
          </a:prstGeom>
          <a:noFill/>
        </p:spPr>
        <p:txBody>
          <a:bodyPr wrap="square" rtlCol="0">
            <a:spAutoFit/>
          </a:bodyPr>
          <a:lstStyle/>
          <a:p>
            <a:r>
              <a:rPr lang="en-US" dirty="0" smtClean="0"/>
              <a:t>Lithium car battery pack</a:t>
            </a:r>
            <a:endParaRPr lang="en-US" dirty="0"/>
          </a:p>
        </p:txBody>
      </p:sp>
      <p:sp>
        <p:nvSpPr>
          <p:cNvPr id="11" name="TextBox 10"/>
          <p:cNvSpPr txBox="1"/>
          <p:nvPr/>
        </p:nvSpPr>
        <p:spPr>
          <a:xfrm>
            <a:off x="2819400" y="5638800"/>
            <a:ext cx="1676400" cy="369332"/>
          </a:xfrm>
          <a:prstGeom prst="rect">
            <a:avLst/>
          </a:prstGeom>
          <a:noFill/>
        </p:spPr>
        <p:txBody>
          <a:bodyPr wrap="square" rtlCol="0">
            <a:spAutoFit/>
          </a:bodyPr>
          <a:lstStyle/>
          <a:p>
            <a:pPr algn="r"/>
            <a:r>
              <a:rPr lang="en-US" dirty="0" smtClean="0"/>
              <a:t>CT-Scan</a:t>
            </a:r>
            <a:endParaRPr lang="en-US" dirty="0"/>
          </a:p>
        </p:txBody>
      </p:sp>
      <p:sp>
        <p:nvSpPr>
          <p:cNvPr id="12" name="TextBox 11"/>
          <p:cNvSpPr txBox="1"/>
          <p:nvPr/>
        </p:nvSpPr>
        <p:spPr>
          <a:xfrm>
            <a:off x="5486400" y="3200400"/>
            <a:ext cx="3200400" cy="369332"/>
          </a:xfrm>
          <a:prstGeom prst="rect">
            <a:avLst/>
          </a:prstGeom>
          <a:noFill/>
        </p:spPr>
        <p:txBody>
          <a:bodyPr wrap="square" rtlCol="0">
            <a:spAutoFit/>
          </a:bodyPr>
          <a:lstStyle/>
          <a:p>
            <a:pPr algn="ctr"/>
            <a:r>
              <a:rPr lang="en-US" dirty="0" smtClean="0"/>
              <a:t>787 jet engine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ASA heart pump.jpg"/>
          <p:cNvPicPr>
            <a:picLocks noChangeAspect="1"/>
          </p:cNvPicPr>
          <p:nvPr/>
        </p:nvPicPr>
        <p:blipFill>
          <a:blip r:embed="rId2" cstate="print"/>
          <a:stretch>
            <a:fillRect/>
          </a:stretch>
        </p:blipFill>
        <p:spPr>
          <a:xfrm>
            <a:off x="0" y="0"/>
            <a:ext cx="3563097" cy="5029200"/>
          </a:xfrm>
          <a:prstGeom prst="rect">
            <a:avLst/>
          </a:prstGeom>
        </p:spPr>
      </p:pic>
      <p:sp>
        <p:nvSpPr>
          <p:cNvPr id="3" name="TextBox 2"/>
          <p:cNvSpPr txBox="1"/>
          <p:nvPr/>
        </p:nvSpPr>
        <p:spPr>
          <a:xfrm>
            <a:off x="0" y="5181600"/>
            <a:ext cx="3657600" cy="1477328"/>
          </a:xfrm>
          <a:prstGeom prst="rect">
            <a:avLst/>
          </a:prstGeom>
          <a:noFill/>
        </p:spPr>
        <p:txBody>
          <a:bodyPr wrap="square" rtlCol="0">
            <a:spAutoFit/>
          </a:bodyPr>
          <a:lstStyle/>
          <a:p>
            <a:r>
              <a:rPr lang="en-US" dirty="0" smtClean="0"/>
              <a:t>MicroMed DeBakey VAD® is a ventricular assist device that functions as a "bridge to heart transplant“ developed from NASA rocket engine fluid flow expertise.</a:t>
            </a:r>
            <a:endParaRPr lang="en-US" dirty="0"/>
          </a:p>
        </p:txBody>
      </p:sp>
      <p:pic>
        <p:nvPicPr>
          <p:cNvPr id="4" name="Picture 3" descr="davinci_si_surgical_system_150x125.jpg"/>
          <p:cNvPicPr>
            <a:picLocks noChangeAspect="1"/>
          </p:cNvPicPr>
          <p:nvPr/>
        </p:nvPicPr>
        <p:blipFill>
          <a:blip r:embed="rId3" cstate="print"/>
          <a:stretch>
            <a:fillRect/>
          </a:stretch>
        </p:blipFill>
        <p:spPr>
          <a:xfrm>
            <a:off x="3733800" y="0"/>
            <a:ext cx="2834639" cy="2362199"/>
          </a:xfrm>
          <a:prstGeom prst="rect">
            <a:avLst/>
          </a:prstGeom>
        </p:spPr>
      </p:pic>
      <p:pic>
        <p:nvPicPr>
          <p:cNvPr id="5" name="Picture 4" descr="412px-Laproscopic_Surgery_Robot.jpg"/>
          <p:cNvPicPr>
            <a:picLocks noChangeAspect="1"/>
          </p:cNvPicPr>
          <p:nvPr/>
        </p:nvPicPr>
        <p:blipFill>
          <a:blip r:embed="rId4" cstate="print"/>
          <a:stretch>
            <a:fillRect/>
          </a:stretch>
        </p:blipFill>
        <p:spPr>
          <a:xfrm>
            <a:off x="6019800" y="2315779"/>
            <a:ext cx="3124199" cy="4542221"/>
          </a:xfrm>
          <a:prstGeom prst="rect">
            <a:avLst/>
          </a:prstGeom>
        </p:spPr>
      </p:pic>
      <p:sp>
        <p:nvSpPr>
          <p:cNvPr id="6" name="TextBox 5"/>
          <p:cNvSpPr txBox="1"/>
          <p:nvPr/>
        </p:nvSpPr>
        <p:spPr>
          <a:xfrm>
            <a:off x="6781800" y="381000"/>
            <a:ext cx="2133600" cy="923330"/>
          </a:xfrm>
          <a:prstGeom prst="rect">
            <a:avLst/>
          </a:prstGeom>
          <a:noFill/>
        </p:spPr>
        <p:txBody>
          <a:bodyPr wrap="square" rtlCol="0">
            <a:spAutoFit/>
          </a:bodyPr>
          <a:lstStyle/>
          <a:p>
            <a:r>
              <a:rPr lang="en-US" i="1" dirty="0" smtClean="0"/>
              <a:t>da Vinci</a:t>
            </a:r>
            <a:r>
              <a:rPr lang="en-US" dirty="0" smtClean="0"/>
              <a:t>®  robot assisted surgical systems</a:t>
            </a:r>
            <a:endParaRPr lang="en-US" dirty="0"/>
          </a:p>
        </p:txBody>
      </p:sp>
      <p:sp>
        <p:nvSpPr>
          <p:cNvPr id="7" name="TextBox 6"/>
          <p:cNvSpPr txBox="1"/>
          <p:nvPr/>
        </p:nvSpPr>
        <p:spPr>
          <a:xfrm>
            <a:off x="3733800" y="2819400"/>
            <a:ext cx="2133600" cy="1477328"/>
          </a:xfrm>
          <a:prstGeom prst="rect">
            <a:avLst/>
          </a:prstGeom>
          <a:noFill/>
        </p:spPr>
        <p:txBody>
          <a:bodyPr wrap="square" rtlCol="0">
            <a:spAutoFit/>
          </a:bodyPr>
          <a:lstStyle/>
          <a:p>
            <a:r>
              <a:rPr lang="en-US" b="1" dirty="0" smtClean="0"/>
              <a:t>Laparoscopic Surgery Robot</a:t>
            </a:r>
          </a:p>
          <a:p>
            <a:r>
              <a:rPr lang="en-US" dirty="0" smtClean="0"/>
              <a:t>Developed using NASA telerobotics technologies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laxy water purifier in India.jpg"/>
          <p:cNvPicPr>
            <a:picLocks noChangeAspect="1"/>
          </p:cNvPicPr>
          <p:nvPr/>
        </p:nvPicPr>
        <p:blipFill>
          <a:blip r:embed="rId2" cstate="print"/>
          <a:stretch>
            <a:fillRect/>
          </a:stretch>
        </p:blipFill>
        <p:spPr>
          <a:xfrm>
            <a:off x="0" y="4357329"/>
            <a:ext cx="2133600" cy="2500671"/>
          </a:xfrm>
          <a:prstGeom prst="rect">
            <a:avLst/>
          </a:prstGeom>
        </p:spPr>
      </p:pic>
      <p:pic>
        <p:nvPicPr>
          <p:cNvPr id="3" name="Picture 2" descr="NASA water purification.jpg"/>
          <p:cNvPicPr>
            <a:picLocks noChangeAspect="1"/>
          </p:cNvPicPr>
          <p:nvPr/>
        </p:nvPicPr>
        <p:blipFill>
          <a:blip r:embed="rId3" cstate="print"/>
          <a:stretch>
            <a:fillRect/>
          </a:stretch>
        </p:blipFill>
        <p:spPr>
          <a:xfrm>
            <a:off x="0" y="0"/>
            <a:ext cx="2159905" cy="4114800"/>
          </a:xfrm>
          <a:prstGeom prst="rect">
            <a:avLst/>
          </a:prstGeom>
        </p:spPr>
      </p:pic>
      <p:sp>
        <p:nvSpPr>
          <p:cNvPr id="4" name="TextBox 3"/>
          <p:cNvSpPr txBox="1"/>
          <p:nvPr/>
        </p:nvSpPr>
        <p:spPr>
          <a:xfrm>
            <a:off x="2438400" y="117693"/>
            <a:ext cx="2057400" cy="6740307"/>
          </a:xfrm>
          <a:prstGeom prst="rect">
            <a:avLst/>
          </a:prstGeom>
          <a:noFill/>
        </p:spPr>
        <p:txBody>
          <a:bodyPr wrap="square" rtlCol="0">
            <a:spAutoFit/>
          </a:bodyPr>
          <a:lstStyle/>
          <a:p>
            <a:r>
              <a:rPr lang="en-US" dirty="0" smtClean="0"/>
              <a:t>NASA developed water purification and recycling  equipment on ISS has been utilized by Water Security Corporation to  remove contaminants, bacteria, and viruses in remote locations and highly polluted water sources.</a:t>
            </a:r>
          </a:p>
          <a:p>
            <a:endParaRPr lang="en-US" dirty="0" smtClean="0"/>
          </a:p>
          <a:p>
            <a:endParaRPr lang="en-US" dirty="0" smtClean="0"/>
          </a:p>
          <a:p>
            <a:r>
              <a:rPr lang="en-US" dirty="0" smtClean="0"/>
              <a:t>Galaxy water treatment system  and purification cartridge provides one year of clean water  per family in India.  </a:t>
            </a:r>
          </a:p>
          <a:p>
            <a:endParaRPr lang="en-US" dirty="0"/>
          </a:p>
        </p:txBody>
      </p:sp>
      <p:pic>
        <p:nvPicPr>
          <p:cNvPr id="5" name="Picture 14" descr="zephyr.JPG"/>
          <p:cNvPicPr>
            <a:picLocks noChangeAspect="1"/>
          </p:cNvPicPr>
          <p:nvPr/>
        </p:nvPicPr>
        <p:blipFill>
          <a:blip r:embed="rId4" cstate="print"/>
          <a:srcRect/>
          <a:stretch>
            <a:fillRect/>
          </a:stretch>
        </p:blipFill>
        <p:spPr bwMode="auto">
          <a:xfrm>
            <a:off x="4800600" y="-1"/>
            <a:ext cx="4191000" cy="2493997"/>
          </a:xfrm>
          <a:prstGeom prst="rect">
            <a:avLst/>
          </a:prstGeom>
          <a:noFill/>
          <a:ln w="9525">
            <a:noFill/>
            <a:miter lim="800000"/>
            <a:headEnd/>
            <a:tailEnd/>
          </a:ln>
        </p:spPr>
      </p:pic>
      <p:sp>
        <p:nvSpPr>
          <p:cNvPr id="6" name="TextBox 5"/>
          <p:cNvSpPr txBox="1"/>
          <p:nvPr/>
        </p:nvSpPr>
        <p:spPr>
          <a:xfrm>
            <a:off x="4800600" y="2590800"/>
            <a:ext cx="4191000" cy="646331"/>
          </a:xfrm>
          <a:prstGeom prst="rect">
            <a:avLst/>
          </a:prstGeom>
          <a:noFill/>
        </p:spPr>
        <p:txBody>
          <a:bodyPr wrap="square" rtlCol="0">
            <a:spAutoFit/>
          </a:bodyPr>
          <a:lstStyle/>
          <a:p>
            <a:r>
              <a:rPr lang="en-US" dirty="0" smtClean="0"/>
              <a:t>Zephyr monitors critical physiology data</a:t>
            </a:r>
          </a:p>
          <a:p>
            <a:r>
              <a:rPr lang="en-US" dirty="0" smtClean="0"/>
              <a:t>Derived from ISS astronaut  monitoring</a:t>
            </a:r>
            <a:endParaRPr lang="en-US" dirty="0"/>
          </a:p>
        </p:txBody>
      </p:sp>
      <p:pic>
        <p:nvPicPr>
          <p:cNvPr id="7" name="Picture 14" descr="Los Gatos 2.jpg"/>
          <p:cNvPicPr>
            <a:picLocks noChangeAspect="1"/>
          </p:cNvPicPr>
          <p:nvPr/>
        </p:nvPicPr>
        <p:blipFill>
          <a:blip r:embed="rId5" cstate="print"/>
          <a:srcRect/>
          <a:stretch>
            <a:fillRect/>
          </a:stretch>
        </p:blipFill>
        <p:spPr bwMode="auto">
          <a:xfrm>
            <a:off x="4800600" y="3276600"/>
            <a:ext cx="4191000" cy="2373313"/>
          </a:xfrm>
          <a:prstGeom prst="rect">
            <a:avLst/>
          </a:prstGeom>
          <a:noFill/>
          <a:ln w="9525">
            <a:noFill/>
            <a:miter lim="800000"/>
            <a:headEnd/>
            <a:tailEnd/>
          </a:ln>
        </p:spPr>
      </p:pic>
      <p:sp>
        <p:nvSpPr>
          <p:cNvPr id="8" name="TextBox 7"/>
          <p:cNvSpPr txBox="1"/>
          <p:nvPr/>
        </p:nvSpPr>
        <p:spPr>
          <a:xfrm>
            <a:off x="4876800" y="5715000"/>
            <a:ext cx="3886200" cy="923330"/>
          </a:xfrm>
          <a:prstGeom prst="rect">
            <a:avLst/>
          </a:prstGeom>
          <a:noFill/>
        </p:spPr>
        <p:txBody>
          <a:bodyPr wrap="square" rtlCol="0">
            <a:spAutoFit/>
          </a:bodyPr>
          <a:lstStyle/>
          <a:p>
            <a:r>
              <a:rPr lang="en-US" dirty="0" smtClean="0"/>
              <a:t>NASA developed analyzers monitor greenhouse gases, air and water pollutants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eep Space 1 ion thruster.jpg"/>
          <p:cNvPicPr>
            <a:picLocks noChangeAspect="1"/>
          </p:cNvPicPr>
          <p:nvPr/>
        </p:nvPicPr>
        <p:blipFill>
          <a:blip r:embed="rId2" cstate="print"/>
          <a:stretch>
            <a:fillRect/>
          </a:stretch>
        </p:blipFill>
        <p:spPr>
          <a:xfrm>
            <a:off x="0" y="0"/>
            <a:ext cx="4110357" cy="3243072"/>
          </a:xfrm>
          <a:prstGeom prst="rect">
            <a:avLst/>
          </a:prstGeom>
        </p:spPr>
      </p:pic>
      <p:pic>
        <p:nvPicPr>
          <p:cNvPr id="3" name="Picture 2" descr="HiPEP.jpg"/>
          <p:cNvPicPr>
            <a:picLocks noChangeAspect="1"/>
          </p:cNvPicPr>
          <p:nvPr/>
        </p:nvPicPr>
        <p:blipFill>
          <a:blip r:embed="rId3" cstate="print"/>
          <a:stretch>
            <a:fillRect/>
          </a:stretch>
        </p:blipFill>
        <p:spPr>
          <a:xfrm>
            <a:off x="5042185" y="0"/>
            <a:ext cx="4085391" cy="3200400"/>
          </a:xfrm>
          <a:prstGeom prst="rect">
            <a:avLst/>
          </a:prstGeom>
        </p:spPr>
      </p:pic>
      <p:sp>
        <p:nvSpPr>
          <p:cNvPr id="4" name="TextBox 3"/>
          <p:cNvSpPr txBox="1"/>
          <p:nvPr/>
        </p:nvSpPr>
        <p:spPr>
          <a:xfrm>
            <a:off x="4038600" y="381000"/>
            <a:ext cx="1066800" cy="2308324"/>
          </a:xfrm>
          <a:prstGeom prst="rect">
            <a:avLst/>
          </a:prstGeom>
          <a:noFill/>
        </p:spPr>
        <p:txBody>
          <a:bodyPr wrap="square" rtlCol="0">
            <a:spAutoFit/>
          </a:bodyPr>
          <a:lstStyle/>
          <a:p>
            <a:pPr algn="ctr"/>
            <a:r>
              <a:rPr lang="en-US" dirty="0" smtClean="0"/>
              <a:t>Ion Thruster</a:t>
            </a:r>
          </a:p>
          <a:p>
            <a:pPr algn="ctr"/>
            <a:endParaRPr lang="en-US" dirty="0" smtClean="0"/>
          </a:p>
          <a:p>
            <a:pPr algn="ctr"/>
            <a:r>
              <a:rPr lang="en-US" dirty="0" smtClean="0"/>
              <a:t>Deep Space One</a:t>
            </a:r>
          </a:p>
          <a:p>
            <a:pPr algn="ctr"/>
            <a:endParaRPr lang="en-US" dirty="0" smtClean="0"/>
          </a:p>
          <a:p>
            <a:pPr algn="ctr"/>
            <a:r>
              <a:rPr lang="en-US" dirty="0" smtClean="0"/>
              <a:t>HiPEP</a:t>
            </a:r>
            <a:endParaRPr lang="en-US" dirty="0"/>
          </a:p>
        </p:txBody>
      </p:sp>
      <p:pic>
        <p:nvPicPr>
          <p:cNvPr id="5" name="Picture 4" descr="High strength AL alloy MSFC-398.jpg"/>
          <p:cNvPicPr>
            <a:picLocks noChangeAspect="1"/>
          </p:cNvPicPr>
          <p:nvPr/>
        </p:nvPicPr>
        <p:blipFill>
          <a:blip r:embed="rId4" cstate="print"/>
          <a:stretch>
            <a:fillRect/>
          </a:stretch>
        </p:blipFill>
        <p:spPr>
          <a:xfrm>
            <a:off x="0" y="2825750"/>
            <a:ext cx="2621418" cy="4032250"/>
          </a:xfrm>
          <a:prstGeom prst="rect">
            <a:avLst/>
          </a:prstGeom>
        </p:spPr>
      </p:pic>
      <p:pic>
        <p:nvPicPr>
          <p:cNvPr id="6" name="Picture 5" descr="MSFC-398 fans.jpg"/>
          <p:cNvPicPr>
            <a:picLocks noChangeAspect="1"/>
          </p:cNvPicPr>
          <p:nvPr/>
        </p:nvPicPr>
        <p:blipFill>
          <a:blip r:embed="rId5" cstate="print"/>
          <a:stretch>
            <a:fillRect/>
          </a:stretch>
        </p:blipFill>
        <p:spPr>
          <a:xfrm>
            <a:off x="3886200" y="3352800"/>
            <a:ext cx="5257800" cy="3505200"/>
          </a:xfrm>
          <a:prstGeom prst="rect">
            <a:avLst/>
          </a:prstGeom>
        </p:spPr>
      </p:pic>
      <p:sp>
        <p:nvSpPr>
          <p:cNvPr id="7" name="TextBox 6"/>
          <p:cNvSpPr txBox="1"/>
          <p:nvPr/>
        </p:nvSpPr>
        <p:spPr>
          <a:xfrm>
            <a:off x="2590800" y="3276600"/>
            <a:ext cx="1371600" cy="3416320"/>
          </a:xfrm>
          <a:prstGeom prst="rect">
            <a:avLst/>
          </a:prstGeom>
          <a:noFill/>
        </p:spPr>
        <p:txBody>
          <a:bodyPr wrap="square" rtlCol="0">
            <a:spAutoFit/>
          </a:bodyPr>
          <a:lstStyle/>
          <a:p>
            <a:pPr algn="ctr"/>
            <a:r>
              <a:rPr lang="en-US" dirty="0" smtClean="0"/>
              <a:t>MSFC-398</a:t>
            </a:r>
          </a:p>
          <a:p>
            <a:pPr algn="ctr"/>
            <a:r>
              <a:rPr lang="en-US" dirty="0" smtClean="0"/>
              <a:t>Hi strength</a:t>
            </a:r>
          </a:p>
          <a:p>
            <a:pPr algn="ctr"/>
            <a:r>
              <a:rPr lang="en-US" dirty="0" smtClean="0"/>
              <a:t>Aluminum </a:t>
            </a:r>
          </a:p>
          <a:p>
            <a:pPr algn="ctr"/>
            <a:r>
              <a:rPr lang="en-US" dirty="0" smtClean="0"/>
              <a:t>Alloy  is3 times lighter than steel.</a:t>
            </a:r>
          </a:p>
          <a:p>
            <a:pPr algn="ctr"/>
            <a:r>
              <a:rPr lang="en-US" dirty="0" smtClean="0"/>
              <a:t>Aircraft</a:t>
            </a:r>
          </a:p>
          <a:p>
            <a:pPr algn="ctr"/>
            <a:r>
              <a:rPr lang="en-US" dirty="0" smtClean="0"/>
              <a:t>And auto engines and</a:t>
            </a:r>
          </a:p>
          <a:p>
            <a:pPr algn="ctr"/>
            <a:r>
              <a:rPr lang="en-US" dirty="0" smtClean="0"/>
              <a:t>Tunnel fans.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76200" y="609601"/>
            <a:ext cx="4495800" cy="1324081"/>
          </a:xfrm>
          <a:prstGeom prst="rect">
            <a:avLst/>
          </a:prstGeom>
          <a:noFill/>
          <a:ln w="9525">
            <a:noFill/>
            <a:miter lim="800000"/>
            <a:headEnd/>
            <a:tailEnd/>
          </a:ln>
        </p:spPr>
        <p:txBody>
          <a:bodyPr wrap="square" lIns="92075" tIns="46038" rIns="92075" bIns="46038">
            <a:spAutoFit/>
          </a:bodyPr>
          <a:lstStyle/>
          <a:p>
            <a:pPr algn="ctr" eaLnBrk="0" hangingPunct="0"/>
            <a:endParaRPr lang="en-US" sz="1600" b="1" i="1" dirty="0">
              <a:latin typeface="Arial" charset="0"/>
            </a:endParaRPr>
          </a:p>
          <a:p>
            <a:pPr algn="ctr" eaLnBrk="0" hangingPunct="0"/>
            <a:r>
              <a:rPr lang="en-US" sz="1600" b="1" i="1" dirty="0">
                <a:latin typeface="Arial" charset="0"/>
              </a:rPr>
              <a:t>Johnson Space Center</a:t>
            </a:r>
          </a:p>
          <a:p>
            <a:pPr algn="ctr" eaLnBrk="0" hangingPunct="0"/>
            <a:r>
              <a:rPr lang="en-US" sz="1600" b="1" i="1" dirty="0" err="1" smtClean="0">
                <a:latin typeface="Arial" charset="0"/>
              </a:rPr>
              <a:t>Synthecon</a:t>
            </a:r>
            <a:r>
              <a:rPr lang="en-US" sz="1600" b="1" i="1" dirty="0" smtClean="0">
                <a:latin typeface="Arial" charset="0"/>
              </a:rPr>
              <a:t> </a:t>
            </a:r>
            <a:r>
              <a:rPr lang="en-US" sz="1600" b="1" i="1" dirty="0">
                <a:latin typeface="Arial" charset="0"/>
              </a:rPr>
              <a:t>Inc.</a:t>
            </a:r>
          </a:p>
          <a:p>
            <a:pPr algn="ctr" eaLnBrk="0" hangingPunct="0"/>
            <a:r>
              <a:rPr lang="en-US" sz="1600" b="1" i="1" dirty="0">
                <a:latin typeface="Arial" charset="0"/>
              </a:rPr>
              <a:t>Houston, Texas</a:t>
            </a:r>
          </a:p>
          <a:p>
            <a:pPr algn="ctr" eaLnBrk="0" hangingPunct="0"/>
            <a:endParaRPr lang="en-US" sz="1600" b="1" i="1" dirty="0">
              <a:latin typeface="Arial" charset="0"/>
            </a:endParaRPr>
          </a:p>
        </p:txBody>
      </p:sp>
      <p:sp>
        <p:nvSpPr>
          <p:cNvPr id="9221" name="Rectangle 5"/>
          <p:cNvSpPr>
            <a:spLocks noChangeArrowheads="1"/>
          </p:cNvSpPr>
          <p:nvPr/>
        </p:nvSpPr>
        <p:spPr bwMode="auto">
          <a:xfrm>
            <a:off x="26988" y="101600"/>
            <a:ext cx="244475" cy="333375"/>
          </a:xfrm>
          <a:prstGeom prst="rect">
            <a:avLst/>
          </a:prstGeom>
          <a:noFill/>
          <a:ln w="9525">
            <a:noFill/>
            <a:miter lim="800000"/>
            <a:headEnd/>
            <a:tailEnd/>
          </a:ln>
        </p:spPr>
        <p:txBody>
          <a:bodyPr wrap="none" lIns="120650" tIns="61912" rIns="120650" bIns="61912">
            <a:spAutoFit/>
          </a:bodyPr>
          <a:lstStyle/>
          <a:p>
            <a:pPr defTabSz="1516063" eaLnBrk="0" hangingPunct="0">
              <a:lnSpc>
                <a:spcPct val="90000"/>
              </a:lnSpc>
            </a:pPr>
            <a:endParaRPr lang="en-US" sz="1500" b="1" dirty="0">
              <a:solidFill>
                <a:schemeClr val="bg1"/>
              </a:solidFill>
              <a:latin typeface="Arial" charset="0"/>
            </a:endParaRPr>
          </a:p>
        </p:txBody>
      </p:sp>
      <p:sp>
        <p:nvSpPr>
          <p:cNvPr id="8199" name="Rectangle 6"/>
          <p:cNvSpPr>
            <a:spLocks noChangeArrowheads="1"/>
          </p:cNvSpPr>
          <p:nvPr/>
        </p:nvSpPr>
        <p:spPr bwMode="auto">
          <a:xfrm>
            <a:off x="4724400" y="3657600"/>
            <a:ext cx="4267200" cy="800861"/>
          </a:xfrm>
          <a:prstGeom prst="rect">
            <a:avLst/>
          </a:prstGeom>
          <a:noFill/>
          <a:ln w="9525">
            <a:noFill/>
            <a:miter lim="800000"/>
            <a:headEnd/>
            <a:tailEnd/>
          </a:ln>
        </p:spPr>
        <p:txBody>
          <a:bodyPr lIns="92075" tIns="46038" rIns="92075" bIns="46038">
            <a:spAutoFit/>
          </a:bodyPr>
          <a:lstStyle/>
          <a:p>
            <a:pPr algn="ctr" defTabSz="292100" eaLnBrk="0" hangingPunct="0">
              <a:tabLst>
                <a:tab pos="228600" algn="l"/>
                <a:tab pos="571500" algn="l"/>
                <a:tab pos="1663700" algn="l"/>
              </a:tabLst>
              <a:defRPr/>
            </a:pPr>
            <a:endParaRPr lang="en-US" sz="1400" b="1" dirty="0">
              <a:latin typeface="Arial" charset="0"/>
            </a:endParaRPr>
          </a:p>
          <a:p>
            <a:pPr algn="ctr" defTabSz="292100" eaLnBrk="0" hangingPunct="0">
              <a:tabLst>
                <a:tab pos="228600" algn="l"/>
                <a:tab pos="571500" algn="l"/>
                <a:tab pos="1663700" algn="l"/>
              </a:tabLst>
              <a:defRPr/>
            </a:pPr>
            <a:endParaRPr lang="en-US" sz="1400" b="1" dirty="0">
              <a:latin typeface="Arial" charset="0"/>
            </a:endParaRPr>
          </a:p>
          <a:p>
            <a:pPr defTabSz="292100" eaLnBrk="0" hangingPunct="0">
              <a:spcBef>
                <a:spcPct val="50000"/>
              </a:spcBef>
              <a:buClr>
                <a:srgbClr val="790015"/>
              </a:buClr>
              <a:buFont typeface="Wingdings" pitchFamily="2" charset="2"/>
              <a:buChar char="u"/>
              <a:tabLst>
                <a:tab pos="228600" algn="l"/>
                <a:tab pos="571500" algn="l"/>
                <a:tab pos="1663700" algn="l"/>
              </a:tabLst>
              <a:defRPr/>
            </a:pPr>
            <a:endParaRPr lang="en-US" sz="1200" dirty="0">
              <a:solidFill>
                <a:schemeClr val="bg1"/>
              </a:solidFill>
              <a:latin typeface="Arial" charset="0"/>
            </a:endParaRPr>
          </a:p>
        </p:txBody>
      </p:sp>
      <p:sp>
        <p:nvSpPr>
          <p:cNvPr id="9223" name="Rectangle 7"/>
          <p:cNvSpPr>
            <a:spLocks noChangeArrowheads="1"/>
          </p:cNvSpPr>
          <p:nvPr/>
        </p:nvSpPr>
        <p:spPr bwMode="auto">
          <a:xfrm>
            <a:off x="117475" y="6342063"/>
            <a:ext cx="1671638" cy="369887"/>
          </a:xfrm>
          <a:prstGeom prst="rect">
            <a:avLst/>
          </a:prstGeom>
          <a:noFill/>
          <a:ln w="9525">
            <a:noFill/>
            <a:miter lim="800000"/>
            <a:headEnd/>
            <a:tailEnd/>
          </a:ln>
        </p:spPr>
        <p:txBody>
          <a:bodyPr lIns="92075" tIns="46038" rIns="92075" bIns="46038">
            <a:spAutoFit/>
          </a:bodyPr>
          <a:lstStyle/>
          <a:p>
            <a:pPr eaLnBrk="0" hangingPunct="0"/>
            <a:endParaRPr lang="en-US" sz="900" b="1" i="1" dirty="0">
              <a:latin typeface="Arial" charset="0"/>
            </a:endParaRPr>
          </a:p>
          <a:p>
            <a:pPr eaLnBrk="0" hangingPunct="0"/>
            <a:r>
              <a:rPr lang="en-US" sz="900" b="1" i="1" dirty="0">
                <a:latin typeface="Arial" charset="0"/>
              </a:rPr>
              <a:t>Spinoff 2011</a:t>
            </a:r>
          </a:p>
        </p:txBody>
      </p:sp>
      <p:sp>
        <p:nvSpPr>
          <p:cNvPr id="9224" name="Rectangle 14"/>
          <p:cNvSpPr>
            <a:spLocks noChangeArrowheads="1"/>
          </p:cNvSpPr>
          <p:nvPr/>
        </p:nvSpPr>
        <p:spPr bwMode="auto">
          <a:xfrm rot="10800000" flipV="1">
            <a:off x="6172200" y="6511925"/>
            <a:ext cx="2895600" cy="231775"/>
          </a:xfrm>
          <a:prstGeom prst="rect">
            <a:avLst/>
          </a:prstGeom>
          <a:noFill/>
          <a:ln w="9525">
            <a:noFill/>
            <a:miter lim="800000"/>
            <a:headEnd/>
            <a:tailEnd/>
          </a:ln>
        </p:spPr>
        <p:txBody>
          <a:bodyPr lIns="92075" tIns="46038" rIns="92075" bIns="46038">
            <a:spAutoFit/>
          </a:bodyPr>
          <a:lstStyle/>
          <a:p>
            <a:pPr algn="r" eaLnBrk="0" hangingPunct="0"/>
            <a:r>
              <a:rPr lang="en-US" sz="900" b="1" i="1" dirty="0">
                <a:latin typeface="Arial" charset="0"/>
              </a:rPr>
              <a:t>Health and Medicine</a:t>
            </a:r>
          </a:p>
        </p:txBody>
      </p:sp>
      <p:pic>
        <p:nvPicPr>
          <p:cNvPr id="9225" name="Picture 25" descr="NASA insigniaCMYK"/>
          <p:cNvPicPr preferRelativeResize="0">
            <a:picLocks noChangeAspect="1" noChangeArrowheads="1"/>
          </p:cNvPicPr>
          <p:nvPr/>
        </p:nvPicPr>
        <p:blipFill>
          <a:blip r:embed="rId3" cstate="print"/>
          <a:srcRect/>
          <a:stretch>
            <a:fillRect/>
          </a:stretch>
        </p:blipFill>
        <p:spPr bwMode="auto">
          <a:xfrm>
            <a:off x="8001000" y="92075"/>
            <a:ext cx="931863" cy="746125"/>
          </a:xfrm>
          <a:prstGeom prst="rect">
            <a:avLst/>
          </a:prstGeom>
          <a:noFill/>
          <a:ln w="9525">
            <a:noFill/>
            <a:miter lim="800000"/>
            <a:headEnd/>
            <a:tailEnd/>
          </a:ln>
        </p:spPr>
      </p:pic>
      <p:sp>
        <p:nvSpPr>
          <p:cNvPr id="9227" name="TextBox 17"/>
          <p:cNvSpPr txBox="1">
            <a:spLocks noChangeArrowheads="1"/>
          </p:cNvSpPr>
          <p:nvPr/>
        </p:nvSpPr>
        <p:spPr bwMode="auto">
          <a:xfrm>
            <a:off x="152400" y="228600"/>
            <a:ext cx="7772400" cy="461665"/>
          </a:xfrm>
          <a:prstGeom prst="rect">
            <a:avLst/>
          </a:prstGeom>
          <a:noFill/>
          <a:ln w="9525">
            <a:noFill/>
            <a:miter lim="800000"/>
            <a:headEnd/>
            <a:tailEnd/>
          </a:ln>
        </p:spPr>
        <p:txBody>
          <a:bodyPr>
            <a:spAutoFit/>
          </a:bodyPr>
          <a:lstStyle/>
          <a:p>
            <a:pPr algn="ctr" eaLnBrk="0" hangingPunct="0"/>
            <a:r>
              <a:rPr lang="en-US" sz="2400" b="1" dirty="0">
                <a:effectLst>
                  <a:outerShdw blurRad="38100" dist="38100" dir="2700000" algn="tl">
                    <a:srgbClr val="000000">
                      <a:alpha val="43137"/>
                    </a:srgbClr>
                  </a:outerShdw>
                </a:effectLst>
              </a:rPr>
              <a:t>Bioreactors </a:t>
            </a:r>
            <a:r>
              <a:rPr lang="en-US" sz="2400" b="1" dirty="0" smtClean="0">
                <a:effectLst>
                  <a:outerShdw blurRad="38100" dist="38100" dir="2700000" algn="tl">
                    <a:srgbClr val="000000">
                      <a:alpha val="43137"/>
                    </a:srgbClr>
                  </a:outerShdw>
                </a:effectLst>
              </a:rPr>
              <a:t>drive advances </a:t>
            </a:r>
            <a:r>
              <a:rPr lang="en-US" sz="2400" b="1" dirty="0">
                <a:effectLst>
                  <a:outerShdw blurRad="38100" dist="38100" dir="2700000" algn="tl">
                    <a:srgbClr val="000000">
                      <a:alpha val="43137"/>
                    </a:srgbClr>
                  </a:outerShdw>
                </a:effectLst>
              </a:rPr>
              <a:t>in </a:t>
            </a:r>
            <a:r>
              <a:rPr lang="en-US" sz="2400" b="1" dirty="0" smtClean="0">
                <a:effectLst>
                  <a:outerShdw blurRad="38100" dist="38100" dir="2700000" algn="tl">
                    <a:srgbClr val="000000">
                      <a:alpha val="43137"/>
                    </a:srgbClr>
                  </a:outerShdw>
                </a:effectLst>
              </a:rPr>
              <a:t>tissue engineering</a:t>
            </a:r>
            <a:endParaRPr lang="en-US" sz="2400" b="1" dirty="0">
              <a:effectLst>
                <a:outerShdw blurRad="38100" dist="38100" dir="2700000" algn="tl">
                  <a:srgbClr val="000000">
                    <a:alpha val="43137"/>
                  </a:srgbClr>
                </a:outerShdw>
              </a:effectLst>
            </a:endParaRPr>
          </a:p>
        </p:txBody>
      </p:sp>
      <p:pic>
        <p:nvPicPr>
          <p:cNvPr id="9230" name="Picture 19" descr="Synthecon 4.jpg"/>
          <p:cNvPicPr>
            <a:picLocks noChangeAspect="1"/>
          </p:cNvPicPr>
          <p:nvPr/>
        </p:nvPicPr>
        <p:blipFill>
          <a:blip r:embed="rId4" cstate="print"/>
          <a:srcRect/>
          <a:stretch>
            <a:fillRect/>
          </a:stretch>
        </p:blipFill>
        <p:spPr bwMode="auto">
          <a:xfrm>
            <a:off x="3674533" y="1447800"/>
            <a:ext cx="5469467" cy="4572000"/>
          </a:xfrm>
          <a:prstGeom prst="rect">
            <a:avLst/>
          </a:prstGeom>
          <a:noFill/>
          <a:ln w="9525">
            <a:noFill/>
            <a:miter lim="800000"/>
            <a:headEnd/>
            <a:tailEnd/>
          </a:ln>
        </p:spPr>
      </p:pic>
      <p:sp>
        <p:nvSpPr>
          <p:cNvPr id="16" name="TextBox 15"/>
          <p:cNvSpPr txBox="1"/>
          <p:nvPr/>
        </p:nvSpPr>
        <p:spPr>
          <a:xfrm>
            <a:off x="0" y="1752600"/>
            <a:ext cx="3657600" cy="1640449"/>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sz="1600" b="1" dirty="0" smtClean="0">
                <a:latin typeface="Arial" charset="0"/>
              </a:rPr>
              <a:t>NASA Technology</a:t>
            </a:r>
          </a:p>
          <a:p>
            <a:pPr marL="230188" indent="-230188"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Grows biological cells in Zero-G</a:t>
            </a:r>
          </a:p>
          <a:p>
            <a:pPr marL="230188" indent="-230188"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Rotating the wall of the bioreactor  in Zero G prevented cell damaging turbulence</a:t>
            </a:r>
            <a:endParaRPr lang="en-US" b="1" dirty="0">
              <a:latin typeface="Arial" charset="0"/>
            </a:endParaRPr>
          </a:p>
        </p:txBody>
      </p:sp>
      <p:sp>
        <p:nvSpPr>
          <p:cNvPr id="17" name="TextBox 16"/>
          <p:cNvSpPr txBox="1"/>
          <p:nvPr/>
        </p:nvSpPr>
        <p:spPr>
          <a:xfrm>
            <a:off x="0" y="3657600"/>
            <a:ext cx="3657600" cy="2693045"/>
          </a:xfrm>
          <a:prstGeom prst="rect">
            <a:avLst/>
          </a:prstGeom>
          <a:noFill/>
        </p:spPr>
        <p:txBody>
          <a:bodyPr wrap="square" rtlCol="0">
            <a:spAutoFit/>
          </a:bodyPr>
          <a:lstStyle/>
          <a:p>
            <a:pPr algn="ctr" defTabSz="292100" eaLnBrk="0" hangingPunct="0">
              <a:tabLst>
                <a:tab pos="228600" algn="l"/>
                <a:tab pos="571500" algn="l"/>
                <a:tab pos="1663700" algn="l"/>
              </a:tabLst>
              <a:defRPr/>
            </a:pPr>
            <a:r>
              <a:rPr lang="en-US" sz="1600" b="1" dirty="0" smtClean="0">
                <a:latin typeface="Arial" charset="0"/>
              </a:rPr>
              <a:t>Benefits</a:t>
            </a:r>
            <a:endParaRPr lang="en-US" sz="1600" dirty="0" smtClean="0">
              <a:latin typeface="Arial" charset="0"/>
            </a:endParaRPr>
          </a:p>
          <a:p>
            <a:pPr marL="230188" indent="-230188"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Fast tissue growth helps burn Patients grow own skin grafts</a:t>
            </a:r>
          </a:p>
          <a:p>
            <a:pPr marL="230188" indent="-230188"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complex and three-dimensional cell structures are possible</a:t>
            </a:r>
          </a:p>
          <a:p>
            <a:pPr marL="230188" indent="-230188"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10 times more cells produced </a:t>
            </a:r>
            <a:r>
              <a:rPr lang="en-US" dirty="0" err="1" smtClean="0">
                <a:latin typeface="Arial" charset="0"/>
              </a:rPr>
              <a:t>vs</a:t>
            </a:r>
            <a:r>
              <a:rPr lang="en-US" dirty="0" smtClean="0">
                <a:latin typeface="Arial" charset="0"/>
              </a:rPr>
              <a:t> standard systems</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0" y="685801"/>
            <a:ext cx="4495800" cy="1324081"/>
          </a:xfrm>
          <a:prstGeom prst="rect">
            <a:avLst/>
          </a:prstGeom>
          <a:noFill/>
          <a:ln w="9525">
            <a:noFill/>
            <a:miter lim="800000"/>
            <a:headEnd/>
            <a:tailEnd/>
          </a:ln>
        </p:spPr>
        <p:txBody>
          <a:bodyPr wrap="square" lIns="92075" tIns="46038" rIns="92075" bIns="46038">
            <a:spAutoFit/>
          </a:bodyPr>
          <a:lstStyle/>
          <a:p>
            <a:pPr algn="ctr" eaLnBrk="0" hangingPunct="0"/>
            <a:endParaRPr lang="en-US" sz="1600" b="1" i="1" dirty="0">
              <a:latin typeface="Arial" charset="0"/>
            </a:endParaRPr>
          </a:p>
          <a:p>
            <a:pPr algn="ctr" eaLnBrk="0" hangingPunct="0"/>
            <a:r>
              <a:rPr lang="en-US" sz="1600" b="1" i="1" dirty="0">
                <a:latin typeface="Arial" charset="0"/>
              </a:rPr>
              <a:t>Ames Research Center</a:t>
            </a:r>
          </a:p>
          <a:p>
            <a:pPr algn="ctr" eaLnBrk="0" hangingPunct="0"/>
            <a:r>
              <a:rPr lang="en-US" sz="1600" b="1" i="1" dirty="0" err="1" smtClean="0">
                <a:latin typeface="Arial" charset="0"/>
              </a:rPr>
              <a:t>Intelesense</a:t>
            </a:r>
            <a:r>
              <a:rPr lang="en-US" sz="1600" b="1" i="1" dirty="0" smtClean="0">
                <a:latin typeface="Arial" charset="0"/>
              </a:rPr>
              <a:t> </a:t>
            </a:r>
            <a:r>
              <a:rPr lang="en-US" sz="1600" b="1" i="1" dirty="0">
                <a:latin typeface="Arial" charset="0"/>
              </a:rPr>
              <a:t>Technologies</a:t>
            </a:r>
          </a:p>
          <a:p>
            <a:pPr algn="ctr" eaLnBrk="0" hangingPunct="0"/>
            <a:r>
              <a:rPr lang="en-US" sz="1600" b="1" i="1" dirty="0">
                <a:latin typeface="Arial" charset="0"/>
              </a:rPr>
              <a:t>Honolulu, Hawaii</a:t>
            </a:r>
          </a:p>
          <a:p>
            <a:pPr algn="ctr" eaLnBrk="0" hangingPunct="0"/>
            <a:endParaRPr lang="en-US" sz="1600" b="1" i="1" dirty="0">
              <a:latin typeface="Arial" charset="0"/>
            </a:endParaRPr>
          </a:p>
        </p:txBody>
      </p:sp>
      <p:sp>
        <p:nvSpPr>
          <p:cNvPr id="31749" name="Rectangle 5"/>
          <p:cNvSpPr>
            <a:spLocks noChangeArrowheads="1"/>
          </p:cNvSpPr>
          <p:nvPr/>
        </p:nvSpPr>
        <p:spPr bwMode="auto">
          <a:xfrm>
            <a:off x="26988" y="101600"/>
            <a:ext cx="244475" cy="333375"/>
          </a:xfrm>
          <a:prstGeom prst="rect">
            <a:avLst/>
          </a:prstGeom>
          <a:noFill/>
          <a:ln w="9525">
            <a:noFill/>
            <a:miter lim="800000"/>
            <a:headEnd/>
            <a:tailEnd/>
          </a:ln>
        </p:spPr>
        <p:txBody>
          <a:bodyPr wrap="none" lIns="120650" tIns="61912" rIns="120650" bIns="61912">
            <a:spAutoFit/>
          </a:bodyPr>
          <a:lstStyle/>
          <a:p>
            <a:pPr defTabSz="1516063" eaLnBrk="0" hangingPunct="0">
              <a:lnSpc>
                <a:spcPct val="90000"/>
              </a:lnSpc>
            </a:pPr>
            <a:endParaRPr lang="en-US" sz="1500" b="1" dirty="0">
              <a:solidFill>
                <a:schemeClr val="bg1"/>
              </a:solidFill>
              <a:latin typeface="Arial" charset="0"/>
            </a:endParaRPr>
          </a:p>
        </p:txBody>
      </p:sp>
      <p:sp>
        <p:nvSpPr>
          <p:cNvPr id="31751" name="Rectangle 7"/>
          <p:cNvSpPr>
            <a:spLocks noChangeArrowheads="1"/>
          </p:cNvSpPr>
          <p:nvPr/>
        </p:nvSpPr>
        <p:spPr bwMode="auto">
          <a:xfrm>
            <a:off x="117475" y="6342063"/>
            <a:ext cx="1671638" cy="369887"/>
          </a:xfrm>
          <a:prstGeom prst="rect">
            <a:avLst/>
          </a:prstGeom>
          <a:noFill/>
          <a:ln w="9525">
            <a:noFill/>
            <a:miter lim="800000"/>
            <a:headEnd/>
            <a:tailEnd/>
          </a:ln>
        </p:spPr>
        <p:txBody>
          <a:bodyPr lIns="92075" tIns="46038" rIns="92075" bIns="46038">
            <a:spAutoFit/>
          </a:bodyPr>
          <a:lstStyle/>
          <a:p>
            <a:pPr eaLnBrk="0" hangingPunct="0"/>
            <a:endParaRPr lang="en-US" sz="900" b="1" i="1" dirty="0">
              <a:latin typeface="Arial" charset="0"/>
            </a:endParaRPr>
          </a:p>
          <a:p>
            <a:pPr eaLnBrk="0" hangingPunct="0"/>
            <a:r>
              <a:rPr lang="en-US" sz="900" b="1" i="1" dirty="0">
                <a:latin typeface="Arial" charset="0"/>
              </a:rPr>
              <a:t>Spinoff 2011</a:t>
            </a:r>
          </a:p>
        </p:txBody>
      </p:sp>
      <p:sp>
        <p:nvSpPr>
          <p:cNvPr id="31752" name="Rectangle 14"/>
          <p:cNvSpPr>
            <a:spLocks noChangeArrowheads="1"/>
          </p:cNvSpPr>
          <p:nvPr/>
        </p:nvSpPr>
        <p:spPr bwMode="auto">
          <a:xfrm rot="10800000" flipV="1">
            <a:off x="6172200" y="6511925"/>
            <a:ext cx="2895600" cy="231775"/>
          </a:xfrm>
          <a:prstGeom prst="rect">
            <a:avLst/>
          </a:prstGeom>
          <a:noFill/>
          <a:ln w="9525">
            <a:noFill/>
            <a:miter lim="800000"/>
            <a:headEnd/>
            <a:tailEnd/>
          </a:ln>
        </p:spPr>
        <p:txBody>
          <a:bodyPr lIns="92075" tIns="46038" rIns="92075" bIns="46038">
            <a:spAutoFit/>
          </a:bodyPr>
          <a:lstStyle/>
          <a:p>
            <a:pPr algn="r" eaLnBrk="0" hangingPunct="0"/>
            <a:r>
              <a:rPr lang="en-US" sz="900" b="1" i="1" dirty="0">
                <a:latin typeface="Arial" charset="0"/>
              </a:rPr>
              <a:t>Energy and Environment</a:t>
            </a:r>
          </a:p>
        </p:txBody>
      </p:sp>
      <p:pic>
        <p:nvPicPr>
          <p:cNvPr id="31753" name="Picture 25" descr="NASA insigniaCMYK"/>
          <p:cNvPicPr preferRelativeResize="0">
            <a:picLocks noChangeAspect="1" noChangeArrowheads="1"/>
          </p:cNvPicPr>
          <p:nvPr/>
        </p:nvPicPr>
        <p:blipFill>
          <a:blip r:embed="rId3" cstate="print"/>
          <a:srcRect/>
          <a:stretch>
            <a:fillRect/>
          </a:stretch>
        </p:blipFill>
        <p:spPr bwMode="auto">
          <a:xfrm>
            <a:off x="8001000" y="92075"/>
            <a:ext cx="931863" cy="746125"/>
          </a:xfrm>
          <a:prstGeom prst="rect">
            <a:avLst/>
          </a:prstGeom>
          <a:noFill/>
          <a:ln w="9525">
            <a:noFill/>
            <a:miter lim="800000"/>
            <a:headEnd/>
            <a:tailEnd/>
          </a:ln>
        </p:spPr>
      </p:pic>
      <p:sp>
        <p:nvSpPr>
          <p:cNvPr id="31755" name="TextBox 17"/>
          <p:cNvSpPr txBox="1">
            <a:spLocks noChangeArrowheads="1"/>
          </p:cNvSpPr>
          <p:nvPr/>
        </p:nvSpPr>
        <p:spPr bwMode="auto">
          <a:xfrm>
            <a:off x="152400" y="228600"/>
            <a:ext cx="7772400" cy="461963"/>
          </a:xfrm>
          <a:prstGeom prst="rect">
            <a:avLst/>
          </a:prstGeom>
          <a:noFill/>
          <a:ln w="9525">
            <a:noFill/>
            <a:miter lim="800000"/>
            <a:headEnd/>
            <a:tailEnd/>
          </a:ln>
        </p:spPr>
        <p:txBody>
          <a:bodyPr>
            <a:spAutoFit/>
          </a:bodyPr>
          <a:lstStyle/>
          <a:p>
            <a:pPr algn="ctr" eaLnBrk="0" hangingPunct="0"/>
            <a:r>
              <a:rPr lang="en-US" sz="2400" b="1" dirty="0">
                <a:effectLst>
                  <a:outerShdw blurRad="38100" dist="38100" dir="2700000" algn="tl">
                    <a:srgbClr val="000000">
                      <a:alpha val="43137"/>
                    </a:srgbClr>
                  </a:outerShdw>
                </a:effectLst>
              </a:rPr>
              <a:t>World Wind </a:t>
            </a:r>
            <a:r>
              <a:rPr lang="en-US" sz="2400" b="1" dirty="0" smtClean="0">
                <a:effectLst>
                  <a:outerShdw blurRad="38100" dist="38100" dir="2700000" algn="tl">
                    <a:srgbClr val="000000">
                      <a:alpha val="43137"/>
                    </a:srgbClr>
                  </a:outerShdw>
                </a:effectLst>
              </a:rPr>
              <a:t>tools reveal environmental change</a:t>
            </a:r>
            <a:endParaRPr lang="en-US" sz="2400" b="1" dirty="0">
              <a:effectLst>
                <a:outerShdw blurRad="38100" dist="38100" dir="2700000" algn="tl">
                  <a:srgbClr val="000000">
                    <a:alpha val="43137"/>
                  </a:srgbClr>
                </a:outerShdw>
              </a:effectLst>
            </a:endParaRPr>
          </a:p>
        </p:txBody>
      </p:sp>
      <p:pic>
        <p:nvPicPr>
          <p:cNvPr id="31758" name="Picture 14" descr="BlueMarble.jpg"/>
          <p:cNvPicPr>
            <a:picLocks noChangeAspect="1"/>
          </p:cNvPicPr>
          <p:nvPr/>
        </p:nvPicPr>
        <p:blipFill>
          <a:blip r:embed="rId4" cstate="print"/>
          <a:srcRect/>
          <a:stretch>
            <a:fillRect/>
          </a:stretch>
        </p:blipFill>
        <p:spPr bwMode="auto">
          <a:xfrm>
            <a:off x="4267200" y="1600200"/>
            <a:ext cx="4876800" cy="3810000"/>
          </a:xfrm>
          <a:prstGeom prst="rect">
            <a:avLst/>
          </a:prstGeom>
          <a:noFill/>
          <a:ln w="9525">
            <a:noFill/>
            <a:miter lim="800000"/>
            <a:headEnd/>
            <a:tailEnd/>
          </a:ln>
        </p:spPr>
      </p:pic>
      <p:sp>
        <p:nvSpPr>
          <p:cNvPr id="14" name="TextBox 13"/>
          <p:cNvSpPr txBox="1"/>
          <p:nvPr/>
        </p:nvSpPr>
        <p:spPr>
          <a:xfrm>
            <a:off x="228600" y="1905000"/>
            <a:ext cx="4038600" cy="2845394"/>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sz="1600" b="1" dirty="0" smtClean="0">
                <a:latin typeface="Arial" charset="0"/>
              </a:rPr>
              <a:t>NASA Technology</a:t>
            </a:r>
          </a:p>
          <a:p>
            <a:pPr marL="228600" indent="-228600" eaLnBrk="0" hangingPunct="0">
              <a:spcBef>
                <a:spcPct val="35000"/>
              </a:spcBef>
              <a:buClr>
                <a:srgbClr val="790015"/>
              </a:buClr>
              <a:buFont typeface="Wingdings" pitchFamily="2" charset="2"/>
              <a:buChar char=""/>
              <a:tabLst>
                <a:tab pos="228600" algn="l"/>
                <a:tab pos="292100" algn="l"/>
              </a:tabLst>
              <a:defRPr/>
            </a:pPr>
            <a:r>
              <a:rPr lang="en-US" sz="1400" dirty="0" smtClean="0">
                <a:latin typeface="Arial" charset="0"/>
              </a:rPr>
              <a:t> </a:t>
            </a:r>
            <a:r>
              <a:rPr lang="en-US" dirty="0" smtClean="0">
                <a:latin typeface="Arial" charset="0"/>
              </a:rPr>
              <a:t>NASA has an unmatched store of data on Earth’s surface</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To visualize this data in a 3D format, NASA built a software program called World Wind</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Technology for public health and environmental monitoring</a:t>
            </a:r>
          </a:p>
          <a:p>
            <a:endParaRPr lang="en-US" dirty="0"/>
          </a:p>
        </p:txBody>
      </p:sp>
      <p:sp>
        <p:nvSpPr>
          <p:cNvPr id="15" name="TextBox 14"/>
          <p:cNvSpPr txBox="1"/>
          <p:nvPr/>
        </p:nvSpPr>
        <p:spPr>
          <a:xfrm>
            <a:off x="228600" y="4724400"/>
            <a:ext cx="4038600" cy="2000548"/>
          </a:xfrm>
          <a:prstGeom prst="rect">
            <a:avLst/>
          </a:prstGeom>
          <a:noFill/>
        </p:spPr>
        <p:txBody>
          <a:bodyPr wrap="square" rtlCol="0">
            <a:spAutoFit/>
          </a:bodyPr>
          <a:lstStyle/>
          <a:p>
            <a:pPr algn="ctr" defTabSz="292100" eaLnBrk="0" hangingPunct="0">
              <a:tabLst>
                <a:tab pos="228600" algn="l"/>
                <a:tab pos="571500" algn="l"/>
                <a:tab pos="1663700" algn="l"/>
              </a:tabLst>
              <a:defRPr/>
            </a:pPr>
            <a:r>
              <a:rPr lang="en-US" sz="1600" b="1" dirty="0" smtClean="0">
                <a:latin typeface="Arial" charset="0"/>
              </a:rPr>
              <a:t>Benefits</a:t>
            </a:r>
            <a:endParaRPr lang="en-US" sz="1600" dirty="0" smtClean="0">
              <a:latin typeface="Arial" charset="0"/>
            </a:endParaRP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monitoring 6,500 acres of native forest in Hawaii</a:t>
            </a: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 creating global heat maps and satellite feeds of maritime domains</a:t>
            </a:r>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0" y="533400"/>
            <a:ext cx="4495800" cy="1570303"/>
          </a:xfrm>
          <a:prstGeom prst="rect">
            <a:avLst/>
          </a:prstGeom>
          <a:noFill/>
          <a:ln w="9525">
            <a:noFill/>
            <a:miter lim="800000"/>
            <a:headEnd/>
            <a:tailEnd/>
          </a:ln>
        </p:spPr>
        <p:txBody>
          <a:bodyPr lIns="92075" tIns="46038" rIns="92075" bIns="46038">
            <a:spAutoFit/>
          </a:bodyPr>
          <a:lstStyle/>
          <a:p>
            <a:pPr algn="ctr" eaLnBrk="0" hangingPunct="0"/>
            <a:endParaRPr lang="en-US" sz="1600" b="1" i="1" dirty="0">
              <a:latin typeface="Arial" charset="0"/>
            </a:endParaRPr>
          </a:p>
          <a:p>
            <a:pPr algn="ctr" eaLnBrk="0" hangingPunct="0"/>
            <a:r>
              <a:rPr lang="en-US" sz="1600" b="1" i="1" dirty="0">
                <a:latin typeface="Arial" charset="0"/>
              </a:rPr>
              <a:t>Glenn Research Center</a:t>
            </a:r>
          </a:p>
          <a:p>
            <a:pPr algn="ctr" eaLnBrk="0" hangingPunct="0"/>
            <a:r>
              <a:rPr lang="en-US" sz="1600" b="1" i="1" dirty="0" smtClean="0">
                <a:latin typeface="Arial" charset="0"/>
              </a:rPr>
              <a:t>Special </a:t>
            </a:r>
            <a:r>
              <a:rPr lang="en-US" sz="1600" b="1" i="1" dirty="0">
                <a:latin typeface="Arial" charset="0"/>
              </a:rPr>
              <a:t>Materials Research and Technology Inc. (SPECMAT)</a:t>
            </a:r>
          </a:p>
          <a:p>
            <a:pPr algn="ctr" eaLnBrk="0" hangingPunct="0"/>
            <a:r>
              <a:rPr lang="en-US" sz="1600" b="1" i="1" dirty="0">
                <a:latin typeface="Arial" charset="0"/>
              </a:rPr>
              <a:t>North Olmstead, Ohio</a:t>
            </a:r>
          </a:p>
          <a:p>
            <a:pPr algn="ctr" eaLnBrk="0" hangingPunct="0"/>
            <a:endParaRPr lang="en-US" sz="1600" b="1" i="1" dirty="0">
              <a:latin typeface="Arial" charset="0"/>
            </a:endParaRPr>
          </a:p>
        </p:txBody>
      </p:sp>
      <p:sp>
        <p:nvSpPr>
          <p:cNvPr id="35845" name="Rectangle 5"/>
          <p:cNvSpPr>
            <a:spLocks noChangeArrowheads="1"/>
          </p:cNvSpPr>
          <p:nvPr/>
        </p:nvSpPr>
        <p:spPr bwMode="auto">
          <a:xfrm>
            <a:off x="26988" y="101600"/>
            <a:ext cx="244475" cy="333375"/>
          </a:xfrm>
          <a:prstGeom prst="rect">
            <a:avLst/>
          </a:prstGeom>
          <a:noFill/>
          <a:ln w="9525">
            <a:noFill/>
            <a:miter lim="800000"/>
            <a:headEnd/>
            <a:tailEnd/>
          </a:ln>
        </p:spPr>
        <p:txBody>
          <a:bodyPr wrap="none" lIns="120650" tIns="61912" rIns="120650" bIns="61912">
            <a:spAutoFit/>
          </a:bodyPr>
          <a:lstStyle/>
          <a:p>
            <a:pPr defTabSz="1516063" eaLnBrk="0" hangingPunct="0">
              <a:lnSpc>
                <a:spcPct val="90000"/>
              </a:lnSpc>
            </a:pPr>
            <a:endParaRPr lang="en-US" sz="1500" b="1" dirty="0">
              <a:solidFill>
                <a:schemeClr val="bg1"/>
              </a:solidFill>
              <a:latin typeface="Arial" charset="0"/>
            </a:endParaRPr>
          </a:p>
        </p:txBody>
      </p:sp>
      <p:sp>
        <p:nvSpPr>
          <p:cNvPr id="35847" name="Rectangle 7"/>
          <p:cNvSpPr>
            <a:spLocks noChangeArrowheads="1"/>
          </p:cNvSpPr>
          <p:nvPr/>
        </p:nvSpPr>
        <p:spPr bwMode="auto">
          <a:xfrm>
            <a:off x="117475" y="6342063"/>
            <a:ext cx="1671638" cy="369887"/>
          </a:xfrm>
          <a:prstGeom prst="rect">
            <a:avLst/>
          </a:prstGeom>
          <a:noFill/>
          <a:ln w="9525">
            <a:noFill/>
            <a:miter lim="800000"/>
            <a:headEnd/>
            <a:tailEnd/>
          </a:ln>
        </p:spPr>
        <p:txBody>
          <a:bodyPr lIns="92075" tIns="46038" rIns="92075" bIns="46038">
            <a:spAutoFit/>
          </a:bodyPr>
          <a:lstStyle/>
          <a:p>
            <a:pPr eaLnBrk="0" hangingPunct="0"/>
            <a:endParaRPr lang="en-US" sz="900" b="1" i="1" dirty="0">
              <a:latin typeface="Arial" charset="0"/>
            </a:endParaRPr>
          </a:p>
          <a:p>
            <a:pPr eaLnBrk="0" hangingPunct="0"/>
            <a:r>
              <a:rPr lang="en-US" sz="900" b="1" i="1" dirty="0">
                <a:latin typeface="Arial" charset="0"/>
              </a:rPr>
              <a:t>Spinoff 2011</a:t>
            </a:r>
          </a:p>
        </p:txBody>
      </p:sp>
      <p:sp>
        <p:nvSpPr>
          <p:cNvPr id="35848" name="Rectangle 14"/>
          <p:cNvSpPr>
            <a:spLocks noChangeArrowheads="1"/>
          </p:cNvSpPr>
          <p:nvPr/>
        </p:nvSpPr>
        <p:spPr bwMode="auto">
          <a:xfrm rot="10800000" flipV="1">
            <a:off x="6172200" y="6511925"/>
            <a:ext cx="2895600" cy="231775"/>
          </a:xfrm>
          <a:prstGeom prst="rect">
            <a:avLst/>
          </a:prstGeom>
          <a:noFill/>
          <a:ln w="9525">
            <a:noFill/>
            <a:miter lim="800000"/>
            <a:headEnd/>
            <a:tailEnd/>
          </a:ln>
        </p:spPr>
        <p:txBody>
          <a:bodyPr lIns="92075" tIns="46038" rIns="92075" bIns="46038">
            <a:spAutoFit/>
          </a:bodyPr>
          <a:lstStyle/>
          <a:p>
            <a:pPr algn="r" eaLnBrk="0" hangingPunct="0"/>
            <a:r>
              <a:rPr lang="en-US" sz="900" b="1" i="1" dirty="0">
                <a:latin typeface="Arial" charset="0"/>
              </a:rPr>
              <a:t>Energy and Environment</a:t>
            </a:r>
          </a:p>
        </p:txBody>
      </p:sp>
      <p:pic>
        <p:nvPicPr>
          <p:cNvPr id="35849" name="Picture 25" descr="NASA insigniaCMYK"/>
          <p:cNvPicPr preferRelativeResize="0">
            <a:picLocks noChangeAspect="1" noChangeArrowheads="1"/>
          </p:cNvPicPr>
          <p:nvPr/>
        </p:nvPicPr>
        <p:blipFill>
          <a:blip r:embed="rId3" cstate="print"/>
          <a:srcRect/>
          <a:stretch>
            <a:fillRect/>
          </a:stretch>
        </p:blipFill>
        <p:spPr bwMode="auto">
          <a:xfrm>
            <a:off x="8001000" y="92075"/>
            <a:ext cx="931863" cy="746125"/>
          </a:xfrm>
          <a:prstGeom prst="rect">
            <a:avLst/>
          </a:prstGeom>
          <a:noFill/>
          <a:ln w="9525">
            <a:noFill/>
            <a:miter lim="800000"/>
            <a:headEnd/>
            <a:tailEnd/>
          </a:ln>
        </p:spPr>
      </p:pic>
      <p:sp>
        <p:nvSpPr>
          <p:cNvPr id="35851" name="TextBox 17"/>
          <p:cNvSpPr txBox="1">
            <a:spLocks noChangeArrowheads="1"/>
          </p:cNvSpPr>
          <p:nvPr/>
        </p:nvSpPr>
        <p:spPr bwMode="auto">
          <a:xfrm>
            <a:off x="152400" y="228600"/>
            <a:ext cx="7772400" cy="461665"/>
          </a:xfrm>
          <a:prstGeom prst="rect">
            <a:avLst/>
          </a:prstGeom>
          <a:noFill/>
          <a:ln w="9525">
            <a:noFill/>
            <a:miter lim="800000"/>
            <a:headEnd/>
            <a:tailEnd/>
          </a:ln>
        </p:spPr>
        <p:txBody>
          <a:bodyPr>
            <a:spAutoFit/>
          </a:bodyPr>
          <a:lstStyle/>
          <a:p>
            <a:pPr algn="ctr" eaLnBrk="0" hangingPunct="0"/>
            <a:r>
              <a:rPr lang="en-US" sz="2400" b="1" dirty="0">
                <a:effectLst>
                  <a:outerShdw blurRad="38100" dist="38100" dir="2700000" algn="tl">
                    <a:srgbClr val="000000">
                      <a:alpha val="43137"/>
                    </a:srgbClr>
                  </a:outerShdw>
                </a:effectLst>
              </a:rPr>
              <a:t>Coating </a:t>
            </a:r>
            <a:r>
              <a:rPr lang="en-US" sz="2400" b="1" dirty="0" smtClean="0">
                <a:effectLst>
                  <a:outerShdw blurRad="38100" dist="38100" dir="2700000" algn="tl">
                    <a:srgbClr val="000000">
                      <a:alpha val="43137"/>
                    </a:srgbClr>
                  </a:outerShdw>
                </a:effectLst>
              </a:rPr>
              <a:t>processes boost performance </a:t>
            </a:r>
            <a:r>
              <a:rPr lang="en-US" sz="2400" b="1" dirty="0">
                <a:effectLst>
                  <a:outerShdw blurRad="38100" dist="38100" dir="2700000" algn="tl">
                    <a:srgbClr val="000000">
                      <a:alpha val="43137"/>
                    </a:srgbClr>
                  </a:outerShdw>
                </a:effectLst>
              </a:rPr>
              <a:t>of </a:t>
            </a:r>
            <a:r>
              <a:rPr lang="en-US" sz="2400" b="1" dirty="0" smtClean="0">
                <a:effectLst>
                  <a:outerShdw blurRad="38100" dist="38100" dir="2700000" algn="tl">
                    <a:srgbClr val="000000">
                      <a:alpha val="43137"/>
                    </a:srgbClr>
                  </a:outerShdw>
                </a:effectLst>
              </a:rPr>
              <a:t>solar cells</a:t>
            </a:r>
            <a:endParaRPr lang="en-US" sz="2400" b="1" dirty="0">
              <a:effectLst>
                <a:outerShdw blurRad="38100" dist="38100" dir="2700000" algn="tl">
                  <a:srgbClr val="000000">
                    <a:alpha val="43137"/>
                  </a:srgbClr>
                </a:outerShdw>
              </a:effectLst>
            </a:endParaRPr>
          </a:p>
        </p:txBody>
      </p:sp>
      <p:pic>
        <p:nvPicPr>
          <p:cNvPr id="35854" name="Picture 14" descr="SPECMAT 3.jpg"/>
          <p:cNvPicPr>
            <a:picLocks noChangeAspect="1"/>
          </p:cNvPicPr>
          <p:nvPr/>
        </p:nvPicPr>
        <p:blipFill>
          <a:blip r:embed="rId4" cstate="print"/>
          <a:srcRect/>
          <a:stretch>
            <a:fillRect/>
          </a:stretch>
        </p:blipFill>
        <p:spPr bwMode="auto">
          <a:xfrm>
            <a:off x="3733800" y="1371600"/>
            <a:ext cx="5410200" cy="4876800"/>
          </a:xfrm>
          <a:prstGeom prst="rect">
            <a:avLst/>
          </a:prstGeom>
          <a:noFill/>
          <a:ln w="9525">
            <a:noFill/>
            <a:miter lim="800000"/>
            <a:headEnd/>
            <a:tailEnd/>
          </a:ln>
        </p:spPr>
      </p:pic>
      <p:sp>
        <p:nvSpPr>
          <p:cNvPr id="14" name="TextBox 13"/>
          <p:cNvSpPr txBox="1"/>
          <p:nvPr/>
        </p:nvSpPr>
        <p:spPr>
          <a:xfrm>
            <a:off x="0" y="2057400"/>
            <a:ext cx="3657600" cy="2194447"/>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sz="1600" b="1" dirty="0" smtClean="0">
                <a:latin typeface="Arial" charset="0"/>
              </a:rPr>
              <a:t>NASA Technology</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Solar cells power most of NASA’s spacecraft.</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Technology and manufacturing efficiency  improvements apply directly to renewable energy.</a:t>
            </a:r>
            <a:endParaRPr lang="en-US" b="1" dirty="0" smtClean="0">
              <a:solidFill>
                <a:srgbClr val="FFC000"/>
              </a:solidFill>
              <a:latin typeface="Arial" charset="0"/>
            </a:endParaRPr>
          </a:p>
          <a:p>
            <a:endParaRPr lang="en-US" dirty="0"/>
          </a:p>
        </p:txBody>
      </p:sp>
      <p:sp>
        <p:nvSpPr>
          <p:cNvPr id="15" name="TextBox 14"/>
          <p:cNvSpPr txBox="1"/>
          <p:nvPr/>
        </p:nvSpPr>
        <p:spPr>
          <a:xfrm>
            <a:off x="0" y="4343400"/>
            <a:ext cx="3657600" cy="2277547"/>
          </a:xfrm>
          <a:prstGeom prst="rect">
            <a:avLst/>
          </a:prstGeom>
          <a:noFill/>
        </p:spPr>
        <p:txBody>
          <a:bodyPr wrap="square" rtlCol="0">
            <a:spAutoFit/>
          </a:bodyPr>
          <a:lstStyle/>
          <a:p>
            <a:pPr algn="ctr" defTabSz="292100" eaLnBrk="0" hangingPunct="0">
              <a:tabLst>
                <a:tab pos="228600" algn="l"/>
                <a:tab pos="571500" algn="l"/>
                <a:tab pos="1663700" algn="l"/>
              </a:tabLst>
              <a:defRPr/>
            </a:pPr>
            <a:r>
              <a:rPr lang="en-US" sz="1600" b="1" dirty="0" smtClean="0">
                <a:latin typeface="Arial" charset="0"/>
              </a:rPr>
              <a:t>Benefits</a:t>
            </a:r>
            <a:endParaRPr lang="en-US" sz="1600" dirty="0" smtClean="0">
              <a:latin typeface="Arial" charset="0"/>
            </a:endParaRP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New coating is more efficient and stays clean longer</a:t>
            </a: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Solar cells have highest performance and lowest cost in the industry</a:t>
            </a:r>
            <a:endParaRPr lang="en-US" dirty="0" smtClean="0">
              <a:solidFill>
                <a:srgbClr val="FFFF00"/>
              </a:solidFill>
              <a:latin typeface="Arial" charset="0"/>
            </a:endParaRP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838200"/>
            <a:ext cx="4495800" cy="1324081"/>
          </a:xfrm>
          <a:prstGeom prst="rect">
            <a:avLst/>
          </a:prstGeom>
          <a:noFill/>
          <a:ln w="9525">
            <a:noFill/>
            <a:miter lim="800000"/>
            <a:headEnd/>
            <a:tailEnd/>
          </a:ln>
        </p:spPr>
        <p:txBody>
          <a:bodyPr lIns="92075" tIns="46038" rIns="92075" bIns="46038">
            <a:spAutoFit/>
          </a:bodyPr>
          <a:lstStyle/>
          <a:p>
            <a:pPr algn="ctr" eaLnBrk="0" hangingPunct="0"/>
            <a:r>
              <a:rPr lang="en-US" sz="1600" b="1" i="1" dirty="0">
                <a:latin typeface="Arial" charset="0"/>
              </a:rPr>
              <a:t>Marshall Space Flight Center</a:t>
            </a:r>
          </a:p>
          <a:p>
            <a:pPr algn="ctr" eaLnBrk="0" hangingPunct="0"/>
            <a:r>
              <a:rPr lang="en-US" sz="1600" b="1" i="1" dirty="0" smtClean="0">
                <a:latin typeface="Arial" charset="0"/>
              </a:rPr>
              <a:t>HMA </a:t>
            </a:r>
            <a:r>
              <a:rPr lang="en-US" sz="1600" b="1" i="1" dirty="0">
                <a:latin typeface="Arial" charset="0"/>
              </a:rPr>
              <a:t>Fire/Orbital Technologies Corporation (ORBITEC)</a:t>
            </a:r>
          </a:p>
          <a:p>
            <a:pPr algn="ctr" eaLnBrk="0" hangingPunct="0"/>
            <a:r>
              <a:rPr lang="en-US" sz="1600" b="1" i="1" dirty="0">
                <a:latin typeface="Arial" charset="0"/>
              </a:rPr>
              <a:t>Madison, Wisconsin</a:t>
            </a:r>
          </a:p>
          <a:p>
            <a:pPr algn="ctr" eaLnBrk="0" hangingPunct="0"/>
            <a:endParaRPr lang="en-US" sz="1600" b="1" i="1" dirty="0">
              <a:latin typeface="Arial" charset="0"/>
            </a:endParaRPr>
          </a:p>
        </p:txBody>
      </p:sp>
      <p:sp>
        <p:nvSpPr>
          <p:cNvPr id="23557" name="Rectangle 5"/>
          <p:cNvSpPr>
            <a:spLocks noChangeArrowheads="1"/>
          </p:cNvSpPr>
          <p:nvPr/>
        </p:nvSpPr>
        <p:spPr bwMode="auto">
          <a:xfrm>
            <a:off x="26988" y="101600"/>
            <a:ext cx="244475" cy="333375"/>
          </a:xfrm>
          <a:prstGeom prst="rect">
            <a:avLst/>
          </a:prstGeom>
          <a:noFill/>
          <a:ln w="9525">
            <a:noFill/>
            <a:miter lim="800000"/>
            <a:headEnd/>
            <a:tailEnd/>
          </a:ln>
        </p:spPr>
        <p:txBody>
          <a:bodyPr wrap="none" lIns="120650" tIns="61912" rIns="120650" bIns="61912">
            <a:spAutoFit/>
          </a:bodyPr>
          <a:lstStyle/>
          <a:p>
            <a:pPr defTabSz="1516063" eaLnBrk="0" hangingPunct="0">
              <a:lnSpc>
                <a:spcPct val="90000"/>
              </a:lnSpc>
            </a:pPr>
            <a:endParaRPr lang="en-US" sz="1500" b="1" dirty="0">
              <a:solidFill>
                <a:schemeClr val="bg1"/>
              </a:solidFill>
              <a:latin typeface="Arial" charset="0"/>
            </a:endParaRPr>
          </a:p>
        </p:txBody>
      </p:sp>
      <p:sp>
        <p:nvSpPr>
          <p:cNvPr id="8199" name="Rectangle 6"/>
          <p:cNvSpPr>
            <a:spLocks noChangeArrowheads="1"/>
          </p:cNvSpPr>
          <p:nvPr/>
        </p:nvSpPr>
        <p:spPr bwMode="auto">
          <a:xfrm>
            <a:off x="0" y="3962400"/>
            <a:ext cx="3276600" cy="2001190"/>
          </a:xfrm>
          <a:prstGeom prst="rect">
            <a:avLst/>
          </a:prstGeom>
          <a:noFill/>
          <a:ln w="9525">
            <a:noFill/>
            <a:miter lim="800000"/>
            <a:headEnd/>
            <a:tailEnd/>
          </a:ln>
        </p:spPr>
        <p:txBody>
          <a:bodyPr wrap="square" lIns="92075" tIns="46038" rIns="92075" bIns="46038">
            <a:spAutoFit/>
          </a:bodyPr>
          <a:lstStyle/>
          <a:p>
            <a:pPr algn="ctr" defTabSz="292100" eaLnBrk="0" hangingPunct="0">
              <a:tabLst>
                <a:tab pos="228600" algn="l"/>
                <a:tab pos="571500" algn="l"/>
                <a:tab pos="1663700" algn="l"/>
              </a:tabLst>
              <a:defRPr/>
            </a:pPr>
            <a:r>
              <a:rPr lang="en-US" sz="1600" b="1" dirty="0">
                <a:latin typeface="Arial" charset="0"/>
              </a:rPr>
              <a:t>Benefits</a:t>
            </a:r>
            <a:endParaRPr lang="en-US" sz="1600" dirty="0">
              <a:latin typeface="Arial" charset="0"/>
            </a:endParaRP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Puts </a:t>
            </a:r>
            <a:r>
              <a:rPr lang="en-US" dirty="0">
                <a:latin typeface="Arial" charset="0"/>
              </a:rPr>
              <a:t>out </a:t>
            </a:r>
            <a:r>
              <a:rPr lang="en-US" dirty="0" smtClean="0">
                <a:latin typeface="Arial" charset="0"/>
              </a:rPr>
              <a:t>fires </a:t>
            </a:r>
            <a:r>
              <a:rPr lang="en-US" dirty="0">
                <a:latin typeface="Arial" charset="0"/>
              </a:rPr>
              <a:t>80 percent faster </a:t>
            </a:r>
            <a:r>
              <a:rPr lang="en-US" dirty="0" smtClean="0">
                <a:latin typeface="Arial" charset="0"/>
              </a:rPr>
              <a:t>using </a:t>
            </a:r>
            <a:r>
              <a:rPr lang="en-US" dirty="0">
                <a:latin typeface="Arial" charset="0"/>
              </a:rPr>
              <a:t>only 6 percent as much water</a:t>
            </a: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extinguishes car gasoline </a:t>
            </a:r>
            <a:r>
              <a:rPr lang="en-US" dirty="0">
                <a:latin typeface="Arial" charset="0"/>
              </a:rPr>
              <a:t>fire in 9 seconds</a:t>
            </a:r>
          </a:p>
        </p:txBody>
      </p:sp>
      <p:sp>
        <p:nvSpPr>
          <p:cNvPr id="23559" name="Rectangle 7"/>
          <p:cNvSpPr>
            <a:spLocks noChangeArrowheads="1"/>
          </p:cNvSpPr>
          <p:nvPr/>
        </p:nvSpPr>
        <p:spPr bwMode="auto">
          <a:xfrm>
            <a:off x="117475" y="6342063"/>
            <a:ext cx="1671638" cy="369887"/>
          </a:xfrm>
          <a:prstGeom prst="rect">
            <a:avLst/>
          </a:prstGeom>
          <a:noFill/>
          <a:ln w="9525">
            <a:noFill/>
            <a:miter lim="800000"/>
            <a:headEnd/>
            <a:tailEnd/>
          </a:ln>
        </p:spPr>
        <p:txBody>
          <a:bodyPr lIns="92075" tIns="46038" rIns="92075" bIns="46038">
            <a:spAutoFit/>
          </a:bodyPr>
          <a:lstStyle/>
          <a:p>
            <a:pPr eaLnBrk="0" hangingPunct="0"/>
            <a:endParaRPr lang="en-US" sz="900" b="1" i="1" dirty="0">
              <a:latin typeface="Arial" charset="0"/>
            </a:endParaRPr>
          </a:p>
          <a:p>
            <a:pPr eaLnBrk="0" hangingPunct="0"/>
            <a:r>
              <a:rPr lang="en-US" sz="900" b="1" i="1" dirty="0">
                <a:latin typeface="Arial" charset="0"/>
              </a:rPr>
              <a:t>Spinoff 2011</a:t>
            </a:r>
          </a:p>
        </p:txBody>
      </p:sp>
      <p:sp>
        <p:nvSpPr>
          <p:cNvPr id="23560" name="Rectangle 14"/>
          <p:cNvSpPr>
            <a:spLocks noChangeArrowheads="1"/>
          </p:cNvSpPr>
          <p:nvPr/>
        </p:nvSpPr>
        <p:spPr bwMode="auto">
          <a:xfrm rot="10800000" flipV="1">
            <a:off x="6172200" y="6511925"/>
            <a:ext cx="2895600" cy="231775"/>
          </a:xfrm>
          <a:prstGeom prst="rect">
            <a:avLst/>
          </a:prstGeom>
          <a:noFill/>
          <a:ln w="9525">
            <a:noFill/>
            <a:miter lim="800000"/>
            <a:headEnd/>
            <a:tailEnd/>
          </a:ln>
        </p:spPr>
        <p:txBody>
          <a:bodyPr lIns="92075" tIns="46038" rIns="92075" bIns="46038">
            <a:spAutoFit/>
          </a:bodyPr>
          <a:lstStyle/>
          <a:p>
            <a:pPr algn="r" eaLnBrk="0" hangingPunct="0"/>
            <a:r>
              <a:rPr lang="en-US" sz="900" b="1" i="1" dirty="0">
                <a:latin typeface="Arial" charset="0"/>
              </a:rPr>
              <a:t>Public Safety</a:t>
            </a:r>
          </a:p>
        </p:txBody>
      </p:sp>
      <p:pic>
        <p:nvPicPr>
          <p:cNvPr id="23561" name="Picture 25" descr="NASA insigniaCMYK"/>
          <p:cNvPicPr preferRelativeResize="0">
            <a:picLocks noChangeAspect="1" noChangeArrowheads="1"/>
          </p:cNvPicPr>
          <p:nvPr/>
        </p:nvPicPr>
        <p:blipFill>
          <a:blip r:embed="rId3" cstate="print"/>
          <a:srcRect/>
          <a:stretch>
            <a:fillRect/>
          </a:stretch>
        </p:blipFill>
        <p:spPr bwMode="auto">
          <a:xfrm>
            <a:off x="8001000" y="92075"/>
            <a:ext cx="931863" cy="746125"/>
          </a:xfrm>
          <a:prstGeom prst="rect">
            <a:avLst/>
          </a:prstGeom>
          <a:noFill/>
          <a:ln w="9525">
            <a:noFill/>
            <a:miter lim="800000"/>
            <a:headEnd/>
            <a:tailEnd/>
          </a:ln>
        </p:spPr>
      </p:pic>
      <p:sp>
        <p:nvSpPr>
          <p:cNvPr id="23563" name="TextBox 17"/>
          <p:cNvSpPr txBox="1">
            <a:spLocks noChangeArrowheads="1"/>
          </p:cNvSpPr>
          <p:nvPr/>
        </p:nvSpPr>
        <p:spPr bwMode="auto">
          <a:xfrm>
            <a:off x="152400" y="228600"/>
            <a:ext cx="7772400" cy="461963"/>
          </a:xfrm>
          <a:prstGeom prst="rect">
            <a:avLst/>
          </a:prstGeom>
          <a:noFill/>
          <a:ln w="9525">
            <a:noFill/>
            <a:miter lim="800000"/>
            <a:headEnd/>
            <a:tailEnd/>
          </a:ln>
        </p:spPr>
        <p:txBody>
          <a:bodyPr>
            <a:spAutoFit/>
          </a:bodyPr>
          <a:lstStyle/>
          <a:p>
            <a:pPr algn="ctr" eaLnBrk="0" hangingPunct="0"/>
            <a:r>
              <a:rPr lang="en-US" sz="2400" b="1" dirty="0" smtClean="0">
                <a:effectLst>
                  <a:outerShdw blurRad="38100" dist="38100" dir="2700000" algn="tl">
                    <a:srgbClr val="000000">
                      <a:alpha val="43137"/>
                    </a:srgbClr>
                  </a:outerShdw>
                </a:effectLst>
              </a:rPr>
              <a:t>High-pressure systems suppress fires </a:t>
            </a:r>
            <a:r>
              <a:rPr lang="en-US" sz="2400" b="1" dirty="0">
                <a:effectLst>
                  <a:outerShdw blurRad="38100" dist="38100" dir="2700000" algn="tl">
                    <a:srgbClr val="000000">
                      <a:alpha val="43137"/>
                    </a:srgbClr>
                  </a:outerShdw>
                </a:effectLst>
              </a:rPr>
              <a:t>in </a:t>
            </a:r>
            <a:r>
              <a:rPr lang="en-US" sz="2400" b="1" dirty="0" smtClean="0">
                <a:effectLst>
                  <a:outerShdw blurRad="38100" dist="38100" dir="2700000" algn="tl">
                    <a:srgbClr val="000000">
                      <a:alpha val="43137"/>
                    </a:srgbClr>
                  </a:outerShdw>
                </a:effectLst>
              </a:rPr>
              <a:t>seconds</a:t>
            </a:r>
            <a:endParaRPr lang="en-US" sz="2400" b="1" dirty="0">
              <a:effectLst>
                <a:outerShdw blurRad="38100" dist="38100" dir="2700000" algn="tl">
                  <a:srgbClr val="000000">
                    <a:alpha val="43137"/>
                  </a:srgbClr>
                </a:outerShdw>
              </a:effectLst>
            </a:endParaRPr>
          </a:p>
        </p:txBody>
      </p:sp>
      <p:pic>
        <p:nvPicPr>
          <p:cNvPr id="23566" name="Picture 15" descr="fire2.JPG"/>
          <p:cNvPicPr>
            <a:picLocks noChangeAspect="1"/>
          </p:cNvPicPr>
          <p:nvPr/>
        </p:nvPicPr>
        <p:blipFill>
          <a:blip r:embed="rId4" cstate="print"/>
          <a:srcRect/>
          <a:stretch>
            <a:fillRect/>
          </a:stretch>
        </p:blipFill>
        <p:spPr bwMode="auto">
          <a:xfrm>
            <a:off x="3123687" y="1981200"/>
            <a:ext cx="6020313" cy="4419600"/>
          </a:xfrm>
          <a:prstGeom prst="rect">
            <a:avLst/>
          </a:prstGeom>
          <a:noFill/>
          <a:ln w="9525">
            <a:noFill/>
            <a:miter lim="800000"/>
            <a:headEnd/>
            <a:tailEnd/>
          </a:ln>
        </p:spPr>
      </p:pic>
      <p:sp>
        <p:nvSpPr>
          <p:cNvPr id="12" name="TextBox 11"/>
          <p:cNvSpPr txBox="1"/>
          <p:nvPr/>
        </p:nvSpPr>
        <p:spPr>
          <a:xfrm>
            <a:off x="0" y="2438400"/>
            <a:ext cx="3200400" cy="1266501"/>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sz="1600" b="1" dirty="0" smtClean="0">
                <a:latin typeface="Arial" charset="0"/>
              </a:rPr>
              <a:t>NASA Technology</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Ultra-high pressure (UHP)  vortex flows derived from rocket engines</a:t>
            </a:r>
            <a:endParaRPr lang="en-US" dirty="0">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685800"/>
            <a:ext cx="4495800" cy="1324081"/>
          </a:xfrm>
          <a:prstGeom prst="rect">
            <a:avLst/>
          </a:prstGeom>
          <a:noFill/>
          <a:ln w="9525">
            <a:noFill/>
            <a:miter lim="800000"/>
            <a:headEnd/>
            <a:tailEnd/>
          </a:ln>
        </p:spPr>
        <p:txBody>
          <a:bodyPr lIns="92075" tIns="46038" rIns="92075" bIns="46038">
            <a:spAutoFit/>
          </a:bodyPr>
          <a:lstStyle/>
          <a:p>
            <a:pPr algn="ctr" eaLnBrk="0" hangingPunct="0"/>
            <a:endParaRPr lang="en-US" sz="1600" b="1" i="1" dirty="0">
              <a:latin typeface="Arial" charset="0"/>
            </a:endParaRPr>
          </a:p>
          <a:p>
            <a:pPr algn="ctr" eaLnBrk="0" hangingPunct="0"/>
            <a:r>
              <a:rPr lang="en-US" sz="1600" b="1" i="1" dirty="0">
                <a:latin typeface="Arial" charset="0"/>
              </a:rPr>
              <a:t>Goddard Space Flight Center</a:t>
            </a:r>
          </a:p>
          <a:p>
            <a:pPr algn="ctr" eaLnBrk="0" hangingPunct="0"/>
            <a:r>
              <a:rPr lang="en-US" sz="1600" b="1" i="1" dirty="0" smtClean="0">
                <a:latin typeface="Arial" charset="0"/>
              </a:rPr>
              <a:t>Flight </a:t>
            </a:r>
            <a:r>
              <a:rPr lang="en-US" sz="1600" b="1" i="1" dirty="0">
                <a:latin typeface="Arial" charset="0"/>
              </a:rPr>
              <a:t>Landata Inc.</a:t>
            </a:r>
          </a:p>
          <a:p>
            <a:pPr algn="ctr" eaLnBrk="0" hangingPunct="0"/>
            <a:r>
              <a:rPr lang="en-US" sz="1600" b="1" i="1" dirty="0">
                <a:latin typeface="Arial" charset="0"/>
              </a:rPr>
              <a:t>North Andover, Massachusetts</a:t>
            </a:r>
          </a:p>
          <a:p>
            <a:pPr algn="ctr" eaLnBrk="0" hangingPunct="0"/>
            <a:endParaRPr lang="en-US" sz="1600" b="1" i="1" dirty="0">
              <a:latin typeface="Arial" charset="0"/>
            </a:endParaRPr>
          </a:p>
        </p:txBody>
      </p:sp>
      <p:sp>
        <p:nvSpPr>
          <p:cNvPr id="22533" name="Rectangle 5"/>
          <p:cNvSpPr>
            <a:spLocks noChangeArrowheads="1"/>
          </p:cNvSpPr>
          <p:nvPr/>
        </p:nvSpPr>
        <p:spPr bwMode="auto">
          <a:xfrm>
            <a:off x="26988" y="101600"/>
            <a:ext cx="244475" cy="333375"/>
          </a:xfrm>
          <a:prstGeom prst="rect">
            <a:avLst/>
          </a:prstGeom>
          <a:noFill/>
          <a:ln w="9525">
            <a:noFill/>
            <a:miter lim="800000"/>
            <a:headEnd/>
            <a:tailEnd/>
          </a:ln>
        </p:spPr>
        <p:txBody>
          <a:bodyPr wrap="none" lIns="120650" tIns="61912" rIns="120650" bIns="61912">
            <a:spAutoFit/>
          </a:bodyPr>
          <a:lstStyle/>
          <a:p>
            <a:pPr defTabSz="1516063" eaLnBrk="0" hangingPunct="0">
              <a:lnSpc>
                <a:spcPct val="90000"/>
              </a:lnSpc>
            </a:pPr>
            <a:endParaRPr lang="en-US" sz="1500" b="1" dirty="0">
              <a:solidFill>
                <a:schemeClr val="bg1"/>
              </a:solidFill>
              <a:latin typeface="Arial" charset="0"/>
            </a:endParaRPr>
          </a:p>
        </p:txBody>
      </p:sp>
      <p:sp>
        <p:nvSpPr>
          <p:cNvPr id="22535" name="Rectangle 7"/>
          <p:cNvSpPr>
            <a:spLocks noChangeArrowheads="1"/>
          </p:cNvSpPr>
          <p:nvPr/>
        </p:nvSpPr>
        <p:spPr bwMode="auto">
          <a:xfrm>
            <a:off x="117475" y="6342063"/>
            <a:ext cx="1671638" cy="369887"/>
          </a:xfrm>
          <a:prstGeom prst="rect">
            <a:avLst/>
          </a:prstGeom>
          <a:noFill/>
          <a:ln w="9525">
            <a:noFill/>
            <a:miter lim="800000"/>
            <a:headEnd/>
            <a:tailEnd/>
          </a:ln>
        </p:spPr>
        <p:txBody>
          <a:bodyPr lIns="92075" tIns="46038" rIns="92075" bIns="46038">
            <a:spAutoFit/>
          </a:bodyPr>
          <a:lstStyle/>
          <a:p>
            <a:pPr eaLnBrk="0" hangingPunct="0"/>
            <a:endParaRPr lang="en-US" sz="900" b="1" i="1" dirty="0">
              <a:latin typeface="Arial" charset="0"/>
            </a:endParaRPr>
          </a:p>
          <a:p>
            <a:pPr eaLnBrk="0" hangingPunct="0"/>
            <a:r>
              <a:rPr lang="en-US" sz="900" b="1" i="1" dirty="0">
                <a:latin typeface="Arial" charset="0"/>
              </a:rPr>
              <a:t>Spinoff 2011</a:t>
            </a:r>
          </a:p>
        </p:txBody>
      </p:sp>
      <p:sp>
        <p:nvSpPr>
          <p:cNvPr id="22536" name="Rectangle 14"/>
          <p:cNvSpPr>
            <a:spLocks noChangeArrowheads="1"/>
          </p:cNvSpPr>
          <p:nvPr/>
        </p:nvSpPr>
        <p:spPr bwMode="auto">
          <a:xfrm rot="10800000" flipV="1">
            <a:off x="6172200" y="6511925"/>
            <a:ext cx="2895600" cy="231775"/>
          </a:xfrm>
          <a:prstGeom prst="rect">
            <a:avLst/>
          </a:prstGeom>
          <a:noFill/>
          <a:ln w="9525">
            <a:noFill/>
            <a:miter lim="800000"/>
            <a:headEnd/>
            <a:tailEnd/>
          </a:ln>
        </p:spPr>
        <p:txBody>
          <a:bodyPr lIns="92075" tIns="46038" rIns="92075" bIns="46038">
            <a:spAutoFit/>
          </a:bodyPr>
          <a:lstStyle/>
          <a:p>
            <a:pPr algn="r" eaLnBrk="0" hangingPunct="0"/>
            <a:r>
              <a:rPr lang="en-US" sz="900" b="1" i="1" dirty="0">
                <a:latin typeface="Arial" charset="0"/>
              </a:rPr>
              <a:t>Public Safety</a:t>
            </a:r>
          </a:p>
        </p:txBody>
      </p:sp>
      <p:pic>
        <p:nvPicPr>
          <p:cNvPr id="22537" name="Picture 25" descr="NASA insigniaCMYK"/>
          <p:cNvPicPr preferRelativeResize="0">
            <a:picLocks noChangeAspect="1" noChangeArrowheads="1"/>
          </p:cNvPicPr>
          <p:nvPr/>
        </p:nvPicPr>
        <p:blipFill>
          <a:blip r:embed="rId3" cstate="print"/>
          <a:srcRect/>
          <a:stretch>
            <a:fillRect/>
          </a:stretch>
        </p:blipFill>
        <p:spPr bwMode="auto">
          <a:xfrm>
            <a:off x="8001000" y="92075"/>
            <a:ext cx="931863" cy="746125"/>
          </a:xfrm>
          <a:prstGeom prst="rect">
            <a:avLst/>
          </a:prstGeom>
          <a:noFill/>
          <a:ln w="9525">
            <a:noFill/>
            <a:miter lim="800000"/>
            <a:headEnd/>
            <a:tailEnd/>
          </a:ln>
        </p:spPr>
      </p:pic>
      <p:sp>
        <p:nvSpPr>
          <p:cNvPr id="22539" name="TextBox 17"/>
          <p:cNvSpPr txBox="1">
            <a:spLocks noChangeArrowheads="1"/>
          </p:cNvSpPr>
          <p:nvPr/>
        </p:nvSpPr>
        <p:spPr bwMode="auto">
          <a:xfrm>
            <a:off x="152400" y="228600"/>
            <a:ext cx="7772400" cy="461963"/>
          </a:xfrm>
          <a:prstGeom prst="rect">
            <a:avLst/>
          </a:prstGeom>
          <a:noFill/>
          <a:ln w="9525">
            <a:noFill/>
            <a:miter lim="800000"/>
            <a:headEnd/>
            <a:tailEnd/>
          </a:ln>
        </p:spPr>
        <p:txBody>
          <a:bodyPr>
            <a:spAutoFit/>
          </a:bodyPr>
          <a:lstStyle/>
          <a:p>
            <a:pPr algn="ctr" eaLnBrk="0" hangingPunct="0"/>
            <a:r>
              <a:rPr lang="en-US" sz="2400" b="1" dirty="0">
                <a:effectLst>
                  <a:outerShdw blurRad="38100" dist="38100" dir="2700000" algn="tl">
                    <a:srgbClr val="000000">
                      <a:alpha val="43137"/>
                    </a:srgbClr>
                  </a:outerShdw>
                </a:effectLst>
              </a:rPr>
              <a:t>Imaging </a:t>
            </a:r>
            <a:r>
              <a:rPr lang="en-US" sz="2400" b="1" dirty="0" smtClean="0">
                <a:effectLst>
                  <a:outerShdw blurRad="38100" dist="38100" dir="2700000" algn="tl">
                    <a:srgbClr val="000000">
                      <a:alpha val="43137"/>
                    </a:srgbClr>
                  </a:outerShdw>
                </a:effectLst>
              </a:rPr>
              <a:t>systems provide maps </a:t>
            </a:r>
            <a:r>
              <a:rPr lang="en-US" sz="2400" b="1" dirty="0">
                <a:effectLst>
                  <a:outerShdw blurRad="38100" dist="38100" dir="2700000" algn="tl">
                    <a:srgbClr val="000000">
                      <a:alpha val="43137"/>
                    </a:srgbClr>
                  </a:outerShdw>
                </a:effectLst>
              </a:rPr>
              <a:t>for </a:t>
            </a:r>
            <a:r>
              <a:rPr lang="en-US" sz="2400" b="1" dirty="0" smtClean="0">
                <a:effectLst>
                  <a:outerShdw blurRad="38100" dist="38100" dir="2700000" algn="tl">
                    <a:srgbClr val="000000">
                      <a:alpha val="43137"/>
                    </a:srgbClr>
                  </a:outerShdw>
                </a:effectLst>
              </a:rPr>
              <a:t>U.S. soldiers</a:t>
            </a:r>
            <a:endParaRPr lang="en-US" sz="2400" b="1" dirty="0">
              <a:effectLst>
                <a:outerShdw blurRad="38100" dist="38100" dir="2700000" algn="tl">
                  <a:srgbClr val="000000">
                    <a:alpha val="43137"/>
                  </a:srgbClr>
                </a:outerShdw>
              </a:effectLst>
            </a:endParaRPr>
          </a:p>
        </p:txBody>
      </p:sp>
      <p:pic>
        <p:nvPicPr>
          <p:cNvPr id="22542" name="Picture 14" descr="landata.JPG"/>
          <p:cNvPicPr>
            <a:picLocks noChangeAspect="1"/>
          </p:cNvPicPr>
          <p:nvPr/>
        </p:nvPicPr>
        <p:blipFill>
          <a:blip r:embed="rId4" cstate="print"/>
          <a:srcRect/>
          <a:stretch>
            <a:fillRect/>
          </a:stretch>
        </p:blipFill>
        <p:spPr bwMode="auto">
          <a:xfrm>
            <a:off x="3888058" y="1524000"/>
            <a:ext cx="5255942" cy="4724400"/>
          </a:xfrm>
          <a:prstGeom prst="rect">
            <a:avLst/>
          </a:prstGeom>
          <a:noFill/>
          <a:ln w="9525">
            <a:noFill/>
            <a:miter lim="800000"/>
            <a:headEnd/>
            <a:tailEnd/>
          </a:ln>
        </p:spPr>
      </p:pic>
      <p:sp>
        <p:nvSpPr>
          <p:cNvPr id="14" name="TextBox 13"/>
          <p:cNvSpPr txBox="1"/>
          <p:nvPr/>
        </p:nvSpPr>
        <p:spPr>
          <a:xfrm>
            <a:off x="0" y="1905000"/>
            <a:ext cx="3810000" cy="989502"/>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sz="1600" b="1" dirty="0" smtClean="0">
                <a:latin typeface="Arial" charset="0"/>
              </a:rPr>
              <a:t>NASA Technology</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NASA </a:t>
            </a:r>
            <a:r>
              <a:rPr lang="en-US" dirty="0" err="1" smtClean="0">
                <a:latin typeface="Arial" charset="0"/>
              </a:rPr>
              <a:t>Landsat</a:t>
            </a:r>
            <a:r>
              <a:rPr lang="en-US" dirty="0" smtClean="0">
                <a:latin typeface="Arial" charset="0"/>
              </a:rPr>
              <a:t> data provides detailed 3D maps for military use</a:t>
            </a:r>
            <a:endParaRPr lang="en-US" dirty="0">
              <a:latin typeface="Arial" charset="0"/>
            </a:endParaRPr>
          </a:p>
        </p:txBody>
      </p:sp>
      <p:sp>
        <p:nvSpPr>
          <p:cNvPr id="16" name="TextBox 15"/>
          <p:cNvSpPr txBox="1"/>
          <p:nvPr/>
        </p:nvSpPr>
        <p:spPr>
          <a:xfrm>
            <a:off x="0" y="3429000"/>
            <a:ext cx="3733800" cy="1862048"/>
          </a:xfrm>
          <a:prstGeom prst="rect">
            <a:avLst/>
          </a:prstGeom>
          <a:noFill/>
        </p:spPr>
        <p:txBody>
          <a:bodyPr wrap="square" rtlCol="0">
            <a:spAutoFit/>
          </a:bodyPr>
          <a:lstStyle/>
          <a:p>
            <a:pPr algn="ctr" defTabSz="292100" eaLnBrk="0" hangingPunct="0">
              <a:tabLst>
                <a:tab pos="228600" algn="l"/>
                <a:tab pos="571500" algn="l"/>
                <a:tab pos="1663700" algn="l"/>
              </a:tabLst>
              <a:defRPr/>
            </a:pPr>
            <a:r>
              <a:rPr lang="en-US" sz="1600" b="1" dirty="0" smtClean="0">
                <a:latin typeface="Arial" charset="0"/>
              </a:rPr>
              <a:t>Benefits</a:t>
            </a:r>
            <a:endParaRPr lang="en-US" sz="1600" dirty="0" smtClean="0">
              <a:latin typeface="Arial" charset="0"/>
            </a:endParaRPr>
          </a:p>
          <a:p>
            <a:pPr marL="228600" indent="-228600" defTabSz="292100" eaLnBrk="0" hangingPunct="0">
              <a:spcBef>
                <a:spcPct val="50000"/>
              </a:spcBef>
              <a:buClr>
                <a:srgbClr val="790015"/>
              </a:buClr>
              <a:buFont typeface="Wingdings" pitchFamily="2" charset="2"/>
              <a:buChar char="u"/>
              <a:tabLst>
                <a:tab pos="228600" algn="l"/>
                <a:tab pos="571500" algn="l"/>
                <a:tab pos="1663700" algn="l"/>
              </a:tabLst>
              <a:defRPr/>
            </a:pPr>
            <a:r>
              <a:rPr lang="en-US" dirty="0" smtClean="0">
                <a:latin typeface="Arial" charset="0"/>
              </a:rPr>
              <a:t>high-resolution, 3D surface data for tactical missions and intelligence gathering direct to soldiers on the ground</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04088"/>
          </a:xfrm>
        </p:spPr>
        <p:txBody>
          <a:bodyPr>
            <a:normAutofit/>
          </a:bodyPr>
          <a:lstStyle/>
          <a:p>
            <a:pPr algn="ctr"/>
            <a:r>
              <a:rPr lang="en-US" sz="4000" b="1" dirty="0" smtClean="0">
                <a:effectLst>
                  <a:outerShdw blurRad="38100" dist="38100" dir="2700000" algn="tl">
                    <a:srgbClr val="000000">
                      <a:alpha val="43137"/>
                    </a:srgbClr>
                  </a:outerShdw>
                </a:effectLst>
              </a:rPr>
              <a:t>Why do we explore?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762000"/>
            <a:ext cx="8991600" cy="5943600"/>
          </a:xfrm>
        </p:spPr>
        <p:txBody>
          <a:bodyPr/>
          <a:lstStyle/>
          <a:p>
            <a:pPr algn="ctr">
              <a:buNone/>
            </a:pPr>
            <a:r>
              <a:rPr lang="en-US" dirty="0" smtClean="0"/>
              <a:t>Expand our civilization, culture, trade, and wealth</a:t>
            </a:r>
            <a:endParaRPr lang="en-US" dirty="0"/>
          </a:p>
        </p:txBody>
      </p:sp>
      <p:pic>
        <p:nvPicPr>
          <p:cNvPr id="4" name="Picture 3" descr="Silk_route.jpg"/>
          <p:cNvPicPr>
            <a:picLocks noChangeAspect="1"/>
          </p:cNvPicPr>
          <p:nvPr/>
        </p:nvPicPr>
        <p:blipFill>
          <a:blip r:embed="rId2" cstate="print"/>
          <a:stretch>
            <a:fillRect/>
          </a:stretch>
        </p:blipFill>
        <p:spPr>
          <a:xfrm>
            <a:off x="914400" y="1295400"/>
            <a:ext cx="7239000" cy="4343400"/>
          </a:xfrm>
          <a:prstGeom prst="rect">
            <a:avLst/>
          </a:prstGeom>
        </p:spPr>
      </p:pic>
      <p:sp>
        <p:nvSpPr>
          <p:cNvPr id="7" name="TextBox 6"/>
          <p:cNvSpPr txBox="1"/>
          <p:nvPr/>
        </p:nvSpPr>
        <p:spPr>
          <a:xfrm>
            <a:off x="304800" y="5657671"/>
            <a:ext cx="8534400" cy="1200329"/>
          </a:xfrm>
          <a:prstGeom prst="rect">
            <a:avLst/>
          </a:prstGeom>
          <a:noFill/>
        </p:spPr>
        <p:txBody>
          <a:bodyPr wrap="square" rtlCol="0">
            <a:spAutoFit/>
          </a:bodyPr>
          <a:lstStyle/>
          <a:p>
            <a:r>
              <a:rPr lang="en-US" dirty="0" smtClean="0"/>
              <a:t>The lucrative Chinese Silk Trade began during the Han Dynasty (206BC-220AD) continuing thru Greek, Roman, and Byzantine Empires.  Ottomans closed the land route in 1453 at the fall of Constantinople.  The need for a sea trade route to Asia was the driving force of Portuguese Exploration to China in the early 1500s.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685801"/>
            <a:ext cx="4495800" cy="1324081"/>
          </a:xfrm>
          <a:prstGeom prst="rect">
            <a:avLst/>
          </a:prstGeom>
          <a:noFill/>
          <a:ln w="9525">
            <a:noFill/>
            <a:miter lim="800000"/>
            <a:headEnd/>
            <a:tailEnd/>
          </a:ln>
        </p:spPr>
        <p:txBody>
          <a:bodyPr wrap="square" lIns="92075" tIns="46038" rIns="92075" bIns="46038">
            <a:spAutoFit/>
          </a:bodyPr>
          <a:lstStyle/>
          <a:p>
            <a:pPr algn="ctr" eaLnBrk="0" hangingPunct="0"/>
            <a:endParaRPr lang="en-US" sz="1600" b="1" i="1" dirty="0">
              <a:latin typeface="Arial" charset="0"/>
            </a:endParaRPr>
          </a:p>
          <a:p>
            <a:pPr algn="ctr" eaLnBrk="0" hangingPunct="0"/>
            <a:r>
              <a:rPr lang="en-US" sz="1600" b="1" i="1" dirty="0">
                <a:latin typeface="Arial" charset="0"/>
              </a:rPr>
              <a:t>Stennis Space Center</a:t>
            </a:r>
          </a:p>
          <a:p>
            <a:pPr algn="ctr" eaLnBrk="0" hangingPunct="0"/>
            <a:r>
              <a:rPr lang="en-US" sz="1600" b="1" i="1" dirty="0" err="1" smtClean="0">
                <a:latin typeface="Arial" charset="0"/>
              </a:rPr>
              <a:t>NVision</a:t>
            </a:r>
            <a:r>
              <a:rPr lang="en-US" sz="1600" b="1" i="1" dirty="0" smtClean="0">
                <a:latin typeface="Arial" charset="0"/>
              </a:rPr>
              <a:t> </a:t>
            </a:r>
            <a:r>
              <a:rPr lang="en-US" sz="1600" b="1" i="1" dirty="0">
                <a:latin typeface="Arial" charset="0"/>
              </a:rPr>
              <a:t>Solutions Inc.</a:t>
            </a:r>
          </a:p>
          <a:p>
            <a:pPr algn="ctr" eaLnBrk="0" hangingPunct="0"/>
            <a:r>
              <a:rPr lang="en-US" sz="1600" b="1" i="1" dirty="0">
                <a:latin typeface="Arial" charset="0"/>
              </a:rPr>
              <a:t>Bay St. Louis, </a:t>
            </a:r>
            <a:r>
              <a:rPr lang="en-US" sz="1600" b="1" i="1" dirty="0" smtClean="0">
                <a:latin typeface="Arial" charset="0"/>
              </a:rPr>
              <a:t>Mississippi</a:t>
            </a:r>
            <a:endParaRPr lang="en-US" sz="1600" b="1" i="1" dirty="0">
              <a:latin typeface="Arial" charset="0"/>
            </a:endParaRPr>
          </a:p>
          <a:p>
            <a:pPr algn="ctr" eaLnBrk="0" hangingPunct="0"/>
            <a:endParaRPr lang="en-US" sz="1600" b="1" i="1" dirty="0">
              <a:latin typeface="Arial" charset="0"/>
            </a:endParaRPr>
          </a:p>
        </p:txBody>
      </p:sp>
      <p:sp>
        <p:nvSpPr>
          <p:cNvPr id="21509" name="Rectangle 5"/>
          <p:cNvSpPr>
            <a:spLocks noChangeArrowheads="1"/>
          </p:cNvSpPr>
          <p:nvPr/>
        </p:nvSpPr>
        <p:spPr bwMode="auto">
          <a:xfrm>
            <a:off x="26988" y="101600"/>
            <a:ext cx="244475" cy="333375"/>
          </a:xfrm>
          <a:prstGeom prst="rect">
            <a:avLst/>
          </a:prstGeom>
          <a:noFill/>
          <a:ln w="9525">
            <a:noFill/>
            <a:miter lim="800000"/>
            <a:headEnd/>
            <a:tailEnd/>
          </a:ln>
        </p:spPr>
        <p:txBody>
          <a:bodyPr wrap="none" lIns="120650" tIns="61912" rIns="120650" bIns="61912">
            <a:spAutoFit/>
          </a:bodyPr>
          <a:lstStyle/>
          <a:p>
            <a:pPr defTabSz="1516063" eaLnBrk="0" hangingPunct="0">
              <a:lnSpc>
                <a:spcPct val="90000"/>
              </a:lnSpc>
            </a:pPr>
            <a:endParaRPr lang="en-US" sz="1500" b="1" dirty="0">
              <a:solidFill>
                <a:schemeClr val="bg1"/>
              </a:solidFill>
              <a:latin typeface="Arial" charset="0"/>
            </a:endParaRPr>
          </a:p>
        </p:txBody>
      </p:sp>
      <p:sp>
        <p:nvSpPr>
          <p:cNvPr id="21511" name="Rectangle 7"/>
          <p:cNvSpPr>
            <a:spLocks noChangeArrowheads="1"/>
          </p:cNvSpPr>
          <p:nvPr/>
        </p:nvSpPr>
        <p:spPr bwMode="auto">
          <a:xfrm>
            <a:off x="117475" y="6342063"/>
            <a:ext cx="1671638" cy="369887"/>
          </a:xfrm>
          <a:prstGeom prst="rect">
            <a:avLst/>
          </a:prstGeom>
          <a:noFill/>
          <a:ln w="9525">
            <a:noFill/>
            <a:miter lim="800000"/>
            <a:headEnd/>
            <a:tailEnd/>
          </a:ln>
        </p:spPr>
        <p:txBody>
          <a:bodyPr lIns="92075" tIns="46038" rIns="92075" bIns="46038">
            <a:spAutoFit/>
          </a:bodyPr>
          <a:lstStyle/>
          <a:p>
            <a:pPr eaLnBrk="0" hangingPunct="0"/>
            <a:endParaRPr lang="en-US" sz="900" b="1" i="1" dirty="0">
              <a:latin typeface="Arial" charset="0"/>
            </a:endParaRPr>
          </a:p>
          <a:p>
            <a:pPr eaLnBrk="0" hangingPunct="0"/>
            <a:r>
              <a:rPr lang="en-US" sz="900" b="1" i="1" dirty="0">
                <a:latin typeface="Arial" charset="0"/>
              </a:rPr>
              <a:t>Spinoff 2011</a:t>
            </a:r>
          </a:p>
        </p:txBody>
      </p:sp>
      <p:sp>
        <p:nvSpPr>
          <p:cNvPr id="21512" name="Rectangle 14"/>
          <p:cNvSpPr>
            <a:spLocks noChangeArrowheads="1"/>
          </p:cNvSpPr>
          <p:nvPr/>
        </p:nvSpPr>
        <p:spPr bwMode="auto">
          <a:xfrm rot="10800000" flipV="1">
            <a:off x="6172200" y="6511925"/>
            <a:ext cx="2895600" cy="231775"/>
          </a:xfrm>
          <a:prstGeom prst="rect">
            <a:avLst/>
          </a:prstGeom>
          <a:noFill/>
          <a:ln w="9525">
            <a:noFill/>
            <a:miter lim="800000"/>
            <a:headEnd/>
            <a:tailEnd/>
          </a:ln>
        </p:spPr>
        <p:txBody>
          <a:bodyPr lIns="92075" tIns="46038" rIns="92075" bIns="46038">
            <a:spAutoFit/>
          </a:bodyPr>
          <a:lstStyle/>
          <a:p>
            <a:pPr algn="r" eaLnBrk="0" hangingPunct="0"/>
            <a:r>
              <a:rPr lang="en-US" sz="900" b="1" i="1" dirty="0">
                <a:latin typeface="Arial" charset="0"/>
              </a:rPr>
              <a:t>Public Safety</a:t>
            </a:r>
          </a:p>
        </p:txBody>
      </p:sp>
      <p:pic>
        <p:nvPicPr>
          <p:cNvPr id="21513" name="Picture 25" descr="NASA insigniaCMYK"/>
          <p:cNvPicPr preferRelativeResize="0">
            <a:picLocks noChangeAspect="1" noChangeArrowheads="1"/>
          </p:cNvPicPr>
          <p:nvPr/>
        </p:nvPicPr>
        <p:blipFill>
          <a:blip r:embed="rId3" cstate="print"/>
          <a:srcRect/>
          <a:stretch>
            <a:fillRect/>
          </a:stretch>
        </p:blipFill>
        <p:spPr bwMode="auto">
          <a:xfrm>
            <a:off x="8001000" y="92075"/>
            <a:ext cx="931863" cy="746125"/>
          </a:xfrm>
          <a:prstGeom prst="rect">
            <a:avLst/>
          </a:prstGeom>
          <a:noFill/>
          <a:ln w="9525">
            <a:noFill/>
            <a:miter lim="800000"/>
            <a:headEnd/>
            <a:tailEnd/>
          </a:ln>
        </p:spPr>
      </p:pic>
      <p:sp>
        <p:nvSpPr>
          <p:cNvPr id="21515" name="TextBox 17"/>
          <p:cNvSpPr txBox="1">
            <a:spLocks noChangeArrowheads="1"/>
          </p:cNvSpPr>
          <p:nvPr/>
        </p:nvSpPr>
        <p:spPr bwMode="auto">
          <a:xfrm>
            <a:off x="152400" y="228600"/>
            <a:ext cx="7772400" cy="400110"/>
          </a:xfrm>
          <a:prstGeom prst="rect">
            <a:avLst/>
          </a:prstGeom>
          <a:noFill/>
          <a:ln w="9525">
            <a:noFill/>
            <a:miter lim="800000"/>
            <a:headEnd/>
            <a:tailEnd/>
          </a:ln>
        </p:spPr>
        <p:txBody>
          <a:bodyPr>
            <a:spAutoFit/>
          </a:bodyPr>
          <a:lstStyle/>
          <a:p>
            <a:pPr algn="ctr" eaLnBrk="0" hangingPunct="0"/>
            <a:r>
              <a:rPr lang="en-US" sz="2000" b="1" dirty="0"/>
              <a:t>Information </a:t>
            </a:r>
            <a:r>
              <a:rPr lang="en-US" sz="2000" b="1" dirty="0" smtClean="0"/>
              <a:t>systems </a:t>
            </a:r>
            <a:r>
              <a:rPr lang="en-US" sz="2000" b="1" dirty="0"/>
              <a:t>c</a:t>
            </a:r>
            <a:r>
              <a:rPr lang="en-US" sz="2000" b="1" dirty="0" smtClean="0"/>
              <a:t>oordinate </a:t>
            </a:r>
            <a:r>
              <a:rPr lang="en-US" sz="2000" b="1" dirty="0"/>
              <a:t>e</a:t>
            </a:r>
            <a:r>
              <a:rPr lang="en-US" sz="2000" b="1" dirty="0" smtClean="0"/>
              <a:t>mergency </a:t>
            </a:r>
            <a:r>
              <a:rPr lang="en-US" sz="2000" b="1" dirty="0"/>
              <a:t>m</a:t>
            </a:r>
            <a:r>
              <a:rPr lang="en-US" sz="2000" b="1" dirty="0" smtClean="0"/>
              <a:t>anagement</a:t>
            </a:r>
            <a:endParaRPr lang="en-US" sz="2000" b="1" dirty="0"/>
          </a:p>
        </p:txBody>
      </p:sp>
      <p:sp>
        <p:nvSpPr>
          <p:cNvPr id="8210" name="TextBox 17"/>
          <p:cNvSpPr txBox="1">
            <a:spLocks noChangeArrowheads="1"/>
          </p:cNvSpPr>
          <p:nvPr/>
        </p:nvSpPr>
        <p:spPr bwMode="auto">
          <a:xfrm>
            <a:off x="0" y="3581400"/>
            <a:ext cx="3733800" cy="670953"/>
          </a:xfrm>
          <a:prstGeom prst="rect">
            <a:avLst/>
          </a:prstGeom>
          <a:noFill/>
          <a:ln w="9525">
            <a:noFill/>
            <a:miter lim="800000"/>
            <a:headEnd/>
            <a:tailEnd/>
          </a:ln>
        </p:spPr>
        <p:txBody>
          <a:bodyPr wrap="square">
            <a:spAutoFit/>
          </a:bodyPr>
          <a:lstStyle/>
          <a:p>
            <a:pPr marL="228600" indent="-228600" eaLnBrk="0" hangingPunct="0">
              <a:spcBef>
                <a:spcPct val="35000"/>
              </a:spcBef>
              <a:buClr>
                <a:srgbClr val="790015"/>
              </a:buClr>
              <a:buFont typeface="Wingdings" pitchFamily="2" charset="2"/>
              <a:buChar char="u"/>
              <a:tabLst>
                <a:tab pos="228600" algn="l"/>
                <a:tab pos="292100" algn="l"/>
              </a:tabLst>
              <a:defRPr/>
            </a:pPr>
            <a:endParaRPr lang="en-US" sz="1600" dirty="0" smtClean="0">
              <a:solidFill>
                <a:srgbClr val="FFFF00"/>
              </a:solidFill>
              <a:latin typeface="Arial" charset="0"/>
            </a:endParaRPr>
          </a:p>
          <a:p>
            <a:pPr marL="228600" indent="-228600" eaLnBrk="0" hangingPunct="0">
              <a:spcBef>
                <a:spcPct val="35000"/>
              </a:spcBef>
              <a:buClr>
                <a:srgbClr val="790015"/>
              </a:buClr>
              <a:buFont typeface="Wingdings" pitchFamily="2" charset="2"/>
              <a:buChar char="u"/>
              <a:tabLst>
                <a:tab pos="228600" algn="l"/>
                <a:tab pos="292100" algn="l"/>
              </a:tabLst>
              <a:defRPr/>
            </a:pPr>
            <a:endParaRPr lang="en-US" sz="1600" dirty="0">
              <a:latin typeface="Arial" charset="0"/>
            </a:endParaRPr>
          </a:p>
        </p:txBody>
      </p:sp>
      <p:pic>
        <p:nvPicPr>
          <p:cNvPr id="21518" name="Picture 14" descr="hurricane.JPG"/>
          <p:cNvPicPr>
            <a:picLocks noChangeAspect="1"/>
          </p:cNvPicPr>
          <p:nvPr/>
        </p:nvPicPr>
        <p:blipFill>
          <a:blip r:embed="rId4" cstate="print"/>
          <a:srcRect/>
          <a:stretch>
            <a:fillRect/>
          </a:stretch>
        </p:blipFill>
        <p:spPr bwMode="auto">
          <a:xfrm>
            <a:off x="3738669" y="1219200"/>
            <a:ext cx="5405332" cy="4876800"/>
          </a:xfrm>
          <a:prstGeom prst="rect">
            <a:avLst/>
          </a:prstGeom>
          <a:noFill/>
          <a:ln w="9525">
            <a:noFill/>
            <a:miter lim="800000"/>
            <a:headEnd/>
            <a:tailEnd/>
          </a:ln>
        </p:spPr>
      </p:pic>
      <p:sp>
        <p:nvSpPr>
          <p:cNvPr id="14" name="TextBox 13"/>
          <p:cNvSpPr txBox="1"/>
          <p:nvPr/>
        </p:nvSpPr>
        <p:spPr>
          <a:xfrm>
            <a:off x="0" y="1981200"/>
            <a:ext cx="3810000" cy="1297278"/>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b="1" dirty="0" smtClean="0">
                <a:latin typeface="Arial" charset="0"/>
              </a:rPr>
              <a:t>NASA Technology</a:t>
            </a:r>
          </a:p>
          <a:p>
            <a:pPr marL="228600" indent="-228600" eaLnBrk="0" hangingPunct="0">
              <a:spcBef>
                <a:spcPct val="35000"/>
              </a:spcBef>
              <a:buClr>
                <a:srgbClr val="790015"/>
              </a:buClr>
              <a:buFont typeface="Wingdings" pitchFamily="2" charset="2"/>
              <a:buChar char=""/>
              <a:tabLst>
                <a:tab pos="228600" algn="l"/>
                <a:tab pos="292100" algn="l"/>
              </a:tabLst>
              <a:defRPr/>
            </a:pPr>
            <a:r>
              <a:rPr lang="en-US" dirty="0" smtClean="0">
                <a:latin typeface="Arial" charset="0"/>
              </a:rPr>
              <a:t> NASA Earth-observing satellites data provided to FEMA and local agencies</a:t>
            </a:r>
            <a:endParaRPr lang="en-US" dirty="0">
              <a:latin typeface="Arial" charset="0"/>
            </a:endParaRPr>
          </a:p>
        </p:txBody>
      </p:sp>
      <p:sp>
        <p:nvSpPr>
          <p:cNvPr id="15" name="TextBox 14"/>
          <p:cNvSpPr txBox="1"/>
          <p:nvPr/>
        </p:nvSpPr>
        <p:spPr>
          <a:xfrm>
            <a:off x="0" y="3581400"/>
            <a:ext cx="3733800" cy="2374496"/>
          </a:xfrm>
          <a:prstGeom prst="rect">
            <a:avLst/>
          </a:prstGeom>
          <a:noFill/>
        </p:spPr>
        <p:txBody>
          <a:bodyPr wrap="square" rtlCol="0">
            <a:spAutoFit/>
          </a:bodyPr>
          <a:lstStyle/>
          <a:p>
            <a:pPr algn="ctr" eaLnBrk="0" hangingPunct="0">
              <a:spcBef>
                <a:spcPct val="35000"/>
              </a:spcBef>
              <a:tabLst>
                <a:tab pos="228600" algn="l"/>
                <a:tab pos="292100" algn="l"/>
              </a:tabLst>
              <a:defRPr/>
            </a:pPr>
            <a:r>
              <a:rPr lang="en-US" sz="1600" b="1" dirty="0" smtClean="0">
                <a:latin typeface="Arial" charset="0"/>
              </a:rPr>
              <a:t>Benefits</a:t>
            </a:r>
          </a:p>
          <a:p>
            <a:pPr marL="228600" indent="-228600" eaLnBrk="0" hangingPunct="0">
              <a:spcBef>
                <a:spcPct val="35000"/>
              </a:spcBef>
              <a:buClr>
                <a:srgbClr val="790015"/>
              </a:buClr>
              <a:buFont typeface="Wingdings" pitchFamily="2" charset="2"/>
              <a:buChar char="u"/>
              <a:tabLst>
                <a:tab pos="228600" algn="l"/>
                <a:tab pos="292100" algn="l"/>
              </a:tabLst>
              <a:defRPr/>
            </a:pPr>
            <a:r>
              <a:rPr lang="en-US" dirty="0" err="1" smtClean="0">
                <a:latin typeface="Arial" charset="0"/>
              </a:rPr>
              <a:t>NVision’s</a:t>
            </a:r>
            <a:r>
              <a:rPr lang="en-US" dirty="0" smtClean="0">
                <a:latin typeface="Arial" charset="0"/>
              </a:rPr>
              <a:t> Real-Time Emergency Action Coordination Tool (REACT) is used by all Federal and local government agencies to coordinate emergency response and management</a:t>
            </a:r>
          </a:p>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0288"/>
          </a:xfrm>
        </p:spPr>
        <p:txBody>
          <a:bodyPr>
            <a:normAutofit/>
          </a:bodyPr>
          <a:lstStyle/>
          <a:p>
            <a:pPr algn="ctr"/>
            <a:r>
              <a:rPr lang="en-US" sz="3600" b="1" dirty="0" err="1" smtClean="0">
                <a:effectLst>
                  <a:outerShdw blurRad="38100" dist="38100" dir="2700000" algn="tl">
                    <a:srgbClr val="000000">
                      <a:alpha val="43137"/>
                    </a:srgbClr>
                  </a:outerShdw>
                </a:effectLst>
              </a:rPr>
              <a:t>NanoRacks</a:t>
            </a:r>
            <a:r>
              <a:rPr lang="en-US" sz="3600" b="1" dirty="0" smtClean="0">
                <a:effectLst>
                  <a:outerShdw blurRad="38100" dist="38100" dir="2700000" algn="tl">
                    <a:srgbClr val="000000">
                      <a:alpha val="43137"/>
                    </a:srgbClr>
                  </a:outerShdw>
                </a:effectLst>
              </a:rPr>
              <a:t>: making ISS accessible to all</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9144000" cy="3581400"/>
          </a:xfrm>
        </p:spPr>
        <p:txBody>
          <a:bodyPr>
            <a:normAutofit/>
          </a:bodyPr>
          <a:lstStyle/>
          <a:p>
            <a:r>
              <a:rPr lang="en-US" sz="2000" b="1" dirty="0" smtClean="0">
                <a:solidFill>
                  <a:srgbClr val="FFFF00"/>
                </a:solidFill>
              </a:rPr>
              <a:t>Commercial service to ISS – “The UPS of outer space shipping”</a:t>
            </a:r>
          </a:p>
          <a:p>
            <a:r>
              <a:rPr lang="en-US" sz="2000" b="1" dirty="0" smtClean="0"/>
              <a:t>Offers commercial transportation and delivery service to researchers, experimenters, government, and even to students!</a:t>
            </a:r>
          </a:p>
          <a:p>
            <a:pPr lvl="1"/>
            <a:r>
              <a:rPr lang="en-US" sz="1800" b="1" dirty="0" smtClean="0"/>
              <a:t>Simple plug and play platforms that anyone can design</a:t>
            </a:r>
          </a:p>
          <a:p>
            <a:pPr lvl="1"/>
            <a:r>
              <a:rPr lang="en-US" sz="1800" b="1" dirty="0" smtClean="0"/>
              <a:t>Many  college, high school and even middle school experiments flown to ISS</a:t>
            </a:r>
          </a:p>
          <a:p>
            <a:r>
              <a:rPr lang="en-US" sz="2000" b="1" dirty="0" smtClean="0"/>
              <a:t>Helps “ordinary” people use ISS by working with NASA to arrange flights</a:t>
            </a:r>
          </a:p>
          <a:p>
            <a:pPr lvl="1"/>
            <a:r>
              <a:rPr lang="en-US" sz="1800" b="1" dirty="0" smtClean="0"/>
              <a:t>Flights 6-8 times a year. Less than a year lead time</a:t>
            </a:r>
          </a:p>
          <a:p>
            <a:pPr lvl="1"/>
            <a:endParaRPr lang="en-US" sz="1100" b="1" dirty="0" smtClean="0"/>
          </a:p>
          <a:p>
            <a:r>
              <a:rPr lang="en-US" sz="2000" b="1" dirty="0" smtClean="0"/>
              <a:t>Many  “atypical’ users finding interesting things to do in space by using </a:t>
            </a:r>
            <a:r>
              <a:rPr lang="en-US" sz="2000" b="1" dirty="0" err="1" smtClean="0"/>
              <a:t>NanoRacks</a:t>
            </a:r>
            <a:r>
              <a:rPr lang="en-US" sz="2000" b="1" dirty="0" smtClean="0"/>
              <a:t> </a:t>
            </a:r>
          </a:p>
        </p:txBody>
      </p:sp>
      <p:pic>
        <p:nvPicPr>
          <p:cNvPr id="2050" name="Picture 2" descr="http://www.asc-csa.gc.ca/images/iss/iss-accueil.jpg"/>
          <p:cNvPicPr>
            <a:picLocks noChangeAspect="1" noChangeArrowheads="1"/>
          </p:cNvPicPr>
          <p:nvPr/>
        </p:nvPicPr>
        <p:blipFill>
          <a:blip r:embed="rId2" cstate="print"/>
          <a:srcRect t="3200" b="4000"/>
          <a:stretch>
            <a:fillRect/>
          </a:stretch>
        </p:blipFill>
        <p:spPr bwMode="auto">
          <a:xfrm>
            <a:off x="228600" y="4545438"/>
            <a:ext cx="6553200" cy="2171917"/>
          </a:xfrm>
          <a:prstGeom prst="rect">
            <a:avLst/>
          </a:prstGeom>
          <a:noFill/>
        </p:spPr>
      </p:pic>
      <p:pic>
        <p:nvPicPr>
          <p:cNvPr id="2052" name="Picture 4" descr="http://nanoracks.com/wp-content/uploads/nanoracks-logo-180.jpg"/>
          <p:cNvPicPr>
            <a:picLocks noChangeAspect="1" noChangeArrowheads="1"/>
          </p:cNvPicPr>
          <p:nvPr/>
        </p:nvPicPr>
        <p:blipFill>
          <a:blip r:embed="rId3" cstate="print"/>
          <a:srcRect/>
          <a:stretch>
            <a:fillRect/>
          </a:stretch>
        </p:blipFill>
        <p:spPr bwMode="auto">
          <a:xfrm>
            <a:off x="7010400" y="4267200"/>
            <a:ext cx="1912815" cy="2131424"/>
          </a:xfrm>
          <a:prstGeom prst="rect">
            <a:avLst/>
          </a:prstGeom>
          <a:noFill/>
        </p:spPr>
      </p:pic>
      <p:sp>
        <p:nvSpPr>
          <p:cNvPr id="6" name="TextBox 5"/>
          <p:cNvSpPr txBox="1"/>
          <p:nvPr/>
        </p:nvSpPr>
        <p:spPr>
          <a:xfrm>
            <a:off x="6781800" y="6477000"/>
            <a:ext cx="2514600" cy="369332"/>
          </a:xfrm>
          <a:prstGeom prst="rect">
            <a:avLst/>
          </a:prstGeom>
          <a:noFill/>
        </p:spPr>
        <p:txBody>
          <a:bodyPr wrap="square" rtlCol="0">
            <a:spAutoFit/>
          </a:bodyPr>
          <a:lstStyle/>
          <a:p>
            <a:r>
              <a:rPr lang="en-US" b="1" dirty="0" smtClean="0"/>
              <a:t>www.nanoracks.com</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0" y="0"/>
            <a:ext cx="1447800" cy="2031325"/>
          </a:xfrm>
          <a:prstGeom prst="rect">
            <a:avLst/>
          </a:prstGeom>
          <a:noFill/>
        </p:spPr>
        <p:txBody>
          <a:bodyPr wrap="square" rtlCol="0">
            <a:spAutoFit/>
          </a:bodyPr>
          <a:lstStyle/>
          <a:p>
            <a:pPr algn="ctr"/>
            <a:r>
              <a:rPr lang="en-US" dirty="0" smtClean="0"/>
              <a:t>Experiment by high school in Silicon Valley, flown by </a:t>
            </a:r>
            <a:r>
              <a:rPr lang="en-US" dirty="0" err="1" smtClean="0"/>
              <a:t>NanoRacks</a:t>
            </a:r>
            <a:endParaRPr lang="en-US" dirty="0"/>
          </a:p>
        </p:txBody>
      </p:sp>
      <p:sp>
        <p:nvSpPr>
          <p:cNvPr id="7" name="TextBox 6"/>
          <p:cNvSpPr txBox="1"/>
          <p:nvPr/>
        </p:nvSpPr>
        <p:spPr>
          <a:xfrm>
            <a:off x="2895600" y="3276600"/>
            <a:ext cx="1371600" cy="2862322"/>
          </a:xfrm>
          <a:prstGeom prst="rect">
            <a:avLst/>
          </a:prstGeom>
          <a:noFill/>
        </p:spPr>
        <p:txBody>
          <a:bodyPr wrap="square" rtlCol="0">
            <a:spAutoFit/>
          </a:bodyPr>
          <a:lstStyle/>
          <a:p>
            <a:pPr algn="ctr"/>
            <a:r>
              <a:rPr lang="en-US" dirty="0" err="1" smtClean="0"/>
              <a:t>Terpenes</a:t>
            </a:r>
            <a:r>
              <a:rPr lang="en-US" dirty="0" smtClean="0"/>
              <a:t>  whiskey experiment on ISS arranged by </a:t>
            </a:r>
            <a:r>
              <a:rPr lang="en-US" dirty="0" err="1" smtClean="0"/>
              <a:t>NanoRacks</a:t>
            </a:r>
            <a:r>
              <a:rPr lang="en-US" dirty="0" smtClean="0"/>
              <a:t>. and award winning </a:t>
            </a:r>
            <a:r>
              <a:rPr lang="en-US" dirty="0" err="1" smtClean="0"/>
              <a:t>Ardbeg</a:t>
            </a:r>
            <a:r>
              <a:rPr lang="en-US" dirty="0" smtClean="0"/>
              <a:t> Galileo</a:t>
            </a:r>
            <a:endParaRPr lang="en-US" dirty="0"/>
          </a:p>
        </p:txBody>
      </p:sp>
      <p:pic>
        <p:nvPicPr>
          <p:cNvPr id="1026" name="Picture 2" descr="C:\Users\Ian\Documents\5731968281_2718b291ea.jpg"/>
          <p:cNvPicPr>
            <a:picLocks noChangeAspect="1" noChangeArrowheads="1"/>
          </p:cNvPicPr>
          <p:nvPr/>
        </p:nvPicPr>
        <p:blipFill>
          <a:blip r:embed="rId2" cstate="print"/>
          <a:srcRect/>
          <a:stretch>
            <a:fillRect/>
          </a:stretch>
        </p:blipFill>
        <p:spPr bwMode="auto">
          <a:xfrm>
            <a:off x="4338595" y="3657600"/>
            <a:ext cx="4805405" cy="3200400"/>
          </a:xfrm>
          <a:prstGeom prst="rect">
            <a:avLst/>
          </a:prstGeom>
          <a:noFill/>
        </p:spPr>
      </p:pic>
      <p:pic>
        <p:nvPicPr>
          <p:cNvPr id="1028" name="Picture 4" descr="http://blog.thewhiskyexchange.com/tweblog/wp-content/uploads/2012/09/abgob.1999v1.jpg"/>
          <p:cNvPicPr>
            <a:picLocks noChangeAspect="1" noChangeArrowheads="1"/>
          </p:cNvPicPr>
          <p:nvPr/>
        </p:nvPicPr>
        <p:blipFill>
          <a:blip r:embed="rId3" cstate="print"/>
          <a:srcRect/>
          <a:stretch>
            <a:fillRect/>
          </a:stretch>
        </p:blipFill>
        <p:spPr bwMode="auto">
          <a:xfrm>
            <a:off x="-1" y="2971800"/>
            <a:ext cx="2914649" cy="3886200"/>
          </a:xfrm>
          <a:prstGeom prst="rect">
            <a:avLst/>
          </a:prstGeom>
          <a:noFill/>
        </p:spPr>
      </p:pic>
      <p:sp>
        <p:nvSpPr>
          <p:cNvPr id="11" name="TextBox 10"/>
          <p:cNvSpPr txBox="1"/>
          <p:nvPr/>
        </p:nvSpPr>
        <p:spPr>
          <a:xfrm>
            <a:off x="4495800" y="3288268"/>
            <a:ext cx="4648200" cy="369332"/>
          </a:xfrm>
          <a:prstGeom prst="rect">
            <a:avLst/>
          </a:prstGeom>
          <a:noFill/>
        </p:spPr>
        <p:txBody>
          <a:bodyPr wrap="square" rtlCol="0">
            <a:spAutoFit/>
          </a:bodyPr>
          <a:lstStyle/>
          <a:p>
            <a:pPr algn="ctr"/>
            <a:r>
              <a:rPr lang="en-US" dirty="0" err="1" smtClean="0"/>
              <a:t>NanoRacks</a:t>
            </a:r>
            <a:r>
              <a:rPr lang="en-US" dirty="0" smtClean="0"/>
              <a:t> “</a:t>
            </a:r>
            <a:r>
              <a:rPr lang="en-US" dirty="0" err="1" smtClean="0"/>
              <a:t>NanoLab</a:t>
            </a:r>
            <a:r>
              <a:rPr lang="en-US" dirty="0" smtClean="0"/>
              <a:t>” onboard the Shuttle</a:t>
            </a:r>
            <a:endParaRPr lang="en-US" dirty="0"/>
          </a:p>
        </p:txBody>
      </p:sp>
      <p:pic>
        <p:nvPicPr>
          <p:cNvPr id="1032" name="Picture 8" descr="http://forum.nasaspaceflight.com/index.php?action=dlattach;topic=19519.0;attach=276453;image"/>
          <p:cNvPicPr>
            <a:picLocks noChangeAspect="1" noChangeArrowheads="1"/>
          </p:cNvPicPr>
          <p:nvPr/>
        </p:nvPicPr>
        <p:blipFill>
          <a:blip r:embed="rId4" cstate="print"/>
          <a:srcRect/>
          <a:stretch>
            <a:fillRect/>
          </a:stretch>
        </p:blipFill>
        <p:spPr bwMode="auto">
          <a:xfrm>
            <a:off x="0" y="0"/>
            <a:ext cx="3810000" cy="2876551"/>
          </a:xfrm>
          <a:prstGeom prst="rect">
            <a:avLst/>
          </a:prstGeom>
          <a:noFill/>
        </p:spPr>
      </p:pic>
      <p:pic>
        <p:nvPicPr>
          <p:cNvPr id="1034" name="Picture 10" descr="Expedition 30 Flight Engineer Andre Kuipers of the European Space Agency performs experiments using NanoRacks Smart Phone in the Cupola module. Image Credit: NASA"/>
          <p:cNvPicPr>
            <a:picLocks noChangeAspect="1" noChangeArrowheads="1"/>
          </p:cNvPicPr>
          <p:nvPr/>
        </p:nvPicPr>
        <p:blipFill>
          <a:blip r:embed="rId5" cstate="print"/>
          <a:srcRect l="37500" r="10000" b="4928"/>
          <a:stretch>
            <a:fillRect/>
          </a:stretch>
        </p:blipFill>
        <p:spPr bwMode="auto">
          <a:xfrm>
            <a:off x="6546028" y="0"/>
            <a:ext cx="2597972" cy="3124200"/>
          </a:xfrm>
          <a:prstGeom prst="rect">
            <a:avLst/>
          </a:prstGeom>
          <a:noFill/>
        </p:spPr>
      </p:pic>
      <p:sp>
        <p:nvSpPr>
          <p:cNvPr id="14" name="TextBox 13"/>
          <p:cNvSpPr txBox="1"/>
          <p:nvPr/>
        </p:nvSpPr>
        <p:spPr>
          <a:xfrm>
            <a:off x="5486400" y="1600200"/>
            <a:ext cx="1066800" cy="1200329"/>
          </a:xfrm>
          <a:prstGeom prst="rect">
            <a:avLst/>
          </a:prstGeom>
          <a:noFill/>
        </p:spPr>
        <p:txBody>
          <a:bodyPr wrap="square" rtlCol="0">
            <a:spAutoFit/>
          </a:bodyPr>
          <a:lstStyle/>
          <a:p>
            <a:pPr algn="ctr"/>
            <a:r>
              <a:rPr lang="en-US" b="1" dirty="0" smtClean="0"/>
              <a:t>First </a:t>
            </a:r>
            <a:r>
              <a:rPr lang="en-US" b="1" dirty="0" err="1" smtClean="0"/>
              <a:t>iPhone</a:t>
            </a:r>
            <a:r>
              <a:rPr lang="en-US" b="1" dirty="0" smtClean="0"/>
              <a:t> in space</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0"/>
            <a:ext cx="9144000" cy="1323439"/>
          </a:xfrm>
          <a:prstGeom prst="rect">
            <a:avLst/>
          </a:prstGeom>
        </p:spPr>
        <p:txBody>
          <a:bodyPr wrap="square">
            <a:spAutoFit/>
          </a:bodyPr>
          <a:lstStyle/>
          <a:p>
            <a:pPr>
              <a:buFont typeface="Arial" pitchFamily="34" charset="0"/>
              <a:buChar char="•"/>
            </a:pPr>
            <a:r>
              <a:rPr lang="en-US" sz="2000" b="1" dirty="0" smtClean="0"/>
              <a:t>We must prudently balance our expenditures to the end results we des</a:t>
            </a:r>
            <a:r>
              <a:rPr lang="en-US" sz="2000" dirty="0" smtClean="0"/>
              <a:t>ire</a:t>
            </a:r>
          </a:p>
          <a:p>
            <a:pPr lvl="1">
              <a:buFont typeface="Arial" pitchFamily="34" charset="0"/>
              <a:buChar char="•"/>
            </a:pPr>
            <a:r>
              <a:rPr lang="en-US" sz="2000" b="1" dirty="0" smtClean="0"/>
              <a:t>NASA is 0.4% of the “Veterans Benefits spending 4%”</a:t>
            </a:r>
          </a:p>
          <a:p>
            <a:pPr lvl="1">
              <a:buFont typeface="Arial" pitchFamily="34" charset="0"/>
              <a:buChar char="•"/>
            </a:pPr>
            <a:r>
              <a:rPr lang="en-US" sz="2000" dirty="0" smtClean="0"/>
              <a:t> </a:t>
            </a:r>
            <a:r>
              <a:rPr lang="en-US" sz="2000" b="1" dirty="0" smtClean="0"/>
              <a:t>We the voters are responsible for electing politicians spending our           m0ney that reflects our priorities. </a:t>
            </a:r>
          </a:p>
        </p:txBody>
      </p:sp>
      <p:pic>
        <p:nvPicPr>
          <p:cNvPr id="5" name="Picture 4" descr="Figure8.2.png"/>
          <p:cNvPicPr>
            <a:picLocks noChangeAspect="1"/>
          </p:cNvPicPr>
          <p:nvPr/>
        </p:nvPicPr>
        <p:blipFill>
          <a:blip r:embed="rId2" cstate="print"/>
          <a:stretch>
            <a:fillRect/>
          </a:stretch>
        </p:blipFill>
        <p:spPr>
          <a:xfrm>
            <a:off x="1295400" y="1599466"/>
            <a:ext cx="7162800" cy="525853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ASABudgetGraph.png"/>
          <p:cNvPicPr>
            <a:picLocks noChangeAspect="1"/>
          </p:cNvPicPr>
          <p:nvPr/>
        </p:nvPicPr>
        <p:blipFill>
          <a:blip r:embed="rId2" cstate="print"/>
          <a:stretch>
            <a:fillRect/>
          </a:stretch>
        </p:blipFill>
        <p:spPr>
          <a:xfrm>
            <a:off x="228600" y="1046305"/>
            <a:ext cx="8732599" cy="5811695"/>
          </a:xfrm>
          <a:prstGeom prst="rect">
            <a:avLst/>
          </a:prstGeom>
        </p:spPr>
      </p:pic>
      <p:cxnSp>
        <p:nvCxnSpPr>
          <p:cNvPr id="4" name="Straight Arrow Connector 3"/>
          <p:cNvCxnSpPr/>
          <p:nvPr/>
        </p:nvCxnSpPr>
        <p:spPr>
          <a:xfrm>
            <a:off x="1524000" y="46482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 y="3810000"/>
            <a:ext cx="914400" cy="923330"/>
          </a:xfrm>
          <a:prstGeom prst="rect">
            <a:avLst/>
          </a:prstGeom>
          <a:noFill/>
        </p:spPr>
        <p:txBody>
          <a:bodyPr wrap="square" rtlCol="0">
            <a:spAutoFit/>
          </a:bodyPr>
          <a:lstStyle/>
          <a:p>
            <a:r>
              <a:rPr lang="en-US" dirty="0" smtClean="0">
                <a:solidFill>
                  <a:schemeClr val="bg1"/>
                </a:solidFill>
              </a:rPr>
              <a:t>John Glenn  flight</a:t>
            </a:r>
            <a:endParaRPr lang="en-US" dirty="0">
              <a:solidFill>
                <a:schemeClr val="bg1"/>
              </a:solidFill>
            </a:endParaRPr>
          </a:p>
        </p:txBody>
      </p:sp>
      <p:cxnSp>
        <p:nvCxnSpPr>
          <p:cNvPr id="7" name="Straight Arrow Connector 6"/>
          <p:cNvCxnSpPr/>
          <p:nvPr/>
        </p:nvCxnSpPr>
        <p:spPr>
          <a:xfrm>
            <a:off x="2895600" y="41910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7000" y="3810000"/>
            <a:ext cx="1219200" cy="461665"/>
          </a:xfrm>
          <a:prstGeom prst="rect">
            <a:avLst/>
          </a:prstGeom>
          <a:noFill/>
        </p:spPr>
        <p:txBody>
          <a:bodyPr wrap="square" rtlCol="0">
            <a:spAutoFit/>
          </a:bodyPr>
          <a:lstStyle/>
          <a:p>
            <a:r>
              <a:rPr lang="en-US" dirty="0" smtClean="0">
                <a:solidFill>
                  <a:schemeClr val="bg1"/>
                </a:solidFill>
              </a:rPr>
              <a:t>Apollo </a:t>
            </a:r>
            <a:r>
              <a:rPr lang="en-US" sz="2400" dirty="0" smtClean="0">
                <a:solidFill>
                  <a:schemeClr val="bg1"/>
                </a:solidFill>
              </a:rPr>
              <a:t>11</a:t>
            </a:r>
            <a:endParaRPr lang="en-US" sz="2400" dirty="0">
              <a:solidFill>
                <a:schemeClr val="bg1"/>
              </a:solidFill>
            </a:endParaRPr>
          </a:p>
        </p:txBody>
      </p:sp>
      <p:cxnSp>
        <p:nvCxnSpPr>
          <p:cNvPr id="10" name="Straight Arrow Connector 9"/>
          <p:cNvCxnSpPr/>
          <p:nvPr/>
        </p:nvCxnSpPr>
        <p:spPr>
          <a:xfrm>
            <a:off x="3429000" y="4876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343400"/>
            <a:ext cx="1066800" cy="646331"/>
          </a:xfrm>
          <a:prstGeom prst="rect">
            <a:avLst/>
          </a:prstGeom>
          <a:noFill/>
        </p:spPr>
        <p:txBody>
          <a:bodyPr wrap="square" rtlCol="0">
            <a:spAutoFit/>
          </a:bodyPr>
          <a:lstStyle/>
          <a:p>
            <a:r>
              <a:rPr lang="en-US" dirty="0" smtClean="0">
                <a:solidFill>
                  <a:schemeClr val="bg1"/>
                </a:solidFill>
              </a:rPr>
              <a:t>Shuttle starts</a:t>
            </a:r>
            <a:endParaRPr lang="en-US" dirty="0">
              <a:solidFill>
                <a:schemeClr val="bg1"/>
              </a:solidFill>
            </a:endParaRPr>
          </a:p>
        </p:txBody>
      </p:sp>
      <p:cxnSp>
        <p:nvCxnSpPr>
          <p:cNvPr id="15" name="Straight Arrow Connector 14"/>
          <p:cNvCxnSpPr/>
          <p:nvPr/>
        </p:nvCxnSpPr>
        <p:spPr>
          <a:xfrm>
            <a:off x="4572000" y="5181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8600" y="4724400"/>
            <a:ext cx="1143000" cy="738664"/>
          </a:xfrm>
          <a:prstGeom prst="rect">
            <a:avLst/>
          </a:prstGeom>
          <a:noFill/>
        </p:spPr>
        <p:txBody>
          <a:bodyPr wrap="square" rtlCol="0">
            <a:spAutoFit/>
          </a:bodyPr>
          <a:lstStyle/>
          <a:p>
            <a:r>
              <a:rPr lang="en-US" dirty="0" smtClean="0">
                <a:solidFill>
                  <a:schemeClr val="bg1"/>
                </a:solidFill>
              </a:rPr>
              <a:t>Shuttle </a:t>
            </a:r>
            <a:r>
              <a:rPr lang="en-US" sz="2400" dirty="0" smtClean="0">
                <a:solidFill>
                  <a:schemeClr val="bg1"/>
                </a:solidFill>
              </a:rPr>
              <a:t>1</a:t>
            </a:r>
            <a:r>
              <a:rPr lang="en-US" sz="2400" baseline="30000" dirty="0" smtClean="0">
                <a:solidFill>
                  <a:schemeClr val="bg1"/>
                </a:solidFill>
              </a:rPr>
              <a:t>st</a:t>
            </a:r>
            <a:r>
              <a:rPr lang="en-US" dirty="0" smtClean="0">
                <a:solidFill>
                  <a:schemeClr val="bg1"/>
                </a:solidFill>
              </a:rPr>
              <a:t> flight</a:t>
            </a:r>
            <a:endParaRPr lang="en-US" dirty="0">
              <a:solidFill>
                <a:schemeClr val="bg1"/>
              </a:solidFill>
            </a:endParaRPr>
          </a:p>
        </p:txBody>
      </p:sp>
      <p:cxnSp>
        <p:nvCxnSpPr>
          <p:cNvPr id="18" name="Straight Arrow Connector 17"/>
          <p:cNvCxnSpPr/>
          <p:nvPr/>
        </p:nvCxnSpPr>
        <p:spPr>
          <a:xfrm>
            <a:off x="7010400" y="5105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0" y="4724400"/>
            <a:ext cx="1600200" cy="461665"/>
          </a:xfrm>
          <a:prstGeom prst="rect">
            <a:avLst/>
          </a:prstGeom>
          <a:noFill/>
        </p:spPr>
        <p:txBody>
          <a:bodyPr wrap="square" rtlCol="0">
            <a:spAutoFit/>
          </a:bodyPr>
          <a:lstStyle/>
          <a:p>
            <a:r>
              <a:rPr lang="en-US" dirty="0" smtClean="0">
                <a:solidFill>
                  <a:schemeClr val="bg1"/>
                </a:solidFill>
              </a:rPr>
              <a:t>ISS </a:t>
            </a:r>
            <a:r>
              <a:rPr lang="en-US" sz="2400" dirty="0" smtClean="0">
                <a:solidFill>
                  <a:schemeClr val="bg1"/>
                </a:solidFill>
              </a:rPr>
              <a:t>1</a:t>
            </a:r>
            <a:r>
              <a:rPr lang="en-US" sz="2400" baseline="30000" dirty="0" smtClean="0">
                <a:solidFill>
                  <a:schemeClr val="bg1"/>
                </a:solidFill>
              </a:rPr>
              <a:t>st</a:t>
            </a:r>
            <a:r>
              <a:rPr lang="en-US" dirty="0" smtClean="0">
                <a:solidFill>
                  <a:schemeClr val="bg1"/>
                </a:solidFill>
              </a:rPr>
              <a:t> flight</a:t>
            </a:r>
            <a:endParaRPr lang="en-US" dirty="0">
              <a:solidFill>
                <a:schemeClr val="bg1"/>
              </a:solidFill>
            </a:endParaRPr>
          </a:p>
        </p:txBody>
      </p:sp>
      <p:sp>
        <p:nvSpPr>
          <p:cNvPr id="13" name="TextBox 12"/>
          <p:cNvSpPr txBox="1"/>
          <p:nvPr/>
        </p:nvSpPr>
        <p:spPr>
          <a:xfrm>
            <a:off x="609600" y="152400"/>
            <a:ext cx="7848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NASA Budget has been flat for decades</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752600"/>
          </a:xfrm>
        </p:spPr>
        <p:txBody>
          <a:bodyPr>
            <a:normAutofit fontScale="90000"/>
          </a:bodyPr>
          <a:lstStyle/>
          <a:p>
            <a:pPr algn="ctr"/>
            <a:r>
              <a:rPr lang="en-US" sz="4000" b="1" dirty="0" smtClean="0">
                <a:effectLst>
                  <a:outerShdw blurRad="38100" dist="38100" dir="2700000" algn="tl">
                    <a:srgbClr val="000000">
                      <a:alpha val="43137"/>
                    </a:srgbClr>
                  </a:outerShdw>
                </a:effectLst>
              </a:rPr>
              <a:t>What does history says happens to cultures that abandon exploration as a national priority?</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0" y="2057400"/>
            <a:ext cx="9144000" cy="4800600"/>
          </a:xfrm>
        </p:spPr>
        <p:txBody>
          <a:bodyPr/>
          <a:lstStyle/>
          <a:p>
            <a:r>
              <a:rPr lang="en-US" b="1" dirty="0" smtClean="0"/>
              <a:t>China burns Admiral Zeng He’s fleet in 1430s and China turns inward.</a:t>
            </a:r>
          </a:p>
          <a:p>
            <a:r>
              <a:rPr lang="en-US" b="1" dirty="0" smtClean="0"/>
              <a:t>Portugal turns away from exploiting their exploration advances under Henry the Navigator and cede leadership to the Spanish, French, English, and Dutch.</a:t>
            </a:r>
          </a:p>
          <a:p>
            <a:r>
              <a:rPr lang="en-US" b="1" dirty="0" smtClean="0"/>
              <a:t>America retires the Space Shuttle without an American replacement to carry US astronauts to space.  We buy seats on a Russian rocket to the International Space Station ISS</a:t>
            </a:r>
          </a:p>
          <a:p>
            <a:r>
              <a:rPr lang="en-US" b="1" dirty="0" smtClean="0"/>
              <a:t>Exercise to the reader to make a conclusion…..</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pPr algn="ctr"/>
            <a:r>
              <a:rPr lang="en-US" sz="3600" b="1" dirty="0">
                <a:solidFill>
                  <a:schemeClr val="tx1"/>
                </a:solidFill>
              </a:rPr>
              <a:t>Can we afford to explore space?  YES</a:t>
            </a:r>
            <a:br>
              <a:rPr lang="en-US" sz="3600" b="1"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533400" y="1066800"/>
            <a:ext cx="8229600" cy="5486400"/>
          </a:xfrm>
        </p:spPr>
        <p:txBody>
          <a:bodyPr>
            <a:normAutofit lnSpcReduction="10000"/>
          </a:bodyPr>
          <a:lstStyle/>
          <a:p>
            <a:r>
              <a:rPr lang="en-US" sz="3200" dirty="0" smtClean="0"/>
              <a:t>Space Exploration costs less than ½ penny of the federal budget</a:t>
            </a:r>
          </a:p>
          <a:p>
            <a:r>
              <a:rPr lang="en-US" sz="3200" dirty="0" smtClean="0"/>
              <a:t>No federal investment has a higher ROI that has so significantly improved our lives-</a:t>
            </a:r>
            <a:r>
              <a:rPr lang="en-US" sz="3200" dirty="0"/>
              <a:t>o</a:t>
            </a:r>
            <a:r>
              <a:rPr lang="en-US" sz="3200" dirty="0" smtClean="0"/>
              <a:t>ne </a:t>
            </a:r>
            <a:r>
              <a:rPr lang="en-US" sz="3200" dirty="0"/>
              <a:t>dollar of space exploration has generated eight dollars of economic </a:t>
            </a:r>
            <a:r>
              <a:rPr lang="en-US" sz="3200" dirty="0" smtClean="0"/>
              <a:t>growth</a:t>
            </a:r>
          </a:p>
          <a:p>
            <a:r>
              <a:rPr lang="en-US" sz="3200" dirty="0"/>
              <a:t>The challenge of space continues to inspire and drive the next </a:t>
            </a:r>
            <a:r>
              <a:rPr lang="en-US" sz="3200" dirty="0" smtClean="0"/>
              <a:t>generation</a:t>
            </a:r>
          </a:p>
          <a:p>
            <a:r>
              <a:rPr lang="en-US" sz="3200" dirty="0" smtClean="0"/>
              <a:t>We stretch our technology, advance science and understanding, provide peace thru strength</a:t>
            </a:r>
          </a:p>
          <a:p>
            <a:endParaRPr lang="en-US" dirty="0"/>
          </a:p>
        </p:txBody>
      </p:sp>
    </p:spTree>
    <p:extLst>
      <p:ext uri="{BB962C8B-B14F-4D97-AF65-F5344CB8AC3E}">
        <p14:creationId xmlns:p14="http://schemas.microsoft.com/office/powerpoint/2010/main" val="3231347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80288"/>
          </a:xfrm>
        </p:spPr>
        <p:txBody>
          <a:bodyPr>
            <a:normAutofit/>
          </a:bodyPr>
          <a:lstStyle/>
          <a:p>
            <a:r>
              <a:rPr lang="en-US" sz="3600" b="1" dirty="0" smtClean="0">
                <a:solidFill>
                  <a:schemeClr val="tx1"/>
                </a:solidFill>
              </a:rPr>
              <a:t>Can we afford to not invest in space?  NO</a:t>
            </a:r>
            <a:endParaRPr lang="en-US" sz="3600" b="1" dirty="0">
              <a:solidFill>
                <a:schemeClr val="tx1"/>
              </a:solidFill>
            </a:endParaRPr>
          </a:p>
        </p:txBody>
      </p:sp>
      <p:sp>
        <p:nvSpPr>
          <p:cNvPr id="3" name="Content Placeholder 2"/>
          <p:cNvSpPr>
            <a:spLocks noGrp="1"/>
          </p:cNvSpPr>
          <p:nvPr>
            <p:ph idx="1"/>
          </p:nvPr>
        </p:nvSpPr>
        <p:spPr>
          <a:xfrm>
            <a:off x="266700" y="1447800"/>
            <a:ext cx="8610600" cy="5181600"/>
          </a:xfrm>
        </p:spPr>
        <p:txBody>
          <a:bodyPr>
            <a:normAutofit lnSpcReduction="10000"/>
          </a:bodyPr>
          <a:lstStyle/>
          <a:p>
            <a:r>
              <a:rPr lang="en-US" sz="2800" dirty="0" smtClean="0"/>
              <a:t>History teaches that societies that pushed their frontiers have prospered</a:t>
            </a:r>
          </a:p>
          <a:p>
            <a:r>
              <a:rPr lang="en-US" sz="2800" dirty="0" smtClean="0"/>
              <a:t>Societies that turn away from exploration have withered</a:t>
            </a:r>
          </a:p>
          <a:p>
            <a:r>
              <a:rPr lang="en-US" sz="2800" dirty="0" smtClean="0"/>
              <a:t>No Society has gone wrong investing in exploration</a:t>
            </a:r>
          </a:p>
          <a:p>
            <a:r>
              <a:rPr lang="en-US" sz="2800" dirty="0" smtClean="0"/>
              <a:t>The symbols of Sputnik, Yuri Gagarin and John Glenn in space, Moon landings, Space Shuttle, International Space Station remind us that we are indeed capable of achieving great feats benefiting all mankind</a:t>
            </a:r>
          </a:p>
          <a:p>
            <a:r>
              <a:rPr lang="en-US" sz="2800" dirty="0" smtClean="0"/>
              <a:t>Therefore, let us continue to lead the exploration of space</a:t>
            </a:r>
          </a:p>
          <a:p>
            <a:endParaRPr lang="en-US" dirty="0"/>
          </a:p>
        </p:txBody>
      </p:sp>
    </p:spTree>
    <p:extLst>
      <p:ext uri="{BB962C8B-B14F-4D97-AF65-F5344CB8AC3E}">
        <p14:creationId xmlns:p14="http://schemas.microsoft.com/office/powerpoint/2010/main" val="60066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USA_at_night_from_space.jpg"/>
          <p:cNvPicPr>
            <a:picLocks noChangeAspect="1"/>
          </p:cNvPicPr>
          <p:nvPr/>
        </p:nvPicPr>
        <p:blipFill>
          <a:blip r:embed="rId2" cstate="print"/>
          <a:stretch>
            <a:fillRect/>
          </a:stretch>
        </p:blipFill>
        <p:spPr>
          <a:xfrm>
            <a:off x="33420" y="1489581"/>
            <a:ext cx="9110580" cy="5353640"/>
          </a:xfrm>
          <a:prstGeom prst="rect">
            <a:avLst/>
          </a:prstGeom>
        </p:spPr>
      </p:pic>
      <p:sp>
        <p:nvSpPr>
          <p:cNvPr id="5" name="TextBox 4"/>
          <p:cNvSpPr txBox="1"/>
          <p:nvPr/>
        </p:nvSpPr>
        <p:spPr>
          <a:xfrm>
            <a:off x="381000" y="304800"/>
            <a:ext cx="87630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Bottom Line?  We would not be in America without our European ancestor’s imperative to explore!</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Rectangle 1"/>
          <p:cNvSpPr/>
          <p:nvPr/>
        </p:nvSpPr>
        <p:spPr>
          <a:xfrm>
            <a:off x="2286000" y="1981200"/>
            <a:ext cx="5105400" cy="2246769"/>
          </a:xfrm>
          <a:prstGeom prst="rect">
            <a:avLst/>
          </a:prstGeom>
        </p:spPr>
        <p:txBody>
          <a:bodyPr wrap="square">
            <a:spAutoFit/>
          </a:bodyPr>
          <a:lstStyle/>
          <a:p>
            <a:pPr lvl="0"/>
            <a:r>
              <a:rPr lang="en-US" sz="3200" dirty="0" smtClean="0">
                <a:solidFill>
                  <a:srgbClr val="FFFFFF"/>
                </a:solidFill>
                <a:latin typeface="Calibri"/>
              </a:rPr>
              <a:t>You can view video and slides for this lecture at my website</a:t>
            </a:r>
          </a:p>
          <a:p>
            <a:pPr lvl="0"/>
            <a:endParaRPr lang="en-US" sz="3200" dirty="0" smtClean="0">
              <a:solidFill>
                <a:srgbClr val="FFFFFF"/>
              </a:solidFill>
              <a:latin typeface="Calibri"/>
            </a:endParaRPr>
          </a:p>
          <a:p>
            <a:pPr lvl="0" algn="ctr"/>
            <a:r>
              <a:rPr lang="en-US" sz="4400" dirty="0" smtClean="0">
                <a:solidFill>
                  <a:srgbClr val="FFFFFF"/>
                </a:solidFill>
                <a:latin typeface="Calibri"/>
              </a:rPr>
              <a:t>frankbuzzard.com</a:t>
            </a:r>
            <a:endParaRPr lang="en-US" sz="4400" dirty="0">
              <a:solidFill>
                <a:srgbClr val="FFFFFF"/>
              </a:solidFill>
              <a:latin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pPr algn="ctr"/>
            <a:r>
              <a:rPr lang="en-US" sz="4000" b="1" dirty="0" smtClean="0">
                <a:effectLst>
                  <a:outerShdw blurRad="38100" dist="38100" dir="2700000" algn="tl">
                    <a:srgbClr val="000000">
                      <a:alpha val="43137"/>
                    </a:srgbClr>
                  </a:outerShdw>
                </a:effectLst>
              </a:rPr>
              <a:t>Chinese sea exploration 1405-1433</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Voyages of Zeng He</a:t>
            </a:r>
            <a:endParaRPr lang="en-US" sz="4000" b="1" dirty="0">
              <a:effectLst>
                <a:outerShdw blurRad="38100" dist="38100" dir="2700000" algn="tl">
                  <a:srgbClr val="000000">
                    <a:alpha val="43137"/>
                  </a:srgbClr>
                </a:outerShdw>
              </a:effectLst>
            </a:endParaRPr>
          </a:p>
        </p:txBody>
      </p:sp>
      <p:pic>
        <p:nvPicPr>
          <p:cNvPr id="4" name="Content Placeholder 3" descr="788px-Zheng-He-7th-expedition-map.svg.png"/>
          <p:cNvPicPr>
            <a:picLocks noGrp="1" noChangeAspect="1"/>
          </p:cNvPicPr>
          <p:nvPr>
            <p:ph idx="1"/>
          </p:nvPr>
        </p:nvPicPr>
        <p:blipFill>
          <a:blip r:embed="rId2" cstate="print"/>
          <a:stretch>
            <a:fillRect/>
          </a:stretch>
        </p:blipFill>
        <p:spPr>
          <a:xfrm>
            <a:off x="533400" y="1371601"/>
            <a:ext cx="8152332" cy="4191000"/>
          </a:xfrm>
        </p:spPr>
      </p:pic>
      <p:sp>
        <p:nvSpPr>
          <p:cNvPr id="5" name="TextBox 4"/>
          <p:cNvSpPr txBox="1"/>
          <p:nvPr/>
        </p:nvSpPr>
        <p:spPr>
          <a:xfrm>
            <a:off x="152400" y="5638800"/>
            <a:ext cx="8991600" cy="1200329"/>
          </a:xfrm>
          <a:prstGeom prst="rect">
            <a:avLst/>
          </a:prstGeom>
          <a:noFill/>
        </p:spPr>
        <p:txBody>
          <a:bodyPr wrap="square" rtlCol="0">
            <a:spAutoFit/>
          </a:bodyPr>
          <a:lstStyle/>
          <a:p>
            <a:r>
              <a:rPr lang="en-US" dirty="0" smtClean="0"/>
              <a:t>Admiral Zeng He  conducted 7 voyages of trade, diplomacy, and power projection throughout the Indian Ocean with a huge fleet of 300 ships and 28,000 men.  He ruthlessly suppressed hated pirates plundering the Chinese and SE Asian seas.  The Xuande Emperor forbid any more voyages and burned the fleet.  Zeng He died at sea.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Zeng He boat.jpg"/>
          <p:cNvPicPr>
            <a:picLocks noChangeAspect="1"/>
          </p:cNvPicPr>
          <p:nvPr/>
        </p:nvPicPr>
        <p:blipFill>
          <a:blip r:embed="rId2" cstate="print"/>
          <a:stretch>
            <a:fillRect/>
          </a:stretch>
        </p:blipFill>
        <p:spPr>
          <a:xfrm>
            <a:off x="3910910" y="2286000"/>
            <a:ext cx="5233090" cy="4428744"/>
          </a:xfrm>
          <a:prstGeom prst="rect">
            <a:avLst/>
          </a:prstGeom>
        </p:spPr>
      </p:pic>
      <p:pic>
        <p:nvPicPr>
          <p:cNvPr id="6" name="Picture 5" descr="Zheng_He_ship.jpg"/>
          <p:cNvPicPr>
            <a:picLocks noChangeAspect="1"/>
          </p:cNvPicPr>
          <p:nvPr/>
        </p:nvPicPr>
        <p:blipFill>
          <a:blip r:embed="rId3" cstate="print"/>
          <a:stretch>
            <a:fillRect/>
          </a:stretch>
        </p:blipFill>
        <p:spPr>
          <a:xfrm>
            <a:off x="0" y="-1"/>
            <a:ext cx="4724400" cy="3756455"/>
          </a:xfrm>
          <a:prstGeom prst="rect">
            <a:avLst/>
          </a:prstGeom>
        </p:spPr>
      </p:pic>
      <p:sp>
        <p:nvSpPr>
          <p:cNvPr id="7" name="TextBox 6"/>
          <p:cNvSpPr txBox="1"/>
          <p:nvPr/>
        </p:nvSpPr>
        <p:spPr>
          <a:xfrm>
            <a:off x="838200" y="4572000"/>
            <a:ext cx="2590800" cy="1200329"/>
          </a:xfrm>
          <a:prstGeom prst="rect">
            <a:avLst/>
          </a:prstGeom>
          <a:noFill/>
        </p:spPr>
        <p:txBody>
          <a:bodyPr wrap="square" rtlCol="0">
            <a:spAutoFit/>
          </a:bodyPr>
          <a:lstStyle/>
          <a:p>
            <a:pPr algn="ctr"/>
            <a:r>
              <a:rPr lang="en-US" sz="2400" dirty="0" smtClean="0"/>
              <a:t>A model of Admiral Zeng He’s flagship</a:t>
            </a:r>
            <a:endParaRPr lang="en-US" sz="2400" dirty="0"/>
          </a:p>
        </p:txBody>
      </p:sp>
      <p:sp>
        <p:nvSpPr>
          <p:cNvPr id="8" name="TextBox 7"/>
          <p:cNvSpPr txBox="1"/>
          <p:nvPr/>
        </p:nvSpPr>
        <p:spPr>
          <a:xfrm>
            <a:off x="4724400" y="152400"/>
            <a:ext cx="4267200" cy="1569660"/>
          </a:xfrm>
          <a:prstGeom prst="rect">
            <a:avLst/>
          </a:prstGeom>
          <a:noFill/>
        </p:spPr>
        <p:txBody>
          <a:bodyPr wrap="square" rtlCol="0">
            <a:spAutoFit/>
          </a:bodyPr>
          <a:lstStyle/>
          <a:p>
            <a:pPr algn="ctr"/>
            <a:r>
              <a:rPr lang="en-US" sz="2400" dirty="0" smtClean="0"/>
              <a:t>Note the relative size of Vasco </a:t>
            </a:r>
            <a:r>
              <a:rPr lang="en-US" sz="2400" dirty="0" err="1" smtClean="0"/>
              <a:t>da</a:t>
            </a:r>
            <a:r>
              <a:rPr lang="en-US" sz="2400" dirty="0" smtClean="0"/>
              <a:t> Gama’s Portuguese flagship and a ship of Admiral Zeng He’s 300 ship fleet</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04088"/>
          </a:xfrm>
        </p:spPr>
        <p:txBody>
          <a:bodyPr>
            <a:normAutofit/>
          </a:bodyPr>
          <a:lstStyle/>
          <a:p>
            <a:pPr algn="ctr"/>
            <a:r>
              <a:rPr lang="en-US" sz="4000" b="1" dirty="0" smtClean="0">
                <a:effectLst>
                  <a:outerShdw blurRad="38100" dist="38100" dir="2700000" algn="tl">
                    <a:srgbClr val="000000">
                      <a:alpha val="43137"/>
                    </a:srgbClr>
                  </a:outerShdw>
                </a:effectLst>
              </a:rPr>
              <a:t>Why do we explore?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5943600"/>
          </a:xfrm>
        </p:spPr>
        <p:txBody>
          <a:bodyPr/>
          <a:lstStyle/>
          <a:p>
            <a:pPr algn="ctr">
              <a:buNone/>
            </a:pPr>
            <a:r>
              <a:rPr lang="en-US" dirty="0" smtClean="0"/>
              <a:t>New opportunity.  Status and reward.  Economic growth.  </a:t>
            </a:r>
            <a:endParaRPr lang="en-US" dirty="0"/>
          </a:p>
        </p:txBody>
      </p:sp>
      <p:pic>
        <p:nvPicPr>
          <p:cNvPr id="4" name="Picture 3" descr="800px-CantinoPlanisphere.png"/>
          <p:cNvPicPr>
            <a:picLocks noChangeAspect="1"/>
          </p:cNvPicPr>
          <p:nvPr/>
        </p:nvPicPr>
        <p:blipFill>
          <a:blip r:embed="rId2" cstate="print"/>
          <a:stretch>
            <a:fillRect/>
          </a:stretch>
        </p:blipFill>
        <p:spPr>
          <a:xfrm>
            <a:off x="228600" y="1371600"/>
            <a:ext cx="8720846" cy="4098798"/>
          </a:xfrm>
          <a:prstGeom prst="rect">
            <a:avLst/>
          </a:prstGeom>
        </p:spPr>
      </p:pic>
      <p:sp>
        <p:nvSpPr>
          <p:cNvPr id="5" name="TextBox 4"/>
          <p:cNvSpPr txBox="1"/>
          <p:nvPr/>
        </p:nvSpPr>
        <p:spPr>
          <a:xfrm>
            <a:off x="228600" y="5562600"/>
            <a:ext cx="8915400" cy="1200329"/>
          </a:xfrm>
          <a:prstGeom prst="rect">
            <a:avLst/>
          </a:prstGeom>
          <a:noFill/>
        </p:spPr>
        <p:txBody>
          <a:bodyPr wrap="square" rtlCol="0">
            <a:spAutoFit/>
          </a:bodyPr>
          <a:lstStyle/>
          <a:p>
            <a:r>
              <a:rPr lang="en-US" dirty="0" smtClean="0"/>
              <a:t> Cantino World Map of 1502. It incorporates new geographical information based on four series of voyages: Columbus to the Caribbean,  Cabral to Brazil, Vasco </a:t>
            </a:r>
            <a:r>
              <a:rPr lang="en-US" dirty="0" err="1" smtClean="0"/>
              <a:t>da</a:t>
            </a:r>
            <a:r>
              <a:rPr lang="en-US" dirty="0" smtClean="0"/>
              <a:t> Gama followed by Cabral to eastern Africa and India, and the brothers Corte-Real to Greenland and Newfoundland. Except for Columbus, all had sailed under the Portuguese flag.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4088"/>
          </a:xfrm>
        </p:spPr>
        <p:txBody>
          <a:bodyPr>
            <a:normAutofit/>
          </a:bodyPr>
          <a:lstStyle/>
          <a:p>
            <a:pPr algn="ctr"/>
            <a:r>
              <a:rPr lang="en-US" sz="4000" b="1" dirty="0" smtClean="0">
                <a:effectLst>
                  <a:outerShdw blurRad="38100" dist="38100" dir="2700000" algn="tl">
                    <a:srgbClr val="000000">
                      <a:alpha val="43137"/>
                    </a:srgbClr>
                  </a:outerShdw>
                </a:effectLst>
              </a:rPr>
              <a:t>The Age of Discovery-1418 thru 1500s</a:t>
            </a:r>
            <a:endParaRPr lang="en-US" sz="4000" b="1" dirty="0">
              <a:effectLst>
                <a:outerShdw blurRad="38100" dist="38100" dir="2700000" algn="tl">
                  <a:srgbClr val="000000">
                    <a:alpha val="43137"/>
                  </a:srgbClr>
                </a:outerShdw>
              </a:effectLst>
            </a:endParaRPr>
          </a:p>
        </p:txBody>
      </p:sp>
      <p:pic>
        <p:nvPicPr>
          <p:cNvPr id="4" name="Content Placeholder 3" descr="magellan.voyage.jpg"/>
          <p:cNvPicPr>
            <a:picLocks noGrp="1" noChangeAspect="1"/>
          </p:cNvPicPr>
          <p:nvPr>
            <p:ph idx="1"/>
          </p:nvPr>
        </p:nvPicPr>
        <p:blipFill>
          <a:blip r:embed="rId2" cstate="print"/>
          <a:stretch>
            <a:fillRect/>
          </a:stretch>
        </p:blipFill>
        <p:spPr>
          <a:xfrm>
            <a:off x="-4736" y="762000"/>
            <a:ext cx="9148736" cy="4599781"/>
          </a:xfrm>
        </p:spPr>
      </p:pic>
      <p:sp>
        <p:nvSpPr>
          <p:cNvPr id="5" name="TextBox 4"/>
          <p:cNvSpPr txBox="1"/>
          <p:nvPr/>
        </p:nvSpPr>
        <p:spPr>
          <a:xfrm>
            <a:off x="0" y="5380672"/>
            <a:ext cx="9144000" cy="1477328"/>
          </a:xfrm>
          <a:prstGeom prst="rect">
            <a:avLst/>
          </a:prstGeom>
          <a:noFill/>
        </p:spPr>
        <p:txBody>
          <a:bodyPr wrap="square" rtlCol="0">
            <a:spAutoFit/>
          </a:bodyPr>
          <a:lstStyle/>
          <a:p>
            <a:r>
              <a:rPr lang="en-US" dirty="0" smtClean="0"/>
              <a:t>The Portuguese under Henry the Navigator (1394-1460) led the way.  They developed Caravel ship design, lateen sails, new navigational instruments.  Spain, England, France led exploration in late 1500s-mid 1600s.  The Dutch dominated trade in 1600s founding the Dutch East India company in 1602.  Trade wealth gave the Dutch a strong navy 1590-1710 breaking  the Portuguese sphere of influence in the India Ocean and Orient by  early 1700s.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04088"/>
          </a:xfrm>
        </p:spPr>
        <p:txBody>
          <a:bodyPr>
            <a:normAutofit/>
          </a:bodyPr>
          <a:lstStyle/>
          <a:p>
            <a:pPr algn="ctr"/>
            <a:r>
              <a:rPr lang="en-US" sz="4000" b="1" dirty="0" smtClean="0">
                <a:effectLst>
                  <a:outerShdw blurRad="38100" dist="38100" dir="2700000" algn="tl">
                    <a:srgbClr val="000000">
                      <a:alpha val="43137"/>
                    </a:srgbClr>
                  </a:outerShdw>
                </a:effectLst>
              </a:rPr>
              <a:t>Why do we explore?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762000"/>
            <a:ext cx="8763000" cy="5943600"/>
          </a:xfrm>
        </p:spPr>
        <p:txBody>
          <a:bodyPr>
            <a:normAutofit/>
          </a:bodyPr>
          <a:lstStyle/>
          <a:p>
            <a:pPr>
              <a:buNone/>
            </a:pPr>
            <a:r>
              <a:rPr lang="en-US" sz="3200" dirty="0" smtClean="0"/>
              <a:t>     The challenge.  To understand the unknown.</a:t>
            </a:r>
          </a:p>
          <a:p>
            <a:pPr algn="ctr">
              <a:buNone/>
            </a:pPr>
            <a:r>
              <a:rPr lang="en-US" sz="3200" dirty="0" smtClean="0"/>
              <a:t>  “To boldly go where no one has gone before!”</a:t>
            </a:r>
            <a:endParaRPr lang="en-US" sz="3200" dirty="0"/>
          </a:p>
        </p:txBody>
      </p:sp>
      <p:pic>
        <p:nvPicPr>
          <p:cNvPr id="4" name="Picture 3" descr="TenzingonSummit.jpg"/>
          <p:cNvPicPr>
            <a:picLocks noChangeAspect="1"/>
          </p:cNvPicPr>
          <p:nvPr/>
        </p:nvPicPr>
        <p:blipFill>
          <a:blip r:embed="rId2" cstate="print"/>
          <a:stretch>
            <a:fillRect/>
          </a:stretch>
        </p:blipFill>
        <p:spPr>
          <a:xfrm>
            <a:off x="3581400" y="1905000"/>
            <a:ext cx="3044560" cy="4267200"/>
          </a:xfrm>
          <a:prstGeom prst="rect">
            <a:avLst/>
          </a:prstGeom>
        </p:spPr>
      </p:pic>
      <p:sp>
        <p:nvSpPr>
          <p:cNvPr id="5" name="TextBox 4"/>
          <p:cNvSpPr txBox="1"/>
          <p:nvPr/>
        </p:nvSpPr>
        <p:spPr>
          <a:xfrm>
            <a:off x="3581400" y="6211669"/>
            <a:ext cx="3048000" cy="646331"/>
          </a:xfrm>
          <a:prstGeom prst="rect">
            <a:avLst/>
          </a:prstGeom>
          <a:noFill/>
        </p:spPr>
        <p:txBody>
          <a:bodyPr wrap="square" rtlCol="0">
            <a:spAutoFit/>
          </a:bodyPr>
          <a:lstStyle/>
          <a:p>
            <a:r>
              <a:rPr lang="en-US" dirty="0" smtClean="0"/>
              <a:t>Hillary and Norgay summit </a:t>
            </a:r>
          </a:p>
          <a:p>
            <a:r>
              <a:rPr lang="en-US" dirty="0" smtClean="0"/>
              <a:t>Mt. Everest May 29, 1953</a:t>
            </a:r>
            <a:endParaRPr lang="en-US" dirty="0"/>
          </a:p>
        </p:txBody>
      </p:sp>
      <p:pic>
        <p:nvPicPr>
          <p:cNvPr id="6" name="Picture 5" descr="Gagarin.jpg"/>
          <p:cNvPicPr>
            <a:picLocks noChangeAspect="1"/>
          </p:cNvPicPr>
          <p:nvPr/>
        </p:nvPicPr>
        <p:blipFill>
          <a:blip r:embed="rId3" cstate="print"/>
          <a:stretch>
            <a:fillRect/>
          </a:stretch>
        </p:blipFill>
        <p:spPr>
          <a:xfrm>
            <a:off x="6781800" y="1981199"/>
            <a:ext cx="2362200" cy="3401341"/>
          </a:xfrm>
          <a:prstGeom prst="rect">
            <a:avLst/>
          </a:prstGeom>
        </p:spPr>
      </p:pic>
      <p:pic>
        <p:nvPicPr>
          <p:cNvPr id="7" name="Picture 6" descr="476px-LindberghStLouis.jpg"/>
          <p:cNvPicPr>
            <a:picLocks noChangeAspect="1"/>
          </p:cNvPicPr>
          <p:nvPr/>
        </p:nvPicPr>
        <p:blipFill>
          <a:blip r:embed="rId4" cstate="print"/>
          <a:stretch>
            <a:fillRect/>
          </a:stretch>
        </p:blipFill>
        <p:spPr>
          <a:xfrm>
            <a:off x="1" y="1927291"/>
            <a:ext cx="3373250" cy="4244909"/>
          </a:xfrm>
          <a:prstGeom prst="rect">
            <a:avLst/>
          </a:prstGeom>
        </p:spPr>
      </p:pic>
      <p:sp>
        <p:nvSpPr>
          <p:cNvPr id="8" name="TextBox 7"/>
          <p:cNvSpPr txBox="1"/>
          <p:nvPr/>
        </p:nvSpPr>
        <p:spPr>
          <a:xfrm>
            <a:off x="0" y="6248400"/>
            <a:ext cx="3352800" cy="646331"/>
          </a:xfrm>
          <a:prstGeom prst="rect">
            <a:avLst/>
          </a:prstGeom>
          <a:noFill/>
        </p:spPr>
        <p:txBody>
          <a:bodyPr wrap="square" rtlCol="0">
            <a:spAutoFit/>
          </a:bodyPr>
          <a:lstStyle/>
          <a:p>
            <a:r>
              <a:rPr lang="en-US" dirty="0" smtClean="0"/>
              <a:t>Charles Lindbergh first solo Atlantic flight May 20-21, 1927</a:t>
            </a:r>
            <a:endParaRPr lang="en-US" dirty="0"/>
          </a:p>
        </p:txBody>
      </p:sp>
      <p:sp>
        <p:nvSpPr>
          <p:cNvPr id="9" name="TextBox 8"/>
          <p:cNvSpPr txBox="1"/>
          <p:nvPr/>
        </p:nvSpPr>
        <p:spPr>
          <a:xfrm>
            <a:off x="6781800" y="5562600"/>
            <a:ext cx="2362200" cy="923330"/>
          </a:xfrm>
          <a:prstGeom prst="rect">
            <a:avLst/>
          </a:prstGeom>
          <a:noFill/>
        </p:spPr>
        <p:txBody>
          <a:bodyPr wrap="square" rtlCol="0">
            <a:spAutoFit/>
          </a:bodyPr>
          <a:lstStyle/>
          <a:p>
            <a:r>
              <a:rPr lang="en-US" dirty="0" smtClean="0"/>
              <a:t>Yuri Gagarin first  human spaceflight</a:t>
            </a:r>
          </a:p>
          <a:p>
            <a:r>
              <a:rPr lang="en-US" dirty="0" smtClean="0"/>
              <a:t>April 12, 1961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04088"/>
          </a:xfrm>
        </p:spPr>
        <p:txBody>
          <a:bodyPr>
            <a:normAutofit/>
          </a:bodyPr>
          <a:lstStyle/>
          <a:p>
            <a:pPr algn="ctr"/>
            <a:r>
              <a:rPr lang="en-US" sz="4000" b="1" dirty="0" smtClean="0">
                <a:effectLst>
                  <a:outerShdw blurRad="38100" dist="38100" dir="2700000" algn="tl">
                    <a:srgbClr val="000000">
                      <a:alpha val="43137"/>
                    </a:srgbClr>
                  </a:outerShdw>
                </a:effectLst>
              </a:rPr>
              <a:t>Why do we explore?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9144000" cy="5486400"/>
          </a:xfrm>
        </p:spPr>
        <p:txBody>
          <a:bodyPr/>
          <a:lstStyle/>
          <a:p>
            <a:pPr algn="ctr">
              <a:buNone/>
            </a:pPr>
            <a:r>
              <a:rPr lang="en-US" dirty="0" smtClean="0"/>
              <a:t>To drive technology development, world leadership,  and economic growth.  To enhance national security.  </a:t>
            </a:r>
          </a:p>
          <a:p>
            <a:pPr>
              <a:buNone/>
            </a:pPr>
            <a:r>
              <a:rPr lang="en-US" dirty="0" smtClean="0"/>
              <a:t>                        “Speak Softly and carry a big stick”</a:t>
            </a:r>
            <a:endParaRPr lang="en-US" dirty="0"/>
          </a:p>
        </p:txBody>
      </p:sp>
      <p:pic>
        <p:nvPicPr>
          <p:cNvPr id="4" name="Picture 3" descr="Apollo 11 Eagle on the Moon.jpg"/>
          <p:cNvPicPr>
            <a:picLocks noChangeAspect="1"/>
          </p:cNvPicPr>
          <p:nvPr/>
        </p:nvPicPr>
        <p:blipFill>
          <a:blip r:embed="rId2" cstate="print"/>
          <a:stretch>
            <a:fillRect/>
          </a:stretch>
        </p:blipFill>
        <p:spPr>
          <a:xfrm>
            <a:off x="228601" y="2267866"/>
            <a:ext cx="4114800" cy="4137573"/>
          </a:xfrm>
          <a:prstGeom prst="rect">
            <a:avLst/>
          </a:prstGeom>
        </p:spPr>
      </p:pic>
      <p:pic>
        <p:nvPicPr>
          <p:cNvPr id="5" name="Picture 4" descr="Apollo 11 LM plague.jpg"/>
          <p:cNvPicPr>
            <a:picLocks noChangeAspect="1"/>
          </p:cNvPicPr>
          <p:nvPr/>
        </p:nvPicPr>
        <p:blipFill>
          <a:blip r:embed="rId3" cstate="print"/>
          <a:stretch>
            <a:fillRect/>
          </a:stretch>
        </p:blipFill>
        <p:spPr>
          <a:xfrm>
            <a:off x="4643414" y="2286000"/>
            <a:ext cx="4373218" cy="4114800"/>
          </a:xfrm>
          <a:prstGeom prst="rect">
            <a:avLst/>
          </a:prstGeom>
        </p:spPr>
      </p:pic>
      <p:sp>
        <p:nvSpPr>
          <p:cNvPr id="6" name="TextBox 5"/>
          <p:cNvSpPr txBox="1"/>
          <p:nvPr/>
        </p:nvSpPr>
        <p:spPr>
          <a:xfrm>
            <a:off x="228600" y="6488668"/>
            <a:ext cx="4191000" cy="369332"/>
          </a:xfrm>
          <a:prstGeom prst="rect">
            <a:avLst/>
          </a:prstGeom>
          <a:noFill/>
        </p:spPr>
        <p:txBody>
          <a:bodyPr wrap="square" rtlCol="0">
            <a:spAutoFit/>
          </a:bodyPr>
          <a:lstStyle/>
          <a:p>
            <a:r>
              <a:rPr lang="en-US" dirty="0" smtClean="0"/>
              <a:t>America lands on the moon July 20, 1969</a:t>
            </a:r>
            <a:endParaRPr lang="en-US" dirty="0"/>
          </a:p>
        </p:txBody>
      </p:sp>
      <p:sp>
        <p:nvSpPr>
          <p:cNvPr id="7" name="TextBox 6"/>
          <p:cNvSpPr txBox="1"/>
          <p:nvPr/>
        </p:nvSpPr>
        <p:spPr>
          <a:xfrm>
            <a:off x="4648200" y="6477000"/>
            <a:ext cx="4495800" cy="369332"/>
          </a:xfrm>
          <a:prstGeom prst="rect">
            <a:avLst/>
          </a:prstGeom>
          <a:noFill/>
        </p:spPr>
        <p:txBody>
          <a:bodyPr wrap="square" rtlCol="0">
            <a:spAutoFit/>
          </a:bodyPr>
          <a:lstStyle/>
          <a:p>
            <a:pPr algn="ctr"/>
            <a:r>
              <a:rPr lang="en-US" dirty="0" smtClean="0"/>
              <a:t>We came in peace for all mankind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5377</TotalTime>
  <Words>2036</Words>
  <Application>Microsoft Office PowerPoint</Application>
  <PresentationFormat>On-screen Show (4:3)</PresentationFormat>
  <Paragraphs>249</Paragraphs>
  <Slides>39</Slides>
  <Notes>6</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Constantia</vt:lpstr>
      <vt:lpstr>Wingdings</vt:lpstr>
      <vt:lpstr>Wingdings 2</vt:lpstr>
      <vt:lpstr>Flow</vt:lpstr>
      <vt:lpstr>How has space exploration benefited you?</vt:lpstr>
      <vt:lpstr>Why do we explore?</vt:lpstr>
      <vt:lpstr>Why do we explore?</vt:lpstr>
      <vt:lpstr>Chinese sea exploration 1405-1433 Voyages of Zeng He</vt:lpstr>
      <vt:lpstr>PowerPoint Presentation</vt:lpstr>
      <vt:lpstr>Why do we explore?</vt:lpstr>
      <vt:lpstr>The Age of Discovery-1418 thru 1500s</vt:lpstr>
      <vt:lpstr>Why do we explore?</vt:lpstr>
      <vt:lpstr>Why do we explore?</vt:lpstr>
      <vt:lpstr>Who can forget the world’s celebration of America’s triumphant landing on the moon?</vt:lpstr>
      <vt:lpstr>Apollo 11 NYC ticker tape parade</vt:lpstr>
      <vt:lpstr>Indirect benefits of space exploration</vt:lpstr>
      <vt:lpstr>Direct benefits space exploration</vt:lpstr>
      <vt:lpstr>PowerPoint Presentation</vt:lpstr>
      <vt:lpstr>PowerPoint Presentation</vt:lpstr>
      <vt:lpstr>PowerPoint Presentation</vt:lpstr>
      <vt:lpstr>PowerPoint Presentation</vt:lpstr>
      <vt:lpstr>PowerPoint Presentation</vt:lpstr>
      <vt:lpstr>Direct benefits  of space exploration</vt:lpstr>
      <vt:lpstr>Direct benefits of space exploration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NanoRacks: making ISS accessible to all</vt:lpstr>
      <vt:lpstr>PowerPoint Presentation</vt:lpstr>
      <vt:lpstr>PowerPoint Presentation</vt:lpstr>
      <vt:lpstr>PowerPoint Presentation</vt:lpstr>
      <vt:lpstr>What does history says happens to cultures that abandon exploration as a national priority?</vt:lpstr>
      <vt:lpstr>Can we afford to explore space?  YES </vt:lpstr>
      <vt:lpstr>Can we afford to not invest in space?  NO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has Space Exploration benefited you?</dc:title>
  <dc:creator>User</dc:creator>
  <cp:lastModifiedBy>Frank T Buzzard</cp:lastModifiedBy>
  <cp:revision>100</cp:revision>
  <dcterms:created xsi:type="dcterms:W3CDTF">2012-11-17T23:41:26Z</dcterms:created>
  <dcterms:modified xsi:type="dcterms:W3CDTF">2019-04-22T18:38:50Z</dcterms:modified>
</cp:coreProperties>
</file>