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72" r:id="rId1"/>
  </p:sldMasterIdLst>
  <p:sldIdLst>
    <p:sldId id="256" r:id="rId2"/>
    <p:sldId id="258" r:id="rId3"/>
    <p:sldId id="257" r:id="rId4"/>
    <p:sldId id="259" r:id="rId5"/>
    <p:sldId id="298" r:id="rId6"/>
    <p:sldId id="260" r:id="rId7"/>
    <p:sldId id="263" r:id="rId8"/>
    <p:sldId id="270" r:id="rId9"/>
    <p:sldId id="292" r:id="rId10"/>
    <p:sldId id="261" r:id="rId11"/>
    <p:sldId id="293" r:id="rId12"/>
    <p:sldId id="295" r:id="rId13"/>
    <p:sldId id="273" r:id="rId14"/>
    <p:sldId id="264" r:id="rId15"/>
    <p:sldId id="262" r:id="rId16"/>
    <p:sldId id="265" r:id="rId17"/>
    <p:sldId id="266" r:id="rId18"/>
    <p:sldId id="268" r:id="rId19"/>
    <p:sldId id="267" r:id="rId20"/>
    <p:sldId id="269" r:id="rId21"/>
    <p:sldId id="271" r:id="rId22"/>
    <p:sldId id="275" r:id="rId23"/>
    <p:sldId id="276" r:id="rId24"/>
    <p:sldId id="291" r:id="rId25"/>
    <p:sldId id="294" r:id="rId26"/>
    <p:sldId id="284" r:id="rId27"/>
    <p:sldId id="285" r:id="rId28"/>
    <p:sldId id="279" r:id="rId29"/>
    <p:sldId id="280" r:id="rId30"/>
    <p:sldId id="282" r:id="rId31"/>
    <p:sldId id="283" r:id="rId32"/>
    <p:sldId id="286" r:id="rId33"/>
    <p:sldId id="290" r:id="rId34"/>
    <p:sldId id="287" r:id="rId35"/>
    <p:sldId id="277" r:id="rId36"/>
    <p:sldId id="288" r:id="rId37"/>
    <p:sldId id="296" r:id="rId38"/>
    <p:sldId id="274" r:id="rId39"/>
    <p:sldId id="299" r:id="rId40"/>
    <p:sldId id="300" r:id="rId41"/>
    <p:sldId id="301" r:id="rId42"/>
    <p:sldId id="297" r:id="rId43"/>
    <p:sldId id="278" r:id="rId44"/>
    <p:sldId id="281" r:id="rId45"/>
    <p:sldId id="289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55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FD1AE-5123-45F6-8BCB-DCAD9F1A0096}" type="datetimeFigureOut">
              <a:rPr lang="en-US" smtClean="0"/>
              <a:pPr/>
              <a:t>6/5/2018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661A6-0AF7-406A-AEE0-E108B74039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FD1AE-5123-45F6-8BCB-DCAD9F1A0096}" type="datetimeFigureOut">
              <a:rPr lang="en-US" smtClean="0"/>
              <a:pPr/>
              <a:t>6/5/2018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661A6-0AF7-406A-AEE0-E108B74039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FD1AE-5123-45F6-8BCB-DCAD9F1A0096}" type="datetimeFigureOut">
              <a:rPr lang="en-US" smtClean="0"/>
              <a:pPr/>
              <a:t>6/5/2018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661A6-0AF7-406A-AEE0-E108B74039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FD1AE-5123-45F6-8BCB-DCAD9F1A0096}" type="datetimeFigureOut">
              <a:rPr lang="en-US" smtClean="0"/>
              <a:pPr/>
              <a:t>6/5/2018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661A6-0AF7-406A-AEE0-E108B74039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FD1AE-5123-45F6-8BCB-DCAD9F1A0096}" type="datetimeFigureOut">
              <a:rPr lang="en-US" smtClean="0"/>
              <a:pPr/>
              <a:t>6/5/2018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661A6-0AF7-406A-AEE0-E108B74039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FD1AE-5123-45F6-8BCB-DCAD9F1A0096}" type="datetimeFigureOut">
              <a:rPr lang="en-US" smtClean="0"/>
              <a:pPr/>
              <a:t>6/5/2018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661A6-0AF7-406A-AEE0-E108B74039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FD1AE-5123-45F6-8BCB-DCAD9F1A0096}" type="datetimeFigureOut">
              <a:rPr lang="en-US" smtClean="0"/>
              <a:pPr/>
              <a:t>6/5/2018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661A6-0AF7-406A-AEE0-E108B74039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FD1AE-5123-45F6-8BCB-DCAD9F1A0096}" type="datetimeFigureOut">
              <a:rPr lang="en-US" smtClean="0"/>
              <a:pPr/>
              <a:t>6/5/2018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661A6-0AF7-406A-AEE0-E108B74039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FD1AE-5123-45F6-8BCB-DCAD9F1A0096}" type="datetimeFigureOut">
              <a:rPr lang="en-US" smtClean="0"/>
              <a:pPr/>
              <a:t>6/5/2018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661A6-0AF7-406A-AEE0-E108B74039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FD1AE-5123-45F6-8BCB-DCAD9F1A0096}" type="datetimeFigureOut">
              <a:rPr lang="en-US" smtClean="0"/>
              <a:pPr/>
              <a:t>6/5/2018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661A6-0AF7-406A-AEE0-E108B74039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FD1AE-5123-45F6-8BCB-DCAD9F1A0096}" type="datetimeFigureOut">
              <a:rPr lang="en-US" smtClean="0"/>
              <a:pPr/>
              <a:t>6/5/2018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46661A6-0AF7-406A-AEE0-E108B740391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EBFD1AE-5123-45F6-8BCB-DCAD9F1A0096}" type="datetimeFigureOut">
              <a:rPr lang="en-US" smtClean="0"/>
              <a:pPr/>
              <a:t>6/5/2018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46661A6-0AF7-406A-AEE0-E108B7403917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historicspacecraft.com/Rockets_Atlas.html" TargetMode="External"/><Relationship Id="rId2" Type="http://schemas.openxmlformats.org/officeDocument/2006/relationships/hyperlink" Target="http://historicspacecraft.com/Probes_Mariner.html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851648" cy="18288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Mars—next for human exploration?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429000"/>
            <a:ext cx="8388096" cy="1752600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Frank T. Buzzard</a:t>
            </a:r>
          </a:p>
          <a:p>
            <a:pPr algn="ctr"/>
            <a:r>
              <a:rPr lang="en-US" sz="2400" dirty="0"/>
              <a:t>Space Shuttle and International Space Station Chief Engineer</a:t>
            </a:r>
          </a:p>
          <a:p>
            <a:pPr algn="ctr"/>
            <a:r>
              <a:rPr lang="en-US" sz="2400" dirty="0"/>
              <a:t>NASA Retired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Map of Mar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52600"/>
            <a:ext cx="8264270" cy="471858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09600" y="304800"/>
            <a:ext cx="777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Tharsis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Volcanic Bulge is antipodal (180 deg) opposite on Mars to the Hellas Impact Basin</a:t>
            </a:r>
          </a:p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 is high altitude.  Blue is low altitude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10200" y="46482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Hellas Impact Basin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33600" y="335280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Tharsis</a:t>
            </a:r>
            <a:r>
              <a:rPr lang="en-US" b="1" dirty="0"/>
              <a:t> </a:t>
            </a:r>
            <a:r>
              <a:rPr lang="en-US" b="1" dirty="0" err="1"/>
              <a:t>Buldge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066800" y="320040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Olympus Mons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s Global Oce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00784"/>
            <a:ext cx="9144000" cy="51572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0"/>
            <a:ext cx="876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March 2015 NASA/ESO Infrared telescope studies of deuterium (heavy water) show Mars had a large ocean in its northern hemisphere over one mile deep and as large as the Atlantic Ocean for several billion years after Mars was formed.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s Glacier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95600" y="1204912"/>
            <a:ext cx="5955716" cy="56530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228600"/>
            <a:ext cx="815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Mars has ice glaciers covered with thick dust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" y="1828800"/>
            <a:ext cx="2590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Recent analysis of MRO radar data shows water ice glaciers hidden under thick dust layers on Mars.  Enough ice to cover Mars with a one meter thick ice coating!</a:t>
            </a:r>
          </a:p>
          <a:p>
            <a:endParaRPr lang="en-US" dirty="0"/>
          </a:p>
          <a:p>
            <a:r>
              <a:rPr lang="en-US" sz="1600" dirty="0"/>
              <a:t>Image Credit:</a:t>
            </a:r>
          </a:p>
          <a:p>
            <a:r>
              <a:rPr lang="en-US" sz="1600" dirty="0"/>
              <a:t>NASA/</a:t>
            </a:r>
            <a:r>
              <a:rPr lang="en-US" sz="1600" dirty="0" err="1"/>
              <a:t>Nanna</a:t>
            </a:r>
            <a:r>
              <a:rPr lang="en-US" sz="1600" dirty="0"/>
              <a:t> </a:t>
            </a:r>
            <a:r>
              <a:rPr lang="en-US" sz="1600" dirty="0" err="1"/>
              <a:t>Karlsson</a:t>
            </a:r>
            <a:r>
              <a:rPr lang="en-US" sz="1600" dirty="0"/>
              <a:t>/NBI </a:t>
            </a:r>
          </a:p>
        </p:txBody>
      </p:sp>
    </p:spTree>
  </p:cSld>
  <p:clrMapOvr>
    <a:masterClrMapping/>
  </p:clrMapOvr>
  <p:transition advClick="0" advTm="5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rs Phobos co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399" y="2743200"/>
            <a:ext cx="4198775" cy="4114800"/>
          </a:xfrm>
          <a:prstGeom prst="rect">
            <a:avLst/>
          </a:prstGeom>
        </p:spPr>
      </p:pic>
      <p:pic>
        <p:nvPicPr>
          <p:cNvPr id="5" name="Picture 4" descr="Mars Deimos 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9200" y="2743200"/>
            <a:ext cx="4114800" cy="411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381000"/>
            <a:ext cx="830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Mars has two satellites—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Phobos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Deimos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—in near circular orbits. Both were discovered in 1877 by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Asaph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Hall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295400"/>
            <a:ext cx="4114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Phobos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22km wide orbits </a:t>
            </a:r>
          </a:p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9400 km/5875 mi above Mars every 7.66 hrs.  Speedy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Phobos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rises in west and sets in east every 11 hours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53000" y="1295400"/>
            <a:ext cx="419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Deimos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13 km wide orbits</a:t>
            </a:r>
          </a:p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23000 km/14375 mi above Mars every 30.35 hrs. 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Deimos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rises in east and slowly sets in west in 2.7 days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Mariner 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3124200" cy="23431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228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Mariner 4 returned the first flyby photos of Mars July 1965</a:t>
            </a:r>
          </a:p>
        </p:txBody>
      </p:sp>
      <p:pic>
        <p:nvPicPr>
          <p:cNvPr id="21508" name="Picture 4" descr="http://solarsystem.nasa.gov/multimedia/gallery/nssdc_MR_Mrnr_m04_01d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1447800"/>
            <a:ext cx="5657850" cy="5180944"/>
          </a:xfrm>
          <a:prstGeom prst="rect">
            <a:avLst/>
          </a:prstGeom>
          <a:noFill/>
        </p:spPr>
      </p:pic>
      <p:pic>
        <p:nvPicPr>
          <p:cNvPr id="21510" name="Picture 6" descr="https://encrypted-tbn3.gstatic.com/images?q=tbn:ANd9GcTEGA8Donn72F7s14NjFieCSQQJo2bT65-kUW-fom3YSpQXH3x0L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154100"/>
            <a:ext cx="1828800" cy="3703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Mariner 6-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914400"/>
            <a:ext cx="2667000" cy="20002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228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Mariner 6 &amp; 7 found cratered Terrain on Mars in Feb and Mar 1969 </a:t>
            </a:r>
          </a:p>
        </p:txBody>
      </p:sp>
      <p:pic>
        <p:nvPicPr>
          <p:cNvPr id="19460" name="Picture 4" descr="http://petermasek.tripod.com/m6full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9721" y="1524000"/>
            <a:ext cx="6284280" cy="4876800"/>
          </a:xfrm>
          <a:prstGeom prst="rect">
            <a:avLst/>
          </a:prstGeom>
          <a:noFill/>
        </p:spPr>
      </p:pic>
      <p:pic>
        <p:nvPicPr>
          <p:cNvPr id="19462" name="Picture 6" descr="atlascentau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887288"/>
            <a:ext cx="2438400" cy="37906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Mariner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99" y="838200"/>
            <a:ext cx="2896417" cy="216652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1000" y="1524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Mariner 9 returned first orbital images of Mars in May 1971 </a:t>
            </a:r>
          </a:p>
        </p:txBody>
      </p:sp>
      <p:pic>
        <p:nvPicPr>
          <p:cNvPr id="22534" name="Picture 6" descr="http://solarsystem.nasa.gov/multimedia/gallery/olympus_mons%20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838201"/>
            <a:ext cx="5002605" cy="5105399"/>
          </a:xfrm>
          <a:prstGeom prst="rect">
            <a:avLst/>
          </a:prstGeom>
          <a:noFill/>
        </p:spPr>
      </p:pic>
      <p:pic>
        <p:nvPicPr>
          <p:cNvPr id="22536" name="Picture 8" descr="http://upload.wikimedia.org/wikipedia/commons/thumb/2/20/Atlas_I-CENTAUR.jpg/220px-Atlas_I-CENTAU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124200"/>
            <a:ext cx="2875874" cy="368634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505200" y="6096000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Olympus Mons is 22 km (14 mi/70Kft) high and 600 km (370 mi) wide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upload.wikimedia.org/wikipedia/commons/thumb/7/7d/France_OlympusMons_Size.svg/200px-France_OlympusMons_Size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57200"/>
            <a:ext cx="6172200" cy="61722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477000" y="2286000"/>
            <a:ext cx="266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Mars  Olympus Mons volcano compared to  France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upload.wikimedia.org/wikipedia/commons/thumb/e/e8/Sagan_Viking.jpg/220px-Sagan_Vik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260" y="838200"/>
            <a:ext cx="3398108" cy="2286000"/>
          </a:xfrm>
          <a:prstGeom prst="rect">
            <a:avLst/>
          </a:prstGeom>
          <a:noFill/>
        </p:spPr>
      </p:pic>
      <p:pic>
        <p:nvPicPr>
          <p:cNvPr id="25604" name="Picture 4" descr="https://encrypted-tbn3.gstatic.com/images?q=tbn:ANd9GcQgsdjwg9Xi5hUowqFGnVEPSVCAIzigj6M6dBTC4cKxAc4q2l5BR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93232"/>
            <a:ext cx="2743200" cy="3564768"/>
          </a:xfrm>
          <a:prstGeom prst="rect">
            <a:avLst/>
          </a:prstGeom>
          <a:noFill/>
        </p:spPr>
      </p:pic>
      <p:pic>
        <p:nvPicPr>
          <p:cNvPr id="25608" name="Picture 8" descr="http://t2.gstatic.com/images?q=tbn:ANd9GcQDJntLexvUrMwcdN2CT_jfH7L8xQ9RcvpKLKyy8CRgpRbpF-F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685799"/>
            <a:ext cx="3505200" cy="3308033"/>
          </a:xfrm>
          <a:prstGeom prst="rect">
            <a:avLst/>
          </a:prstGeom>
          <a:noFill/>
        </p:spPr>
      </p:pic>
      <p:pic>
        <p:nvPicPr>
          <p:cNvPr id="25610" name="Picture 10" descr="https://c479107.ssl.cf2.rackcdn.com/files/11066/area14mp/z2rybvms-13379204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3187064"/>
            <a:ext cx="3581400" cy="367093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1524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Viking 1 &amp; 2 land on Mars in 1976.  Awesome technical success!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1400" y="1143000"/>
            <a:ext cx="1676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Carl Sagan and </a:t>
            </a:r>
            <a:r>
              <a:rPr lang="en-US" dirty="0" err="1"/>
              <a:t>lander</a:t>
            </a:r>
            <a:r>
              <a:rPr lang="en-US" dirty="0"/>
              <a:t> model (left).  </a:t>
            </a:r>
            <a:r>
              <a:rPr lang="en-US" dirty="0" err="1"/>
              <a:t>Valles</a:t>
            </a:r>
            <a:r>
              <a:rPr lang="en-US" dirty="0"/>
              <a:t> </a:t>
            </a:r>
            <a:r>
              <a:rPr lang="en-US" dirty="0" err="1"/>
              <a:t>Marineris</a:t>
            </a:r>
            <a:r>
              <a:rPr lang="en-US" dirty="0"/>
              <a:t>  from orbit (right)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95600" y="37338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Titan/Centaur Rocket-largest in USA .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71800" y="55626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Viking Lander Mars Surface Photo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upload.wikimedia.org/wikipedia/commons/thumb/5/56/Mars_Valles_Marineris.jpeg/220px-Mars_Valles_Marineris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876299"/>
            <a:ext cx="5981700" cy="598170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2209800"/>
            <a:ext cx="2590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Valles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Marineris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an unbelievable canyon on Mars that is 4000 km (2500 mi) long, 200 km (120 mi) wide, and 7 km (4.5 mi) deep.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22860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you thought the Grand Canyon was big?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14800" y="3352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96200" y="43434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NYC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Mars 2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0"/>
            <a:ext cx="5715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Box 2"/>
          <p:cNvSpPr txBox="1">
            <a:spLocks noChangeArrowheads="1"/>
          </p:cNvSpPr>
          <p:nvPr/>
        </p:nvSpPr>
        <p:spPr bwMode="auto">
          <a:xfrm>
            <a:off x="152400" y="304800"/>
            <a:ext cx="3352800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/>
              <a:t>Mars is ½ the radius of Earth orbiting  the sun in 1.881 years at 1.38-1.67 AU  with a 24.62 hour rotation and 25.3 deg tilt.  Mars surface gravity is 0.38 g</a:t>
            </a:r>
          </a:p>
          <a:p>
            <a:endParaRPr lang="en-US" sz="2000" dirty="0"/>
          </a:p>
          <a:p>
            <a:pPr algn="ctr"/>
            <a:r>
              <a:rPr lang="en-US" sz="2000" dirty="0"/>
              <a:t>Mars red color is iron oxide.  Mars permanent polar caps are water ice with a thin layer of frozen CO2.  Mars atmosphere is 95% CO2  equivalent to 100,000 feet Earth pressure (6-10 mbar  Mars surface </a:t>
            </a:r>
            <a:r>
              <a:rPr lang="en-US" sz="2000" dirty="0" err="1"/>
              <a:t>vs</a:t>
            </a:r>
            <a:r>
              <a:rPr lang="en-US" sz="2000" dirty="0"/>
              <a:t> Earth 1015 mbar ).  Liquid water does not exist at this low pressure.  Surface temperature ranges from 80 deg F at equator  to -200 deg F at poles.  Air temp rarely exceeds 32 deg F.   </a:t>
            </a:r>
          </a:p>
        </p:txBody>
      </p:sp>
    </p:spTree>
  </p:cSld>
  <p:clrMapOvr>
    <a:masterClrMapping/>
  </p:clrMapOvr>
  <p:transition advClick="0" advTm="5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152400"/>
            <a:ext cx="861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Mars Pathfinder/Sojourner Rover launch Dec 4, 1996 and landing July 4, 1997 continued Mars surface exploration  </a:t>
            </a:r>
          </a:p>
        </p:txBody>
      </p:sp>
      <p:pic>
        <p:nvPicPr>
          <p:cNvPr id="3" name="Picture 2" descr="mars pathfinder landing site 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0" y="1066800"/>
            <a:ext cx="5105400" cy="2552700"/>
          </a:xfrm>
          <a:prstGeom prst="rect">
            <a:avLst/>
          </a:prstGeom>
        </p:spPr>
      </p:pic>
      <p:pic>
        <p:nvPicPr>
          <p:cNvPr id="4" name="Picture 3" descr="mars pathfinder launc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057400"/>
            <a:ext cx="3772906" cy="4800600"/>
          </a:xfrm>
          <a:prstGeom prst="rect">
            <a:avLst/>
          </a:prstGeom>
        </p:spPr>
      </p:pic>
      <p:pic>
        <p:nvPicPr>
          <p:cNvPr id="5" name="Picture 4" descr="Mars Pathfinder airba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29200" y="3810000"/>
            <a:ext cx="3962400" cy="2634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1447800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Delta II launch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67400" y="22098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Landing site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86200" y="4114800"/>
            <a:ext cx="1143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Unique airbag system absorbs landing impact  bouncing 16 times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048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Carl Sagan memorial station studied atmospheric structure-85 days </a:t>
            </a:r>
          </a:p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Sojourner Rover studied chemical composition of rocks and soil</a:t>
            </a:r>
          </a:p>
        </p:txBody>
      </p:sp>
      <p:pic>
        <p:nvPicPr>
          <p:cNvPr id="3" name="Picture 2" descr="mars Pathfinder airbag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33800" y="1295400"/>
            <a:ext cx="5143500" cy="3267075"/>
          </a:xfrm>
          <a:prstGeom prst="rect">
            <a:avLst/>
          </a:prstGeom>
        </p:spPr>
      </p:pic>
      <p:pic>
        <p:nvPicPr>
          <p:cNvPr id="4" name="Picture 3" descr="marspath_sol30s5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839641"/>
            <a:ext cx="4114800" cy="40183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1447800"/>
            <a:ext cx="304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JPL designed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lander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base station that deployed the rover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0" y="5029200"/>
            <a:ext cx="3962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Sojourner finds clear evidence of a much warmer and wetter past on Mars from soil and rock chemical analysis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524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NASA launches twin rovers Spirit and Opportunity to Mars in 2003 </a:t>
            </a:r>
          </a:p>
        </p:txBody>
      </p:sp>
      <p:pic>
        <p:nvPicPr>
          <p:cNvPr id="3" name="Picture 2" descr="Delta 2 and Spirit launch June 10, 2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40327"/>
            <a:ext cx="3733801" cy="5617673"/>
          </a:xfrm>
          <a:prstGeom prst="rect">
            <a:avLst/>
          </a:prstGeom>
        </p:spPr>
      </p:pic>
      <p:pic>
        <p:nvPicPr>
          <p:cNvPr id="4" name="Picture 3" descr="Spirit rocket assist land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6080" y="2777128"/>
            <a:ext cx="5437920" cy="40808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43400" y="1066800"/>
            <a:ext cx="426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Spirit and Opportunity rovers land by parachute, airbag, and rocket deceleration assist.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Spirit and Opportunity make great new discoveries!</a:t>
            </a:r>
          </a:p>
        </p:txBody>
      </p:sp>
      <p:pic>
        <p:nvPicPr>
          <p:cNvPr id="3" name="Picture 2" descr="Spirit rov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200401"/>
            <a:ext cx="4282904" cy="3657600"/>
          </a:xfrm>
          <a:prstGeom prst="rect">
            <a:avLst/>
          </a:prstGeom>
        </p:spPr>
      </p:pic>
      <p:pic>
        <p:nvPicPr>
          <p:cNvPr id="4" name="Picture 3" descr="Ice on Mar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07884" y="3226824"/>
            <a:ext cx="4436116" cy="3631176"/>
          </a:xfrm>
          <a:prstGeom prst="rect">
            <a:avLst/>
          </a:prstGeom>
        </p:spPr>
      </p:pic>
      <p:pic>
        <p:nvPicPr>
          <p:cNvPr id="5" name="Picture 4" descr="Spirit panorama Mar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33400"/>
            <a:ext cx="9144000" cy="25896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96200" y="3505200"/>
            <a:ext cx="1447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 Water Ice on Mars!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905000"/>
            <a:ext cx="2819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Opportunity is still operating 13 years after landing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portunity-at-Cape-Tribulation-Sol-3871_P1a_Ken-Krem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62000"/>
            <a:ext cx="9144000" cy="2844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0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11 years after landing on Mars, Opportunity looks at top of Cape Tribulation before climbing to the top</a:t>
            </a:r>
          </a:p>
        </p:txBody>
      </p:sp>
      <p:pic>
        <p:nvPicPr>
          <p:cNvPr id="4" name="Picture 3" descr="Opportunity-at-Cape-Tribulation_Sol-3894_2Na_Ken-Kremer-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267200"/>
            <a:ext cx="9144000" cy="25908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0" y="3657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The beautiful view from the top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19600" y="44196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Rim of Endeavour Crater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858000" y="4648200"/>
            <a:ext cx="914400" cy="30480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3505200" y="4724400"/>
            <a:ext cx="914400" cy="53340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potunity Marathon on Mar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90600"/>
            <a:ext cx="9144000" cy="5867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524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Opportunity completes a marathon drive on Mars!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s_Reconnaissance_Orbit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901337"/>
            <a:ext cx="8229600" cy="59566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861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Mars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Reconnaissance Orbiter (MRO) with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HiRISE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camera orbits Mars in 2006</a:t>
            </a:r>
          </a:p>
        </p:txBody>
      </p:sp>
      <p:sp>
        <p:nvSpPr>
          <p:cNvPr id="5" name="Rectangle 4"/>
          <p:cNvSpPr/>
          <p:nvPr/>
        </p:nvSpPr>
        <p:spPr>
          <a:xfrm>
            <a:off x="6248400" y="1143000"/>
            <a:ext cx="24500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Photo credit NASA JPL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3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1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HiRISE</a:t>
            </a:r>
            <a:r>
              <a:rPr lang="en-US" sz="3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(High Resolution Imaging Science Experiment) sees 3 ft/1 m objects in visible light and surface minerals in near infrared light</a:t>
            </a:r>
          </a:p>
        </p:txBody>
      </p:sp>
      <p:pic>
        <p:nvPicPr>
          <p:cNvPr id="3" name="Picture 2" descr="MRO HiRISE Came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371601"/>
            <a:ext cx="8778240" cy="5486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48400" y="15240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Photo credit NASA JPL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RO Hellas Bas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90600"/>
            <a:ext cx="9144000" cy="4495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" y="5638800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Colorful sediments near Hellas impact basin</a:t>
            </a:r>
          </a:p>
          <a:p>
            <a:pPr algn="ctr"/>
            <a:r>
              <a:rPr lang="en-US" sz="2000" dirty="0"/>
              <a:t>Photo credit NASA/JPL/</a:t>
            </a:r>
            <a:r>
              <a:rPr lang="en-US" sz="2000" dirty="0" err="1"/>
              <a:t>Univ</a:t>
            </a:r>
            <a:r>
              <a:rPr lang="en-US" sz="2000" dirty="0"/>
              <a:t> of AZ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0" y="152400"/>
            <a:ext cx="784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MRO Photographs show stunning detail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58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MRO Photographs show stunning detail</a:t>
            </a:r>
            <a:br>
              <a:rPr lang="en-US" sz="3200" b="1" dirty="0">
                <a:solidFill>
                  <a:schemeClr val="tx1"/>
                </a:solidFill>
              </a:rPr>
            </a:b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3" name="Picture 2" descr="MRO Mawrth Vallis Geodiversit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14400"/>
            <a:ext cx="9144000" cy="4572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" y="5562600"/>
            <a:ext cx="79248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Flowing liquid water carved this small section of the </a:t>
            </a:r>
            <a:r>
              <a:rPr lang="en-US" sz="2400" dirty="0" err="1"/>
              <a:t>Mawrth</a:t>
            </a:r>
            <a:r>
              <a:rPr lang="en-US" sz="2400" dirty="0"/>
              <a:t> Valley exposing this unique geological diversity</a:t>
            </a:r>
          </a:p>
          <a:p>
            <a:pPr algn="ctr"/>
            <a:r>
              <a:rPr lang="en-US" sz="2000" dirty="0"/>
              <a:t>Photo credit NASA/JPL/</a:t>
            </a:r>
            <a:r>
              <a:rPr lang="en-US" sz="2000" dirty="0" err="1"/>
              <a:t>Univ</a:t>
            </a:r>
            <a:r>
              <a:rPr lang="en-US" sz="2000" dirty="0"/>
              <a:t> of AZ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le:Mars Earth Comparis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254652"/>
            <a:ext cx="9125446" cy="561190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09600" y="304800"/>
            <a:ext cx="792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Relative size of Earth and Mars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15000" y="556260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Mars is ½ the radius of Earth</a:t>
            </a:r>
          </a:p>
          <a:p>
            <a:pPr algn="ctr"/>
            <a:r>
              <a:rPr lang="en-US" dirty="0"/>
              <a:t>Mars Gravity is 0.38 g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305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MRO Photographs show stunning detail</a:t>
            </a:r>
            <a:br>
              <a:rPr lang="en-US" sz="3600" b="1" dirty="0">
                <a:solidFill>
                  <a:schemeClr val="tx1"/>
                </a:solidFill>
              </a:rPr>
            </a:br>
            <a:endParaRPr 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MRO Frosted Gulli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151" y="914400"/>
            <a:ext cx="9190339" cy="4495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90600" y="5562600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Frosted gullies in crater wall</a:t>
            </a:r>
          </a:p>
          <a:p>
            <a:pPr algn="ctr"/>
            <a:r>
              <a:rPr lang="en-US" sz="2400" dirty="0"/>
              <a:t>Photo credit NASA/JPL/</a:t>
            </a:r>
            <a:r>
              <a:rPr lang="en-US" sz="2400" dirty="0" err="1"/>
              <a:t>Univ</a:t>
            </a:r>
            <a:r>
              <a:rPr lang="en-US" sz="2400" dirty="0"/>
              <a:t> of AZ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2" cstate="print"/>
          <a:srcRect t="11133" b="11133"/>
          <a:stretch>
            <a:fillRect/>
          </a:stretch>
        </p:blipFill>
        <p:spPr bwMode="auto">
          <a:xfrm>
            <a:off x="0" y="0"/>
            <a:ext cx="9144000" cy="5331023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1805" y="5473898"/>
            <a:ext cx="4911328" cy="598289"/>
          </a:xfrm>
          <a:ln/>
        </p:spPr>
        <p:txBody>
          <a:bodyPr tIns="32146"/>
          <a:lstStyle/>
          <a:p>
            <a:r>
              <a:rPr lang="en-US" sz="1700" b="1" dirty="0">
                <a:solidFill>
                  <a:schemeClr val="tx1"/>
                </a:solidFill>
                <a:latin typeface="Helvetica" charset="0"/>
                <a:cs typeface="Helvetica" charset="0"/>
                <a:sym typeface="Helvetica" charset="0"/>
              </a:rPr>
              <a:t>Opal Deposits near the </a:t>
            </a:r>
            <a:r>
              <a:rPr lang="en-US" sz="1700" b="1" dirty="0" err="1">
                <a:solidFill>
                  <a:schemeClr val="tx1"/>
                </a:solidFill>
                <a:latin typeface="Helvetica" charset="0"/>
                <a:cs typeface="Helvetica" charset="0"/>
                <a:sym typeface="Helvetica" charset="0"/>
              </a:rPr>
              <a:t>Vallis</a:t>
            </a:r>
            <a:r>
              <a:rPr lang="en-US" sz="1700" b="1" dirty="0">
                <a:solidFill>
                  <a:schemeClr val="tx1"/>
                </a:solidFill>
                <a:latin typeface="Helvetica" charset="0"/>
                <a:cs typeface="Helvetica" charset="0"/>
                <a:sym typeface="Helvetica" charset="0"/>
              </a:rPr>
              <a:t> </a:t>
            </a:r>
            <a:r>
              <a:rPr lang="en-US" sz="1700" b="1" dirty="0" err="1">
                <a:solidFill>
                  <a:schemeClr val="tx1"/>
                </a:solidFill>
                <a:latin typeface="Helvetica" charset="0"/>
                <a:cs typeface="Helvetica" charset="0"/>
                <a:sym typeface="Helvetica" charset="0"/>
              </a:rPr>
              <a:t>Marineris</a:t>
            </a:r>
            <a:endParaRPr lang="en-US" sz="1700" b="1" dirty="0">
              <a:solidFill>
                <a:schemeClr val="tx1"/>
              </a:solidFill>
              <a:latin typeface="Helvetica" charset="0"/>
              <a:ea typeface="ヒラギノ角ゴ ProN W6" charset="0"/>
              <a:cs typeface="ヒラギノ角ゴ ProN W6" charset="0"/>
              <a:sym typeface="Helvetica" charset="0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57800" y="5410200"/>
            <a:ext cx="3886200" cy="1447800"/>
          </a:xfrm>
          <a:ln/>
        </p:spPr>
        <p:txBody>
          <a:bodyPr lIns="64291" tIns="32146" rIns="64291" bIns="32146">
            <a:normAutofit/>
          </a:bodyPr>
          <a:lstStyle/>
          <a:p>
            <a:r>
              <a:rPr lang="en-US" sz="1600" b="1" dirty="0"/>
              <a:t>This </a:t>
            </a:r>
            <a:r>
              <a:rPr lang="en-US" sz="1600" b="1" dirty="0" err="1"/>
              <a:t>HiRISE</a:t>
            </a:r>
            <a:r>
              <a:rPr lang="en-US" sz="1600" b="1" dirty="0"/>
              <a:t> image gives some clues to how the minerals are expressed on the surface. The banded bedrock is visible beneath a partial cover of much younger dunes.</a:t>
            </a:r>
          </a:p>
          <a:p>
            <a:endParaRPr lang="en-US" sz="1600" dirty="0"/>
          </a:p>
        </p:txBody>
      </p:sp>
      <p:sp>
        <p:nvSpPr>
          <p:cNvPr id="21508" name="Rectangle 4"/>
          <p:cNvSpPr>
            <a:spLocks/>
          </p:cNvSpPr>
          <p:nvPr/>
        </p:nvSpPr>
        <p:spPr bwMode="auto">
          <a:xfrm>
            <a:off x="2703463" y="6140023"/>
            <a:ext cx="2367636" cy="20005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b">
            <a:spAutoFit/>
          </a:bodyPr>
          <a:lstStyle/>
          <a:p>
            <a:r>
              <a:rPr lang="en-US" sz="1300" dirty="0">
                <a:latin typeface="Helvetica" charset="0"/>
                <a:cs typeface="Helvetica" charset="0"/>
                <a:sym typeface="Helvetica" charset="0"/>
              </a:rPr>
              <a:t>uahirise.org/ESP_022620_1690</a:t>
            </a:r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57938"/>
            <a:ext cx="937617" cy="332631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2688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Colorful windblown sand bars, perched high on the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Tharsis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rise near the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Valles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Marineris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canyon system. </a:t>
            </a:r>
          </a:p>
        </p:txBody>
      </p:sp>
      <p:pic>
        <p:nvPicPr>
          <p:cNvPr id="5" name="Picture 4" descr="MRO phot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200" y="1295400"/>
            <a:ext cx="8903925" cy="5562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19800" y="9906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 credit NASA JPL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30580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MRO Photographs show stunning detail where large rock rolls down Mars hill.</a:t>
            </a:r>
          </a:p>
        </p:txBody>
      </p:sp>
      <p:pic>
        <p:nvPicPr>
          <p:cNvPr id="3" name="Picture 2" descr="Mars Boulder trac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5400" y="1524000"/>
            <a:ext cx="7848600" cy="5334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524000"/>
            <a:ext cx="1371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HiRISE</a:t>
            </a:r>
            <a:r>
              <a:rPr lang="en-US" dirty="0"/>
              <a:t> captures 20’x12’</a:t>
            </a:r>
          </a:p>
          <a:p>
            <a:r>
              <a:rPr lang="en-US" dirty="0"/>
              <a:t>(6m x 3.5m)</a:t>
            </a:r>
          </a:p>
          <a:p>
            <a:r>
              <a:rPr lang="en-US" dirty="0"/>
              <a:t>rock path down a steep Mars Hill.  Path is 1/3 mile or 500 m long.  Photo taken July 3, 2014.</a:t>
            </a:r>
          </a:p>
          <a:p>
            <a:endParaRPr lang="en-US" dirty="0"/>
          </a:p>
          <a:p>
            <a:r>
              <a:rPr lang="en-US" dirty="0"/>
              <a:t>Photo credit</a:t>
            </a:r>
          </a:p>
          <a:p>
            <a:r>
              <a:rPr lang="en-US" dirty="0"/>
              <a:t>NASA/JPL</a:t>
            </a:r>
          </a:p>
          <a:p>
            <a:r>
              <a:rPr lang="en-US" dirty="0"/>
              <a:t>U. of AZ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0" y="25908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Rock Path down hill</a:t>
            </a:r>
          </a:p>
        </p:txBody>
      </p:sp>
      <p:cxnSp>
        <p:nvCxnSpPr>
          <p:cNvPr id="7" name="Straight Arrow Connector 6"/>
          <p:cNvCxnSpPr>
            <a:stCxn id="5" idx="1"/>
          </p:cNvCxnSpPr>
          <p:nvPr/>
        </p:nvCxnSpPr>
        <p:spPr>
          <a:xfrm flipH="1" flipV="1">
            <a:off x="3200400" y="2667000"/>
            <a:ext cx="2895600" cy="1084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5" idx="1"/>
          </p:cNvCxnSpPr>
          <p:nvPr/>
        </p:nvCxnSpPr>
        <p:spPr>
          <a:xfrm>
            <a:off x="6096000" y="2775466"/>
            <a:ext cx="1752600" cy="194893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5" idx="1"/>
          </p:cNvCxnSpPr>
          <p:nvPr/>
        </p:nvCxnSpPr>
        <p:spPr>
          <a:xfrm flipH="1">
            <a:off x="5562600" y="2775466"/>
            <a:ext cx="533400" cy="95833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763000" cy="932688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Remember Mariner 4 flyby photo of Mars in 1965? </a:t>
            </a:r>
            <a:br>
              <a:rPr lang="en-US" sz="2800" b="1" dirty="0">
                <a:solidFill>
                  <a:schemeClr val="tx1"/>
                </a:solidFill>
              </a:rPr>
            </a:br>
            <a:r>
              <a:rPr lang="en-US" sz="2800" b="1" dirty="0">
                <a:solidFill>
                  <a:schemeClr val="tx1"/>
                </a:solidFill>
              </a:rPr>
              <a:t>We’ve come a long way, baby!</a:t>
            </a:r>
          </a:p>
        </p:txBody>
      </p:sp>
      <p:pic>
        <p:nvPicPr>
          <p:cNvPr id="3" name="Picture 4" descr="http://solarsystem.nasa.gov/multimedia/gallery/nssdc_MR_Mrnr_m04_01d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415392"/>
            <a:ext cx="6629400" cy="54426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0"/>
            <a:ext cx="815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NASA launches Curiosity Rover in Nov 2011 and lands on Mars Aug 2012 </a:t>
            </a:r>
          </a:p>
        </p:txBody>
      </p:sp>
      <p:pic>
        <p:nvPicPr>
          <p:cNvPr id="3" name="Picture 2" descr="Curisosity Launc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02486"/>
            <a:ext cx="4419600" cy="5355515"/>
          </a:xfrm>
          <a:prstGeom prst="rect">
            <a:avLst/>
          </a:prstGeom>
        </p:spPr>
      </p:pic>
      <p:pic>
        <p:nvPicPr>
          <p:cNvPr id="155" name="Picture 154" descr="Curisity on Mar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9600" y="1524000"/>
            <a:ext cx="4724400" cy="533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2743200"/>
            <a:ext cx="1143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Atlas V heavy lift rocket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24400" y="2133600"/>
            <a:ext cx="396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Curiosity is the size of a compact car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5800" cy="93268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Curiosity is “following the water” and looking for the building blocks of life</a:t>
            </a:r>
          </a:p>
        </p:txBody>
      </p:sp>
      <p:pic>
        <p:nvPicPr>
          <p:cNvPr id="3" name="Picture 2" descr="Mars Rover Curiosit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14625" y="2743200"/>
            <a:ext cx="6429375" cy="4114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90600" y="1066800"/>
            <a:ext cx="6934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Science Objectives</a:t>
            </a:r>
          </a:p>
          <a:p>
            <a:pPr algn="ctr">
              <a:buFont typeface="Arial" pitchFamily="34" charset="0"/>
              <a:buChar char="•"/>
            </a:pPr>
            <a:r>
              <a:rPr lang="en-US" sz="2400" dirty="0"/>
              <a:t>Determine whether life ever arose on Mars</a:t>
            </a:r>
          </a:p>
          <a:p>
            <a:pPr algn="ctr">
              <a:buFont typeface="Arial" pitchFamily="34" charset="0"/>
              <a:buChar char="•"/>
            </a:pPr>
            <a:r>
              <a:rPr lang="en-US" sz="2400" dirty="0"/>
              <a:t>Characterize Mars’ climate and geology</a:t>
            </a:r>
          </a:p>
          <a:p>
            <a:pPr algn="ctr">
              <a:buFont typeface="Arial" pitchFamily="34" charset="0"/>
              <a:buChar char="•"/>
            </a:pPr>
            <a:r>
              <a:rPr lang="en-US" sz="2400" dirty="0"/>
              <a:t>Prepare for human exploration of Mars</a:t>
            </a:r>
          </a:p>
          <a:p>
            <a:pPr algn="ctr">
              <a:buFont typeface="Arial" pitchFamily="34" charset="0"/>
              <a:buChar char="•"/>
            </a:pP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2971800"/>
            <a:ext cx="2362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/>
              <a:t>Cameras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Spectrometers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Radiation detectors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/>
              <a:t>Environmental sensors</a:t>
            </a:r>
          </a:p>
          <a:p>
            <a:pPr>
              <a:buFont typeface="Arial" pitchFamily="34" charset="0"/>
              <a:buChar char="•"/>
            </a:pPr>
            <a:r>
              <a:rPr lang="en-US" sz="2400"/>
              <a:t>Atmospheric sensors</a:t>
            </a:r>
            <a:endParaRPr lang="en-US" sz="24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580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Curiosity detects large water deposits one meter under Gale Crater</a:t>
            </a:r>
          </a:p>
        </p:txBody>
      </p:sp>
      <p:pic>
        <p:nvPicPr>
          <p:cNvPr id="3" name="Picture 2" descr="Curiosity-Mars-rover-low-angle-selfi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1200" y="1600201"/>
            <a:ext cx="7162800" cy="5257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752600"/>
            <a:ext cx="1981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Using its Dynamic </a:t>
            </a:r>
            <a:r>
              <a:rPr lang="en-US" sz="2000" dirty="0" err="1"/>
              <a:t>Albedo</a:t>
            </a:r>
            <a:r>
              <a:rPr lang="en-US" sz="2000" dirty="0"/>
              <a:t> of Neutrons (DAN) tool, which looks for the hydrogen of water molecules, Curiosity detected evidence of a huge amount of water just beneath the surface.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09800" y="579120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Image credit: NASA/JPL-Cal Tech/MSSS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15240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Billion-Pixel View From US Lander Curiosity on Mars at Rock Nest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4" name="Content Placeholder 3" descr="Curiostiy Mars imag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97702" cy="5029994"/>
          </a:xfrm>
        </p:spPr>
      </p:pic>
      <p:sp>
        <p:nvSpPr>
          <p:cNvPr id="5" name="TextBox 4"/>
          <p:cNvSpPr txBox="1"/>
          <p:nvPr/>
        </p:nvSpPr>
        <p:spPr>
          <a:xfrm>
            <a:off x="0" y="1752600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Photo credit-JPL/NASA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39A1917-AFFA-4841-B4F0-BFAB45703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76200"/>
            <a:ext cx="8305800" cy="627888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Curiosity doing geology on Mars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EC206C-CB32-4169-84BD-A98BAD9B5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4572000" cy="4343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5FDF1E-1BC5-4711-B1FD-83BE4CE851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3" y="990600"/>
            <a:ext cx="4437527" cy="4343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78FB886-D6C3-4CD6-AB10-BB32EDB2DF52}"/>
              </a:ext>
            </a:extLst>
          </p:cNvPr>
          <p:cNvSpPr txBox="1"/>
          <p:nvPr/>
        </p:nvSpPr>
        <p:spPr>
          <a:xfrm>
            <a:off x="4800600" y="5715000"/>
            <a:ext cx="4191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Manganese-oxide minerals on these rocks require an abundant water and a strong oxidizing environment to form.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1C8FEA-CAD0-455B-9BC6-31E5B569D1D0}"/>
              </a:ext>
            </a:extLst>
          </p:cNvPr>
          <p:cNvCxnSpPr/>
          <p:nvPr/>
        </p:nvCxnSpPr>
        <p:spPr>
          <a:xfrm flipH="1" flipV="1">
            <a:off x="5410200" y="4800600"/>
            <a:ext cx="381000" cy="914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0413E39-FA4F-4F01-A4E5-223772252367}"/>
              </a:ext>
            </a:extLst>
          </p:cNvPr>
          <p:cNvCxnSpPr/>
          <p:nvPr/>
        </p:nvCxnSpPr>
        <p:spPr>
          <a:xfrm>
            <a:off x="-1371600" y="1752600"/>
            <a:ext cx="914400" cy="914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3DD0B8B-BB79-4574-A1E7-E019080A26DA}"/>
              </a:ext>
            </a:extLst>
          </p:cNvPr>
          <p:cNvSpPr txBox="1"/>
          <p:nvPr/>
        </p:nvSpPr>
        <p:spPr>
          <a:xfrm>
            <a:off x="304799" y="5715000"/>
            <a:ext cx="403860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Curiosity takes 14 rock and soil samples along the rim of Gale Crater</a:t>
            </a:r>
          </a:p>
        </p:txBody>
      </p:sp>
    </p:spTree>
    <p:extLst>
      <p:ext uri="{BB962C8B-B14F-4D97-AF65-F5344CB8AC3E}">
        <p14:creationId xmlns:p14="http://schemas.microsoft.com/office/powerpoint/2010/main" val="225873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encrypted-tbn1.gstatic.com/images?q=tbn:ANd9GcQs2F4-HaJXHX0hR1f8tPi__cnK0n8ZcvGDKuUIHCgL-t1PZDQ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694"/>
            <a:ext cx="7366654" cy="551788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228600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Mars orbit is more eccentric than Earth’s near circular orbit</a:t>
            </a:r>
          </a:p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varying between 1.38-1.67 AU from the Sun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09D32-4CA8-463E-853E-D6A7FB38C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22578"/>
            <a:ext cx="8991600" cy="704088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Curiosity sees magnificent desolation on Mars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FE5467-32AD-44FF-84BA-4944C100DE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955266"/>
            <a:ext cx="7086600" cy="588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7323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58AA0-EC1C-4086-AF3D-A8C84015E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78" y="152400"/>
            <a:ext cx="9144000" cy="551688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prstClr val="white"/>
                </a:solidFill>
              </a:rPr>
              <a:t>Curiosity sees magnificent desolation on Mars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53BCBB-2298-480E-B79B-DA8C54B895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543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3095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arth from Mar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90600"/>
            <a:ext cx="9144000" cy="5867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2286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Curiosity looks at Earth from Mars</a:t>
            </a:r>
          </a:p>
        </p:txBody>
      </p:sp>
      <p:pic>
        <p:nvPicPr>
          <p:cNvPr id="6" name="Picture 5" descr="PIA17936_fig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7000" y="3581400"/>
            <a:ext cx="2450592" cy="22768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5715000"/>
            <a:ext cx="396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Credit: NASA/JPL-Caltech/MSSS/TAMU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138988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Mars Reconnaissance Orbiter-MRO-continues to take unprecedented resolution photos of Mars since 2006</a:t>
            </a:r>
          </a:p>
        </p:txBody>
      </p:sp>
      <p:pic>
        <p:nvPicPr>
          <p:cNvPr id="3" name="Picture 2" descr="MRO shows Curiosity at Yellowknife Ba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52600"/>
            <a:ext cx="9144000" cy="36249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5638800"/>
            <a:ext cx="78486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Curiosity Lander at Yellowknife Bay taken from Mars orbit 192 miles or 307 kilometers away</a:t>
            </a:r>
          </a:p>
          <a:p>
            <a:pPr algn="ctr"/>
            <a:r>
              <a:rPr lang="en-US" sz="2000" dirty="0"/>
              <a:t>Photo credit NASA/JPL/</a:t>
            </a:r>
            <a:r>
              <a:rPr lang="en-US" sz="2000" dirty="0" err="1"/>
              <a:t>Univ</a:t>
            </a:r>
            <a:r>
              <a:rPr lang="en-US" sz="2000" dirty="0"/>
              <a:t> of AZ</a:t>
            </a:r>
          </a:p>
          <a:p>
            <a:pPr algn="ctr"/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867400" y="4191000"/>
            <a:ext cx="1676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Curiosity Rover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0" y="37338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Rover Tracks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" y="29718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Curiosity Landing Site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627888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Explore Mars?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991600" cy="5715000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To Understand Global Climate Change in our solar system.  Where did all the water go and why?  Implications for life on Earth?</a:t>
            </a:r>
          </a:p>
          <a:p>
            <a:r>
              <a:rPr lang="en-US" b="1" dirty="0"/>
              <a:t>To Advance Technology that can be applied in new products we use on Earth everyday.  </a:t>
            </a:r>
          </a:p>
          <a:p>
            <a:r>
              <a:rPr lang="en-US" b="1" dirty="0"/>
              <a:t>Exploration, curiosity, the challenge, and the desire to understand is a fundamental part of our human nature.</a:t>
            </a:r>
          </a:p>
          <a:p>
            <a:r>
              <a:rPr lang="en-US" b="1" dirty="0"/>
              <a:t>Enable economic growth and enhance national security.</a:t>
            </a:r>
          </a:p>
          <a:p>
            <a:r>
              <a:rPr lang="en-US" b="1" dirty="0"/>
              <a:t>Inspire our youth and increase knowledge. </a:t>
            </a:r>
          </a:p>
          <a:p>
            <a:r>
              <a:rPr lang="en-US" b="1" dirty="0"/>
              <a:t>Learn to travel, live, and work in space—the next frontier.</a:t>
            </a:r>
          </a:p>
          <a:p>
            <a:r>
              <a:rPr lang="en-US" b="1" dirty="0"/>
              <a:t>Enhance the ability to colonize and utilize the resources of our solar system.  Perhaps avoid the fate of the dinosaurs?</a:t>
            </a:r>
          </a:p>
          <a:p>
            <a:r>
              <a:rPr lang="en-US" b="1" dirty="0"/>
              <a:t>Because it is there!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2200" y="2209800"/>
            <a:ext cx="502920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 You can view video and slides for this lecture at my website</a:t>
            </a:r>
          </a:p>
          <a:p>
            <a:endParaRPr lang="en-US" sz="2800" dirty="0"/>
          </a:p>
          <a:p>
            <a:pPr algn="ctr"/>
            <a:r>
              <a:rPr lang="en-US" sz="4000" dirty="0"/>
              <a:t>frankbuzzard.com</a:t>
            </a:r>
          </a:p>
          <a:p>
            <a:pPr algn="ctr"/>
            <a:endParaRPr lang="en-US" sz="2800" dirty="0">
              <a:latin typeface="Calibri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bogan.ca/orbits/transfer/Earth2Mars_files/orbits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371600"/>
            <a:ext cx="7021282" cy="548639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Lowest energy transfers to Mars take 259 days or 8 2/3 months each way launching 96 days before Mars opposition.   We must add 11% to Earth’s orbital velocity of 29.7 km/sec to go to mars.  90% of this  extra velocity (3 km/sec) must be removed to enter orbit around Mars.  26 months separate launch opportunities   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066800" y="868737"/>
          <a:ext cx="7010400" cy="6002534"/>
        </p:xfrm>
        <a:graphic>
          <a:graphicData uri="http://schemas.openxmlformats.org/drawingml/2006/table">
            <a:tbl>
              <a:tblPr/>
              <a:tblGrid>
                <a:gridCol w="175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53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08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08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407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11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n w="3175">
                            <a:noFill/>
                          </a:ln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Mission</a:t>
                      </a:r>
                      <a:endParaRPr lang="en-US" sz="1200" b="1" dirty="0">
                        <a:ln w="3175">
                          <a:noFill/>
                        </a:ln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70" marR="7670" marT="7670" marB="7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Launch</a:t>
                      </a:r>
                      <a:br>
                        <a:rPr lang="en-US" sz="12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en-US" sz="12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Date</a:t>
                      </a:r>
                      <a:endParaRPr lang="en-US" sz="12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70" marR="7670" marT="7670" marB="7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Launch</a:t>
                      </a:r>
                      <a:br>
                        <a:rPr lang="en-US" sz="12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en-US" sz="12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Vehicle</a:t>
                      </a:r>
                      <a:endParaRPr lang="en-US" sz="12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70" marR="7670" marT="7670" marB="7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Mission</a:t>
                      </a:r>
                      <a:endParaRPr lang="en-US" sz="12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70" marR="7670" marT="7670" marB="7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Results</a:t>
                      </a:r>
                      <a:endParaRPr lang="en-US" sz="12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70" marR="7670" marT="7670" marB="7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11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sng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2"/>
                        </a:rPr>
                        <a:t>Mariner 1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70" marR="7670" marT="7670" marB="7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22JUL1962</a:t>
                      </a:r>
                      <a:endParaRPr lang="en-US" sz="12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70" marR="7670" marT="7670" marB="7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sng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3"/>
                        </a:rPr>
                        <a:t>Atlas-Agena D rocket</a:t>
                      </a:r>
                      <a:endParaRPr lang="en-US" sz="12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70" marR="7670" marT="7670" marB="7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Venus Flyby</a:t>
                      </a:r>
                      <a:endParaRPr lang="en-US" sz="12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70" marR="7670" marT="7670" marB="7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Launch failure.</a:t>
                      </a:r>
                      <a:endParaRPr lang="en-US" sz="12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70" marR="7670" marT="7670" marB="7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11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sng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2"/>
                        </a:rPr>
                        <a:t>Mariner 2</a:t>
                      </a:r>
                      <a:endParaRPr lang="en-US" sz="12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70" marR="7670" marT="7670" marB="7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27AUG1962</a:t>
                      </a:r>
                      <a:endParaRPr lang="en-US" sz="12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70" marR="7670" marT="7670" marB="7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sng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3"/>
                        </a:rPr>
                        <a:t>Atlas-Agena D rocket</a:t>
                      </a:r>
                      <a:endParaRPr lang="en-US" sz="12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70" marR="7670" marT="7670" marB="7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Venus Flyby</a:t>
                      </a:r>
                      <a:endParaRPr lang="en-US" sz="12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70" marR="7670" marT="7670" marB="7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Successful.</a:t>
                      </a:r>
                      <a:endParaRPr lang="en-US" sz="12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70" marR="7670" marT="7670" marB="7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11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sng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2"/>
                        </a:rPr>
                        <a:t>Mariner 3</a:t>
                      </a:r>
                      <a:endParaRPr lang="en-US" sz="12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70" marR="7670" marT="7670" marB="7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5NOV1964</a:t>
                      </a:r>
                      <a:endParaRPr lang="en-US" sz="12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70" marR="7670" marT="7670" marB="7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sng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3"/>
                        </a:rPr>
                        <a:t>Atlas-Agena</a:t>
                      </a:r>
                      <a:endParaRPr lang="en-US" sz="12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70" marR="7670" marT="7670" marB="7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Mars Flyby</a:t>
                      </a:r>
                      <a:endParaRPr lang="en-US" sz="12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70" marR="7670" marT="7670" marB="7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Failed to reach Mars.</a:t>
                      </a:r>
                      <a:endParaRPr lang="en-US" sz="12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70" marR="7670" marT="7670" marB="7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085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sng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2"/>
                        </a:rPr>
                        <a:t>Mariner 4</a:t>
                      </a:r>
                      <a:endParaRPr lang="en-US" sz="12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70" marR="7670" marT="7670" marB="7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28NOV1964</a:t>
                      </a:r>
                      <a:endParaRPr lang="en-US" sz="12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70" marR="7670" marT="7670" marB="7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sng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3"/>
                        </a:rPr>
                        <a:t>Atlas-Agena</a:t>
                      </a:r>
                      <a:endParaRPr lang="en-US" sz="12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70" marR="7670" marT="7670" marB="7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Mars Flyby</a:t>
                      </a:r>
                      <a:endParaRPr lang="en-US" sz="12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70" marR="7670" marT="7670" marB="7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First successful Mars flyby.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Returned 22 photos.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70" marR="7670" marT="7670" marB="7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628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sng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2"/>
                        </a:rPr>
                        <a:t>Mariner 5</a:t>
                      </a:r>
                      <a:endParaRPr lang="en-US" sz="12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70" marR="7670" marT="7670" marB="7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14JUN1967</a:t>
                      </a:r>
                      <a:endParaRPr lang="en-US" sz="12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70" marR="7670" marT="7670" marB="7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sng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3"/>
                        </a:rPr>
                        <a:t>Atlas-Agena</a:t>
                      </a:r>
                      <a:endParaRPr lang="en-US" sz="12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70" marR="7670" marT="7670" marB="7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Venus Flyby</a:t>
                      </a:r>
                      <a:endParaRPr lang="en-US" sz="12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70" marR="7670" marT="7670" marB="7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Successful.</a:t>
                      </a:r>
                      <a:endParaRPr lang="en-US" sz="12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70" marR="7670" marT="7670" marB="7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11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sng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2"/>
                        </a:rPr>
                        <a:t>Mariner 6</a:t>
                      </a:r>
                      <a:r>
                        <a:rPr lang="en-US" sz="12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(Mariner F)</a:t>
                      </a:r>
                      <a:endParaRPr lang="en-US" sz="12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70" marR="7670" marT="7670" marB="7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24FEB1969</a:t>
                      </a:r>
                      <a:endParaRPr lang="en-US" sz="12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70" marR="7670" marT="7670" marB="7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sng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3"/>
                        </a:rPr>
                        <a:t>Atlas-Centaur</a:t>
                      </a:r>
                      <a:endParaRPr lang="en-US" sz="12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70" marR="7670" marT="7670" marB="7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Mars Flyby</a:t>
                      </a:r>
                      <a:endParaRPr lang="en-US" sz="12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70" marR="7670" marT="7670" marB="7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Successful.</a:t>
                      </a:r>
                      <a:endParaRPr lang="en-US" sz="12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70" marR="7670" marT="7670" marB="7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11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sng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2"/>
                        </a:rPr>
                        <a:t>Mariner 7</a:t>
                      </a:r>
                      <a:r>
                        <a:rPr lang="en-US" sz="12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(Mariner G)</a:t>
                      </a:r>
                      <a:endParaRPr lang="en-US" sz="12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70" marR="7670" marT="7670" marB="7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27MAR1969</a:t>
                      </a:r>
                      <a:endParaRPr lang="en-US" sz="12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70" marR="7670" marT="7670" marB="7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sng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3"/>
                        </a:rPr>
                        <a:t>Atlas-Centaur</a:t>
                      </a:r>
                      <a:endParaRPr lang="en-US" sz="12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70" marR="7670" marT="7670" marB="7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Mars Flyby</a:t>
                      </a:r>
                      <a:endParaRPr lang="en-US" sz="12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70" marR="7670" marT="7670" marB="7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Successful.</a:t>
                      </a:r>
                      <a:endParaRPr lang="en-US" sz="12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70" marR="7670" marT="7670" marB="7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11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sng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2"/>
                        </a:rPr>
                        <a:t>Mariner 8</a:t>
                      </a:r>
                      <a:r>
                        <a:rPr lang="en-US" sz="12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(Mariner H)</a:t>
                      </a:r>
                      <a:endParaRPr lang="en-US" sz="12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70" marR="7670" marT="7670" marB="7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9MAY1971</a:t>
                      </a:r>
                      <a:endParaRPr lang="en-US" sz="12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70" marR="7670" marT="7670" marB="7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sng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3"/>
                        </a:rPr>
                        <a:t>Atlas-Centaur</a:t>
                      </a:r>
                      <a:endParaRPr lang="en-US" sz="12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70" marR="7670" marT="7670" marB="7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Mars Orbiter</a:t>
                      </a:r>
                      <a:endParaRPr lang="en-US" sz="12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70" marR="7670" marT="7670" marB="7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Launch failure.</a:t>
                      </a:r>
                      <a:endParaRPr lang="en-US" sz="12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70" marR="7670" marT="7670" marB="7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11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sng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2"/>
                        </a:rPr>
                        <a:t>Mariner 9</a:t>
                      </a:r>
                      <a:r>
                        <a:rPr lang="en-US" sz="12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(Mariner I)</a:t>
                      </a:r>
                      <a:endParaRPr lang="en-US" sz="12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70" marR="7670" marT="7670" marB="7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30MAY1971</a:t>
                      </a:r>
                      <a:endParaRPr lang="en-US" sz="12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70" marR="7670" marT="7670" marB="7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sng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3"/>
                        </a:rPr>
                        <a:t>Atlas-Centaur</a:t>
                      </a:r>
                      <a:endParaRPr lang="en-US" sz="12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70" marR="7670" marT="7670" marB="7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Mars Orbiter</a:t>
                      </a:r>
                      <a:endParaRPr lang="en-US" sz="12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70" marR="7670" marT="7670" marB="7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Successful Mars orbiter.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70" marR="7670" marT="7670" marB="7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111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sng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2"/>
                        </a:rPr>
                        <a:t>Mariner 10</a:t>
                      </a:r>
                      <a:endParaRPr lang="en-US" sz="12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70" marR="7670" marT="7670" marB="7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3NOV1973</a:t>
                      </a:r>
                      <a:endParaRPr lang="en-US" sz="12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70" marR="7670" marT="7670" marB="7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sng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3"/>
                        </a:rPr>
                        <a:t>Atlas-Centaur</a:t>
                      </a:r>
                      <a:endParaRPr lang="en-US" sz="12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70" marR="7670" marT="7670" marB="7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Venus &amp; Mercury Flybys</a:t>
                      </a:r>
                      <a:endParaRPr lang="en-US" sz="1200" b="1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70" marR="7670" marT="7670" marB="7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Successful.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70" marR="7670" marT="7670" marB="7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28600" y="228600"/>
            <a:ext cx="861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USA Mariner Spacecraft Exploration of Mars and Venus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856488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Getting to Mars is HARD!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791200"/>
          </a:xfrm>
        </p:spPr>
        <p:txBody>
          <a:bodyPr>
            <a:normAutofit/>
          </a:bodyPr>
          <a:lstStyle/>
          <a:p>
            <a:r>
              <a:rPr lang="en-US" sz="2400" dirty="0"/>
              <a:t>15 of 15 Russian Mars Missions failed between 1960 and 1973</a:t>
            </a:r>
          </a:p>
          <a:p>
            <a:r>
              <a:rPr lang="en-US" sz="2400" dirty="0"/>
              <a:t>3 of 6 American Mars Missions failed between 1964 and 1973</a:t>
            </a:r>
          </a:p>
          <a:p>
            <a:r>
              <a:rPr lang="en-US" sz="2400" dirty="0"/>
              <a:t>USA Mariner 4 flyby (1964) and Mariner 9 orbiter (1971) gave us the first spacecraft photos of Mars surface.</a:t>
            </a:r>
          </a:p>
          <a:p>
            <a:r>
              <a:rPr lang="en-US" sz="2400" dirty="0"/>
              <a:t>Viking 1 and 2 Mars Orbiters and Landers in 1976 were spectacular technical successes.  Great Photos.  Search for life was indeterminate.</a:t>
            </a:r>
          </a:p>
          <a:p>
            <a:r>
              <a:rPr lang="en-US" sz="2400" dirty="0"/>
              <a:t>Mars USA Sojourner Rover landed in 1996.  Great Success.</a:t>
            </a:r>
          </a:p>
          <a:p>
            <a:r>
              <a:rPr lang="en-US" sz="2400" dirty="0"/>
              <a:t>USA Spirit and Opportunity Rovers landed in 2003.  Still working</a:t>
            </a:r>
          </a:p>
          <a:p>
            <a:r>
              <a:rPr lang="en-US" sz="2400" dirty="0"/>
              <a:t>USA Mars Reconnaissance Orbiter  in  2006.  </a:t>
            </a:r>
            <a:r>
              <a:rPr lang="en-US" sz="2400"/>
              <a:t>Still  </a:t>
            </a:r>
            <a:r>
              <a:rPr lang="en-US" sz="2400" dirty="0"/>
              <a:t>working.</a:t>
            </a:r>
          </a:p>
          <a:p>
            <a:r>
              <a:rPr lang="en-US" sz="2400" dirty="0"/>
              <a:t>USA Mars Curiosity Science Lab landed in 2012.  Still working</a:t>
            </a:r>
          </a:p>
          <a:p>
            <a:r>
              <a:rPr lang="en-US" sz="2400" b="1" dirty="0"/>
              <a:t>More that ½ of Mars International missions have failed  in the last 50 years.</a:t>
            </a:r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78028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Landing spots on Mars</a:t>
            </a:r>
          </a:p>
        </p:txBody>
      </p:sp>
      <p:pic>
        <p:nvPicPr>
          <p:cNvPr id="5" name="Picture 4" descr="mars-beagle-lander-natu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560" y="1010920"/>
            <a:ext cx="9057440" cy="5847080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3974</TotalTime>
  <Words>1625</Words>
  <Application>Microsoft Office PowerPoint</Application>
  <PresentationFormat>On-screen Show (4:3)</PresentationFormat>
  <Paragraphs>198</Paragraphs>
  <Slides>45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Arial</vt:lpstr>
      <vt:lpstr>Calibri</vt:lpstr>
      <vt:lpstr>Helvetica</vt:lpstr>
      <vt:lpstr>Times New Roman</vt:lpstr>
      <vt:lpstr>Wingdings 2</vt:lpstr>
      <vt:lpstr>ヒラギノ角ゴ ProN W6</vt:lpstr>
      <vt:lpstr>Flow</vt:lpstr>
      <vt:lpstr>Mars—next for human exploration?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Getting to Mars is HARD!</vt:lpstr>
      <vt:lpstr>Landing spots on Mars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HiRISE (High Resolution Imaging Science Experiment) sees 3 ft/1 m objects in visible light and surface minerals in near infrared light</vt:lpstr>
      <vt:lpstr>PowerPoint Presentation</vt:lpstr>
      <vt:lpstr>MRO Photographs show stunning detail </vt:lpstr>
      <vt:lpstr>MRO Photographs show stunning detail </vt:lpstr>
      <vt:lpstr>Opal Deposits near the Vallis Marineris</vt:lpstr>
      <vt:lpstr>Colorful windblown sand bars, perched high on the Tharsis rise near the Valles Marineris canyon system. </vt:lpstr>
      <vt:lpstr>MRO Photographs show stunning detail where large rock rolls down Mars hill.</vt:lpstr>
      <vt:lpstr>Remember Mariner 4 flyby photo of Mars in 1965?  We’ve come a long way, baby!</vt:lpstr>
      <vt:lpstr>PowerPoint Presentation</vt:lpstr>
      <vt:lpstr>Curiosity is “following the water” and looking for the building blocks of life</vt:lpstr>
      <vt:lpstr>Curiosity detects large water deposits one meter under Gale Crater</vt:lpstr>
      <vt:lpstr>Billion-Pixel View From US Lander Curiosity on Mars at Rock Nest </vt:lpstr>
      <vt:lpstr>Curiosity doing geology on Mars</vt:lpstr>
      <vt:lpstr>Curiosity sees magnificent desolation on Mars</vt:lpstr>
      <vt:lpstr>Curiosity sees magnificent desolation on Mars</vt:lpstr>
      <vt:lpstr>PowerPoint Presentation</vt:lpstr>
      <vt:lpstr>Mars Reconnaissance Orbiter-MRO-continues to take unprecedented resolution photos of Mars since 2006</vt:lpstr>
      <vt:lpstr>Why Explore Mars?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Mars—next for human exploration?</dc:title>
  <dc:creator>User</dc:creator>
  <cp:lastModifiedBy>Frank Buzzard</cp:lastModifiedBy>
  <cp:revision>109</cp:revision>
  <dcterms:created xsi:type="dcterms:W3CDTF">2013-05-12T18:46:26Z</dcterms:created>
  <dcterms:modified xsi:type="dcterms:W3CDTF">2018-06-06T14:32:29Z</dcterms:modified>
</cp:coreProperties>
</file>