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88" r:id="rId4"/>
    <p:sldId id="260" r:id="rId5"/>
    <p:sldId id="261" r:id="rId6"/>
    <p:sldId id="262" r:id="rId7"/>
    <p:sldId id="312" r:id="rId8"/>
    <p:sldId id="315" r:id="rId9"/>
    <p:sldId id="316" r:id="rId10"/>
    <p:sldId id="313" r:id="rId11"/>
    <p:sldId id="311" r:id="rId12"/>
    <p:sldId id="314" r:id="rId13"/>
    <p:sldId id="263" r:id="rId14"/>
    <p:sldId id="264" r:id="rId15"/>
    <p:sldId id="265" r:id="rId16"/>
    <p:sldId id="299" r:id="rId17"/>
    <p:sldId id="318" r:id="rId18"/>
    <p:sldId id="310" r:id="rId19"/>
    <p:sldId id="290" r:id="rId20"/>
    <p:sldId id="292" r:id="rId21"/>
    <p:sldId id="267" r:id="rId22"/>
    <p:sldId id="291" r:id="rId23"/>
    <p:sldId id="293" r:id="rId24"/>
    <p:sldId id="269" r:id="rId25"/>
    <p:sldId id="281" r:id="rId26"/>
    <p:sldId id="295" r:id="rId27"/>
    <p:sldId id="283" r:id="rId28"/>
    <p:sldId id="296" r:id="rId29"/>
    <p:sldId id="298" r:id="rId30"/>
    <p:sldId id="285" r:id="rId31"/>
    <p:sldId id="286" r:id="rId32"/>
    <p:sldId id="287" r:id="rId33"/>
    <p:sldId id="308" r:id="rId34"/>
    <p:sldId id="317"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67" autoAdjust="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3E429EBF-4C45-4714-A7E8-D20BFF8EA4E9}" type="datetimeFigureOut">
              <a:rPr lang="en-US" smtClean="0"/>
              <a:pPr/>
              <a:t>2/26/2018</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8B8EFE3-B05A-4499-A9CD-FECF9FB6D139}" type="slidenum">
              <a:rPr lang="en-US" smtClean="0"/>
              <a:pPr/>
              <a:t>‹#›</a:t>
            </a:fld>
            <a:endParaRPr lang="en-US"/>
          </a:p>
        </p:txBody>
      </p:sp>
    </p:spTree>
  </p:cSld>
  <p:clrMapOvr>
    <a:masterClrMapping/>
  </p:clrMapOvr>
  <p:transition advClick="0" advTm="500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3E429EBF-4C45-4714-A7E8-D20BFF8EA4E9}" type="datetimeFigureOut">
              <a:rPr lang="en-US" smtClean="0"/>
              <a:pPr/>
              <a:t>2/26/2018</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8B8EFE3-B05A-4499-A9CD-FECF9FB6D139}" type="slidenum">
              <a:rPr lang="en-US" smtClean="0"/>
              <a:pPr/>
              <a:t>‹#›</a:t>
            </a:fld>
            <a:endParaRPr lang="en-US"/>
          </a:p>
        </p:txBody>
      </p:sp>
    </p:spTree>
  </p:cSld>
  <p:clrMapOvr>
    <a:masterClrMapping/>
  </p:clrMapOvr>
  <p:transition advClick="0" advTm="500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3E429EBF-4C45-4714-A7E8-D20BFF8EA4E9}" type="datetimeFigureOut">
              <a:rPr lang="en-US" smtClean="0"/>
              <a:pPr/>
              <a:t>2/26/2018</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8B8EFE3-B05A-4499-A9CD-FECF9FB6D139}" type="slidenum">
              <a:rPr lang="en-US" smtClean="0"/>
              <a:pPr/>
              <a:t>‹#›</a:t>
            </a:fld>
            <a:endParaRPr lang="en-US"/>
          </a:p>
        </p:txBody>
      </p:sp>
    </p:spTree>
  </p:cSld>
  <p:clrMapOvr>
    <a:masterClrMapping/>
  </p:clrMapOvr>
  <p:transition advClick="0" advTm="500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ndParaRPr>
            </a:p>
          </p:txBody>
        </p:sp>
      </p:grpSp>
      <p:sp>
        <p:nvSpPr>
          <p:cNvPr id="54282" name="Rectangle 10"/>
          <p:cNvSpPr>
            <a:spLocks noGrp="1" noChangeArrowheads="1"/>
          </p:cNvSpPr>
          <p:nvPr>
            <p:ph type="ctrTitle" sz="quarter"/>
          </p:nvPr>
        </p:nvSpPr>
        <p:spPr>
          <a:xfrm>
            <a:off x="685800" y="1873250"/>
            <a:ext cx="7772400" cy="1555750"/>
          </a:xfrm>
        </p:spPr>
        <p:txBody>
          <a:bodyPr/>
          <a:lstStyle>
            <a:lvl1pPr>
              <a:defRPr sz="4800"/>
            </a:lvl1pPr>
          </a:lstStyle>
          <a:p>
            <a:r>
              <a:rPr lang="en-US" smtClean="0"/>
              <a:t>Click to edit Master title style</a:t>
            </a:r>
            <a:endParaRPr lang="en-US"/>
          </a:p>
        </p:txBody>
      </p:sp>
      <p:sp>
        <p:nvSpPr>
          <p:cNvPr id="54283"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12" name="Rectangle 12"/>
          <p:cNvSpPr>
            <a:spLocks noGrp="1" noChangeArrowheads="1"/>
          </p:cNvSpPr>
          <p:nvPr>
            <p:ph type="dt" sz="quarter" idx="10"/>
          </p:nvPr>
        </p:nvSpPr>
        <p:spPr/>
        <p:txBody>
          <a:bodyPr/>
          <a:lstStyle>
            <a:lvl1pPr>
              <a:defRPr/>
            </a:lvl1pPr>
          </a:lstStyle>
          <a:p>
            <a:pPr>
              <a:defRPr/>
            </a:pPr>
            <a:endParaRPr lang="en-US"/>
          </a:p>
        </p:txBody>
      </p:sp>
      <p:sp>
        <p:nvSpPr>
          <p:cNvPr id="13" name="Rectangle 13"/>
          <p:cNvSpPr>
            <a:spLocks noGrp="1" noChangeArrowheads="1"/>
          </p:cNvSpPr>
          <p:nvPr>
            <p:ph type="ftr" sz="quarter" idx="11"/>
          </p:nvPr>
        </p:nvSpPr>
        <p:spPr/>
        <p:txBody>
          <a:bodyPr/>
          <a:lstStyle>
            <a:lvl1pPr>
              <a:defRPr/>
            </a:lvl1pPr>
          </a:lstStyle>
          <a:p>
            <a:pPr>
              <a:defRPr/>
            </a:pPr>
            <a:endParaRPr lang="en-US"/>
          </a:p>
        </p:txBody>
      </p:sp>
      <p:sp>
        <p:nvSpPr>
          <p:cNvPr id="14" name="Rectangle 14"/>
          <p:cNvSpPr>
            <a:spLocks noGrp="1" noChangeArrowheads="1"/>
          </p:cNvSpPr>
          <p:nvPr>
            <p:ph type="sldNum" sz="quarter" idx="12"/>
          </p:nvPr>
        </p:nvSpPr>
        <p:spPr/>
        <p:txBody>
          <a:bodyPr/>
          <a:lstStyle>
            <a:lvl1pPr>
              <a:defRPr/>
            </a:lvl1pPr>
          </a:lstStyle>
          <a:p>
            <a:pPr>
              <a:defRPr/>
            </a:pPr>
            <a:fld id="{22279494-2546-4499-A91C-17DF8340FBFF}" type="slidenum">
              <a:rPr lang="en-US"/>
              <a:pPr>
                <a:defRPr/>
              </a:pPr>
              <a:t>‹#›</a:t>
            </a:fld>
            <a:endParaRPr lang="en-US"/>
          </a:p>
        </p:txBody>
      </p:sp>
    </p:spTree>
  </p:cSld>
  <p:clrMapOvr>
    <a:masterClrMapping/>
  </p:clrMapOvr>
  <p:transition advClick="0" advTm="500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183E0039-3784-4FFA-BAB7-509012ED8F4E}" type="slidenum">
              <a:rPr lang="en-US"/>
              <a:pPr>
                <a:defRPr/>
              </a:pPr>
              <a:t>‹#›</a:t>
            </a:fld>
            <a:endParaRPr lang="en-US"/>
          </a:p>
        </p:txBody>
      </p:sp>
    </p:spTree>
  </p:cSld>
  <p:clrMapOvr>
    <a:masterClrMapping/>
  </p:clrMapOvr>
  <p:transition advClick="0" advTm="500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E99BDA0A-349F-494E-84DA-D7EE706DAF06}" type="slidenum">
              <a:rPr lang="en-US"/>
              <a:pPr>
                <a:defRPr/>
              </a:pPr>
              <a:t>‹#›</a:t>
            </a:fld>
            <a:endParaRPr lang="en-US"/>
          </a:p>
        </p:txBody>
      </p:sp>
    </p:spTree>
  </p:cSld>
  <p:clrMapOvr>
    <a:masterClrMapping/>
  </p:clrMapOvr>
  <p:transition advClick="0" advTm="500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64EC3298-8953-46E3-8D7C-C98146BE7785}" type="slidenum">
              <a:rPr lang="en-US"/>
              <a:pPr>
                <a:defRPr/>
              </a:pPr>
              <a:t>‹#›</a:t>
            </a:fld>
            <a:endParaRPr lang="en-US"/>
          </a:p>
        </p:txBody>
      </p:sp>
    </p:spTree>
  </p:cSld>
  <p:clrMapOvr>
    <a:masterClrMapping/>
  </p:clrMapOvr>
  <p:transition advClick="0" advTm="500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pPr>
              <a:defRPr/>
            </a:pPr>
            <a:endParaRPr lang="en-US"/>
          </a:p>
        </p:txBody>
      </p:sp>
      <p:sp>
        <p:nvSpPr>
          <p:cNvPr id="8" name="Rectangle 13"/>
          <p:cNvSpPr>
            <a:spLocks noGrp="1" noChangeArrowheads="1"/>
          </p:cNvSpPr>
          <p:nvPr>
            <p:ph type="ftr" sz="quarter" idx="11"/>
          </p:nvPr>
        </p:nvSpPr>
        <p:spPr>
          <a:ln/>
        </p:spPr>
        <p:txBody>
          <a:bodyPr/>
          <a:lstStyle>
            <a:lvl1pPr>
              <a:defRPr/>
            </a:lvl1pPr>
          </a:lstStyle>
          <a:p>
            <a:pPr>
              <a:defRPr/>
            </a:pPr>
            <a:endParaRPr lang="en-US"/>
          </a:p>
        </p:txBody>
      </p:sp>
      <p:sp>
        <p:nvSpPr>
          <p:cNvPr id="9" name="Rectangle 14"/>
          <p:cNvSpPr>
            <a:spLocks noGrp="1" noChangeArrowheads="1"/>
          </p:cNvSpPr>
          <p:nvPr>
            <p:ph type="sldNum" sz="quarter" idx="12"/>
          </p:nvPr>
        </p:nvSpPr>
        <p:spPr>
          <a:ln/>
        </p:spPr>
        <p:txBody>
          <a:bodyPr/>
          <a:lstStyle>
            <a:lvl1pPr>
              <a:defRPr/>
            </a:lvl1pPr>
          </a:lstStyle>
          <a:p>
            <a:pPr>
              <a:defRPr/>
            </a:pPr>
            <a:fld id="{45B82A43-CEFF-4720-B50B-04DF468DFC9C}" type="slidenum">
              <a:rPr lang="en-US"/>
              <a:pPr>
                <a:defRPr/>
              </a:pPr>
              <a:t>‹#›</a:t>
            </a:fld>
            <a:endParaRPr lang="en-US"/>
          </a:p>
        </p:txBody>
      </p:sp>
    </p:spTree>
  </p:cSld>
  <p:clrMapOvr>
    <a:masterClrMapping/>
  </p:clrMapOvr>
  <p:transition advClick="0" advTm="500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pPr>
              <a:defRPr/>
            </a:pPr>
            <a:endParaRPr lang="en-US"/>
          </a:p>
        </p:txBody>
      </p:sp>
      <p:sp>
        <p:nvSpPr>
          <p:cNvPr id="4" name="Rectangle 13"/>
          <p:cNvSpPr>
            <a:spLocks noGrp="1" noChangeArrowheads="1"/>
          </p:cNvSpPr>
          <p:nvPr>
            <p:ph type="ftr" sz="quarter" idx="11"/>
          </p:nvPr>
        </p:nvSpPr>
        <p:spPr>
          <a:ln/>
        </p:spPr>
        <p:txBody>
          <a:bodyPr/>
          <a:lstStyle>
            <a:lvl1pPr>
              <a:defRPr/>
            </a:lvl1pPr>
          </a:lstStyle>
          <a:p>
            <a:pPr>
              <a:defRPr/>
            </a:pPr>
            <a:endParaRPr lang="en-US"/>
          </a:p>
        </p:txBody>
      </p:sp>
      <p:sp>
        <p:nvSpPr>
          <p:cNvPr id="5" name="Rectangle 14"/>
          <p:cNvSpPr>
            <a:spLocks noGrp="1" noChangeArrowheads="1"/>
          </p:cNvSpPr>
          <p:nvPr>
            <p:ph type="sldNum" sz="quarter" idx="12"/>
          </p:nvPr>
        </p:nvSpPr>
        <p:spPr>
          <a:ln/>
        </p:spPr>
        <p:txBody>
          <a:bodyPr/>
          <a:lstStyle>
            <a:lvl1pPr>
              <a:defRPr/>
            </a:lvl1pPr>
          </a:lstStyle>
          <a:p>
            <a:pPr>
              <a:defRPr/>
            </a:pPr>
            <a:fld id="{A35AD51A-10A1-4882-BA9B-BCCD4B4DC302}" type="slidenum">
              <a:rPr lang="en-US"/>
              <a:pPr>
                <a:defRPr/>
              </a:pPr>
              <a:t>‹#›</a:t>
            </a:fld>
            <a:endParaRPr lang="en-US"/>
          </a:p>
        </p:txBody>
      </p:sp>
    </p:spTree>
  </p:cSld>
  <p:clrMapOvr>
    <a:masterClrMapping/>
  </p:clrMapOvr>
  <p:transition advClick="0" advTm="500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p>
        </p:txBody>
      </p:sp>
      <p:sp>
        <p:nvSpPr>
          <p:cNvPr id="3" name="Rectangle 13"/>
          <p:cNvSpPr>
            <a:spLocks noGrp="1" noChangeArrowheads="1"/>
          </p:cNvSpPr>
          <p:nvPr>
            <p:ph type="ftr" sz="quarter" idx="11"/>
          </p:nvPr>
        </p:nvSpPr>
        <p:spPr>
          <a:ln/>
        </p:spPr>
        <p:txBody>
          <a:bodyPr/>
          <a:lstStyle>
            <a:lvl1pPr>
              <a:defRPr/>
            </a:lvl1pPr>
          </a:lstStyle>
          <a:p>
            <a:pPr>
              <a:defRPr/>
            </a:pPr>
            <a:endParaRPr lang="en-US"/>
          </a:p>
        </p:txBody>
      </p:sp>
      <p:sp>
        <p:nvSpPr>
          <p:cNvPr id="4" name="Rectangle 14"/>
          <p:cNvSpPr>
            <a:spLocks noGrp="1" noChangeArrowheads="1"/>
          </p:cNvSpPr>
          <p:nvPr>
            <p:ph type="sldNum" sz="quarter" idx="12"/>
          </p:nvPr>
        </p:nvSpPr>
        <p:spPr>
          <a:ln/>
        </p:spPr>
        <p:txBody>
          <a:bodyPr/>
          <a:lstStyle>
            <a:lvl1pPr>
              <a:defRPr/>
            </a:lvl1pPr>
          </a:lstStyle>
          <a:p>
            <a:pPr>
              <a:defRPr/>
            </a:pPr>
            <a:fld id="{CA82DC71-14F8-4DF3-B190-06F9A8FD1E3E}" type="slidenum">
              <a:rPr lang="en-US"/>
              <a:pPr>
                <a:defRPr/>
              </a:pPr>
              <a:t>‹#›</a:t>
            </a:fld>
            <a:endParaRPr lang="en-US"/>
          </a:p>
        </p:txBody>
      </p:sp>
    </p:spTree>
  </p:cSld>
  <p:clrMapOvr>
    <a:masterClrMapping/>
  </p:clrMapOvr>
  <p:transition advClick="0" advTm="500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BE5DEE8C-AA51-4103-954F-F8DA3ADE29D8}" type="slidenum">
              <a:rPr lang="en-US"/>
              <a:pPr>
                <a:defRPr/>
              </a:pPr>
              <a:t>‹#›</a:t>
            </a:fld>
            <a:endParaRPr lang="en-US"/>
          </a:p>
        </p:txBody>
      </p:sp>
    </p:spTree>
  </p:cSld>
  <p:clrMapOvr>
    <a:masterClrMapping/>
  </p:clrMapOvr>
  <p:transition advClick="0" advTm="500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3E429EBF-4C45-4714-A7E8-D20BFF8EA4E9}" type="datetimeFigureOut">
              <a:rPr lang="en-US" smtClean="0"/>
              <a:pPr/>
              <a:t>2/26/2018</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8B8EFE3-B05A-4499-A9CD-FECF9FB6D139}" type="slidenum">
              <a:rPr lang="en-US" smtClean="0"/>
              <a:pPr/>
              <a:t>‹#›</a:t>
            </a:fld>
            <a:endParaRPr lang="en-US"/>
          </a:p>
        </p:txBody>
      </p:sp>
    </p:spTree>
  </p:cSld>
  <p:clrMapOvr>
    <a:masterClrMapping/>
  </p:clrMapOvr>
  <p:transition advClick="0" advTm="500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F118AC2D-05C8-4996-B724-AD132CEFEF3E}" type="slidenum">
              <a:rPr lang="en-US"/>
              <a:pPr>
                <a:defRPr/>
              </a:pPr>
              <a:t>‹#›</a:t>
            </a:fld>
            <a:endParaRPr lang="en-US"/>
          </a:p>
        </p:txBody>
      </p:sp>
    </p:spTree>
  </p:cSld>
  <p:clrMapOvr>
    <a:masterClrMapping/>
  </p:clrMapOvr>
  <p:transition advClick="0" advTm="500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DD060735-5F62-4FA6-AEB4-8A6FDD9C8C9D}" type="slidenum">
              <a:rPr lang="en-US"/>
              <a:pPr>
                <a:defRPr/>
              </a:pPr>
              <a:t>‹#›</a:t>
            </a:fld>
            <a:endParaRPr lang="en-US"/>
          </a:p>
        </p:txBody>
      </p:sp>
    </p:spTree>
  </p:cSld>
  <p:clrMapOvr>
    <a:masterClrMapping/>
  </p:clrMapOvr>
  <p:transition advClick="0" advTm="500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C0371E0E-9BB7-401F-80FB-1E13C2AE5E8B}" type="slidenum">
              <a:rPr lang="en-US"/>
              <a:pPr>
                <a:defRPr/>
              </a:pPr>
              <a:t>‹#›</a:t>
            </a:fld>
            <a:endParaRPr lang="en-US"/>
          </a:p>
        </p:txBody>
      </p:sp>
    </p:spTree>
  </p:cSld>
  <p:clrMapOvr>
    <a:masterClrMapping/>
  </p:clrMapOvr>
  <p:transition advClick="0" advTm="500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429EBF-4C45-4714-A7E8-D20BFF8EA4E9}" type="datetimeFigureOut">
              <a:rPr lang="en-US" smtClean="0"/>
              <a:pPr/>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B8EFE3-B05A-4499-A9CD-FECF9FB6D13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3E429EBF-4C45-4714-A7E8-D20BFF8EA4E9}" type="datetimeFigureOut">
              <a:rPr lang="en-US" smtClean="0"/>
              <a:pPr/>
              <a:t>2/26/2018</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8B8EFE3-B05A-4499-A9CD-FECF9FB6D139}" type="slidenum">
              <a:rPr lang="en-US" smtClean="0"/>
              <a:pPr/>
              <a:t>‹#›</a:t>
            </a:fld>
            <a:endParaRPr lang="en-US"/>
          </a:p>
        </p:txBody>
      </p:sp>
    </p:spTree>
  </p:cSld>
  <p:clrMapOvr>
    <a:masterClrMapping/>
  </p:clrMapOvr>
  <p:transition advClick="0" advTm="500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3E429EBF-4C45-4714-A7E8-D20BFF8EA4E9}" type="datetimeFigureOut">
              <a:rPr lang="en-US" smtClean="0"/>
              <a:pPr/>
              <a:t>2/26/2018</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8B8EFE3-B05A-4499-A9CD-FECF9FB6D139}" type="slidenum">
              <a:rPr lang="en-US" smtClean="0"/>
              <a:pPr/>
              <a:t>‹#›</a:t>
            </a:fld>
            <a:endParaRPr lang="en-US"/>
          </a:p>
        </p:txBody>
      </p:sp>
    </p:spTree>
  </p:cSld>
  <p:clrMapOvr>
    <a:masterClrMapping/>
  </p:clrMapOvr>
  <p:transition advClick="0" advTm="500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3E429EBF-4C45-4714-A7E8-D20BFF8EA4E9}" type="datetimeFigureOut">
              <a:rPr lang="en-US" smtClean="0"/>
              <a:pPr/>
              <a:t>2/26/2018</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28B8EFE3-B05A-4499-A9CD-FECF9FB6D139}" type="slidenum">
              <a:rPr lang="en-US" smtClean="0"/>
              <a:pPr/>
              <a:t>‹#›</a:t>
            </a:fld>
            <a:endParaRPr lang="en-US"/>
          </a:p>
        </p:txBody>
      </p:sp>
    </p:spTree>
  </p:cSld>
  <p:clrMapOvr>
    <a:masterClrMapping/>
  </p:clrMapOvr>
  <p:transition advClick="0" advTm="500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3E429EBF-4C45-4714-A7E8-D20BFF8EA4E9}" type="datetimeFigureOut">
              <a:rPr lang="en-US" smtClean="0"/>
              <a:pPr/>
              <a:t>2/26/2018</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28B8EFE3-B05A-4499-A9CD-FECF9FB6D139}" type="slidenum">
              <a:rPr lang="en-US" smtClean="0"/>
              <a:pPr/>
              <a:t>‹#›</a:t>
            </a:fld>
            <a:endParaRPr lang="en-US"/>
          </a:p>
        </p:txBody>
      </p:sp>
    </p:spTree>
  </p:cSld>
  <p:clrMapOvr>
    <a:masterClrMapping/>
  </p:clrMapOvr>
  <p:transition advClick="0" advTm="500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3E429EBF-4C45-4714-A7E8-D20BFF8EA4E9}" type="datetimeFigureOut">
              <a:rPr lang="en-US" smtClean="0"/>
              <a:pPr/>
              <a:t>2/26/2018</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28B8EFE3-B05A-4499-A9CD-FECF9FB6D139}" type="slidenum">
              <a:rPr lang="en-US" smtClean="0"/>
              <a:pPr/>
              <a:t>‹#›</a:t>
            </a:fld>
            <a:endParaRPr lang="en-US"/>
          </a:p>
        </p:txBody>
      </p:sp>
    </p:spTree>
  </p:cSld>
  <p:clrMapOvr>
    <a:masterClrMapping/>
  </p:clrMapOvr>
  <p:transition advClick="0" advTm="500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3E429EBF-4C45-4714-A7E8-D20BFF8EA4E9}" type="datetimeFigureOut">
              <a:rPr lang="en-US" smtClean="0"/>
              <a:pPr/>
              <a:t>2/26/2018</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8B8EFE3-B05A-4499-A9CD-FECF9FB6D139}" type="slidenum">
              <a:rPr lang="en-US" smtClean="0"/>
              <a:pPr/>
              <a:t>‹#›</a:t>
            </a:fld>
            <a:endParaRPr lang="en-US"/>
          </a:p>
        </p:txBody>
      </p:sp>
    </p:spTree>
  </p:cSld>
  <p:clrMapOvr>
    <a:masterClrMapping/>
  </p:clrMapOvr>
  <p:transition advClick="0" advTm="500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3E429EBF-4C45-4714-A7E8-D20BFF8EA4E9}" type="datetimeFigureOut">
              <a:rPr lang="en-US" smtClean="0"/>
              <a:pPr/>
              <a:t>2/26/2018</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8B8EFE3-B05A-4499-A9CD-FECF9FB6D139}" type="slidenum">
              <a:rPr lang="en-US" smtClean="0"/>
              <a:pPr/>
              <a:t>‹#›</a:t>
            </a:fld>
            <a:endParaRPr lang="en-US"/>
          </a:p>
        </p:txBody>
      </p:sp>
    </p:spTree>
  </p:cSld>
  <p:clrMapOvr>
    <a:masterClrMapping/>
  </p:clrMapOvr>
  <p:transition advClick="0" advTm="5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4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a:solidFill>
                  <a:schemeClr val="tx1"/>
                </a:solidFill>
                <a:effectLst/>
                <a:latin typeface="Arial" charset="0"/>
              </a:defRPr>
            </a:lvl1pPr>
          </a:lstStyle>
          <a:p>
            <a:fld id="{3E429EBF-4C45-4714-A7E8-D20BFF8EA4E9}" type="datetimeFigureOut">
              <a:rPr lang="en-US" smtClean="0"/>
              <a:pPr/>
              <a:t>2/26/2018</a:t>
            </a:fld>
            <a:endParaRPr lang="en-US"/>
          </a:p>
        </p:txBody>
      </p:sp>
      <p:sp>
        <p:nvSpPr>
          <p:cNvPr id="204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chemeClr val="tx1"/>
                </a:solidFill>
                <a:effectLst/>
                <a:latin typeface="Arial" charset="0"/>
              </a:defRPr>
            </a:lvl1pPr>
          </a:lstStyle>
          <a:p>
            <a:endParaRPr lang="en-US"/>
          </a:p>
        </p:txBody>
      </p:sp>
      <p:sp>
        <p:nvSpPr>
          <p:cNvPr id="204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chemeClr val="tx1"/>
                </a:solidFill>
                <a:effectLst/>
                <a:latin typeface="Arial" charset="0"/>
              </a:defRPr>
            </a:lvl1pPr>
          </a:lstStyle>
          <a:p>
            <a:fld id="{28B8EFE3-B05A-4499-A9CD-FECF9FB6D13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advClick="0" advTm="500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Lucida Calligraphy" pitchFamily="66" charset="0"/>
        </a:defRPr>
      </a:lvl2pPr>
      <a:lvl3pPr algn="ctr" rtl="0" eaLnBrk="1" fontAlgn="base" hangingPunct="1">
        <a:spcBef>
          <a:spcPct val="0"/>
        </a:spcBef>
        <a:spcAft>
          <a:spcPct val="0"/>
        </a:spcAft>
        <a:defRPr sz="3200" b="1">
          <a:solidFill>
            <a:schemeClr val="tx2"/>
          </a:solidFill>
          <a:latin typeface="Lucida Calligraphy" pitchFamily="66" charset="0"/>
        </a:defRPr>
      </a:lvl3pPr>
      <a:lvl4pPr algn="ctr" rtl="0" eaLnBrk="1" fontAlgn="base" hangingPunct="1">
        <a:spcBef>
          <a:spcPct val="0"/>
        </a:spcBef>
        <a:spcAft>
          <a:spcPct val="0"/>
        </a:spcAft>
        <a:defRPr sz="3200" b="1">
          <a:solidFill>
            <a:schemeClr val="tx2"/>
          </a:solidFill>
          <a:latin typeface="Lucida Calligraphy" pitchFamily="66" charset="0"/>
        </a:defRPr>
      </a:lvl4pPr>
      <a:lvl5pPr algn="ctr" rtl="0" eaLnBrk="1" fontAlgn="base" hangingPunct="1">
        <a:spcBef>
          <a:spcPct val="0"/>
        </a:spcBef>
        <a:spcAft>
          <a:spcPct val="0"/>
        </a:spcAft>
        <a:defRPr sz="3200" b="1">
          <a:solidFill>
            <a:schemeClr val="tx2"/>
          </a:solidFill>
          <a:latin typeface="Lucida Calligraphy" pitchFamily="66" charset="0"/>
        </a:defRPr>
      </a:lvl5pPr>
      <a:lvl6pPr marL="457200" algn="ctr" rtl="0" eaLnBrk="1" fontAlgn="base" hangingPunct="1">
        <a:spcBef>
          <a:spcPct val="0"/>
        </a:spcBef>
        <a:spcAft>
          <a:spcPct val="0"/>
        </a:spcAft>
        <a:defRPr sz="3200" b="1">
          <a:solidFill>
            <a:schemeClr val="tx2"/>
          </a:solidFill>
          <a:latin typeface="Lucida Calligraphy" pitchFamily="66" charset="0"/>
        </a:defRPr>
      </a:lvl6pPr>
      <a:lvl7pPr marL="914400" algn="ctr" rtl="0" eaLnBrk="1" fontAlgn="base" hangingPunct="1">
        <a:spcBef>
          <a:spcPct val="0"/>
        </a:spcBef>
        <a:spcAft>
          <a:spcPct val="0"/>
        </a:spcAft>
        <a:defRPr sz="3200" b="1">
          <a:solidFill>
            <a:schemeClr val="tx2"/>
          </a:solidFill>
          <a:latin typeface="Lucida Calligraphy" pitchFamily="66" charset="0"/>
        </a:defRPr>
      </a:lvl7pPr>
      <a:lvl8pPr marL="1371600" algn="ctr" rtl="0" eaLnBrk="1" fontAlgn="base" hangingPunct="1">
        <a:spcBef>
          <a:spcPct val="0"/>
        </a:spcBef>
        <a:spcAft>
          <a:spcPct val="0"/>
        </a:spcAft>
        <a:defRPr sz="3200" b="1">
          <a:solidFill>
            <a:schemeClr val="tx2"/>
          </a:solidFill>
          <a:latin typeface="Lucida Calligraphy" pitchFamily="66" charset="0"/>
        </a:defRPr>
      </a:lvl8pPr>
      <a:lvl9pPr marL="1828800" algn="ctr" rtl="0" eaLnBrk="1" fontAlgn="base" hangingPunct="1">
        <a:spcBef>
          <a:spcPct val="0"/>
        </a:spcBef>
        <a:spcAft>
          <a:spcPct val="0"/>
        </a:spcAft>
        <a:defRPr sz="3200" b="1">
          <a:solidFill>
            <a:schemeClr val="tx2"/>
          </a:solidFill>
          <a:latin typeface="Lucida Calligraphy" pitchFamily="66" charset="0"/>
        </a:defRPr>
      </a:lvl9pPr>
    </p:titleStyle>
    <p:bodyStyle>
      <a:lvl1pPr marL="342900" indent="-342900" algn="l" rtl="0" eaLnBrk="1" fontAlgn="base" hangingPunct="1">
        <a:spcBef>
          <a:spcPct val="20000"/>
        </a:spcBef>
        <a:spcAft>
          <a:spcPct val="0"/>
        </a:spcAft>
        <a:buChar char="•"/>
        <a:defRPr sz="32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3902075"/>
            <a:ext cx="3400425" cy="2949575"/>
            <a:chOff x="0" y="2458"/>
            <a:chExt cx="2142" cy="1858"/>
          </a:xfrm>
        </p:grpSpPr>
        <p:sp>
          <p:nvSpPr>
            <p:cNvPr id="5325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5325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5325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5325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53255"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53256"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53257"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ndParaRPr>
            </a:p>
          </p:txBody>
        </p:sp>
      </p:grpSp>
      <p:sp>
        <p:nvSpPr>
          <p:cNvPr id="5325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5325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326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000" b="0">
                <a:solidFill>
                  <a:schemeClr val="tx1"/>
                </a:solidFill>
                <a:effectLst>
                  <a:outerShdw blurRad="38100" dist="38100" dir="2700000" algn="tl">
                    <a:srgbClr val="010199"/>
                  </a:outerShdw>
                </a:effectLst>
                <a:latin typeface="+mn-lt"/>
              </a:defRPr>
            </a:lvl1pPr>
          </a:lstStyle>
          <a:p>
            <a:pPr>
              <a:defRPr/>
            </a:pPr>
            <a:endParaRPr lang="en-US"/>
          </a:p>
        </p:txBody>
      </p:sp>
      <p:sp>
        <p:nvSpPr>
          <p:cNvPr id="5326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b="0">
                <a:solidFill>
                  <a:schemeClr val="tx1"/>
                </a:solidFill>
                <a:effectLst>
                  <a:outerShdw blurRad="38100" dist="38100" dir="2700000" algn="tl">
                    <a:srgbClr val="010199"/>
                  </a:outerShdw>
                </a:effectLst>
                <a:latin typeface="+mn-lt"/>
              </a:defRPr>
            </a:lvl1pPr>
          </a:lstStyle>
          <a:p>
            <a:pPr>
              <a:defRPr/>
            </a:pPr>
            <a:endParaRPr lang="en-US"/>
          </a:p>
        </p:txBody>
      </p:sp>
      <p:sp>
        <p:nvSpPr>
          <p:cNvPr id="5326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0">
                <a:solidFill>
                  <a:schemeClr val="tx1"/>
                </a:solidFill>
                <a:effectLst>
                  <a:outerShdw blurRad="38100" dist="38100" dir="2700000" algn="tl">
                    <a:srgbClr val="010199"/>
                  </a:outerShdw>
                </a:effectLst>
                <a:latin typeface="+mn-lt"/>
              </a:defRPr>
            </a:lvl1pPr>
          </a:lstStyle>
          <a:p>
            <a:pPr>
              <a:defRPr/>
            </a:pPr>
            <a:fld id="{1270E266-421C-40D3-A341-68704A9B33CE}"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advClick="0" advTm="5000"/>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eaLnBrk="1" fontAlgn="base" hangingPunct="1">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1" fontAlgn="base" hangingPunct="1">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eaLnBrk="1" fontAlgn="base" hangingPunct="1">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eaLnBrk="1" fontAlgn="base" hangingPunct="1">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eaLnBrk="1" fontAlgn="base" hangingPunct="1">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eaLnBrk="1" fontAlgn="base" hangingPunct="1">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eaLnBrk="1" fontAlgn="base" hangingPunct="1">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eaLnBrk="1" fontAlgn="base" hangingPunct="1">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3.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3.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gif"/><Relationship Id="rId1" Type="http://schemas.openxmlformats.org/officeDocument/2006/relationships/slideLayout" Target="../slideLayouts/slideLayout18.xml"/><Relationship Id="rId5" Type="http://schemas.openxmlformats.org/officeDocument/2006/relationships/image" Target="../media/image44.jpeg"/><Relationship Id="rId4" Type="http://schemas.openxmlformats.org/officeDocument/2006/relationships/image" Target="../media/image43.jpe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18.xml"/><Relationship Id="rId5" Type="http://schemas.openxmlformats.org/officeDocument/2006/relationships/image" Target="../media/image51.jpeg"/><Relationship Id="rId4" Type="http://schemas.openxmlformats.org/officeDocument/2006/relationships/image" Target="../media/image50.jpeg"/></Relationships>
</file>

<file path=ppt/slides/_rels/slide2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3.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3.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ctrTitle" sz="quarter"/>
          </p:nvPr>
        </p:nvSpPr>
        <p:spPr>
          <a:xfrm>
            <a:off x="304800" y="1905000"/>
            <a:ext cx="8534400" cy="1905000"/>
          </a:xfrm>
        </p:spPr>
        <p:txBody>
          <a:bodyPr>
            <a:normAutofit fontScale="90000"/>
          </a:bodyPr>
          <a:lstStyle/>
          <a:p>
            <a:r>
              <a:rPr lang="en-US" dirty="0" smtClean="0">
                <a:solidFill>
                  <a:schemeClr val="tx1"/>
                </a:solidFill>
                <a:effectLst/>
              </a:rPr>
              <a:t>Reflections of a Chief Engineer</a:t>
            </a:r>
            <a:br>
              <a:rPr lang="en-US" dirty="0" smtClean="0">
                <a:solidFill>
                  <a:schemeClr val="tx1"/>
                </a:solidFill>
                <a:effectLst/>
              </a:rPr>
            </a:br>
            <a:r>
              <a:rPr lang="en-US" dirty="0" smtClean="0">
                <a:solidFill>
                  <a:schemeClr val="tx1"/>
                </a:solidFill>
                <a:effectLst/>
              </a:rPr>
              <a:t>Space Shuttle</a:t>
            </a:r>
            <a:endParaRPr lang="en-US" dirty="0">
              <a:solidFill>
                <a:schemeClr val="tx1"/>
              </a:solidFill>
              <a:effectLst/>
            </a:endParaRPr>
          </a:p>
        </p:txBody>
      </p:sp>
      <p:sp>
        <p:nvSpPr>
          <p:cNvPr id="7" name="Subtitle 6"/>
          <p:cNvSpPr>
            <a:spLocks noGrp="1"/>
          </p:cNvSpPr>
          <p:nvPr>
            <p:ph type="subTitle" sz="quarter" idx="1"/>
          </p:nvPr>
        </p:nvSpPr>
        <p:spPr>
          <a:xfrm>
            <a:off x="1219200" y="4343400"/>
            <a:ext cx="6934200" cy="1905000"/>
          </a:xfrm>
        </p:spPr>
        <p:txBody>
          <a:bodyPr>
            <a:normAutofit fontScale="92500"/>
          </a:bodyPr>
          <a:lstStyle/>
          <a:p>
            <a:r>
              <a:rPr lang="en-US" dirty="0" smtClean="0">
                <a:solidFill>
                  <a:schemeClr val="tx1"/>
                </a:solidFill>
              </a:rPr>
              <a:t>Frank Buzzard</a:t>
            </a:r>
          </a:p>
          <a:p>
            <a:r>
              <a:rPr lang="en-US" dirty="0" smtClean="0">
                <a:solidFill>
                  <a:schemeClr val="tx1"/>
                </a:solidFill>
              </a:rPr>
              <a:t>Space Shuttle Chief Engineer, 1994-96</a:t>
            </a:r>
          </a:p>
          <a:p>
            <a:r>
              <a:rPr lang="en-US" dirty="0" smtClean="0">
                <a:solidFill>
                  <a:schemeClr val="tx1"/>
                </a:solidFill>
              </a:rPr>
              <a:t> NASA retired</a:t>
            </a:r>
          </a:p>
          <a:p>
            <a:endParaRPr lang="en-US" dirty="0"/>
          </a:p>
        </p:txBody>
      </p:sp>
    </p:spTree>
  </p:cSld>
  <p:clrMapOvr>
    <a:masterClrMapping/>
  </p:clrMapOvr>
  <p:transition advClick="0" advTm="5000"/>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639762"/>
          </a:xfrm>
        </p:spPr>
        <p:txBody>
          <a:bodyPr>
            <a:normAutofit fontScale="90000"/>
          </a:bodyPr>
          <a:lstStyle/>
          <a:p>
            <a:r>
              <a:rPr lang="en-US" sz="3200" dirty="0" smtClean="0">
                <a:solidFill>
                  <a:schemeClr val="tx1"/>
                </a:solidFill>
                <a:effectLst/>
              </a:rPr>
              <a:t>Enterprise approach and landing test flights, 1977</a:t>
            </a:r>
            <a:endParaRPr lang="en-US" sz="3200" dirty="0">
              <a:solidFill>
                <a:schemeClr val="tx1"/>
              </a:solidFill>
              <a:effectLst/>
            </a:endParaRPr>
          </a:p>
        </p:txBody>
      </p:sp>
      <p:pic>
        <p:nvPicPr>
          <p:cNvPr id="4" name="Content Placeholder 3" descr="ALT Enterprise in flight.jpg"/>
          <p:cNvPicPr>
            <a:picLocks noGrp="1" noChangeAspect="1"/>
          </p:cNvPicPr>
          <p:nvPr>
            <p:ph idx="1"/>
          </p:nvPr>
        </p:nvPicPr>
        <p:blipFill>
          <a:blip r:embed="rId2" cstate="print"/>
          <a:stretch>
            <a:fillRect/>
          </a:stretch>
        </p:blipFill>
        <p:spPr>
          <a:xfrm>
            <a:off x="228600" y="3581400"/>
            <a:ext cx="4191000" cy="3276600"/>
          </a:xfrm>
        </p:spPr>
      </p:pic>
      <p:pic>
        <p:nvPicPr>
          <p:cNvPr id="5" name="Picture 4" descr="747-takes-off-with-space-shuttle-enterprise-for-alt-4-brian-lockett.jpg"/>
          <p:cNvPicPr>
            <a:picLocks noChangeAspect="1"/>
          </p:cNvPicPr>
          <p:nvPr/>
        </p:nvPicPr>
        <p:blipFill>
          <a:blip r:embed="rId3" cstate="print"/>
          <a:stretch>
            <a:fillRect/>
          </a:stretch>
        </p:blipFill>
        <p:spPr>
          <a:xfrm>
            <a:off x="228600" y="838200"/>
            <a:ext cx="4210453" cy="2692399"/>
          </a:xfrm>
          <a:prstGeom prst="rect">
            <a:avLst/>
          </a:prstGeom>
        </p:spPr>
      </p:pic>
      <p:pic>
        <p:nvPicPr>
          <p:cNvPr id="6" name="Picture 5" descr="Enterprise ALT release.JPG"/>
          <p:cNvPicPr>
            <a:picLocks noChangeAspect="1"/>
          </p:cNvPicPr>
          <p:nvPr/>
        </p:nvPicPr>
        <p:blipFill>
          <a:blip r:embed="rId4" cstate="print"/>
          <a:stretch>
            <a:fillRect/>
          </a:stretch>
        </p:blipFill>
        <p:spPr>
          <a:xfrm>
            <a:off x="5029200" y="838200"/>
            <a:ext cx="3886200" cy="2766060"/>
          </a:xfrm>
          <a:prstGeom prst="rect">
            <a:avLst/>
          </a:prstGeom>
        </p:spPr>
      </p:pic>
      <p:pic>
        <p:nvPicPr>
          <p:cNvPr id="9" name="Picture 8" descr="Enterprise landing.JPG"/>
          <p:cNvPicPr>
            <a:picLocks noChangeAspect="1"/>
          </p:cNvPicPr>
          <p:nvPr/>
        </p:nvPicPr>
        <p:blipFill>
          <a:blip r:embed="rId5" cstate="print"/>
          <a:stretch>
            <a:fillRect/>
          </a:stretch>
        </p:blipFill>
        <p:spPr>
          <a:xfrm>
            <a:off x="4876800" y="3657600"/>
            <a:ext cx="4267200" cy="3200400"/>
          </a:xfrm>
          <a:prstGeom prst="rect">
            <a:avLst/>
          </a:prstGeom>
        </p:spPr>
      </p:pic>
    </p:spTree>
  </p:cSld>
  <p:clrMapOvr>
    <a:masterClrMapping/>
  </p:clrMapOvr>
  <p:transition advClick="0" advTm="5000"/>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fontScale="90000"/>
          </a:bodyPr>
          <a:lstStyle/>
          <a:p>
            <a:r>
              <a:rPr lang="en-US" sz="3600" dirty="0" smtClean="0">
                <a:solidFill>
                  <a:schemeClr val="tx1"/>
                </a:solidFill>
                <a:effectLst/>
              </a:rPr>
              <a:t>NASA accomplished major testing for first flight</a:t>
            </a:r>
            <a:endParaRPr lang="en-US" sz="3600" dirty="0">
              <a:solidFill>
                <a:schemeClr val="tx1"/>
              </a:solidFill>
              <a:effectLst/>
            </a:endParaRPr>
          </a:p>
        </p:txBody>
      </p:sp>
      <p:pic>
        <p:nvPicPr>
          <p:cNvPr id="4" name="Content Placeholder 3" descr="STS1 Stacked.jpg"/>
          <p:cNvPicPr>
            <a:picLocks noGrp="1" noChangeAspect="1"/>
          </p:cNvPicPr>
          <p:nvPr>
            <p:ph idx="1"/>
          </p:nvPr>
        </p:nvPicPr>
        <p:blipFill>
          <a:blip r:embed="rId2" cstate="print"/>
          <a:stretch>
            <a:fillRect/>
          </a:stretch>
        </p:blipFill>
        <p:spPr>
          <a:xfrm>
            <a:off x="0" y="990599"/>
            <a:ext cx="3550581" cy="4450589"/>
          </a:xfrm>
        </p:spPr>
      </p:pic>
      <p:pic>
        <p:nvPicPr>
          <p:cNvPr id="5" name="Picture 4" descr="STS1 FRF.jpg"/>
          <p:cNvPicPr>
            <a:picLocks noChangeAspect="1"/>
          </p:cNvPicPr>
          <p:nvPr/>
        </p:nvPicPr>
        <p:blipFill>
          <a:blip r:embed="rId3" cstate="print"/>
          <a:stretch>
            <a:fillRect/>
          </a:stretch>
        </p:blipFill>
        <p:spPr>
          <a:xfrm>
            <a:off x="3652116" y="990601"/>
            <a:ext cx="5491884" cy="4419600"/>
          </a:xfrm>
          <a:prstGeom prst="rect">
            <a:avLst/>
          </a:prstGeom>
        </p:spPr>
      </p:pic>
      <p:sp>
        <p:nvSpPr>
          <p:cNvPr id="6" name="TextBox 5"/>
          <p:cNvSpPr txBox="1"/>
          <p:nvPr/>
        </p:nvSpPr>
        <p:spPr>
          <a:xfrm>
            <a:off x="0" y="5715000"/>
            <a:ext cx="3733800" cy="369332"/>
          </a:xfrm>
          <a:prstGeom prst="rect">
            <a:avLst/>
          </a:prstGeom>
          <a:noFill/>
        </p:spPr>
        <p:txBody>
          <a:bodyPr wrap="square" rtlCol="0">
            <a:spAutoFit/>
          </a:bodyPr>
          <a:lstStyle/>
          <a:p>
            <a:pPr algn="ctr"/>
            <a:r>
              <a:rPr lang="en-US" dirty="0" smtClean="0"/>
              <a:t>STS 1 stack in VAB, Dec 1980</a:t>
            </a:r>
            <a:endParaRPr lang="en-US" dirty="0"/>
          </a:p>
        </p:txBody>
      </p:sp>
      <p:sp>
        <p:nvSpPr>
          <p:cNvPr id="7" name="TextBox 6"/>
          <p:cNvSpPr txBox="1"/>
          <p:nvPr/>
        </p:nvSpPr>
        <p:spPr>
          <a:xfrm>
            <a:off x="4191000" y="5715000"/>
            <a:ext cx="4572000" cy="369332"/>
          </a:xfrm>
          <a:prstGeom prst="rect">
            <a:avLst/>
          </a:prstGeom>
          <a:noFill/>
        </p:spPr>
        <p:txBody>
          <a:bodyPr wrap="square" rtlCol="0">
            <a:spAutoFit/>
          </a:bodyPr>
          <a:lstStyle/>
          <a:p>
            <a:pPr algn="ctr"/>
            <a:r>
              <a:rPr lang="en-US" dirty="0" smtClean="0"/>
              <a:t>STS 1 flight readiness firing, Feb 1981</a:t>
            </a:r>
            <a:endParaRPr lang="en-US" dirty="0"/>
          </a:p>
        </p:txBody>
      </p:sp>
    </p:spTree>
  </p:cSld>
  <p:clrMapOvr>
    <a:masterClrMapping/>
  </p:clrMapOvr>
  <p:transition advClick="0" advTm="5000"/>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991600" cy="1139825"/>
          </a:xfrm>
        </p:spPr>
        <p:txBody>
          <a:bodyPr>
            <a:normAutofit fontScale="90000"/>
          </a:bodyPr>
          <a:lstStyle/>
          <a:p>
            <a:r>
              <a:rPr lang="en-US" dirty="0" smtClean="0">
                <a:solidFill>
                  <a:schemeClr val="tx1"/>
                </a:solidFill>
                <a:effectLst/>
              </a:rPr>
              <a:t>“It worked…the damn thing worked!”</a:t>
            </a:r>
            <a:br>
              <a:rPr lang="en-US" dirty="0" smtClean="0">
                <a:solidFill>
                  <a:schemeClr val="tx1"/>
                </a:solidFill>
                <a:effectLst/>
              </a:rPr>
            </a:br>
            <a:r>
              <a:rPr lang="en-US" sz="2000" dirty="0" smtClean="0">
                <a:solidFill>
                  <a:schemeClr val="tx1"/>
                </a:solidFill>
                <a:effectLst/>
              </a:rPr>
              <a:t>Frank Buzzard, MCC Guidance to Jim </a:t>
            </a:r>
            <a:r>
              <a:rPr lang="en-US" sz="2000" dirty="0" err="1" smtClean="0">
                <a:solidFill>
                  <a:schemeClr val="tx1"/>
                </a:solidFill>
                <a:effectLst/>
              </a:rPr>
              <a:t>I’anson</a:t>
            </a:r>
            <a:r>
              <a:rPr lang="en-US" sz="2000" dirty="0" smtClean="0">
                <a:solidFill>
                  <a:schemeClr val="tx1"/>
                </a:solidFill>
                <a:effectLst/>
              </a:rPr>
              <a:t>, Entry Guido and WW2 B-17 pilot</a:t>
            </a:r>
            <a:endParaRPr lang="en-US" dirty="0">
              <a:solidFill>
                <a:schemeClr val="tx1"/>
              </a:solidFill>
              <a:effectLst/>
            </a:endParaRPr>
          </a:p>
        </p:txBody>
      </p:sp>
      <p:sp>
        <p:nvSpPr>
          <p:cNvPr id="3" name="Content Placeholder 2"/>
          <p:cNvSpPr>
            <a:spLocks noGrp="1"/>
          </p:cNvSpPr>
          <p:nvPr>
            <p:ph idx="1"/>
          </p:nvPr>
        </p:nvSpPr>
        <p:spPr>
          <a:xfrm>
            <a:off x="0" y="1371600"/>
            <a:ext cx="9144000" cy="762000"/>
          </a:xfrm>
        </p:spPr>
        <p:txBody>
          <a:bodyPr/>
          <a:lstStyle/>
          <a:p>
            <a:pPr algn="ctr">
              <a:buNone/>
            </a:pPr>
            <a:r>
              <a:rPr lang="en-US" dirty="0" smtClean="0"/>
              <a:t>Full up crewed mission April 12-14, 1981 STS 1</a:t>
            </a:r>
            <a:endParaRPr lang="en-US" dirty="0"/>
          </a:p>
        </p:txBody>
      </p:sp>
      <p:pic>
        <p:nvPicPr>
          <p:cNvPr id="4" name="Picture 3" descr="sts1_launch_full.jpg"/>
          <p:cNvPicPr>
            <a:picLocks noChangeAspect="1"/>
          </p:cNvPicPr>
          <p:nvPr/>
        </p:nvPicPr>
        <p:blipFill>
          <a:blip r:embed="rId2" cstate="print"/>
          <a:stretch>
            <a:fillRect/>
          </a:stretch>
        </p:blipFill>
        <p:spPr>
          <a:xfrm>
            <a:off x="0" y="2438400"/>
            <a:ext cx="4570632" cy="4114800"/>
          </a:xfrm>
          <a:prstGeom prst="rect">
            <a:avLst/>
          </a:prstGeom>
        </p:spPr>
      </p:pic>
      <p:pic>
        <p:nvPicPr>
          <p:cNvPr id="5" name="Picture 4" descr="STS1_landing.jpg"/>
          <p:cNvPicPr>
            <a:picLocks noChangeAspect="1"/>
          </p:cNvPicPr>
          <p:nvPr/>
        </p:nvPicPr>
        <p:blipFill>
          <a:blip r:embed="rId3" cstate="print"/>
          <a:stretch>
            <a:fillRect/>
          </a:stretch>
        </p:blipFill>
        <p:spPr>
          <a:xfrm>
            <a:off x="4594195" y="2971800"/>
            <a:ext cx="4549805" cy="3124200"/>
          </a:xfrm>
          <a:prstGeom prst="rect">
            <a:avLst/>
          </a:prstGeom>
        </p:spPr>
      </p:pic>
    </p:spTree>
  </p:cSld>
  <p:clrMapOvr>
    <a:masterClrMapping/>
  </p:clrMapOvr>
  <p:transition advClick="0" advTm="5000"/>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991600" cy="2209800"/>
          </a:xfrm>
        </p:spPr>
        <p:txBody>
          <a:bodyPr>
            <a:noAutofit/>
          </a:bodyPr>
          <a:lstStyle/>
          <a:p>
            <a:r>
              <a:rPr lang="en-US" sz="3600" dirty="0" smtClean="0">
                <a:solidFill>
                  <a:schemeClr val="tx1"/>
                </a:solidFill>
                <a:effectLst/>
              </a:rPr>
              <a:t>STS 1 Crew</a:t>
            </a:r>
            <a:br>
              <a:rPr lang="en-US" sz="3600" dirty="0" smtClean="0">
                <a:solidFill>
                  <a:schemeClr val="tx1"/>
                </a:solidFill>
                <a:effectLst/>
              </a:rPr>
            </a:br>
            <a:r>
              <a:rPr lang="en-US" sz="3600" dirty="0" smtClean="0">
                <a:solidFill>
                  <a:schemeClr val="tx1"/>
                </a:solidFill>
                <a:effectLst/>
              </a:rPr>
              <a:t>John Young and Robert </a:t>
            </a:r>
            <a:r>
              <a:rPr lang="en-US" sz="3600" dirty="0" err="1" smtClean="0">
                <a:solidFill>
                  <a:schemeClr val="tx1"/>
                </a:solidFill>
                <a:effectLst/>
              </a:rPr>
              <a:t>Crippen</a:t>
            </a:r>
            <a:r>
              <a:rPr lang="en-US" sz="3600" dirty="0" smtClean="0">
                <a:solidFill>
                  <a:schemeClr val="tx1"/>
                </a:solidFill>
                <a:effectLst/>
              </a:rPr>
              <a:t> </a:t>
            </a:r>
            <a:br>
              <a:rPr lang="en-US" sz="3600" dirty="0" smtClean="0">
                <a:solidFill>
                  <a:schemeClr val="tx1"/>
                </a:solidFill>
                <a:effectLst/>
              </a:rPr>
            </a:br>
            <a:r>
              <a:rPr lang="en-US" sz="3600" dirty="0" smtClean="0">
                <a:solidFill>
                  <a:schemeClr val="tx1"/>
                </a:solidFill>
                <a:effectLst/>
              </a:rPr>
              <a:t>launched on Yuri Gagarin 20 year anniversary, 12 April 1981</a:t>
            </a:r>
            <a:br>
              <a:rPr lang="en-US" sz="3600" dirty="0" smtClean="0">
                <a:solidFill>
                  <a:schemeClr val="tx1"/>
                </a:solidFill>
                <a:effectLst/>
              </a:rPr>
            </a:br>
            <a:endParaRPr lang="en-US" sz="3600" dirty="0">
              <a:solidFill>
                <a:schemeClr val="tx1"/>
              </a:solidFill>
              <a:effectLst/>
            </a:endParaRPr>
          </a:p>
        </p:txBody>
      </p:sp>
      <p:pic>
        <p:nvPicPr>
          <p:cNvPr id="4" name="Content Placeholder 3" descr="768px-The_STS-1_Crew_-_GPN-2000-001172.jpg"/>
          <p:cNvPicPr>
            <a:picLocks noGrp="1" noChangeAspect="1"/>
          </p:cNvPicPr>
          <p:nvPr>
            <p:ph idx="1"/>
          </p:nvPr>
        </p:nvPicPr>
        <p:blipFill>
          <a:blip r:embed="rId2" cstate="print"/>
          <a:stretch>
            <a:fillRect/>
          </a:stretch>
        </p:blipFill>
        <p:spPr>
          <a:xfrm>
            <a:off x="0" y="2667000"/>
            <a:ext cx="5178038" cy="4038600"/>
          </a:xfrm>
        </p:spPr>
      </p:pic>
      <p:pic>
        <p:nvPicPr>
          <p:cNvPr id="5" name="Picture 4" descr="201px-Sts-1-patch.png"/>
          <p:cNvPicPr>
            <a:picLocks noChangeAspect="1"/>
          </p:cNvPicPr>
          <p:nvPr/>
        </p:nvPicPr>
        <p:blipFill>
          <a:blip r:embed="rId3" cstate="print"/>
          <a:stretch>
            <a:fillRect/>
          </a:stretch>
        </p:blipFill>
        <p:spPr>
          <a:xfrm>
            <a:off x="5404832" y="2743200"/>
            <a:ext cx="3739168" cy="3962400"/>
          </a:xfrm>
          <a:prstGeom prst="rect">
            <a:avLst/>
          </a:prstGeom>
        </p:spPr>
      </p:pic>
    </p:spTree>
  </p:cSld>
  <p:clrMapOvr>
    <a:masterClrMapping/>
  </p:clrMapOvr>
  <p:transition advClick="0" advTm="5000"/>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solidFill>
                  <a:schemeClr val="tx1"/>
                </a:solidFill>
                <a:effectLst/>
              </a:rPr>
              <a:t>Our keys to success</a:t>
            </a:r>
            <a:endParaRPr lang="en-US" dirty="0">
              <a:solidFill>
                <a:schemeClr val="tx1"/>
              </a:solidFill>
              <a:effectLst/>
            </a:endParaRPr>
          </a:p>
        </p:txBody>
      </p:sp>
      <p:sp>
        <p:nvSpPr>
          <p:cNvPr id="3" name="Content Placeholder 2"/>
          <p:cNvSpPr>
            <a:spLocks noGrp="1"/>
          </p:cNvSpPr>
          <p:nvPr>
            <p:ph idx="1"/>
          </p:nvPr>
        </p:nvSpPr>
        <p:spPr>
          <a:xfrm>
            <a:off x="0" y="990600"/>
            <a:ext cx="9144000" cy="5562600"/>
          </a:xfrm>
        </p:spPr>
        <p:txBody>
          <a:bodyPr>
            <a:normAutofit fontScale="85000" lnSpcReduction="10000"/>
          </a:bodyPr>
          <a:lstStyle/>
          <a:p>
            <a:r>
              <a:rPr lang="en-US" dirty="0" smtClean="0"/>
              <a:t>A clear objective and a common goal built on past success, hardware, facilities, and hard won expertise.</a:t>
            </a:r>
          </a:p>
          <a:p>
            <a:r>
              <a:rPr lang="en-US" dirty="0" smtClean="0"/>
              <a:t>Division of labor aligned with NASA center core competencies</a:t>
            </a:r>
          </a:p>
          <a:p>
            <a:r>
              <a:rPr lang="en-US" dirty="0" smtClean="0"/>
              <a:t>Engineering excellence and outstanding people building on past successes and processes</a:t>
            </a:r>
          </a:p>
          <a:p>
            <a:r>
              <a:rPr lang="en-US" dirty="0" smtClean="0"/>
              <a:t>Facilities, tools, and budget to do the job</a:t>
            </a:r>
          </a:p>
          <a:p>
            <a:r>
              <a:rPr lang="en-US" dirty="0" smtClean="0"/>
              <a:t>Building multi-center and contractor relationships based on humility, trust, sincerity, respect, and commitment to the mission</a:t>
            </a:r>
          </a:p>
          <a:p>
            <a:r>
              <a:rPr lang="en-US" dirty="0" smtClean="0"/>
              <a:t>Acceptance of a better idea is a strength, not weakness</a:t>
            </a:r>
          </a:p>
          <a:p>
            <a:r>
              <a:rPr lang="en-US" dirty="0" smtClean="0"/>
              <a:t>Lead from the front and by example</a:t>
            </a:r>
          </a:p>
          <a:p>
            <a:r>
              <a:rPr lang="en-US" dirty="0" smtClean="0"/>
              <a:t>Communicate! Communicate! Communicate!  </a:t>
            </a:r>
            <a:endParaRPr lang="en-US" dirty="0"/>
          </a:p>
        </p:txBody>
      </p:sp>
    </p:spTree>
  </p:cSld>
  <p:clrMapOvr>
    <a:masterClrMapping/>
  </p:clrMapOvr>
  <p:transition advClick="0" advTm="5000"/>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Two Shuttles on pad.JPG"/>
          <p:cNvPicPr>
            <a:picLocks noChangeAspect="1"/>
          </p:cNvPicPr>
          <p:nvPr/>
        </p:nvPicPr>
        <p:blipFill>
          <a:blip r:embed="rId2" cstate="print"/>
          <a:stretch>
            <a:fillRect/>
          </a:stretch>
        </p:blipFill>
        <p:spPr>
          <a:xfrm>
            <a:off x="304800" y="1066800"/>
            <a:ext cx="8494791" cy="5638417"/>
          </a:xfrm>
          <a:prstGeom prst="rect">
            <a:avLst/>
          </a:prstGeom>
        </p:spPr>
      </p:pic>
      <p:sp>
        <p:nvSpPr>
          <p:cNvPr id="5" name="TextBox 4"/>
          <p:cNvSpPr txBox="1"/>
          <p:nvPr/>
        </p:nvSpPr>
        <p:spPr>
          <a:xfrm>
            <a:off x="304800" y="381000"/>
            <a:ext cx="8534400" cy="461665"/>
          </a:xfrm>
          <a:prstGeom prst="rect">
            <a:avLst/>
          </a:prstGeom>
          <a:noFill/>
        </p:spPr>
        <p:txBody>
          <a:bodyPr wrap="square" rtlCol="0">
            <a:spAutoFit/>
          </a:bodyPr>
          <a:lstStyle/>
          <a:p>
            <a:pPr algn="ctr"/>
            <a:r>
              <a:rPr lang="en-US" sz="2400" b="1" dirty="0" smtClean="0"/>
              <a:t>Awesome Sight!  Two Shuttles on the launch pads.</a:t>
            </a:r>
            <a:endParaRPr lang="en-US" sz="2400" b="1" dirty="0"/>
          </a:p>
        </p:txBody>
      </p:sp>
    </p:spTree>
  </p:cSld>
  <p:clrMapOvr>
    <a:masterClrMapping/>
  </p:clrMapOvr>
  <p:transition advClick="0" advTm="5000"/>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huttle Fog Rollout.JPG"/>
          <p:cNvPicPr>
            <a:picLocks noChangeAspect="1"/>
          </p:cNvPicPr>
          <p:nvPr/>
        </p:nvPicPr>
        <p:blipFill>
          <a:blip r:embed="rId2" cstate="print"/>
          <a:stretch>
            <a:fillRect/>
          </a:stretch>
        </p:blipFill>
        <p:spPr>
          <a:xfrm>
            <a:off x="3810000" y="0"/>
            <a:ext cx="5334000" cy="6858000"/>
          </a:xfrm>
          <a:prstGeom prst="rect">
            <a:avLst/>
          </a:prstGeom>
        </p:spPr>
      </p:pic>
      <p:sp>
        <p:nvSpPr>
          <p:cNvPr id="4" name="TextBox 3"/>
          <p:cNvSpPr txBox="1"/>
          <p:nvPr/>
        </p:nvSpPr>
        <p:spPr>
          <a:xfrm>
            <a:off x="228600" y="1371600"/>
            <a:ext cx="3429000" cy="2862322"/>
          </a:xfrm>
          <a:prstGeom prst="rect">
            <a:avLst/>
          </a:prstGeom>
          <a:noFill/>
        </p:spPr>
        <p:txBody>
          <a:bodyPr wrap="square" rtlCol="0">
            <a:spAutoFit/>
          </a:bodyPr>
          <a:lstStyle/>
          <a:p>
            <a:pPr algn="ctr"/>
            <a:r>
              <a:rPr lang="en-US" sz="3600" b="1" dirty="0" smtClean="0"/>
              <a:t>Surreal Shuttle rollout at Kennedy Space Center in a fog bank.</a:t>
            </a:r>
            <a:endParaRPr lang="en-US" sz="3600" b="1" dirty="0"/>
          </a:p>
        </p:txBody>
      </p:sp>
    </p:spTree>
  </p:cSld>
  <p:clrMapOvr>
    <a:masterClrMapping/>
  </p:clrMapOvr>
  <p:transition advClick="0" advTm="5000"/>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152400" y="1524000"/>
            <a:ext cx="2362200" cy="3970318"/>
          </a:xfrm>
          <a:prstGeom prst="rect">
            <a:avLst/>
          </a:prstGeom>
          <a:noFill/>
        </p:spPr>
        <p:txBody>
          <a:bodyPr wrap="square" rtlCol="0">
            <a:spAutoFit/>
          </a:bodyPr>
          <a:lstStyle/>
          <a:p>
            <a:pPr algn="ctr"/>
            <a:r>
              <a:rPr lang="en-US" dirty="0" smtClean="0"/>
              <a:t>Astronaut Bruce </a:t>
            </a:r>
            <a:r>
              <a:rPr lang="en-US" dirty="0" err="1" smtClean="0"/>
              <a:t>McCandless</a:t>
            </a:r>
            <a:r>
              <a:rPr lang="en-US" dirty="0" smtClean="0"/>
              <a:t> flies like Buck Rogers!</a:t>
            </a:r>
          </a:p>
          <a:p>
            <a:pPr algn="ctr"/>
            <a:endParaRPr lang="en-US" dirty="0" smtClean="0"/>
          </a:p>
          <a:p>
            <a:pPr algn="ctr"/>
            <a:r>
              <a:rPr lang="en-US" dirty="0" smtClean="0"/>
              <a:t>April 1983 on STS 31 was the first flight of the Manned Maneuvering Unit-MMU.  </a:t>
            </a:r>
          </a:p>
          <a:p>
            <a:pPr algn="ctr"/>
            <a:endParaRPr lang="en-US" dirty="0" smtClean="0"/>
          </a:p>
          <a:p>
            <a:pPr algn="ctr"/>
            <a:r>
              <a:rPr lang="en-US" dirty="0" smtClean="0"/>
              <a:t>Bruce leaves the Shuttle cargo bay and flies alone in space.  </a:t>
            </a:r>
            <a:endParaRPr lang="en-US" dirty="0"/>
          </a:p>
        </p:txBody>
      </p:sp>
      <p:pic>
        <p:nvPicPr>
          <p:cNvPr id="4" name="Picture 3" descr="McCandless EMU test 4-83.jpg"/>
          <p:cNvPicPr>
            <a:picLocks noChangeAspect="1"/>
          </p:cNvPicPr>
          <p:nvPr/>
        </p:nvPicPr>
        <p:blipFill>
          <a:blip r:embed="rId2" cstate="print"/>
          <a:stretch>
            <a:fillRect/>
          </a:stretch>
        </p:blipFill>
        <p:spPr>
          <a:xfrm>
            <a:off x="2514600" y="152400"/>
            <a:ext cx="6477000" cy="6477000"/>
          </a:xfrm>
          <a:prstGeom prst="rect">
            <a:avLst/>
          </a:prstGeom>
        </p:spPr>
      </p:pic>
    </p:spTree>
  </p:cSld>
  <p:clrMapOvr>
    <a:masterClrMapping/>
  </p:clrMapOvr>
  <p:transition advClick="0" advTm="5000"/>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417638"/>
          </a:xfrm>
        </p:spPr>
        <p:txBody>
          <a:bodyPr>
            <a:noAutofit/>
          </a:bodyPr>
          <a:lstStyle/>
          <a:p>
            <a:r>
              <a:rPr lang="en-US" sz="2800" dirty="0" smtClean="0">
                <a:solidFill>
                  <a:schemeClr val="tx1"/>
                </a:solidFill>
                <a:effectLst/>
              </a:rPr>
              <a:t>Shuttle’s amazing and unique capabilities are demonstrated on the solar max satellite repair mission.</a:t>
            </a:r>
            <a:endParaRPr lang="en-US" sz="2800" dirty="0">
              <a:solidFill>
                <a:schemeClr val="tx1"/>
              </a:solidFill>
              <a:effectLst/>
            </a:endParaRPr>
          </a:p>
        </p:txBody>
      </p:sp>
      <p:pic>
        <p:nvPicPr>
          <p:cNvPr id="4" name="Content Placeholder 3" descr="STS 84 retrieved satellite.jpg"/>
          <p:cNvPicPr>
            <a:picLocks noGrp="1" noChangeAspect="1"/>
          </p:cNvPicPr>
          <p:nvPr>
            <p:ph idx="1"/>
          </p:nvPr>
        </p:nvPicPr>
        <p:blipFill>
          <a:blip r:embed="rId2" cstate="print"/>
          <a:stretch>
            <a:fillRect/>
          </a:stretch>
        </p:blipFill>
        <p:spPr>
          <a:xfrm>
            <a:off x="5164195" y="1371600"/>
            <a:ext cx="3522605" cy="4384910"/>
          </a:xfrm>
        </p:spPr>
      </p:pic>
      <p:sp>
        <p:nvSpPr>
          <p:cNvPr id="5" name="TextBox 4"/>
          <p:cNvSpPr txBox="1"/>
          <p:nvPr/>
        </p:nvSpPr>
        <p:spPr>
          <a:xfrm>
            <a:off x="5105400" y="5791200"/>
            <a:ext cx="3810000" cy="646331"/>
          </a:xfrm>
          <a:prstGeom prst="rect">
            <a:avLst/>
          </a:prstGeom>
          <a:noFill/>
        </p:spPr>
        <p:txBody>
          <a:bodyPr wrap="square" rtlCol="0">
            <a:spAutoFit/>
          </a:bodyPr>
          <a:lstStyle/>
          <a:p>
            <a:pPr algn="ctr"/>
            <a:r>
              <a:rPr lang="en-US" dirty="0" smtClean="0"/>
              <a:t>Astronauts repair satellite in Shuttle cargo bay and special cradle</a:t>
            </a:r>
            <a:endParaRPr lang="en-US" dirty="0"/>
          </a:p>
        </p:txBody>
      </p:sp>
      <p:pic>
        <p:nvPicPr>
          <p:cNvPr id="6" name="Picture 5" descr="681px-Capturing_the_Solar_Maximum_Mission_satellite.jpg"/>
          <p:cNvPicPr>
            <a:picLocks noChangeAspect="1"/>
          </p:cNvPicPr>
          <p:nvPr/>
        </p:nvPicPr>
        <p:blipFill>
          <a:blip r:embed="rId3" cstate="print"/>
          <a:stretch>
            <a:fillRect/>
          </a:stretch>
        </p:blipFill>
        <p:spPr>
          <a:xfrm>
            <a:off x="0" y="1264517"/>
            <a:ext cx="4791837" cy="4221883"/>
          </a:xfrm>
          <a:prstGeom prst="rect">
            <a:avLst/>
          </a:prstGeom>
        </p:spPr>
      </p:pic>
      <p:sp>
        <p:nvSpPr>
          <p:cNvPr id="7" name="TextBox 6"/>
          <p:cNvSpPr txBox="1"/>
          <p:nvPr/>
        </p:nvSpPr>
        <p:spPr>
          <a:xfrm>
            <a:off x="152400" y="5791200"/>
            <a:ext cx="4724400" cy="646331"/>
          </a:xfrm>
          <a:prstGeom prst="rect">
            <a:avLst/>
          </a:prstGeom>
          <a:noFill/>
        </p:spPr>
        <p:txBody>
          <a:bodyPr wrap="square" rtlCol="0">
            <a:spAutoFit/>
          </a:bodyPr>
          <a:lstStyle/>
          <a:p>
            <a:r>
              <a:rPr lang="en-US" dirty="0" smtClean="0"/>
              <a:t>George “Pinky” Nelson attempts capture of solar max satellite on STS 41-C, April 1984</a:t>
            </a:r>
            <a:endParaRPr lang="en-US" dirty="0"/>
          </a:p>
        </p:txBody>
      </p:sp>
    </p:spTree>
  </p:cSld>
  <p:clrMapOvr>
    <a:masterClrMapping/>
  </p:clrMapOvr>
  <p:transition advClick="0" advTm="5000"/>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00" dirty="0" smtClean="0">
                <a:solidFill>
                  <a:schemeClr val="tx1"/>
                </a:solidFill>
                <a:effectLst/>
              </a:rPr>
              <a:t>ST 51-A Westar 6 and </a:t>
            </a:r>
            <a:r>
              <a:rPr lang="en-US" sz="3500" dirty="0" err="1" smtClean="0">
                <a:solidFill>
                  <a:schemeClr val="tx1"/>
                </a:solidFill>
                <a:effectLst/>
              </a:rPr>
              <a:t>Palapa</a:t>
            </a:r>
            <a:r>
              <a:rPr lang="en-US" sz="3500" dirty="0" smtClean="0">
                <a:solidFill>
                  <a:schemeClr val="tx1"/>
                </a:solidFill>
                <a:effectLst/>
              </a:rPr>
              <a:t> B-2 satellite retrieval and return, Nov 1984</a:t>
            </a:r>
            <a:endParaRPr lang="en-US" sz="3500" dirty="0">
              <a:solidFill>
                <a:schemeClr val="tx1"/>
              </a:solidFill>
              <a:effectLst/>
            </a:endParaRPr>
          </a:p>
        </p:txBody>
      </p:sp>
      <p:pic>
        <p:nvPicPr>
          <p:cNvPr id="4" name="Content Placeholder 3" descr="STS 84 retrieved satellite.jpg"/>
          <p:cNvPicPr>
            <a:picLocks noGrp="1" noChangeAspect="1"/>
          </p:cNvPicPr>
          <p:nvPr>
            <p:ph idx="1"/>
          </p:nvPr>
        </p:nvPicPr>
        <p:blipFill>
          <a:blip r:embed="rId2" cstate="print"/>
          <a:stretch>
            <a:fillRect/>
          </a:stretch>
        </p:blipFill>
        <p:spPr>
          <a:xfrm>
            <a:off x="4724400" y="1371600"/>
            <a:ext cx="4419600" cy="4374957"/>
          </a:xfrm>
        </p:spPr>
      </p:pic>
      <p:sp>
        <p:nvSpPr>
          <p:cNvPr id="5" name="TextBox 4"/>
          <p:cNvSpPr txBox="1"/>
          <p:nvPr/>
        </p:nvSpPr>
        <p:spPr>
          <a:xfrm>
            <a:off x="4953000" y="5791200"/>
            <a:ext cx="3886200" cy="923330"/>
          </a:xfrm>
          <a:prstGeom prst="rect">
            <a:avLst/>
          </a:prstGeom>
          <a:noFill/>
        </p:spPr>
        <p:txBody>
          <a:bodyPr wrap="square" rtlCol="0">
            <a:spAutoFit/>
          </a:bodyPr>
          <a:lstStyle/>
          <a:p>
            <a:r>
              <a:rPr lang="en-US" dirty="0" smtClean="0"/>
              <a:t>Dale Gardner and Joe Allen hold a "For Sale" sign for the Westar 6 and </a:t>
            </a:r>
            <a:r>
              <a:rPr lang="en-US" dirty="0" err="1" smtClean="0"/>
              <a:t>Palapa</a:t>
            </a:r>
            <a:r>
              <a:rPr lang="en-US" dirty="0" smtClean="0"/>
              <a:t> B-2 satellites. </a:t>
            </a:r>
            <a:endParaRPr lang="en-US" dirty="0"/>
          </a:p>
        </p:txBody>
      </p:sp>
      <p:pic>
        <p:nvPicPr>
          <p:cNvPr id="6" name="Picture 5" descr="120px-STS-51-A_Westar_6_retrieval.jpg"/>
          <p:cNvPicPr>
            <a:picLocks noChangeAspect="1"/>
          </p:cNvPicPr>
          <p:nvPr/>
        </p:nvPicPr>
        <p:blipFill>
          <a:blip r:embed="rId3" cstate="print"/>
          <a:stretch>
            <a:fillRect/>
          </a:stretch>
        </p:blipFill>
        <p:spPr>
          <a:xfrm>
            <a:off x="55164" y="1676400"/>
            <a:ext cx="4548676" cy="3505200"/>
          </a:xfrm>
          <a:prstGeom prst="rect">
            <a:avLst/>
          </a:prstGeom>
        </p:spPr>
      </p:pic>
      <p:sp>
        <p:nvSpPr>
          <p:cNvPr id="8" name="TextBox 7"/>
          <p:cNvSpPr txBox="1"/>
          <p:nvPr/>
        </p:nvSpPr>
        <p:spPr>
          <a:xfrm>
            <a:off x="457200" y="5638800"/>
            <a:ext cx="3505200" cy="646331"/>
          </a:xfrm>
          <a:prstGeom prst="rect">
            <a:avLst/>
          </a:prstGeom>
          <a:noFill/>
        </p:spPr>
        <p:txBody>
          <a:bodyPr wrap="square" rtlCol="0">
            <a:spAutoFit/>
          </a:bodyPr>
          <a:lstStyle/>
          <a:p>
            <a:r>
              <a:rPr lang="en-US" dirty="0" smtClean="0"/>
              <a:t>Dale Gardner in MMU captures Westar 6 with the “stinger”. </a:t>
            </a:r>
            <a:endParaRPr lang="en-US" dirty="0"/>
          </a:p>
        </p:txBody>
      </p:sp>
    </p:spTree>
  </p:cSld>
  <p:clrMapOvr>
    <a:masterClrMapping/>
  </p:clrMapOvr>
  <p:transition advClick="0" advTm="5000"/>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715962"/>
          </a:xfrm>
        </p:spPr>
        <p:txBody>
          <a:bodyPr>
            <a:normAutofit fontScale="90000"/>
          </a:bodyPr>
          <a:lstStyle/>
          <a:p>
            <a:r>
              <a:rPr lang="en-US" sz="3000" dirty="0" smtClean="0">
                <a:solidFill>
                  <a:schemeClr val="tx1"/>
                </a:solidFill>
                <a:effectLst/>
              </a:rPr>
              <a:t>The Apollo legacy-America changed the world forever,</a:t>
            </a:r>
            <a:br>
              <a:rPr lang="en-US" sz="3000" dirty="0" smtClean="0">
                <a:solidFill>
                  <a:schemeClr val="tx1"/>
                </a:solidFill>
                <a:effectLst/>
              </a:rPr>
            </a:br>
            <a:r>
              <a:rPr lang="en-US" sz="3000" dirty="0" smtClean="0">
                <a:solidFill>
                  <a:schemeClr val="tx1"/>
                </a:solidFill>
                <a:effectLst/>
              </a:rPr>
              <a:t>and American leadership led us to the Space Shuttle! </a:t>
            </a:r>
            <a:endParaRPr lang="en-US" sz="3000" dirty="0">
              <a:solidFill>
                <a:schemeClr val="tx1"/>
              </a:solidFill>
              <a:effectLst/>
            </a:endParaRPr>
          </a:p>
        </p:txBody>
      </p:sp>
      <p:pic>
        <p:nvPicPr>
          <p:cNvPr id="4" name="Content Placeholder 3" descr="480px-Apollo_11_launch.jpg"/>
          <p:cNvPicPr>
            <a:picLocks noGrp="1" noChangeAspect="1"/>
          </p:cNvPicPr>
          <p:nvPr>
            <p:ph idx="1"/>
          </p:nvPr>
        </p:nvPicPr>
        <p:blipFill>
          <a:blip r:embed="rId2" cstate="print"/>
          <a:stretch>
            <a:fillRect/>
          </a:stretch>
        </p:blipFill>
        <p:spPr>
          <a:xfrm>
            <a:off x="5334000" y="1143000"/>
            <a:ext cx="2438400" cy="2819400"/>
          </a:xfrm>
        </p:spPr>
      </p:pic>
      <p:pic>
        <p:nvPicPr>
          <p:cNvPr id="5" name="Picture 4" descr="734px-As11-40-5886.jpg"/>
          <p:cNvPicPr>
            <a:picLocks noChangeAspect="1"/>
          </p:cNvPicPr>
          <p:nvPr/>
        </p:nvPicPr>
        <p:blipFill>
          <a:blip r:embed="rId3" cstate="print"/>
          <a:stretch>
            <a:fillRect/>
          </a:stretch>
        </p:blipFill>
        <p:spPr>
          <a:xfrm>
            <a:off x="1066800" y="4038600"/>
            <a:ext cx="3449066" cy="2819400"/>
          </a:xfrm>
          <a:prstGeom prst="rect">
            <a:avLst/>
          </a:prstGeom>
        </p:spPr>
      </p:pic>
      <p:pic>
        <p:nvPicPr>
          <p:cNvPr id="6" name="Picture 5" descr="220px-5927_NASA.jpg"/>
          <p:cNvPicPr>
            <a:picLocks noChangeAspect="1"/>
          </p:cNvPicPr>
          <p:nvPr/>
        </p:nvPicPr>
        <p:blipFill>
          <a:blip r:embed="rId4" cstate="print"/>
          <a:stretch>
            <a:fillRect/>
          </a:stretch>
        </p:blipFill>
        <p:spPr>
          <a:xfrm>
            <a:off x="5181600" y="4102331"/>
            <a:ext cx="2743200" cy="2755669"/>
          </a:xfrm>
          <a:prstGeom prst="rect">
            <a:avLst/>
          </a:prstGeom>
        </p:spPr>
      </p:pic>
      <p:pic>
        <p:nvPicPr>
          <p:cNvPr id="7" name="Picture 6" descr="nasa-apollo8-dec24-earthrise.jpg"/>
          <p:cNvPicPr>
            <a:picLocks noChangeAspect="1"/>
          </p:cNvPicPr>
          <p:nvPr/>
        </p:nvPicPr>
        <p:blipFill>
          <a:blip r:embed="rId5" cstate="print"/>
          <a:stretch>
            <a:fillRect/>
          </a:stretch>
        </p:blipFill>
        <p:spPr>
          <a:xfrm>
            <a:off x="1143001" y="1066800"/>
            <a:ext cx="3124199" cy="2895600"/>
          </a:xfrm>
          <a:prstGeom prst="rect">
            <a:avLst/>
          </a:prstGeom>
        </p:spPr>
      </p:pic>
    </p:spTree>
  </p:cSld>
  <p:clrMapOvr>
    <a:masterClrMapping/>
  </p:clrMapOvr>
  <p:transition advClick="0" advTm="5000"/>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dirty="0" smtClean="0">
                <a:solidFill>
                  <a:schemeClr val="tx1"/>
                </a:solidFill>
                <a:effectLst/>
              </a:rPr>
              <a:t>STS 49 Intelsat VI repair </a:t>
            </a:r>
            <a:endParaRPr lang="en-US" dirty="0">
              <a:solidFill>
                <a:schemeClr val="tx1"/>
              </a:solidFill>
              <a:effectLst/>
            </a:endParaRPr>
          </a:p>
        </p:txBody>
      </p:sp>
      <p:pic>
        <p:nvPicPr>
          <p:cNvPr id="6" name="Picture 5" descr="800px-Intelsat_VI_Capture_Attempt_-_GPN-2000-001096.jpg"/>
          <p:cNvPicPr>
            <a:picLocks noChangeAspect="1"/>
          </p:cNvPicPr>
          <p:nvPr/>
        </p:nvPicPr>
        <p:blipFill>
          <a:blip r:embed="rId2" cstate="print"/>
          <a:stretch>
            <a:fillRect/>
          </a:stretch>
        </p:blipFill>
        <p:spPr>
          <a:xfrm>
            <a:off x="152400" y="1447800"/>
            <a:ext cx="4728116" cy="3657600"/>
          </a:xfrm>
          <a:prstGeom prst="rect">
            <a:avLst/>
          </a:prstGeom>
        </p:spPr>
      </p:pic>
      <p:sp>
        <p:nvSpPr>
          <p:cNvPr id="7" name="TextBox 6"/>
          <p:cNvSpPr txBox="1"/>
          <p:nvPr/>
        </p:nvSpPr>
        <p:spPr>
          <a:xfrm>
            <a:off x="152400" y="5562600"/>
            <a:ext cx="4419600" cy="923330"/>
          </a:xfrm>
          <a:prstGeom prst="rect">
            <a:avLst/>
          </a:prstGeom>
          <a:noFill/>
        </p:spPr>
        <p:txBody>
          <a:bodyPr wrap="square" rtlCol="0">
            <a:spAutoFit/>
          </a:bodyPr>
          <a:lstStyle/>
          <a:p>
            <a:r>
              <a:rPr lang="en-US" dirty="0" smtClean="0"/>
              <a:t>Pierre Thout attempting capture bar snag of Intelsat VI stranded in LEO by March 1990 Titan launch--STS 49, May 1992  </a:t>
            </a:r>
            <a:endParaRPr lang="en-US" dirty="0"/>
          </a:p>
        </p:txBody>
      </p:sp>
      <p:pic>
        <p:nvPicPr>
          <p:cNvPr id="9" name="Picture 8" descr="220px-Three_Crew_Members_Capture_Intelsat_VI_-_GPN-2000-001035.jpg"/>
          <p:cNvPicPr>
            <a:picLocks noChangeAspect="1"/>
          </p:cNvPicPr>
          <p:nvPr/>
        </p:nvPicPr>
        <p:blipFill>
          <a:blip r:embed="rId3" cstate="print"/>
          <a:stretch>
            <a:fillRect/>
          </a:stretch>
        </p:blipFill>
        <p:spPr>
          <a:xfrm>
            <a:off x="4952999" y="1295400"/>
            <a:ext cx="4096181" cy="4114800"/>
          </a:xfrm>
          <a:prstGeom prst="rect">
            <a:avLst/>
          </a:prstGeom>
        </p:spPr>
      </p:pic>
      <p:sp>
        <p:nvSpPr>
          <p:cNvPr id="10" name="TextBox 9"/>
          <p:cNvSpPr txBox="1"/>
          <p:nvPr/>
        </p:nvSpPr>
        <p:spPr>
          <a:xfrm>
            <a:off x="4953000" y="5486400"/>
            <a:ext cx="3962400" cy="1200329"/>
          </a:xfrm>
          <a:prstGeom prst="rect">
            <a:avLst/>
          </a:prstGeom>
          <a:noFill/>
        </p:spPr>
        <p:txBody>
          <a:bodyPr wrap="square" rtlCol="0">
            <a:spAutoFit/>
          </a:bodyPr>
          <a:lstStyle/>
          <a:p>
            <a:r>
              <a:rPr lang="en-US" dirty="0" smtClean="0"/>
              <a:t>Risky hand grasp succeeded by 3 EVA crew Thout, Heib, Akers with Dan Brandenstein formation flying  on 3</a:t>
            </a:r>
            <a:r>
              <a:rPr lang="en-US" baseline="30000" dirty="0" smtClean="0"/>
              <a:t>rd</a:t>
            </a:r>
            <a:r>
              <a:rPr lang="en-US" dirty="0" smtClean="0"/>
              <a:t> rendezvous</a:t>
            </a:r>
            <a:endParaRPr lang="en-US" dirty="0"/>
          </a:p>
        </p:txBody>
      </p:sp>
    </p:spTree>
  </p:cSld>
  <p:clrMapOvr>
    <a:masterClrMapping/>
  </p:clrMapOvr>
  <p:transition advClick="0" advTm="5000"/>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dirty="0" smtClean="0">
                <a:solidFill>
                  <a:schemeClr val="tx1"/>
                </a:solidFill>
                <a:effectLst/>
              </a:rPr>
              <a:t> STS 49 Intelsat VI repair</a:t>
            </a:r>
            <a:endParaRPr lang="en-US" dirty="0">
              <a:solidFill>
                <a:schemeClr val="tx1"/>
              </a:solidFill>
              <a:effectLst/>
            </a:endParaRPr>
          </a:p>
        </p:txBody>
      </p:sp>
      <p:pic>
        <p:nvPicPr>
          <p:cNvPr id="4" name="Content Placeholder 3" descr="STS049 capture.jpg"/>
          <p:cNvPicPr>
            <a:picLocks noGrp="1" noChangeAspect="1"/>
          </p:cNvPicPr>
          <p:nvPr>
            <p:ph idx="1"/>
          </p:nvPr>
        </p:nvPicPr>
        <p:blipFill>
          <a:blip r:embed="rId2" cstate="print"/>
          <a:stretch>
            <a:fillRect/>
          </a:stretch>
        </p:blipFill>
        <p:spPr>
          <a:xfrm>
            <a:off x="4603" y="1142999"/>
            <a:ext cx="4585335" cy="4419601"/>
          </a:xfrm>
        </p:spPr>
      </p:pic>
      <p:sp>
        <p:nvSpPr>
          <p:cNvPr id="5" name="TextBox 4"/>
          <p:cNvSpPr txBox="1"/>
          <p:nvPr/>
        </p:nvSpPr>
        <p:spPr>
          <a:xfrm>
            <a:off x="762000" y="5867400"/>
            <a:ext cx="3429000" cy="646331"/>
          </a:xfrm>
          <a:prstGeom prst="rect">
            <a:avLst/>
          </a:prstGeom>
          <a:noFill/>
        </p:spPr>
        <p:txBody>
          <a:bodyPr wrap="square" rtlCol="0">
            <a:spAutoFit/>
          </a:bodyPr>
          <a:lstStyle/>
          <a:p>
            <a:pPr algn="ctr"/>
            <a:r>
              <a:rPr lang="en-US" dirty="0" smtClean="0"/>
              <a:t>Installing the capture bar after hand capture</a:t>
            </a:r>
            <a:endParaRPr lang="en-US" dirty="0"/>
          </a:p>
        </p:txBody>
      </p:sp>
      <p:pic>
        <p:nvPicPr>
          <p:cNvPr id="6" name="Picture 5" descr="STS049 Intelsat deploy.jpg"/>
          <p:cNvPicPr>
            <a:picLocks noChangeAspect="1"/>
          </p:cNvPicPr>
          <p:nvPr/>
        </p:nvPicPr>
        <p:blipFill>
          <a:blip r:embed="rId3" cstate="print"/>
          <a:stretch>
            <a:fillRect/>
          </a:stretch>
        </p:blipFill>
        <p:spPr>
          <a:xfrm>
            <a:off x="4724401" y="1143000"/>
            <a:ext cx="4419599" cy="4414478"/>
          </a:xfrm>
          <a:prstGeom prst="rect">
            <a:avLst/>
          </a:prstGeom>
        </p:spPr>
      </p:pic>
      <p:sp>
        <p:nvSpPr>
          <p:cNvPr id="7" name="TextBox 6"/>
          <p:cNvSpPr txBox="1"/>
          <p:nvPr/>
        </p:nvSpPr>
        <p:spPr>
          <a:xfrm>
            <a:off x="5029200" y="5867400"/>
            <a:ext cx="3733800" cy="646331"/>
          </a:xfrm>
          <a:prstGeom prst="rect">
            <a:avLst/>
          </a:prstGeom>
          <a:noFill/>
        </p:spPr>
        <p:txBody>
          <a:bodyPr wrap="square" rtlCol="0">
            <a:spAutoFit/>
          </a:bodyPr>
          <a:lstStyle/>
          <a:p>
            <a:pPr algn="ctr"/>
            <a:r>
              <a:rPr lang="en-US" dirty="0" smtClean="0"/>
              <a:t>Intelsat VI deploy with new perigee kick motor</a:t>
            </a:r>
            <a:endParaRPr lang="en-US" dirty="0"/>
          </a:p>
        </p:txBody>
      </p:sp>
    </p:spTree>
  </p:cSld>
  <p:clrMapOvr>
    <a:masterClrMapping/>
  </p:clrMapOvr>
  <p:transition advClick="0" advTm="5000"/>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effectLst/>
              </a:rPr>
              <a:t>We launched NASA’s great observatories</a:t>
            </a:r>
            <a:endParaRPr lang="en-US" dirty="0">
              <a:solidFill>
                <a:schemeClr val="tx1"/>
              </a:solidFill>
              <a:effectLst/>
            </a:endParaRPr>
          </a:p>
        </p:txBody>
      </p:sp>
      <p:pic>
        <p:nvPicPr>
          <p:cNvPr id="4" name="Content Placeholder 3" descr="90950main_Observatories.jpg"/>
          <p:cNvPicPr>
            <a:picLocks noGrp="1" noChangeAspect="1"/>
          </p:cNvPicPr>
          <p:nvPr>
            <p:ph idx="1"/>
          </p:nvPr>
        </p:nvPicPr>
        <p:blipFill>
          <a:blip r:embed="rId2" cstate="print"/>
          <a:stretch>
            <a:fillRect/>
          </a:stretch>
        </p:blipFill>
        <p:spPr>
          <a:xfrm>
            <a:off x="1143000" y="1424781"/>
            <a:ext cx="6477000" cy="5181600"/>
          </a:xfrm>
        </p:spPr>
      </p:pic>
    </p:spTree>
  </p:cSld>
  <p:clrMapOvr>
    <a:masterClrMapping/>
  </p:clrMapOvr>
  <p:transition advClick="0" advTm="5000"/>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HST Shuttle.GIF"/>
          <p:cNvPicPr>
            <a:picLocks noChangeAspect="1"/>
          </p:cNvPicPr>
          <p:nvPr/>
        </p:nvPicPr>
        <p:blipFill>
          <a:blip r:embed="rId2" cstate="print"/>
          <a:stretch>
            <a:fillRect/>
          </a:stretch>
        </p:blipFill>
        <p:spPr>
          <a:xfrm>
            <a:off x="457201" y="762000"/>
            <a:ext cx="3492403" cy="2895600"/>
          </a:xfrm>
          <a:prstGeom prst="rect">
            <a:avLst/>
          </a:prstGeom>
        </p:spPr>
      </p:pic>
      <p:pic>
        <p:nvPicPr>
          <p:cNvPr id="3" name="Picture 2" descr="300px-Upgrading_Hubble_during_SM1.jpg"/>
          <p:cNvPicPr>
            <a:picLocks noChangeAspect="1"/>
          </p:cNvPicPr>
          <p:nvPr/>
        </p:nvPicPr>
        <p:blipFill>
          <a:blip r:embed="rId3" cstate="print"/>
          <a:stretch>
            <a:fillRect/>
          </a:stretch>
        </p:blipFill>
        <p:spPr>
          <a:xfrm>
            <a:off x="5410200" y="762000"/>
            <a:ext cx="2895600" cy="2876296"/>
          </a:xfrm>
          <a:prstGeom prst="rect">
            <a:avLst/>
          </a:prstGeom>
        </p:spPr>
      </p:pic>
      <p:pic>
        <p:nvPicPr>
          <p:cNvPr id="4" name="Picture 3" descr="HST before after.jpg"/>
          <p:cNvPicPr>
            <a:picLocks noChangeAspect="1"/>
          </p:cNvPicPr>
          <p:nvPr/>
        </p:nvPicPr>
        <p:blipFill>
          <a:blip r:embed="rId4" cstate="print"/>
          <a:stretch>
            <a:fillRect/>
          </a:stretch>
        </p:blipFill>
        <p:spPr>
          <a:xfrm>
            <a:off x="609600" y="3657600"/>
            <a:ext cx="3276600" cy="3200400"/>
          </a:xfrm>
          <a:prstGeom prst="rect">
            <a:avLst/>
          </a:prstGeom>
        </p:spPr>
      </p:pic>
      <p:pic>
        <p:nvPicPr>
          <p:cNvPr id="5" name="Picture 4" descr="telescope_team_sm3a_2_lg.jpg"/>
          <p:cNvPicPr>
            <a:picLocks noChangeAspect="1"/>
          </p:cNvPicPr>
          <p:nvPr/>
        </p:nvPicPr>
        <p:blipFill>
          <a:blip r:embed="rId5" cstate="print"/>
          <a:stretch>
            <a:fillRect/>
          </a:stretch>
        </p:blipFill>
        <p:spPr>
          <a:xfrm>
            <a:off x="4953000" y="3738563"/>
            <a:ext cx="3906078" cy="3119437"/>
          </a:xfrm>
          <a:prstGeom prst="rect">
            <a:avLst/>
          </a:prstGeom>
        </p:spPr>
      </p:pic>
      <p:sp>
        <p:nvSpPr>
          <p:cNvPr id="6" name="TextBox 5"/>
          <p:cNvSpPr txBox="1"/>
          <p:nvPr/>
        </p:nvSpPr>
        <p:spPr>
          <a:xfrm>
            <a:off x="0" y="152400"/>
            <a:ext cx="9144000" cy="461665"/>
          </a:xfrm>
          <a:prstGeom prst="rect">
            <a:avLst/>
          </a:prstGeom>
          <a:noFill/>
        </p:spPr>
        <p:txBody>
          <a:bodyPr wrap="square" rtlCol="0">
            <a:spAutoFit/>
          </a:bodyPr>
          <a:lstStyle/>
          <a:p>
            <a:pPr algn="ctr"/>
            <a:r>
              <a:rPr lang="en-US" sz="2400" b="1" dirty="0" smtClean="0"/>
              <a:t>We repaired Hubble space telescope with upgrades five times</a:t>
            </a:r>
            <a:endParaRPr lang="en-US" sz="2400" b="1" dirty="0"/>
          </a:p>
        </p:txBody>
      </p:sp>
    </p:spTree>
  </p:cSld>
  <p:clrMapOvr>
    <a:masterClrMapping/>
  </p:clrMapOvr>
  <p:transition advClick="0" advTm="5000"/>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cstate="print"/>
          <a:srcRect/>
          <a:stretch>
            <a:fillRect/>
          </a:stretch>
        </p:blipFill>
        <p:spPr bwMode="auto">
          <a:xfrm>
            <a:off x="4004094" y="1981200"/>
            <a:ext cx="5139906" cy="4191000"/>
          </a:xfrm>
          <a:prstGeom prst="rect">
            <a:avLst/>
          </a:prstGeom>
          <a:noFill/>
          <a:ln w="9525">
            <a:noFill/>
            <a:miter lim="800000"/>
            <a:headEnd/>
            <a:tailEnd/>
          </a:ln>
        </p:spPr>
      </p:pic>
      <p:pic>
        <p:nvPicPr>
          <p:cNvPr id="12292" name="Picture 4"/>
          <p:cNvPicPr>
            <a:picLocks noChangeAspect="1" noChangeArrowheads="1"/>
          </p:cNvPicPr>
          <p:nvPr/>
        </p:nvPicPr>
        <p:blipFill>
          <a:blip r:embed="rId3" cstate="print"/>
          <a:srcRect/>
          <a:stretch>
            <a:fillRect/>
          </a:stretch>
        </p:blipFill>
        <p:spPr bwMode="auto">
          <a:xfrm>
            <a:off x="228600" y="1905000"/>
            <a:ext cx="3676650" cy="4762500"/>
          </a:xfrm>
          <a:prstGeom prst="rect">
            <a:avLst/>
          </a:prstGeom>
          <a:noFill/>
          <a:ln w="9525">
            <a:noFill/>
            <a:miter lim="800000"/>
            <a:headEnd/>
            <a:tailEnd/>
          </a:ln>
        </p:spPr>
      </p:pic>
      <p:sp>
        <p:nvSpPr>
          <p:cNvPr id="6" name="TextBox 5"/>
          <p:cNvSpPr txBox="1"/>
          <p:nvPr/>
        </p:nvSpPr>
        <p:spPr>
          <a:xfrm>
            <a:off x="228600" y="228600"/>
            <a:ext cx="8763000" cy="1631216"/>
          </a:xfrm>
          <a:prstGeom prst="rect">
            <a:avLst/>
          </a:prstGeom>
          <a:noFill/>
        </p:spPr>
        <p:txBody>
          <a:bodyPr wrap="square" rtlCol="0">
            <a:spAutoFit/>
          </a:bodyPr>
          <a:lstStyle/>
          <a:p>
            <a:pPr algn="ctr"/>
            <a:r>
              <a:rPr lang="en-US" sz="2500" b="1" dirty="0" smtClean="0"/>
              <a:t>We flew and learned, but we paid a terrible price.              We fixed design deficiencies and flew again to honor our fallen and their sacrifice.</a:t>
            </a:r>
          </a:p>
          <a:p>
            <a:pPr algn="ctr"/>
            <a:r>
              <a:rPr lang="en-US" sz="2500" dirty="0" smtClean="0"/>
              <a:t>Challenger STS 51-L, January 28, 1986</a:t>
            </a:r>
            <a:endParaRPr lang="en-US" sz="2500" dirty="0"/>
          </a:p>
        </p:txBody>
      </p:sp>
    </p:spTree>
  </p:cSld>
  <p:clrMapOvr>
    <a:masterClrMapping/>
  </p:clrMapOvr>
  <p:transition advClick="0" advTm="5000"/>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Challenger-Crew-pic.jpg"/>
          <p:cNvPicPr>
            <a:picLocks noChangeAspect="1"/>
          </p:cNvPicPr>
          <p:nvPr/>
        </p:nvPicPr>
        <p:blipFill>
          <a:blip r:embed="rId2" cstate="print"/>
          <a:stretch>
            <a:fillRect/>
          </a:stretch>
        </p:blipFill>
        <p:spPr>
          <a:xfrm>
            <a:off x="1066800" y="228600"/>
            <a:ext cx="7162800" cy="5372100"/>
          </a:xfrm>
          <a:prstGeom prst="rect">
            <a:avLst/>
          </a:prstGeom>
        </p:spPr>
      </p:pic>
      <p:sp>
        <p:nvSpPr>
          <p:cNvPr id="3" name="TextBox 2"/>
          <p:cNvSpPr txBox="1"/>
          <p:nvPr/>
        </p:nvSpPr>
        <p:spPr>
          <a:xfrm>
            <a:off x="609600" y="5715000"/>
            <a:ext cx="8001000" cy="923330"/>
          </a:xfrm>
          <a:prstGeom prst="rect">
            <a:avLst/>
          </a:prstGeom>
          <a:noFill/>
        </p:spPr>
        <p:txBody>
          <a:bodyPr wrap="square" rtlCol="0">
            <a:spAutoFit/>
          </a:bodyPr>
          <a:lstStyle/>
          <a:p>
            <a:pPr algn="ctr"/>
            <a:r>
              <a:rPr lang="en-US" b="1" dirty="0" smtClean="0"/>
              <a:t>Challenger Crew  STS 51-L</a:t>
            </a:r>
          </a:p>
          <a:p>
            <a:pPr algn="ctr"/>
            <a:r>
              <a:rPr lang="en-US" dirty="0" smtClean="0"/>
              <a:t> (front row)  Michael J. Smith, Dick </a:t>
            </a:r>
            <a:r>
              <a:rPr lang="en-US" dirty="0" err="1" smtClean="0"/>
              <a:t>Scobee</a:t>
            </a:r>
            <a:r>
              <a:rPr lang="en-US" dirty="0" smtClean="0"/>
              <a:t>, Ronald McNair</a:t>
            </a:r>
          </a:p>
          <a:p>
            <a:pPr algn="ctr"/>
            <a:r>
              <a:rPr lang="en-US" dirty="0" smtClean="0"/>
              <a:t> (back row) Ellison </a:t>
            </a:r>
            <a:r>
              <a:rPr lang="en-US" dirty="0" err="1" smtClean="0"/>
              <a:t>Onizuka</a:t>
            </a:r>
            <a:r>
              <a:rPr lang="en-US" dirty="0" smtClean="0"/>
              <a:t>, Christa McAuliffe, Gregory Jarvis, Judith </a:t>
            </a:r>
            <a:r>
              <a:rPr lang="en-US" dirty="0" err="1" smtClean="0"/>
              <a:t>Resnik</a:t>
            </a:r>
            <a:endParaRPr lang="en-US" dirty="0"/>
          </a:p>
        </p:txBody>
      </p:sp>
    </p:spTree>
  </p:cSld>
  <p:clrMapOvr>
    <a:masterClrMapping/>
  </p:clrMapOvr>
  <p:transition advClick="0" advTm="5000"/>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4876801" y="804833"/>
            <a:ext cx="3657600" cy="2555776"/>
          </a:xfrm>
          <a:prstGeom prst="rect">
            <a:avLst/>
          </a:prstGeom>
          <a:noFill/>
          <a:ln w="9525">
            <a:noFill/>
            <a:miter lim="800000"/>
            <a:headEnd/>
            <a:tailEnd/>
          </a:ln>
        </p:spPr>
      </p:pic>
      <p:pic>
        <p:nvPicPr>
          <p:cNvPr id="16387" name="Picture 2" descr="220px-Left_bipod_foam_ramp.jpg"/>
          <p:cNvPicPr>
            <a:picLocks noChangeAspect="1"/>
          </p:cNvPicPr>
          <p:nvPr/>
        </p:nvPicPr>
        <p:blipFill>
          <a:blip r:embed="rId3" cstate="print"/>
          <a:srcRect/>
          <a:stretch>
            <a:fillRect/>
          </a:stretch>
        </p:blipFill>
        <p:spPr bwMode="auto">
          <a:xfrm>
            <a:off x="228599" y="838200"/>
            <a:ext cx="4520357" cy="2547988"/>
          </a:xfrm>
          <a:prstGeom prst="rect">
            <a:avLst/>
          </a:prstGeom>
          <a:noFill/>
          <a:ln w="9525">
            <a:noFill/>
            <a:miter lim="800000"/>
            <a:headEnd/>
            <a:tailEnd/>
          </a:ln>
        </p:spPr>
      </p:pic>
      <p:pic>
        <p:nvPicPr>
          <p:cNvPr id="16388" name="Picture 3" descr="RCC impact test.jpg"/>
          <p:cNvPicPr>
            <a:picLocks noChangeAspect="1"/>
          </p:cNvPicPr>
          <p:nvPr/>
        </p:nvPicPr>
        <p:blipFill>
          <a:blip r:embed="rId4" cstate="print"/>
          <a:srcRect/>
          <a:stretch>
            <a:fillRect/>
          </a:stretch>
        </p:blipFill>
        <p:spPr bwMode="auto">
          <a:xfrm>
            <a:off x="4495800" y="3505200"/>
            <a:ext cx="4451350" cy="2973388"/>
          </a:xfrm>
          <a:prstGeom prst="rect">
            <a:avLst/>
          </a:prstGeom>
          <a:noFill/>
          <a:ln w="9525">
            <a:noFill/>
            <a:miter lim="800000"/>
            <a:headEnd/>
            <a:tailEnd/>
          </a:ln>
        </p:spPr>
      </p:pic>
      <p:sp>
        <p:nvSpPr>
          <p:cNvPr id="16389" name="TextBox 4"/>
          <p:cNvSpPr txBox="1">
            <a:spLocks noChangeArrowheads="1"/>
          </p:cNvSpPr>
          <p:nvPr/>
        </p:nvSpPr>
        <p:spPr bwMode="auto">
          <a:xfrm>
            <a:off x="4953000" y="6488112"/>
            <a:ext cx="3581400" cy="369888"/>
          </a:xfrm>
          <a:prstGeom prst="rect">
            <a:avLst/>
          </a:prstGeom>
          <a:noFill/>
          <a:ln w="9525">
            <a:noFill/>
            <a:miter lim="800000"/>
            <a:headEnd/>
            <a:tailEnd/>
          </a:ln>
        </p:spPr>
        <p:txBody>
          <a:bodyPr>
            <a:spAutoFit/>
          </a:bodyPr>
          <a:lstStyle/>
          <a:p>
            <a:pPr algn="ctr"/>
            <a:r>
              <a:rPr lang="en-US" dirty="0"/>
              <a:t>RCC panel foam impact test</a:t>
            </a:r>
          </a:p>
        </p:txBody>
      </p:sp>
      <p:sp>
        <p:nvSpPr>
          <p:cNvPr id="6" name="TextBox 5"/>
          <p:cNvSpPr txBox="1"/>
          <p:nvPr/>
        </p:nvSpPr>
        <p:spPr>
          <a:xfrm flipH="1">
            <a:off x="1480131" y="228600"/>
            <a:ext cx="6520869" cy="477054"/>
          </a:xfrm>
          <a:prstGeom prst="rect">
            <a:avLst/>
          </a:prstGeom>
          <a:noFill/>
        </p:spPr>
        <p:txBody>
          <a:bodyPr wrap="square" rtlCol="0">
            <a:spAutoFit/>
          </a:bodyPr>
          <a:lstStyle/>
          <a:p>
            <a:pPr algn="ctr"/>
            <a:r>
              <a:rPr lang="en-US" sz="2500" dirty="0" smtClean="0"/>
              <a:t>STS 107 Columbia February 1, 2003 </a:t>
            </a:r>
            <a:endParaRPr lang="en-US" sz="2500" dirty="0"/>
          </a:p>
        </p:txBody>
      </p:sp>
      <p:pic>
        <p:nvPicPr>
          <p:cNvPr id="7" name="Picture 6" descr="220px-STS-107_reentry.jpg"/>
          <p:cNvPicPr>
            <a:picLocks noChangeAspect="1"/>
          </p:cNvPicPr>
          <p:nvPr/>
        </p:nvPicPr>
        <p:blipFill>
          <a:blip r:embed="rId5" cstate="print"/>
          <a:stretch>
            <a:fillRect/>
          </a:stretch>
        </p:blipFill>
        <p:spPr>
          <a:xfrm>
            <a:off x="120900" y="3886200"/>
            <a:ext cx="4224000" cy="2438400"/>
          </a:xfrm>
          <a:prstGeom prst="rect">
            <a:avLst/>
          </a:prstGeom>
        </p:spPr>
      </p:pic>
      <p:sp>
        <p:nvSpPr>
          <p:cNvPr id="8" name="TextBox 7"/>
          <p:cNvSpPr txBox="1"/>
          <p:nvPr/>
        </p:nvSpPr>
        <p:spPr>
          <a:xfrm>
            <a:off x="1143000" y="6172200"/>
            <a:ext cx="2133600" cy="369332"/>
          </a:xfrm>
          <a:prstGeom prst="rect">
            <a:avLst/>
          </a:prstGeom>
          <a:noFill/>
        </p:spPr>
        <p:txBody>
          <a:bodyPr wrap="square" rtlCol="0">
            <a:spAutoFit/>
          </a:bodyPr>
          <a:lstStyle/>
          <a:p>
            <a:r>
              <a:rPr lang="en-US" dirty="0" smtClean="0"/>
              <a:t>Breakup over Texas</a:t>
            </a:r>
            <a:endParaRPr lang="en-US" dirty="0"/>
          </a:p>
        </p:txBody>
      </p:sp>
    </p:spTree>
  </p:cSld>
  <p:clrMapOvr>
    <a:masterClrMapping/>
  </p:clrMapOvr>
  <p:transition advClick="0" advTm="5000"/>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ts107-crew-columbia.jpg"/>
          <p:cNvPicPr>
            <a:picLocks noChangeAspect="1"/>
          </p:cNvPicPr>
          <p:nvPr/>
        </p:nvPicPr>
        <p:blipFill>
          <a:blip r:embed="rId2" cstate="print"/>
          <a:stretch>
            <a:fillRect/>
          </a:stretch>
        </p:blipFill>
        <p:spPr>
          <a:xfrm>
            <a:off x="914400" y="0"/>
            <a:ext cx="7210425" cy="5772150"/>
          </a:xfrm>
          <a:prstGeom prst="rect">
            <a:avLst/>
          </a:prstGeom>
        </p:spPr>
      </p:pic>
      <p:sp>
        <p:nvSpPr>
          <p:cNvPr id="3" name="TextBox 2"/>
          <p:cNvSpPr txBox="1"/>
          <p:nvPr/>
        </p:nvSpPr>
        <p:spPr>
          <a:xfrm>
            <a:off x="381000" y="5867401"/>
            <a:ext cx="8534400" cy="1200329"/>
          </a:xfrm>
          <a:prstGeom prst="rect">
            <a:avLst/>
          </a:prstGeom>
          <a:noFill/>
        </p:spPr>
        <p:txBody>
          <a:bodyPr wrap="square" rtlCol="0">
            <a:spAutoFit/>
          </a:bodyPr>
          <a:lstStyle/>
          <a:p>
            <a:pPr algn="ctr"/>
            <a:r>
              <a:rPr lang="en-US" b="1" dirty="0" smtClean="0"/>
              <a:t>Columbia Crew STS 107</a:t>
            </a:r>
          </a:p>
          <a:p>
            <a:pPr algn="ctr"/>
            <a:r>
              <a:rPr lang="en-US" dirty="0" smtClean="0"/>
              <a:t>(L to R) David M. Brown, Rick D. Husband, Laurel Clark, </a:t>
            </a:r>
            <a:r>
              <a:rPr lang="en-US" dirty="0" err="1" smtClean="0"/>
              <a:t>Kalpana</a:t>
            </a:r>
            <a:r>
              <a:rPr lang="en-US" dirty="0" smtClean="0"/>
              <a:t> </a:t>
            </a:r>
            <a:r>
              <a:rPr lang="en-US" dirty="0" err="1" smtClean="0"/>
              <a:t>Chawla</a:t>
            </a:r>
            <a:r>
              <a:rPr lang="en-US" dirty="0" smtClean="0"/>
              <a:t>, Michael P. Anderson, William C. McCool, </a:t>
            </a:r>
            <a:r>
              <a:rPr lang="en-US" dirty="0" err="1" smtClean="0"/>
              <a:t>Ilan</a:t>
            </a:r>
            <a:r>
              <a:rPr lang="en-US" dirty="0" smtClean="0"/>
              <a:t> Ramon  </a:t>
            </a:r>
          </a:p>
          <a:p>
            <a:pPr algn="ctr"/>
            <a:endParaRPr lang="en-US" dirty="0"/>
          </a:p>
        </p:txBody>
      </p:sp>
    </p:spTree>
  </p:cSld>
  <p:clrMapOvr>
    <a:masterClrMapping/>
  </p:clrMapOvr>
  <p:transition advClick="0" advTm="5000"/>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CAIB photo Buzzard, Ride, Gehman comp.jpg"/>
          <p:cNvPicPr>
            <a:picLocks noChangeAspect="1"/>
          </p:cNvPicPr>
          <p:nvPr/>
        </p:nvPicPr>
        <p:blipFill>
          <a:blip r:embed="rId2" cstate="print"/>
          <a:stretch>
            <a:fillRect/>
          </a:stretch>
        </p:blipFill>
        <p:spPr>
          <a:xfrm>
            <a:off x="990600" y="1066800"/>
            <a:ext cx="7285136" cy="4958730"/>
          </a:xfrm>
          <a:prstGeom prst="rect">
            <a:avLst/>
          </a:prstGeom>
        </p:spPr>
      </p:pic>
      <p:sp>
        <p:nvSpPr>
          <p:cNvPr id="3" name="TextBox 2"/>
          <p:cNvSpPr txBox="1"/>
          <p:nvPr/>
        </p:nvSpPr>
        <p:spPr>
          <a:xfrm>
            <a:off x="762000" y="381000"/>
            <a:ext cx="7696200" cy="461665"/>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rPr>
              <a:t>Columbia Accident Investigation Board</a:t>
            </a:r>
            <a:endParaRPr lang="en-US" sz="2400" b="1" dirty="0">
              <a:effectLst>
                <a:outerShdw blurRad="38100" dist="38100" dir="2700000" algn="tl">
                  <a:srgbClr val="000000">
                    <a:alpha val="43137"/>
                  </a:srgbClr>
                </a:outerShdw>
              </a:effectLst>
            </a:endParaRPr>
          </a:p>
        </p:txBody>
      </p:sp>
      <p:sp>
        <p:nvSpPr>
          <p:cNvPr id="4" name="TextBox 3"/>
          <p:cNvSpPr txBox="1"/>
          <p:nvPr/>
        </p:nvSpPr>
        <p:spPr>
          <a:xfrm>
            <a:off x="1219200" y="6248400"/>
            <a:ext cx="6629400" cy="369332"/>
          </a:xfrm>
          <a:prstGeom prst="rect">
            <a:avLst/>
          </a:prstGeom>
          <a:noFill/>
        </p:spPr>
        <p:txBody>
          <a:bodyPr wrap="square" rtlCol="0">
            <a:spAutoFit/>
          </a:bodyPr>
          <a:lstStyle/>
          <a:p>
            <a:pPr algn="ctr"/>
            <a:r>
              <a:rPr lang="en-US" dirty="0" smtClean="0"/>
              <a:t>Frank Buzzard, Dr. Sally Ride, Admiral Harold </a:t>
            </a:r>
            <a:r>
              <a:rPr lang="en-US" dirty="0" err="1" smtClean="0"/>
              <a:t>Gehman</a:t>
            </a:r>
            <a:endParaRPr lang="en-US" dirty="0"/>
          </a:p>
        </p:txBody>
      </p:sp>
    </p:spTree>
  </p:cSld>
  <p:clrMapOvr>
    <a:masterClrMapping/>
  </p:clrMapOvr>
  <p:transition advClick="0" advTm="5000"/>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rtlCol="0">
            <a:normAutofit/>
          </a:bodyPr>
          <a:lstStyle/>
          <a:p>
            <a:pPr eaLnBrk="1" fontAlgn="auto" hangingPunct="1">
              <a:spcAft>
                <a:spcPts val="0"/>
              </a:spcAft>
              <a:defRPr/>
            </a:pPr>
            <a:r>
              <a:rPr lang="en-US" sz="2800" dirty="0" smtClean="0">
                <a:solidFill>
                  <a:schemeClr val="tx1"/>
                </a:solidFill>
                <a:effectLst/>
              </a:rPr>
              <a:t>Flight experience leads to safety improvements</a:t>
            </a:r>
            <a:endParaRPr lang="en-US" sz="2800" dirty="0">
              <a:solidFill>
                <a:schemeClr val="tx1"/>
              </a:solidFill>
              <a:effectLst/>
            </a:endParaRPr>
          </a:p>
        </p:txBody>
      </p:sp>
      <p:sp>
        <p:nvSpPr>
          <p:cNvPr id="3" name="Content Placeholder 2"/>
          <p:cNvSpPr>
            <a:spLocks noGrp="1"/>
          </p:cNvSpPr>
          <p:nvPr>
            <p:ph idx="1"/>
          </p:nvPr>
        </p:nvSpPr>
        <p:spPr>
          <a:xfrm>
            <a:off x="381000" y="1143000"/>
            <a:ext cx="8610600" cy="5562600"/>
          </a:xfrm>
        </p:spPr>
        <p:txBody>
          <a:bodyPr rtlCol="0">
            <a:noAutofit/>
          </a:bodyPr>
          <a:lstStyle/>
          <a:p>
            <a:pPr eaLnBrk="1" fontAlgn="auto" hangingPunct="1">
              <a:spcAft>
                <a:spcPts val="0"/>
              </a:spcAft>
              <a:buFont typeface="Arial" pitchFamily="34" charset="0"/>
              <a:buChar char="•"/>
              <a:defRPr/>
            </a:pPr>
            <a:r>
              <a:rPr lang="en-US" sz="2000" dirty="0" smtClean="0"/>
              <a:t>Dramatically improved SRB field joint design post Challenger </a:t>
            </a:r>
          </a:p>
          <a:p>
            <a:pPr eaLnBrk="1" fontAlgn="auto" hangingPunct="1">
              <a:spcAft>
                <a:spcPts val="0"/>
              </a:spcAft>
              <a:buFont typeface="Arial" pitchFamily="34" charset="0"/>
              <a:buChar char="•"/>
              <a:defRPr/>
            </a:pPr>
            <a:r>
              <a:rPr lang="en-US" sz="2000" dirty="0" smtClean="0"/>
              <a:t>ET insulation shedding reduction and design changes post Columbia</a:t>
            </a:r>
          </a:p>
          <a:p>
            <a:pPr eaLnBrk="1" fontAlgn="auto" hangingPunct="1">
              <a:spcAft>
                <a:spcPts val="0"/>
              </a:spcAft>
              <a:buFont typeface="Arial" pitchFamily="34" charset="0"/>
              <a:buChar char="•"/>
              <a:defRPr/>
            </a:pPr>
            <a:r>
              <a:rPr lang="en-US" sz="2000" dirty="0" smtClean="0"/>
              <a:t>Two </a:t>
            </a:r>
            <a:r>
              <a:rPr lang="en-US" sz="2000" dirty="0"/>
              <a:t>GPC failures on STS-9 due to generic age </a:t>
            </a:r>
            <a:r>
              <a:rPr lang="en-US" sz="2000" dirty="0" smtClean="0"/>
              <a:t>related  </a:t>
            </a:r>
            <a:r>
              <a:rPr lang="en-US" sz="2000" dirty="0"/>
              <a:t>dendrite growth on computer </a:t>
            </a:r>
            <a:r>
              <a:rPr lang="en-US" sz="2000" dirty="0" smtClean="0"/>
              <a:t>boards solved by AP101B GPC upgrade </a:t>
            </a:r>
          </a:p>
          <a:p>
            <a:pPr eaLnBrk="1" fontAlgn="auto" hangingPunct="1">
              <a:spcAft>
                <a:spcPts val="0"/>
              </a:spcAft>
              <a:buFont typeface="Arial" pitchFamily="34" charset="0"/>
              <a:buChar char="•"/>
              <a:defRPr/>
            </a:pPr>
            <a:r>
              <a:rPr lang="en-US" sz="2000" dirty="0" smtClean="0"/>
              <a:t>STS-9 APU fuel line cracks/hydrazine leak and APU turbine blade cracks initiates IAPU safety enhancements for Orbiter and SRB</a:t>
            </a:r>
          </a:p>
          <a:p>
            <a:pPr eaLnBrk="1" fontAlgn="auto" hangingPunct="1">
              <a:spcAft>
                <a:spcPts val="0"/>
              </a:spcAft>
              <a:buFont typeface="Arial" pitchFamily="34" charset="0"/>
              <a:buChar char="•"/>
              <a:defRPr/>
            </a:pPr>
            <a:r>
              <a:rPr lang="en-US" sz="2000" dirty="0" smtClean="0"/>
              <a:t>Significant safety margin improvements from redesigned  SSME  </a:t>
            </a:r>
            <a:r>
              <a:rPr lang="en-US" sz="2000" dirty="0" err="1" smtClean="0"/>
              <a:t>turbopumps</a:t>
            </a:r>
            <a:r>
              <a:rPr lang="en-US" sz="2000" dirty="0" smtClean="0"/>
              <a:t> HPFTP HPOTP, Block 2 SSME controller, and Large Throat Main Combustion Chamber-LTMCC</a:t>
            </a:r>
          </a:p>
          <a:p>
            <a:pPr eaLnBrk="1" fontAlgn="auto" hangingPunct="1">
              <a:spcAft>
                <a:spcPts val="0"/>
              </a:spcAft>
              <a:buFont typeface="Arial" pitchFamily="34" charset="0"/>
              <a:buChar char="•"/>
              <a:defRPr/>
            </a:pPr>
            <a:r>
              <a:rPr lang="en-US" sz="2000" dirty="0" smtClean="0"/>
              <a:t>Evolved External Tank design improves payload to orbit and enables ISS at 51.6 deg inclination.  LWT, SLWT, Aluminum Lithium tank</a:t>
            </a:r>
          </a:p>
          <a:p>
            <a:pPr eaLnBrk="1" fontAlgn="auto" hangingPunct="1">
              <a:spcAft>
                <a:spcPts val="0"/>
              </a:spcAft>
              <a:buFont typeface="Arial" pitchFamily="34" charset="0"/>
              <a:buChar char="•"/>
              <a:defRPr/>
            </a:pPr>
            <a:r>
              <a:rPr lang="en-US" sz="2000" dirty="0" smtClean="0"/>
              <a:t>Improved tires, brakes, and drag chute</a:t>
            </a:r>
          </a:p>
          <a:p>
            <a:pPr eaLnBrk="1" fontAlgn="auto" hangingPunct="1">
              <a:spcAft>
                <a:spcPts val="0"/>
              </a:spcAft>
              <a:buFont typeface="Arial" pitchFamily="34" charset="0"/>
              <a:buChar char="•"/>
              <a:defRPr/>
            </a:pPr>
            <a:r>
              <a:rPr lang="en-US" sz="2000" dirty="0" smtClean="0"/>
              <a:t>Haines IMU upgrade solves life issues and improves performance.</a:t>
            </a:r>
          </a:p>
          <a:p>
            <a:pPr eaLnBrk="1" fontAlgn="auto" hangingPunct="1">
              <a:spcAft>
                <a:spcPts val="0"/>
              </a:spcAft>
              <a:buFont typeface="Arial" pitchFamily="34" charset="0"/>
              <a:buChar char="•"/>
              <a:defRPr/>
            </a:pPr>
            <a:r>
              <a:rPr lang="en-US" sz="2000" dirty="0" smtClean="0"/>
              <a:t>Continuous  improvement in space suits, gloves, and </a:t>
            </a:r>
            <a:r>
              <a:rPr lang="en-US" sz="2000" dirty="0" err="1" smtClean="0"/>
              <a:t>onorbit</a:t>
            </a:r>
            <a:r>
              <a:rPr lang="en-US" sz="2000" dirty="0" smtClean="0"/>
              <a:t> tools.</a:t>
            </a:r>
          </a:p>
          <a:p>
            <a:pPr eaLnBrk="1" fontAlgn="auto" hangingPunct="1">
              <a:spcAft>
                <a:spcPts val="0"/>
              </a:spcAft>
              <a:buFont typeface="Arial" pitchFamily="34" charset="0"/>
              <a:buChar char="•"/>
              <a:defRPr/>
            </a:pPr>
            <a:endParaRPr lang="en-US" sz="2000" dirty="0"/>
          </a:p>
          <a:p>
            <a:pPr eaLnBrk="1" fontAlgn="auto" hangingPunct="1">
              <a:spcAft>
                <a:spcPts val="0"/>
              </a:spcAft>
              <a:buFont typeface="Arial" pitchFamily="34" charset="0"/>
              <a:buChar char="•"/>
              <a:defRPr/>
            </a:pPr>
            <a:endParaRPr lang="en-US" sz="2000" dirty="0"/>
          </a:p>
        </p:txBody>
      </p:sp>
    </p:spTree>
  </p:cSld>
  <p:clrMapOvr>
    <a:masterClrMapping/>
  </p:clrMapOvr>
  <p:transition advClick="0" advTm="5000"/>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000" dirty="0" smtClean="0">
                <a:solidFill>
                  <a:schemeClr val="tx1"/>
                </a:solidFill>
                <a:effectLst/>
              </a:rPr>
              <a:t>We dreamed of a reusable space plane to build a space station--A transportation node to go to Mars.</a:t>
            </a:r>
            <a:endParaRPr lang="en-US" sz="3000" dirty="0">
              <a:solidFill>
                <a:schemeClr val="tx1"/>
              </a:solidFill>
              <a:effectLst/>
            </a:endParaRPr>
          </a:p>
        </p:txBody>
      </p:sp>
      <p:pic>
        <p:nvPicPr>
          <p:cNvPr id="4" name="Content Placeholder 3" descr="stsnixon.jpg"/>
          <p:cNvPicPr>
            <a:picLocks noGrp="1" noChangeAspect="1"/>
          </p:cNvPicPr>
          <p:nvPr>
            <p:ph idx="1"/>
          </p:nvPr>
        </p:nvPicPr>
        <p:blipFill>
          <a:blip r:embed="rId2" cstate="print"/>
          <a:stretch>
            <a:fillRect/>
          </a:stretch>
        </p:blipFill>
        <p:spPr>
          <a:xfrm>
            <a:off x="381000" y="1447800"/>
            <a:ext cx="4505325" cy="3495675"/>
          </a:xfrm>
        </p:spPr>
      </p:pic>
      <p:sp>
        <p:nvSpPr>
          <p:cNvPr id="5" name="TextBox 4"/>
          <p:cNvSpPr txBox="1"/>
          <p:nvPr/>
        </p:nvSpPr>
        <p:spPr>
          <a:xfrm>
            <a:off x="4876800" y="1295400"/>
            <a:ext cx="4267200" cy="5632311"/>
          </a:xfrm>
          <a:prstGeom prst="rect">
            <a:avLst/>
          </a:prstGeom>
          <a:noFill/>
        </p:spPr>
        <p:txBody>
          <a:bodyPr wrap="square" rtlCol="0">
            <a:spAutoFit/>
          </a:bodyPr>
          <a:lstStyle/>
          <a:p>
            <a:r>
              <a:rPr lang="en-US" dirty="0" smtClean="0"/>
              <a:t>“I have decided today that the United States should proceed at once with the development of an entirely new type of space transportation system designed to help transform the space frontier of the 1970's into familiar territory, easily accessible for human endeavor in the 1980's and '90's. </a:t>
            </a:r>
          </a:p>
          <a:p>
            <a:r>
              <a:rPr lang="en-US" dirty="0" smtClean="0"/>
              <a:t>This system will center on a space vehicle that can shuttle repeatedly from Earth to orbit and back. It will revolutionize transportation into near space, by routinizing it. It will take the astronomical costs out of astronautics. In short, it will go a long way toward delivering the rich benefits of practical space utilization and the valuable spinoffs from space efforts into the daily lives of Americans and all people.” Richard M Nixon</a:t>
            </a:r>
            <a:endParaRPr lang="en-US" dirty="0"/>
          </a:p>
        </p:txBody>
      </p:sp>
      <p:sp>
        <p:nvSpPr>
          <p:cNvPr id="6" name="TextBox 5"/>
          <p:cNvSpPr txBox="1"/>
          <p:nvPr/>
        </p:nvSpPr>
        <p:spPr>
          <a:xfrm>
            <a:off x="533400" y="5105400"/>
            <a:ext cx="4191000" cy="1477328"/>
          </a:xfrm>
          <a:prstGeom prst="rect">
            <a:avLst/>
          </a:prstGeom>
          <a:noFill/>
        </p:spPr>
        <p:txBody>
          <a:bodyPr wrap="square" rtlCol="0">
            <a:spAutoFit/>
          </a:bodyPr>
          <a:lstStyle/>
          <a:p>
            <a:r>
              <a:rPr lang="en-US" i="1" dirty="0" smtClean="0"/>
              <a:t>President Richard M. Nixon and NASA Administrator James C. Fletcher announced the Space Shuttle program had received final approval in San Clemente, California, on 5 January 1972. </a:t>
            </a:r>
            <a:endParaRPr lang="en-US" dirty="0"/>
          </a:p>
        </p:txBody>
      </p:sp>
    </p:spTree>
  </p:cSld>
  <p:clrMapOvr>
    <a:masterClrMapping/>
  </p:clrMapOvr>
  <p:transition advClick="0" advTm="5000"/>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effectLst/>
              </a:rPr>
              <a:t>Chief Engineer reflections on design changes</a:t>
            </a:r>
            <a:endParaRPr lang="en-US" dirty="0">
              <a:solidFill>
                <a:schemeClr val="tx1"/>
              </a:solidFill>
              <a:effectLst/>
            </a:endParaRPr>
          </a:p>
        </p:txBody>
      </p:sp>
      <p:sp>
        <p:nvSpPr>
          <p:cNvPr id="3" name="Content Placeholder 2"/>
          <p:cNvSpPr>
            <a:spLocks noGrp="1"/>
          </p:cNvSpPr>
          <p:nvPr>
            <p:ph idx="1"/>
          </p:nvPr>
        </p:nvSpPr>
        <p:spPr>
          <a:xfrm>
            <a:off x="304800" y="1600200"/>
            <a:ext cx="8839200" cy="4530725"/>
          </a:xfrm>
        </p:spPr>
        <p:txBody>
          <a:bodyPr>
            <a:normAutofit fontScale="92500" lnSpcReduction="10000"/>
          </a:bodyPr>
          <a:lstStyle/>
          <a:p>
            <a:pPr>
              <a:defRPr/>
            </a:pPr>
            <a:r>
              <a:rPr lang="en-US" dirty="0" smtClean="0"/>
              <a:t>Flying with design deficiencies you think you understand completely requires extreme caution.  Challenge the test data and modeling.  Have a healthy skepticism.  Beware success induced complacency when flight data says, “it </a:t>
            </a:r>
            <a:r>
              <a:rPr lang="en-US" dirty="0" err="1" smtClean="0"/>
              <a:t>ain’t</a:t>
            </a:r>
            <a:r>
              <a:rPr lang="en-US" dirty="0" smtClean="0"/>
              <a:t> doing what I expected!” </a:t>
            </a:r>
          </a:p>
          <a:p>
            <a:pPr>
              <a:defRPr/>
            </a:pPr>
            <a:r>
              <a:rPr lang="en-US" dirty="0" smtClean="0"/>
              <a:t>Deciding between necessary redesigns and “better is the enemy of good enough” improvements is difficult.  Quantitative risk assessment of before and after change is vital.</a:t>
            </a:r>
          </a:p>
          <a:p>
            <a:endParaRPr lang="en-US" dirty="0"/>
          </a:p>
        </p:txBody>
      </p:sp>
    </p:spTree>
  </p:cSld>
  <p:clrMapOvr>
    <a:masterClrMapping/>
  </p:clrMapOvr>
  <p:transition advClick="0" advTm="5000"/>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152401"/>
            <a:ext cx="9144000" cy="1631216"/>
          </a:xfrm>
          <a:prstGeom prst="rect">
            <a:avLst/>
          </a:prstGeom>
          <a:noFill/>
        </p:spPr>
        <p:txBody>
          <a:bodyPr wrap="square" rtlCol="0">
            <a:spAutoFit/>
          </a:bodyPr>
          <a:lstStyle/>
          <a:p>
            <a:pPr algn="ctr"/>
            <a:r>
              <a:rPr lang="en-US" sz="2000" dirty="0" smtClean="0"/>
              <a:t>We redesigned Space Station Freedom adding Russia in 1994.  Shuttle visited MIR space station 10 times between 1994 and 1998.  Seven American astronauts flew to MIR.  16 nations collaborated and cooperated to learn to work with our Russian colleagues to support MIR and then redesign and  build the International Space Station—ISS.</a:t>
            </a:r>
            <a:endParaRPr lang="en-US" sz="2000" dirty="0"/>
          </a:p>
        </p:txBody>
      </p:sp>
      <p:pic>
        <p:nvPicPr>
          <p:cNvPr id="5" name="Picture 4" descr="Atlantis_Docked_to_Mir.jpg"/>
          <p:cNvPicPr>
            <a:picLocks noChangeAspect="1"/>
          </p:cNvPicPr>
          <p:nvPr/>
        </p:nvPicPr>
        <p:blipFill>
          <a:blip r:embed="rId2" cstate="print"/>
          <a:stretch>
            <a:fillRect/>
          </a:stretch>
        </p:blipFill>
        <p:spPr>
          <a:xfrm>
            <a:off x="1600200" y="1828801"/>
            <a:ext cx="5715000" cy="5029199"/>
          </a:xfrm>
          <a:prstGeom prst="rect">
            <a:avLst/>
          </a:prstGeom>
        </p:spPr>
      </p:pic>
    </p:spTree>
  </p:cSld>
  <p:clrMapOvr>
    <a:masterClrMapping/>
  </p:clrMapOvr>
  <p:transition advClick="0" advTm="5000"/>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533400" y="228600"/>
            <a:ext cx="8001000" cy="830997"/>
          </a:xfrm>
          <a:prstGeom prst="rect">
            <a:avLst/>
          </a:prstGeom>
          <a:noFill/>
        </p:spPr>
        <p:txBody>
          <a:bodyPr wrap="square" rtlCol="0">
            <a:spAutoFit/>
          </a:bodyPr>
          <a:lstStyle/>
          <a:p>
            <a:pPr algn="ctr"/>
            <a:r>
              <a:rPr lang="en-US" sz="2400" dirty="0" smtClean="0">
                <a:effectLst>
                  <a:outerShdw blurRad="38100" dist="38100" dir="2700000" algn="tl">
                    <a:srgbClr val="000000">
                      <a:alpha val="43137"/>
                    </a:srgbClr>
                  </a:outerShdw>
                </a:effectLst>
              </a:rPr>
              <a:t>And now, if we have the national will and leadership,  on to Mars and exploring our Solar System</a:t>
            </a:r>
            <a:endParaRPr lang="en-US" sz="2400" dirty="0">
              <a:effectLst>
                <a:outerShdw blurRad="38100" dist="38100" dir="2700000" algn="tl">
                  <a:srgbClr val="000000">
                    <a:alpha val="43137"/>
                  </a:srgbClr>
                </a:outerShdw>
              </a:effectLst>
            </a:endParaRPr>
          </a:p>
        </p:txBody>
      </p:sp>
      <p:pic>
        <p:nvPicPr>
          <p:cNvPr id="5" name="Picture 4" descr="Shuttle and Columbus ships1.jpg"/>
          <p:cNvPicPr>
            <a:picLocks noChangeAspect="1"/>
          </p:cNvPicPr>
          <p:nvPr/>
        </p:nvPicPr>
        <p:blipFill>
          <a:blip r:embed="rId2" cstate="print"/>
          <a:stretch>
            <a:fillRect/>
          </a:stretch>
        </p:blipFill>
        <p:spPr>
          <a:xfrm>
            <a:off x="838200" y="1066800"/>
            <a:ext cx="7493000" cy="5619750"/>
          </a:xfrm>
          <a:prstGeom prst="rect">
            <a:avLst/>
          </a:prstGeom>
        </p:spPr>
      </p:pic>
    </p:spTree>
  </p:cSld>
  <p:clrMapOvr>
    <a:masterClrMapping/>
  </p:clrMapOvr>
  <p:transition advClick="0" advTm="5000"/>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905000" y="2362200"/>
            <a:ext cx="5334000" cy="2739211"/>
          </a:xfrm>
          <a:prstGeom prst="rect">
            <a:avLst/>
          </a:prstGeom>
        </p:spPr>
        <p:txBody>
          <a:bodyPr wrap="square">
            <a:spAutoFit/>
          </a:bodyPr>
          <a:lstStyle/>
          <a:p>
            <a:pPr lvl="0" algn="ctr"/>
            <a:r>
              <a:rPr lang="en-US" sz="3200" dirty="0" smtClean="0">
                <a:solidFill>
                  <a:srgbClr val="FFFFFF"/>
                </a:solidFill>
              </a:rPr>
              <a:t>You can view video and slides for this lecture at my website</a:t>
            </a:r>
          </a:p>
          <a:p>
            <a:pPr lvl="0"/>
            <a:endParaRPr lang="en-US" sz="3200" dirty="0" smtClean="0">
              <a:solidFill>
                <a:srgbClr val="FFFFFF"/>
              </a:solidFill>
            </a:endParaRPr>
          </a:p>
          <a:p>
            <a:pPr lvl="0" algn="ctr"/>
            <a:r>
              <a:rPr lang="en-US" sz="4400" dirty="0" smtClean="0">
                <a:solidFill>
                  <a:srgbClr val="FFFFFF"/>
                </a:solidFill>
              </a:rPr>
              <a:t>frankbuzzard.com</a:t>
            </a:r>
            <a:endParaRPr lang="en-US" sz="4400" dirty="0">
              <a:solidFill>
                <a:srgbClr val="FFFFFF"/>
              </a:solidFill>
            </a:endParaRPr>
          </a:p>
        </p:txBody>
      </p:sp>
    </p:spTree>
  </p:cSld>
  <p:clrMapOvr>
    <a:masterClrMapping/>
  </p:clrMapOvr>
  <p:transition advClick="0" advTm="5000"/>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000" dirty="0" smtClean="0">
                <a:solidFill>
                  <a:schemeClr val="tx1"/>
                </a:solidFill>
                <a:effectLst/>
              </a:rPr>
              <a:t>Space Shuttle design evolution was highly driven by budget constraints. Reusability and airline-like operation would reduce cost was the goal.</a:t>
            </a:r>
            <a:endParaRPr lang="en-US" dirty="0">
              <a:solidFill>
                <a:schemeClr val="tx1"/>
              </a:solidFill>
              <a:effectLst/>
            </a:endParaRPr>
          </a:p>
        </p:txBody>
      </p:sp>
      <p:pic>
        <p:nvPicPr>
          <p:cNvPr id="4" name="Content Placeholder 3" descr="Space_Shuttle_concepts.jpg"/>
          <p:cNvPicPr>
            <a:picLocks noGrp="1" noChangeAspect="1"/>
          </p:cNvPicPr>
          <p:nvPr>
            <p:ph idx="1"/>
          </p:nvPr>
        </p:nvPicPr>
        <p:blipFill>
          <a:blip r:embed="rId2" cstate="print"/>
          <a:stretch>
            <a:fillRect/>
          </a:stretch>
        </p:blipFill>
        <p:spPr>
          <a:xfrm>
            <a:off x="351611" y="1676400"/>
            <a:ext cx="3915589" cy="4923854"/>
          </a:xfrm>
        </p:spPr>
      </p:pic>
      <p:pic>
        <p:nvPicPr>
          <p:cNvPr id="6" name="Picture 5" descr="space-shuttle-launch.jpg"/>
          <p:cNvPicPr>
            <a:picLocks noChangeAspect="1"/>
          </p:cNvPicPr>
          <p:nvPr/>
        </p:nvPicPr>
        <p:blipFill>
          <a:blip r:embed="rId3" cstate="print"/>
          <a:stretch>
            <a:fillRect/>
          </a:stretch>
        </p:blipFill>
        <p:spPr>
          <a:xfrm>
            <a:off x="4572000" y="1676400"/>
            <a:ext cx="4442799" cy="4876800"/>
          </a:xfrm>
          <a:prstGeom prst="rect">
            <a:avLst/>
          </a:prstGeom>
        </p:spPr>
      </p:pic>
    </p:spTree>
  </p:cSld>
  <p:clrMapOvr>
    <a:masterClrMapping/>
  </p:clrMapOvr>
  <p:transition advClick="0" advTm="5000"/>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effectLst/>
              </a:rPr>
              <a:t>NASA had awesome technical challenges to overcome.</a:t>
            </a:r>
            <a:endParaRPr lang="en-US" dirty="0">
              <a:solidFill>
                <a:schemeClr val="tx1"/>
              </a:solidFill>
              <a:effectLst/>
            </a:endParaRPr>
          </a:p>
        </p:txBody>
      </p:sp>
      <p:sp>
        <p:nvSpPr>
          <p:cNvPr id="3" name="Content Placeholder 2"/>
          <p:cNvSpPr>
            <a:spLocks noGrp="1"/>
          </p:cNvSpPr>
          <p:nvPr>
            <p:ph idx="1"/>
          </p:nvPr>
        </p:nvSpPr>
        <p:spPr>
          <a:xfrm>
            <a:off x="457200" y="1600200"/>
            <a:ext cx="8458200" cy="5029200"/>
          </a:xfrm>
        </p:spPr>
        <p:txBody>
          <a:bodyPr>
            <a:normAutofit fontScale="85000" lnSpcReduction="20000"/>
          </a:bodyPr>
          <a:lstStyle/>
          <a:p>
            <a:r>
              <a:rPr lang="en-US" dirty="0" smtClean="0"/>
              <a:t>MSFC— New structures and materials development, testing and certification. Reusable SSME &amp; RSRM/SRB systems. The External Tank/ET is the structural backbone of the system.</a:t>
            </a:r>
          </a:p>
          <a:p>
            <a:r>
              <a:rPr lang="en-US" dirty="0" smtClean="0"/>
              <a:t>SSC—SSME testing and certification test stands</a:t>
            </a:r>
          </a:p>
          <a:p>
            <a:r>
              <a:rPr lang="en-US" dirty="0" smtClean="0"/>
              <a:t>KSC—New and modified launch and landing facilities, Shuttle element and payload processing &amp; checkout, SRB recovery, Orbiter post landing </a:t>
            </a:r>
            <a:r>
              <a:rPr lang="en-US" dirty="0" err="1" smtClean="0"/>
              <a:t>safing</a:t>
            </a:r>
            <a:r>
              <a:rPr lang="en-US" dirty="0" smtClean="0"/>
              <a:t>, and Orbiter turnaround for the next mission in the Orbiter Processing Facility/OPF.</a:t>
            </a:r>
          </a:p>
          <a:p>
            <a:r>
              <a:rPr lang="en-US" dirty="0" smtClean="0"/>
              <a:t>JSC—Mission operations, crew training, Orbiter systems with life support, FOFS avionics, Remote Manipulator System/RMS integration, reusable TPS, system integration and program management</a:t>
            </a:r>
            <a:endParaRPr lang="en-US" dirty="0"/>
          </a:p>
        </p:txBody>
      </p:sp>
    </p:spTree>
  </p:cSld>
  <p:clrMapOvr>
    <a:masterClrMapping/>
  </p:clrMapOvr>
  <p:transition advClick="0" advTm="5000"/>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762000"/>
          </a:xfrm>
        </p:spPr>
        <p:txBody>
          <a:bodyPr>
            <a:normAutofit fontScale="90000"/>
          </a:bodyPr>
          <a:lstStyle/>
          <a:p>
            <a:r>
              <a:rPr lang="en-US" sz="3600" dirty="0" smtClean="0">
                <a:solidFill>
                  <a:schemeClr val="tx1"/>
                </a:solidFill>
                <a:effectLst/>
              </a:rPr>
              <a:t>NASA accomplished major testing for first flight</a:t>
            </a:r>
            <a:endParaRPr lang="en-US" sz="3600" dirty="0">
              <a:solidFill>
                <a:schemeClr val="tx1"/>
              </a:solidFill>
              <a:effectLst/>
            </a:endParaRPr>
          </a:p>
        </p:txBody>
      </p:sp>
      <p:pic>
        <p:nvPicPr>
          <p:cNvPr id="4" name="Content Placeholder 3" descr="SSME test.jpg"/>
          <p:cNvPicPr>
            <a:picLocks noGrp="1" noChangeAspect="1"/>
          </p:cNvPicPr>
          <p:nvPr>
            <p:ph idx="1"/>
          </p:nvPr>
        </p:nvPicPr>
        <p:blipFill>
          <a:blip r:embed="rId2" cstate="print"/>
          <a:stretch>
            <a:fillRect/>
          </a:stretch>
        </p:blipFill>
        <p:spPr>
          <a:xfrm>
            <a:off x="457200" y="1143000"/>
            <a:ext cx="2738818" cy="3429000"/>
          </a:xfrm>
        </p:spPr>
      </p:pic>
      <p:pic>
        <p:nvPicPr>
          <p:cNvPr id="5" name="Picture 4" descr="SRB test.jpg"/>
          <p:cNvPicPr>
            <a:picLocks noChangeAspect="1"/>
          </p:cNvPicPr>
          <p:nvPr/>
        </p:nvPicPr>
        <p:blipFill>
          <a:blip r:embed="rId3" cstate="print"/>
          <a:stretch>
            <a:fillRect/>
          </a:stretch>
        </p:blipFill>
        <p:spPr>
          <a:xfrm>
            <a:off x="3505200" y="1143000"/>
            <a:ext cx="5200650" cy="3448257"/>
          </a:xfrm>
          <a:prstGeom prst="rect">
            <a:avLst/>
          </a:prstGeom>
        </p:spPr>
      </p:pic>
      <p:sp>
        <p:nvSpPr>
          <p:cNvPr id="6" name="TextBox 5"/>
          <p:cNvSpPr txBox="1"/>
          <p:nvPr/>
        </p:nvSpPr>
        <p:spPr>
          <a:xfrm>
            <a:off x="304800" y="4648200"/>
            <a:ext cx="3048000" cy="2031325"/>
          </a:xfrm>
          <a:prstGeom prst="rect">
            <a:avLst/>
          </a:prstGeom>
          <a:noFill/>
        </p:spPr>
        <p:txBody>
          <a:bodyPr wrap="square" rtlCol="0">
            <a:spAutoFit/>
          </a:bodyPr>
          <a:lstStyle/>
          <a:p>
            <a:r>
              <a:rPr lang="en-US" dirty="0" smtClean="0"/>
              <a:t>Space Shuttle main engine Testing at </a:t>
            </a:r>
            <a:r>
              <a:rPr lang="en-US" dirty="0" err="1" smtClean="0"/>
              <a:t>Stennis</a:t>
            </a:r>
            <a:r>
              <a:rPr lang="en-US" dirty="0" smtClean="0"/>
              <a:t> Space Center, MS.</a:t>
            </a:r>
          </a:p>
          <a:p>
            <a:r>
              <a:rPr lang="en-US" dirty="0" smtClean="0"/>
              <a:t>LH2/LO2 with 512K </a:t>
            </a:r>
            <a:r>
              <a:rPr lang="en-US" dirty="0" err="1" smtClean="0"/>
              <a:t>lbf</a:t>
            </a:r>
            <a:r>
              <a:rPr lang="en-US" dirty="0" smtClean="0"/>
              <a:t> thrust.  SSME is the first </a:t>
            </a:r>
            <a:r>
              <a:rPr lang="en-US" dirty="0" err="1" smtClean="0"/>
              <a:t>throttleable</a:t>
            </a:r>
            <a:r>
              <a:rPr lang="en-US" dirty="0" smtClean="0"/>
              <a:t> and </a:t>
            </a:r>
            <a:r>
              <a:rPr lang="en-US" dirty="0" err="1" smtClean="0"/>
              <a:t>reuseable</a:t>
            </a:r>
            <a:r>
              <a:rPr lang="en-US" dirty="0" smtClean="0"/>
              <a:t> rocket engine  </a:t>
            </a:r>
            <a:endParaRPr lang="en-US" dirty="0"/>
          </a:p>
        </p:txBody>
      </p:sp>
      <p:sp>
        <p:nvSpPr>
          <p:cNvPr id="7" name="TextBox 6"/>
          <p:cNvSpPr txBox="1"/>
          <p:nvPr/>
        </p:nvSpPr>
        <p:spPr>
          <a:xfrm>
            <a:off x="3581400" y="4549676"/>
            <a:ext cx="5257800" cy="2308324"/>
          </a:xfrm>
          <a:prstGeom prst="rect">
            <a:avLst/>
          </a:prstGeom>
          <a:noFill/>
        </p:spPr>
        <p:txBody>
          <a:bodyPr wrap="square" rtlCol="0">
            <a:spAutoFit/>
          </a:bodyPr>
          <a:lstStyle/>
          <a:p>
            <a:r>
              <a:rPr lang="en-US" dirty="0" smtClean="0"/>
              <a:t>Solid rocket motor testing at Promontory Utah  near site of the transcontinental railroad  meeting.  World’s largest solid rocket motor at 2.8 Mil </a:t>
            </a:r>
            <a:r>
              <a:rPr lang="en-US" dirty="0" err="1" smtClean="0"/>
              <a:t>lbf</a:t>
            </a:r>
            <a:r>
              <a:rPr lang="en-US" dirty="0" smtClean="0"/>
              <a:t> liftoff thrust and weighing 1.3 mil lbs while burning   for 122 seconds.  The SRM parachutes into the Atlantic 122 </a:t>
            </a:r>
            <a:r>
              <a:rPr lang="en-US" dirty="0" err="1" smtClean="0"/>
              <a:t>nmi</a:t>
            </a:r>
            <a:r>
              <a:rPr lang="en-US" dirty="0" smtClean="0"/>
              <a:t> downrange and is recovered and reused multiple times.</a:t>
            </a:r>
          </a:p>
          <a:p>
            <a:pPr algn="ctr"/>
            <a:endParaRPr lang="en-US" dirty="0"/>
          </a:p>
        </p:txBody>
      </p:sp>
    </p:spTree>
  </p:cSld>
  <p:clrMapOvr>
    <a:masterClrMapping/>
  </p:clrMapOvr>
  <p:transition advClick="0" advTm="5000"/>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68362"/>
          </a:xfrm>
        </p:spPr>
        <p:txBody>
          <a:bodyPr>
            <a:normAutofit fontScale="90000"/>
          </a:bodyPr>
          <a:lstStyle/>
          <a:p>
            <a:r>
              <a:rPr lang="en-US" sz="3600" dirty="0" smtClean="0">
                <a:solidFill>
                  <a:schemeClr val="tx1"/>
                </a:solidFill>
                <a:effectLst/>
              </a:rPr>
              <a:t>NASA accomplished major testing for first flight</a:t>
            </a:r>
            <a:endParaRPr lang="en-US" sz="3600" dirty="0">
              <a:solidFill>
                <a:schemeClr val="tx1"/>
              </a:solidFill>
              <a:effectLst/>
            </a:endParaRPr>
          </a:p>
        </p:txBody>
      </p:sp>
      <p:pic>
        <p:nvPicPr>
          <p:cNvPr id="6" name="Content Placeholder 5" descr="Shuttle Renetry wind tunnel test 1975.jpg"/>
          <p:cNvPicPr>
            <a:picLocks noGrp="1" noChangeAspect="1"/>
          </p:cNvPicPr>
          <p:nvPr>
            <p:ph idx="1"/>
          </p:nvPr>
        </p:nvPicPr>
        <p:blipFill>
          <a:blip r:embed="rId2" cstate="print"/>
          <a:stretch>
            <a:fillRect/>
          </a:stretch>
        </p:blipFill>
        <p:spPr>
          <a:xfrm>
            <a:off x="304800" y="990600"/>
            <a:ext cx="3771900" cy="3017520"/>
          </a:xfrm>
        </p:spPr>
      </p:pic>
      <p:sp>
        <p:nvSpPr>
          <p:cNvPr id="7" name="TextBox 6"/>
          <p:cNvSpPr txBox="1"/>
          <p:nvPr/>
        </p:nvSpPr>
        <p:spPr>
          <a:xfrm>
            <a:off x="381000" y="4343400"/>
            <a:ext cx="3657600" cy="1938992"/>
          </a:xfrm>
          <a:prstGeom prst="rect">
            <a:avLst/>
          </a:prstGeom>
          <a:noFill/>
        </p:spPr>
        <p:txBody>
          <a:bodyPr wrap="square" rtlCol="0">
            <a:spAutoFit/>
          </a:bodyPr>
          <a:lstStyle/>
          <a:p>
            <a:pPr algn="ctr"/>
            <a:r>
              <a:rPr lang="en-US" sz="2400" dirty="0" smtClean="0"/>
              <a:t>1975 Langley Research Center reentry wind tunnel test with electron beam simulating ionized flow at Mach 25</a:t>
            </a:r>
            <a:endParaRPr lang="en-US" sz="2400" dirty="0"/>
          </a:p>
        </p:txBody>
      </p:sp>
      <p:pic>
        <p:nvPicPr>
          <p:cNvPr id="8" name="Picture 7" descr="Shuttle Stack Wind Tunnel test.jpg"/>
          <p:cNvPicPr>
            <a:picLocks noChangeAspect="1"/>
          </p:cNvPicPr>
          <p:nvPr/>
        </p:nvPicPr>
        <p:blipFill>
          <a:blip r:embed="rId3" cstate="print"/>
          <a:stretch>
            <a:fillRect/>
          </a:stretch>
        </p:blipFill>
        <p:spPr>
          <a:xfrm>
            <a:off x="4257446" y="971551"/>
            <a:ext cx="4048354" cy="3036264"/>
          </a:xfrm>
          <a:prstGeom prst="rect">
            <a:avLst/>
          </a:prstGeom>
        </p:spPr>
      </p:pic>
      <p:sp>
        <p:nvSpPr>
          <p:cNvPr id="9" name="TextBox 8"/>
          <p:cNvSpPr txBox="1"/>
          <p:nvPr/>
        </p:nvSpPr>
        <p:spPr>
          <a:xfrm>
            <a:off x="4495800" y="4343400"/>
            <a:ext cx="3810000" cy="1938992"/>
          </a:xfrm>
          <a:prstGeom prst="rect">
            <a:avLst/>
          </a:prstGeom>
          <a:noFill/>
        </p:spPr>
        <p:txBody>
          <a:bodyPr wrap="square" rtlCol="0">
            <a:spAutoFit/>
          </a:bodyPr>
          <a:lstStyle/>
          <a:p>
            <a:pPr algn="ctr"/>
            <a:r>
              <a:rPr lang="en-US" sz="2400" dirty="0" smtClean="0"/>
              <a:t>Glenn Research Center Shuttle  wind tunnel test with SRB and SSME rocket plumes simulating a failed main engine</a:t>
            </a:r>
            <a:endParaRPr lang="en-US" sz="2400" dirty="0"/>
          </a:p>
        </p:txBody>
      </p:sp>
    </p:spTree>
  </p:cSld>
  <p:clrMapOvr>
    <a:masterClrMapping/>
  </p:clrMapOvr>
  <p:transition advClick="0" advTm="5000"/>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715962"/>
          </a:xfrm>
        </p:spPr>
        <p:txBody>
          <a:bodyPr>
            <a:normAutofit/>
          </a:bodyPr>
          <a:lstStyle/>
          <a:p>
            <a:r>
              <a:rPr lang="en-US" sz="3200" dirty="0" smtClean="0">
                <a:solidFill>
                  <a:schemeClr val="tx1"/>
                </a:solidFill>
                <a:effectLst/>
              </a:rPr>
              <a:t>NASA accomplished major testing for first flight</a:t>
            </a:r>
            <a:endParaRPr lang="en-US" sz="3200" dirty="0">
              <a:solidFill>
                <a:schemeClr val="tx1"/>
              </a:solidFill>
              <a:effectLst/>
            </a:endParaRPr>
          </a:p>
        </p:txBody>
      </p:sp>
      <p:pic>
        <p:nvPicPr>
          <p:cNvPr id="4" name="Content Placeholder 3" descr="Shuttle TPS diagram.jpg"/>
          <p:cNvPicPr>
            <a:picLocks noGrp="1" noChangeAspect="1"/>
          </p:cNvPicPr>
          <p:nvPr>
            <p:ph idx="1"/>
          </p:nvPr>
        </p:nvPicPr>
        <p:blipFill>
          <a:blip r:embed="rId2" cstate="print"/>
          <a:stretch>
            <a:fillRect/>
          </a:stretch>
        </p:blipFill>
        <p:spPr>
          <a:xfrm>
            <a:off x="0" y="838200"/>
            <a:ext cx="5161199" cy="3505199"/>
          </a:xfrm>
        </p:spPr>
      </p:pic>
      <p:pic>
        <p:nvPicPr>
          <p:cNvPr id="5" name="Picture 4" descr="Shuttle leading edge design.jpg"/>
          <p:cNvPicPr>
            <a:picLocks noChangeAspect="1"/>
          </p:cNvPicPr>
          <p:nvPr/>
        </p:nvPicPr>
        <p:blipFill>
          <a:blip r:embed="rId3" cstate="print"/>
          <a:stretch>
            <a:fillRect/>
          </a:stretch>
        </p:blipFill>
        <p:spPr>
          <a:xfrm>
            <a:off x="5159365" y="838200"/>
            <a:ext cx="3967709" cy="2819400"/>
          </a:xfrm>
          <a:prstGeom prst="rect">
            <a:avLst/>
          </a:prstGeom>
        </p:spPr>
      </p:pic>
      <p:pic>
        <p:nvPicPr>
          <p:cNvPr id="6" name="Picture 5" descr="Shuttle heating pattern.jpg"/>
          <p:cNvPicPr>
            <a:picLocks noChangeAspect="1"/>
          </p:cNvPicPr>
          <p:nvPr/>
        </p:nvPicPr>
        <p:blipFill>
          <a:blip r:embed="rId4" cstate="print"/>
          <a:stretch>
            <a:fillRect/>
          </a:stretch>
        </p:blipFill>
        <p:spPr>
          <a:xfrm>
            <a:off x="152400" y="4401962"/>
            <a:ext cx="4495800" cy="2456038"/>
          </a:xfrm>
          <a:prstGeom prst="rect">
            <a:avLst/>
          </a:prstGeom>
        </p:spPr>
      </p:pic>
      <p:pic>
        <p:nvPicPr>
          <p:cNvPr id="7" name="Picture 6" descr="TPS arc jet test.jpg"/>
          <p:cNvPicPr>
            <a:picLocks noChangeAspect="1"/>
          </p:cNvPicPr>
          <p:nvPr/>
        </p:nvPicPr>
        <p:blipFill>
          <a:blip r:embed="rId5" cstate="print"/>
          <a:stretch>
            <a:fillRect/>
          </a:stretch>
        </p:blipFill>
        <p:spPr>
          <a:xfrm>
            <a:off x="4929380" y="3962400"/>
            <a:ext cx="4214620" cy="2895600"/>
          </a:xfrm>
          <a:prstGeom prst="rect">
            <a:avLst/>
          </a:prstGeom>
        </p:spPr>
      </p:pic>
    </p:spTree>
  </p:cSld>
  <p:clrMapOvr>
    <a:masterClrMapping/>
  </p:clrMapOvr>
  <p:transition advClick="0" advTm="5000"/>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85800"/>
          </a:xfrm>
        </p:spPr>
        <p:txBody>
          <a:bodyPr>
            <a:normAutofit/>
          </a:bodyPr>
          <a:lstStyle/>
          <a:p>
            <a:r>
              <a:rPr lang="en-US" sz="3200" dirty="0" smtClean="0">
                <a:solidFill>
                  <a:schemeClr val="tx1"/>
                </a:solidFill>
                <a:effectLst/>
              </a:rPr>
              <a:t>NASA accomplished major testing for first flight</a:t>
            </a:r>
            <a:endParaRPr lang="en-US" sz="3200" dirty="0">
              <a:solidFill>
                <a:schemeClr val="tx1"/>
              </a:solidFill>
              <a:effectLst/>
            </a:endParaRPr>
          </a:p>
        </p:txBody>
      </p:sp>
      <p:pic>
        <p:nvPicPr>
          <p:cNvPr id="4" name="Content Placeholder 3" descr="Shuttle ET MPTA.jpg"/>
          <p:cNvPicPr>
            <a:picLocks noGrp="1" noChangeAspect="1"/>
          </p:cNvPicPr>
          <p:nvPr>
            <p:ph idx="1"/>
          </p:nvPr>
        </p:nvPicPr>
        <p:blipFill>
          <a:blip r:embed="rId2" cstate="print"/>
          <a:stretch>
            <a:fillRect/>
          </a:stretch>
        </p:blipFill>
        <p:spPr>
          <a:xfrm>
            <a:off x="381000" y="885049"/>
            <a:ext cx="3945286" cy="2732475"/>
          </a:xfrm>
        </p:spPr>
      </p:pic>
      <p:pic>
        <p:nvPicPr>
          <p:cNvPr id="5" name="Picture 4" descr="MSFC stack testing.jpg"/>
          <p:cNvPicPr>
            <a:picLocks noChangeAspect="1"/>
          </p:cNvPicPr>
          <p:nvPr/>
        </p:nvPicPr>
        <p:blipFill>
          <a:blip r:embed="rId3" cstate="print"/>
          <a:stretch>
            <a:fillRect/>
          </a:stretch>
        </p:blipFill>
        <p:spPr>
          <a:xfrm>
            <a:off x="4419600" y="914399"/>
            <a:ext cx="4495800" cy="5715001"/>
          </a:xfrm>
          <a:prstGeom prst="rect">
            <a:avLst/>
          </a:prstGeom>
        </p:spPr>
      </p:pic>
      <p:pic>
        <p:nvPicPr>
          <p:cNvPr id="6" name="Picture 5" descr="SSME SSC test.jpg"/>
          <p:cNvPicPr>
            <a:picLocks noChangeAspect="1"/>
          </p:cNvPicPr>
          <p:nvPr/>
        </p:nvPicPr>
        <p:blipFill>
          <a:blip r:embed="rId4" cstate="print"/>
          <a:stretch>
            <a:fillRect/>
          </a:stretch>
        </p:blipFill>
        <p:spPr>
          <a:xfrm>
            <a:off x="0" y="3810000"/>
            <a:ext cx="4343400" cy="2796064"/>
          </a:xfrm>
          <a:prstGeom prst="rect">
            <a:avLst/>
          </a:prstGeom>
        </p:spPr>
      </p:pic>
    </p:spTree>
  </p:cSld>
  <p:clrMapOvr>
    <a:masterClrMapping/>
  </p:clrMapOvr>
  <p:transition advClick="0" advTm="5000"/>
</p:sld>
</file>

<file path=ppt/theme/theme1.xml><?xml version="1.0" encoding="utf-8"?>
<a:theme xmlns:a="http://schemas.openxmlformats.org/drawingml/2006/main" name="PowerPoint Orbit Them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Lucida Calligraphy"/>
        <a:ea typeface=""/>
        <a:cs typeface=""/>
      </a:majorFont>
      <a:minorFont>
        <a:latin typeface="Lucida Calligraphy"/>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2"/>
            </a:solidFill>
            <a:effectLst>
              <a:outerShdw blurRad="38100" dist="38100" dir="2700000" algn="tl">
                <a:srgbClr val="000000">
                  <a:alpha val="43137"/>
                </a:srgbClr>
              </a:outerShdw>
            </a:effectLst>
            <a:latin typeface="Lucida Calligraphy"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2"/>
            </a:solidFill>
            <a:effectLst>
              <a:outerShdw blurRad="38100" dist="38100" dir="2700000" algn="tl">
                <a:srgbClr val="000000">
                  <a:alpha val="43137"/>
                </a:srgbClr>
              </a:outerShdw>
            </a:effectLst>
            <a:latin typeface="Lucida Calligraphy" pitchFamily="66"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2"/>
            </a:solidFill>
            <a:effectLst>
              <a:outerShdw blurRad="38100" dist="38100" dir="2700000" algn="tl">
                <a:srgbClr val="000000">
                  <a:alpha val="43137"/>
                </a:srgbClr>
              </a:outerShdw>
            </a:effectLst>
            <a:latin typeface="Lucida Calligraphy"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2"/>
            </a:solidFill>
            <a:effectLst>
              <a:outerShdw blurRad="38100" dist="38100" dir="2700000" algn="tl">
                <a:srgbClr val="000000">
                  <a:alpha val="43137"/>
                </a:srgbClr>
              </a:outerShdw>
            </a:effectLst>
            <a:latin typeface="Lucida Calligraphy" pitchFamily="66"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PowerPoint Orbit Theme</Template>
  <TotalTime>1197</TotalTime>
  <Words>1299</Words>
  <Application>Microsoft Office PowerPoint</Application>
  <PresentationFormat>On-screen Show (4:3)</PresentationFormat>
  <Paragraphs>91</Paragraphs>
  <Slides>33</Slides>
  <Notes>0</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PowerPoint Orbit Theme</vt:lpstr>
      <vt:lpstr>Orbit</vt:lpstr>
      <vt:lpstr>Reflections of a Chief Engineer Space Shuttle</vt:lpstr>
      <vt:lpstr>The Apollo legacy-America changed the world forever, and American leadership led us to the Space Shuttle! </vt:lpstr>
      <vt:lpstr>We dreamed of a reusable space plane to build a space station--A transportation node to go to Mars.</vt:lpstr>
      <vt:lpstr>Space Shuttle design evolution was highly driven by budget constraints. Reusability and airline-like operation would reduce cost was the goal.</vt:lpstr>
      <vt:lpstr>NASA had awesome technical challenges to overcome.</vt:lpstr>
      <vt:lpstr>NASA accomplished major testing for first flight</vt:lpstr>
      <vt:lpstr>NASA accomplished major testing for first flight</vt:lpstr>
      <vt:lpstr>NASA accomplished major testing for first flight</vt:lpstr>
      <vt:lpstr>NASA accomplished major testing for first flight</vt:lpstr>
      <vt:lpstr>Enterprise approach and landing test flights, 1977</vt:lpstr>
      <vt:lpstr>NASA accomplished major testing for first flight</vt:lpstr>
      <vt:lpstr>“It worked…the damn thing worked!” Frank Buzzard, MCC Guidance to Jim I’anson, Entry Guido and WW2 B-17 pilot</vt:lpstr>
      <vt:lpstr>STS 1 Crew John Young and Robert Crippen  launched on Yuri Gagarin 20 year anniversary, 12 April 1981 </vt:lpstr>
      <vt:lpstr>Our keys to success</vt:lpstr>
      <vt:lpstr>Slide 15</vt:lpstr>
      <vt:lpstr>Slide 16</vt:lpstr>
      <vt:lpstr>Slide 17</vt:lpstr>
      <vt:lpstr>Shuttle’s amazing and unique capabilities are demonstrated on the solar max satellite repair mission.</vt:lpstr>
      <vt:lpstr>ST 51-A Westar 6 and Palapa B-2 satellite retrieval and return, Nov 1984</vt:lpstr>
      <vt:lpstr>STS 49 Intelsat VI repair </vt:lpstr>
      <vt:lpstr> STS 49 Intelsat VI repair</vt:lpstr>
      <vt:lpstr>We launched NASA’s great observatories</vt:lpstr>
      <vt:lpstr>Slide 23</vt:lpstr>
      <vt:lpstr>Slide 24</vt:lpstr>
      <vt:lpstr>Slide 25</vt:lpstr>
      <vt:lpstr>Slide 26</vt:lpstr>
      <vt:lpstr>Slide 27</vt:lpstr>
      <vt:lpstr>Slide 28</vt:lpstr>
      <vt:lpstr>Flight experience leads to safety improvements</vt:lpstr>
      <vt:lpstr>Chief Engineer reflections on design changes</vt:lpstr>
      <vt:lpstr>Slide 31</vt:lpstr>
      <vt:lpstr>Slide 32</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Reflections of a Chief Engineer</dc:title>
  <dc:creator>Frank Buzzard</dc:creator>
  <cp:lastModifiedBy>Frank Buzzard</cp:lastModifiedBy>
  <cp:revision>95</cp:revision>
  <dcterms:created xsi:type="dcterms:W3CDTF">2011-03-24T11:13:59Z</dcterms:created>
  <dcterms:modified xsi:type="dcterms:W3CDTF">2018-02-26T18:48:24Z</dcterms:modified>
</cp:coreProperties>
</file>