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4" r:id="rId2"/>
  </p:sldMasterIdLst>
  <p:notesMasterIdLst>
    <p:notesMasterId r:id="rId47"/>
  </p:notesMasterIdLst>
  <p:sldIdLst>
    <p:sldId id="256" r:id="rId3"/>
    <p:sldId id="375" r:id="rId4"/>
    <p:sldId id="393" r:id="rId5"/>
    <p:sldId id="352" r:id="rId6"/>
    <p:sldId id="353" r:id="rId7"/>
    <p:sldId id="354" r:id="rId8"/>
    <p:sldId id="337" r:id="rId9"/>
    <p:sldId id="361" r:id="rId10"/>
    <p:sldId id="362" r:id="rId11"/>
    <p:sldId id="363" r:id="rId12"/>
    <p:sldId id="384" r:id="rId13"/>
    <p:sldId id="392" r:id="rId14"/>
    <p:sldId id="349" r:id="rId15"/>
    <p:sldId id="278" r:id="rId16"/>
    <p:sldId id="280" r:id="rId17"/>
    <p:sldId id="279" r:id="rId18"/>
    <p:sldId id="391" r:id="rId19"/>
    <p:sldId id="366" r:id="rId20"/>
    <p:sldId id="367" r:id="rId21"/>
    <p:sldId id="368" r:id="rId22"/>
    <p:sldId id="369" r:id="rId23"/>
    <p:sldId id="371" r:id="rId24"/>
    <p:sldId id="383" r:id="rId25"/>
    <p:sldId id="385" r:id="rId26"/>
    <p:sldId id="282" r:id="rId27"/>
    <p:sldId id="370" r:id="rId28"/>
    <p:sldId id="372" r:id="rId29"/>
    <p:sldId id="386" r:id="rId30"/>
    <p:sldId id="356" r:id="rId31"/>
    <p:sldId id="381" r:id="rId32"/>
    <p:sldId id="323" r:id="rId33"/>
    <p:sldId id="357" r:id="rId34"/>
    <p:sldId id="382" r:id="rId35"/>
    <p:sldId id="394" r:id="rId36"/>
    <p:sldId id="364" r:id="rId37"/>
    <p:sldId id="395" r:id="rId38"/>
    <p:sldId id="350" r:id="rId39"/>
    <p:sldId id="380" r:id="rId40"/>
    <p:sldId id="387" r:id="rId41"/>
    <p:sldId id="388" r:id="rId42"/>
    <p:sldId id="389" r:id="rId43"/>
    <p:sldId id="390" r:id="rId44"/>
    <p:sldId id="378" r:id="rId45"/>
    <p:sldId id="259" r:id="rId46"/>
  </p:sldIdLst>
  <p:sldSz cx="9144000" cy="6858000" type="screen4x3"/>
  <p:notesSz cx="6858000" cy="9144000"/>
  <p:defaultTextStyle>
    <a:defPPr>
      <a:defRPr lang="en-US"/>
    </a:defPPr>
    <a:lvl1pPr algn="ctr" rtl="0" eaLnBrk="0" fontAlgn="base" hangingPunct="0">
      <a:spcBef>
        <a:spcPct val="0"/>
      </a:spcBef>
      <a:spcAft>
        <a:spcPct val="0"/>
      </a:spcAft>
      <a:defRPr sz="2000" b="1" kern="1200">
        <a:solidFill>
          <a:schemeClr val="tx2"/>
        </a:solidFill>
        <a:latin typeface="Lucida Calligraphy" pitchFamily="66" charset="0"/>
        <a:ea typeface="+mn-ea"/>
        <a:cs typeface="+mn-cs"/>
      </a:defRPr>
    </a:lvl1pPr>
    <a:lvl2pPr marL="457200" algn="ctr" rtl="0" eaLnBrk="0" fontAlgn="base" hangingPunct="0">
      <a:spcBef>
        <a:spcPct val="0"/>
      </a:spcBef>
      <a:spcAft>
        <a:spcPct val="0"/>
      </a:spcAft>
      <a:defRPr sz="2000" b="1" kern="1200">
        <a:solidFill>
          <a:schemeClr val="tx2"/>
        </a:solidFill>
        <a:latin typeface="Lucida Calligraphy" pitchFamily="66" charset="0"/>
        <a:ea typeface="+mn-ea"/>
        <a:cs typeface="+mn-cs"/>
      </a:defRPr>
    </a:lvl2pPr>
    <a:lvl3pPr marL="914400" algn="ctr" rtl="0" eaLnBrk="0" fontAlgn="base" hangingPunct="0">
      <a:spcBef>
        <a:spcPct val="0"/>
      </a:spcBef>
      <a:spcAft>
        <a:spcPct val="0"/>
      </a:spcAft>
      <a:defRPr sz="2000" b="1" kern="1200">
        <a:solidFill>
          <a:schemeClr val="tx2"/>
        </a:solidFill>
        <a:latin typeface="Lucida Calligraphy" pitchFamily="66" charset="0"/>
        <a:ea typeface="+mn-ea"/>
        <a:cs typeface="+mn-cs"/>
      </a:defRPr>
    </a:lvl3pPr>
    <a:lvl4pPr marL="1371600" algn="ctr" rtl="0" eaLnBrk="0" fontAlgn="base" hangingPunct="0">
      <a:spcBef>
        <a:spcPct val="0"/>
      </a:spcBef>
      <a:spcAft>
        <a:spcPct val="0"/>
      </a:spcAft>
      <a:defRPr sz="2000" b="1" kern="1200">
        <a:solidFill>
          <a:schemeClr val="tx2"/>
        </a:solidFill>
        <a:latin typeface="Lucida Calligraphy" pitchFamily="66" charset="0"/>
        <a:ea typeface="+mn-ea"/>
        <a:cs typeface="+mn-cs"/>
      </a:defRPr>
    </a:lvl4pPr>
    <a:lvl5pPr marL="1828800" algn="ctr" rtl="0" eaLnBrk="0" fontAlgn="base" hangingPunct="0">
      <a:spcBef>
        <a:spcPct val="0"/>
      </a:spcBef>
      <a:spcAft>
        <a:spcPct val="0"/>
      </a:spcAft>
      <a:defRPr sz="2000" b="1" kern="1200">
        <a:solidFill>
          <a:schemeClr val="tx2"/>
        </a:solidFill>
        <a:latin typeface="Lucida Calligraphy" pitchFamily="66" charset="0"/>
        <a:ea typeface="+mn-ea"/>
        <a:cs typeface="+mn-cs"/>
      </a:defRPr>
    </a:lvl5pPr>
    <a:lvl6pPr marL="2286000" algn="l" defTabSz="914400" rtl="0" eaLnBrk="1" latinLnBrk="0" hangingPunct="1">
      <a:defRPr sz="2000" b="1" kern="1200">
        <a:solidFill>
          <a:schemeClr val="tx2"/>
        </a:solidFill>
        <a:latin typeface="Lucida Calligraphy" pitchFamily="66" charset="0"/>
        <a:ea typeface="+mn-ea"/>
        <a:cs typeface="+mn-cs"/>
      </a:defRPr>
    </a:lvl6pPr>
    <a:lvl7pPr marL="2743200" algn="l" defTabSz="914400" rtl="0" eaLnBrk="1" latinLnBrk="0" hangingPunct="1">
      <a:defRPr sz="2000" b="1" kern="1200">
        <a:solidFill>
          <a:schemeClr val="tx2"/>
        </a:solidFill>
        <a:latin typeface="Lucida Calligraphy" pitchFamily="66" charset="0"/>
        <a:ea typeface="+mn-ea"/>
        <a:cs typeface="+mn-cs"/>
      </a:defRPr>
    </a:lvl7pPr>
    <a:lvl8pPr marL="3200400" algn="l" defTabSz="914400" rtl="0" eaLnBrk="1" latinLnBrk="0" hangingPunct="1">
      <a:defRPr sz="2000" b="1" kern="1200">
        <a:solidFill>
          <a:schemeClr val="tx2"/>
        </a:solidFill>
        <a:latin typeface="Lucida Calligraphy" pitchFamily="66" charset="0"/>
        <a:ea typeface="+mn-ea"/>
        <a:cs typeface="+mn-cs"/>
      </a:defRPr>
    </a:lvl8pPr>
    <a:lvl9pPr marL="3657600" algn="l" defTabSz="914400" rtl="0" eaLnBrk="1" latinLnBrk="0" hangingPunct="1">
      <a:defRPr sz="2000" b="1" kern="1200">
        <a:solidFill>
          <a:schemeClr val="tx2"/>
        </a:solidFill>
        <a:latin typeface="Lucida Calligraphy"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94790" autoAdjust="0"/>
  </p:normalViewPr>
  <p:slideViewPr>
    <p:cSldViewPr>
      <p:cViewPr varScale="1">
        <p:scale>
          <a:sx n="69" d="100"/>
          <a:sy n="69" d="100"/>
        </p:scale>
        <p:origin x="13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7ABF0-795A-4E76-BDF7-C648B026EE59}" type="datetimeFigureOut">
              <a:rPr lang="en-US" smtClean="0"/>
              <a:pPr/>
              <a:t>3/13/2019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846A6-6E39-4958-93CB-7030801260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77CFEB-3827-4240-AD5E-F4FB831F7996}" type="slidenum">
              <a:rPr lang="en-US"/>
              <a:pPr>
                <a:defRPr/>
              </a:pPr>
              <a:t>‹#›</a:t>
            </a:fld>
            <a:endParaRPr lang="en-US"/>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44362-80E0-4AA4-A1EE-2B01DA0D6D20}" type="slidenum">
              <a:rPr lang="en-US"/>
              <a:pPr>
                <a:defRPr/>
              </a:pPr>
              <a:t>‹#›</a:t>
            </a:fld>
            <a:endParaRPr 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7FCF59-1E34-453A-AF7A-A19CCA9C117D}" type="slidenum">
              <a:rPr lang="en-US"/>
              <a:pPr>
                <a:defRPr/>
              </a:pPr>
              <a:t>‹#›</a:t>
            </a:fld>
            <a:endParaRPr lang="en-US"/>
          </a:p>
        </p:txBody>
      </p:sp>
    </p:spTree>
  </p:cSld>
  <p:clrMapOvr>
    <a:masterClrMapping/>
  </p:clrMapOvr>
  <p:transition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5428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5428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22279494-2546-4499-A91C-17DF8340FBFF}" type="slidenum">
              <a:rPr lang="en-US"/>
              <a:pPr>
                <a:defRPr/>
              </a:pPr>
              <a:t>‹#›</a:t>
            </a:fld>
            <a:endParaRPr lang="en-US"/>
          </a:p>
        </p:txBody>
      </p:sp>
    </p:spTree>
  </p:cSld>
  <p:clrMapOvr>
    <a:masterClrMapping/>
  </p:clrMapOvr>
  <p:transition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83E0039-3784-4FFA-BAB7-509012ED8F4E}" type="slidenum">
              <a:rPr lang="en-US"/>
              <a:pPr>
                <a:defRPr/>
              </a:pPr>
              <a:t>‹#›</a:t>
            </a:fld>
            <a:endParaRPr lang="en-US"/>
          </a:p>
        </p:txBody>
      </p:sp>
    </p:spTree>
  </p:cSld>
  <p:clrMapOvr>
    <a:masterClrMapping/>
  </p:clrMapOvr>
  <p:transition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99BDA0A-349F-494E-84DA-D7EE706DAF06}" type="slidenum">
              <a:rPr lang="en-US"/>
              <a:pPr>
                <a:defRPr/>
              </a:pPr>
              <a:t>‹#›</a:t>
            </a:fld>
            <a:endParaRPr lang="en-US"/>
          </a:p>
        </p:txBody>
      </p:sp>
    </p:spTree>
  </p:cSld>
  <p:clrMapOvr>
    <a:masterClrMapping/>
  </p:clrMapOvr>
  <p:transition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64EC3298-8953-46E3-8D7C-C98146BE7785}" type="slidenum">
              <a:rPr lang="en-US"/>
              <a:pPr>
                <a:defRPr/>
              </a:pPr>
              <a:t>‹#›</a:t>
            </a:fld>
            <a:endParaRPr lang="en-US"/>
          </a:p>
        </p:txBody>
      </p:sp>
    </p:spTree>
  </p:cSld>
  <p:clrMapOvr>
    <a:masterClrMapping/>
  </p:clrMapOvr>
  <p:transition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5B82A43-CEFF-4720-B50B-04DF468DFC9C}" type="slidenum">
              <a:rPr lang="en-US"/>
              <a:pPr>
                <a:defRPr/>
              </a:pPr>
              <a:t>‹#›</a:t>
            </a:fld>
            <a:endParaRPr lang="en-US"/>
          </a:p>
        </p:txBody>
      </p:sp>
    </p:spTree>
  </p:cSld>
  <p:clrMapOvr>
    <a:masterClrMapping/>
  </p:clrMapOvr>
  <p:transition advClick="0"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A35AD51A-10A1-4882-BA9B-BCCD4B4DC302}" type="slidenum">
              <a:rPr lang="en-US"/>
              <a:pPr>
                <a:defRPr/>
              </a:pPr>
              <a:t>‹#›</a:t>
            </a:fld>
            <a:endParaRPr lang="en-US"/>
          </a:p>
        </p:txBody>
      </p:sp>
    </p:spTree>
  </p:cSld>
  <p:clrMapOvr>
    <a:masterClrMapping/>
  </p:clrMapOvr>
  <p:transition advClick="0"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A82DC71-14F8-4DF3-B190-06F9A8FD1E3E}" type="slidenum">
              <a:rPr lang="en-US"/>
              <a:pPr>
                <a:defRPr/>
              </a:pPr>
              <a:t>‹#›</a:t>
            </a:fld>
            <a:endParaRPr lang="en-US"/>
          </a:p>
        </p:txBody>
      </p:sp>
    </p:spTree>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E5DEE8C-AA51-4103-954F-F8DA3ADE29D8}" type="slidenum">
              <a:rPr lang="en-US"/>
              <a:pPr>
                <a:defRPr/>
              </a:pPr>
              <a:t>‹#›</a:t>
            </a:fld>
            <a:endParaRPr 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10D51-3026-4511-BB6E-C4ACF217E3EF}" type="slidenum">
              <a:rPr lang="en-US"/>
              <a:pPr>
                <a:defRPr/>
              </a:pPr>
              <a:t>‹#›</a:t>
            </a:fld>
            <a:endParaRPr lang="en-US"/>
          </a:p>
        </p:txBody>
      </p:sp>
    </p:spTree>
  </p:cSld>
  <p:clrMapOvr>
    <a:masterClrMapping/>
  </p:clrMapOvr>
  <p:transition advClick="0" advTm="500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F118AC2D-05C8-4996-B724-AD132CEFEF3E}" type="slidenum">
              <a:rPr lang="en-US"/>
              <a:pPr>
                <a:defRPr/>
              </a:pPr>
              <a:t>‹#›</a:t>
            </a:fld>
            <a:endParaRPr lang="en-US"/>
          </a:p>
        </p:txBody>
      </p:sp>
    </p:spTree>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D060735-5F62-4FA6-AEB4-8A6FDD9C8C9D}" type="slidenum">
              <a:rPr lang="en-US"/>
              <a:pPr>
                <a:defRPr/>
              </a:pPr>
              <a:t>‹#›</a:t>
            </a:fld>
            <a:endParaRPr lang="en-US"/>
          </a:p>
        </p:txBody>
      </p:sp>
    </p:spTree>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0371E0E-9BB7-401F-80FB-1E13C2AE5E8B}" type="slidenum">
              <a:rPr lang="en-US"/>
              <a:pPr>
                <a:defRPr/>
              </a:pPr>
              <a:t>‹#›</a:t>
            </a:fld>
            <a:endParaRPr lang="en-US"/>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495068-1EDB-42F1-9646-FC58A26A5509}" type="slidenum">
              <a:rPr lang="en-US"/>
              <a:pPr>
                <a:defRPr/>
              </a:pPr>
              <a:t>‹#›</a:t>
            </a:fld>
            <a:endParaRPr 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475481-AA73-44AB-AA60-D29784D8CA82}" type="slidenum">
              <a:rPr lang="en-US"/>
              <a:pPr>
                <a:defRPr/>
              </a:pPr>
              <a:t>‹#›</a:t>
            </a:fld>
            <a:endParaRPr 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D42C27-13FD-4674-90FB-DFE6B9E871D3}" type="slidenum">
              <a:rPr lang="en-US"/>
              <a:pPr>
                <a:defRPr/>
              </a:pPr>
              <a:t>‹#›</a:t>
            </a:fld>
            <a:endParaRPr 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42544A-DD55-438D-A72E-9EB125254F0C}" type="slidenum">
              <a:rPr lang="en-US"/>
              <a:pPr>
                <a:defRPr/>
              </a:pPr>
              <a:t>‹#›</a:t>
            </a:fld>
            <a:endParaRPr 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05BEB0-9980-4192-BF75-8770EF7ED6D2}" type="slidenum">
              <a:rPr lang="en-US"/>
              <a:pPr>
                <a:defRPr/>
              </a:pPr>
              <a:t>‹#›</a:t>
            </a:fld>
            <a:endParaRPr 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87F3FB-98BD-46F4-AFB3-7B489B90A997}" type="slidenum">
              <a:rPr lang="en-US"/>
              <a:pPr>
                <a:defRPr/>
              </a:pPr>
              <a:t>‹#›</a:t>
            </a:fld>
            <a:endParaRPr lang="en-US"/>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625571-DBCF-453D-8AA2-C94E80038F2B}" type="slidenum">
              <a:rPr lang="en-US"/>
              <a:pPr>
                <a:defRPr/>
              </a:pPr>
              <a:t>‹#›</a:t>
            </a:fld>
            <a:endParaRPr lang="en-US"/>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effectLst/>
                <a:latin typeface="Arial" charset="0"/>
              </a:defRPr>
            </a:lvl1pPr>
          </a:lstStyle>
          <a:p>
            <a:pPr>
              <a:defRPr/>
            </a:pPr>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effectLst/>
                <a:latin typeface="Arial" charset="0"/>
              </a:defRPr>
            </a:lvl1pPr>
          </a:lstStyle>
          <a:p>
            <a:pPr>
              <a:defRPr/>
            </a:pPr>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effectLst/>
                <a:latin typeface="Arial" charset="0"/>
              </a:defRPr>
            </a:lvl1pPr>
          </a:lstStyle>
          <a:p>
            <a:pPr>
              <a:defRPr/>
            </a:pPr>
            <a:fld id="{035DB00B-98E1-4E6A-BB2A-41B91CD95A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ransition advClick="0" advTm="500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Lucida Calligraphy" pitchFamily="66" charset="0"/>
        </a:defRPr>
      </a:lvl2pPr>
      <a:lvl3pPr algn="ctr" rtl="0" eaLnBrk="0" fontAlgn="base" hangingPunct="0">
        <a:spcBef>
          <a:spcPct val="0"/>
        </a:spcBef>
        <a:spcAft>
          <a:spcPct val="0"/>
        </a:spcAft>
        <a:defRPr sz="3200" b="1">
          <a:solidFill>
            <a:schemeClr val="tx2"/>
          </a:solidFill>
          <a:latin typeface="Lucida Calligraphy" pitchFamily="66" charset="0"/>
        </a:defRPr>
      </a:lvl3pPr>
      <a:lvl4pPr algn="ctr" rtl="0" eaLnBrk="0" fontAlgn="base" hangingPunct="0">
        <a:spcBef>
          <a:spcPct val="0"/>
        </a:spcBef>
        <a:spcAft>
          <a:spcPct val="0"/>
        </a:spcAft>
        <a:defRPr sz="3200" b="1">
          <a:solidFill>
            <a:schemeClr val="tx2"/>
          </a:solidFill>
          <a:latin typeface="Lucida Calligraphy" pitchFamily="66" charset="0"/>
        </a:defRPr>
      </a:lvl4pPr>
      <a:lvl5pPr algn="ctr" rtl="0" eaLnBrk="0" fontAlgn="base" hangingPunct="0">
        <a:spcBef>
          <a:spcPct val="0"/>
        </a:spcBef>
        <a:spcAft>
          <a:spcPct val="0"/>
        </a:spcAft>
        <a:defRPr sz="3200" b="1">
          <a:solidFill>
            <a:schemeClr val="tx2"/>
          </a:solidFill>
          <a:latin typeface="Lucida Calligraphy" pitchFamily="66" charset="0"/>
        </a:defRPr>
      </a:lvl5pPr>
      <a:lvl6pPr marL="457200" algn="ctr" rtl="0" fontAlgn="base">
        <a:spcBef>
          <a:spcPct val="0"/>
        </a:spcBef>
        <a:spcAft>
          <a:spcPct val="0"/>
        </a:spcAft>
        <a:defRPr sz="3200" b="1">
          <a:solidFill>
            <a:schemeClr val="tx2"/>
          </a:solidFill>
          <a:latin typeface="Lucida Calligraphy" pitchFamily="66" charset="0"/>
        </a:defRPr>
      </a:lvl6pPr>
      <a:lvl7pPr marL="914400" algn="ctr" rtl="0" fontAlgn="base">
        <a:spcBef>
          <a:spcPct val="0"/>
        </a:spcBef>
        <a:spcAft>
          <a:spcPct val="0"/>
        </a:spcAft>
        <a:defRPr sz="3200" b="1">
          <a:solidFill>
            <a:schemeClr val="tx2"/>
          </a:solidFill>
          <a:latin typeface="Lucida Calligraphy" pitchFamily="66" charset="0"/>
        </a:defRPr>
      </a:lvl7pPr>
      <a:lvl8pPr marL="1371600" algn="ctr" rtl="0" fontAlgn="base">
        <a:spcBef>
          <a:spcPct val="0"/>
        </a:spcBef>
        <a:spcAft>
          <a:spcPct val="0"/>
        </a:spcAft>
        <a:defRPr sz="3200" b="1">
          <a:solidFill>
            <a:schemeClr val="tx2"/>
          </a:solidFill>
          <a:latin typeface="Lucida Calligraphy" pitchFamily="66" charset="0"/>
        </a:defRPr>
      </a:lvl8pPr>
      <a:lvl9pPr marL="1828800" algn="ctr" rtl="0" fontAlgn="base">
        <a:spcBef>
          <a:spcPct val="0"/>
        </a:spcBef>
        <a:spcAft>
          <a:spcPct val="0"/>
        </a:spcAft>
        <a:defRPr sz="3200" b="1">
          <a:solidFill>
            <a:schemeClr val="tx2"/>
          </a:solidFill>
          <a:latin typeface="Lucida Calligraphy" pitchFamily="66"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5325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325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325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5325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325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6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chemeClr val="tx1"/>
                </a:solidFill>
                <a:effectLst>
                  <a:outerShdw blurRad="38100" dist="38100" dir="2700000" algn="tl">
                    <a:srgbClr val="010199"/>
                  </a:outerShdw>
                </a:effectLst>
                <a:latin typeface="+mn-lt"/>
              </a:defRPr>
            </a:lvl1pPr>
          </a:lstStyle>
          <a:p>
            <a:pPr>
              <a:defRPr/>
            </a:pPr>
            <a:endParaRPr lang="en-US"/>
          </a:p>
        </p:txBody>
      </p:sp>
      <p:sp>
        <p:nvSpPr>
          <p:cNvPr id="532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chemeClr val="tx1"/>
                </a:solidFill>
                <a:effectLst>
                  <a:outerShdw blurRad="38100" dist="38100" dir="2700000" algn="tl">
                    <a:srgbClr val="010199"/>
                  </a:outerShdw>
                </a:effectLst>
                <a:latin typeface="+mn-lt"/>
              </a:defRPr>
            </a:lvl1pPr>
          </a:lstStyle>
          <a:p>
            <a:pPr>
              <a:defRPr/>
            </a:pPr>
            <a:endParaRPr lang="en-US"/>
          </a:p>
        </p:txBody>
      </p:sp>
      <p:sp>
        <p:nvSpPr>
          <p:cNvPr id="5326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effectLst>
                  <a:outerShdw blurRad="38100" dist="38100" dir="2700000" algn="tl">
                    <a:srgbClr val="010199"/>
                  </a:outerShdw>
                </a:effectLst>
                <a:latin typeface="+mn-lt"/>
              </a:defRPr>
            </a:lvl1pPr>
          </a:lstStyle>
          <a:p>
            <a:pPr>
              <a:defRPr/>
            </a:pPr>
            <a:fld id="{1270E266-421C-40D3-A341-68704A9B33C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08"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advClick="0" advTm="5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www.nustar.caltech.edu/" TargetMode="External"/><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8.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838200" y="762000"/>
            <a:ext cx="7924800" cy="579438"/>
          </a:xfrm>
          <a:prstGeom prst="rect">
            <a:avLst/>
          </a:prstGeom>
          <a:no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endParaRPr>
          </a:p>
        </p:txBody>
      </p:sp>
      <p:sp>
        <p:nvSpPr>
          <p:cNvPr id="2055" name="Rectangle 7"/>
          <p:cNvSpPr>
            <a:spLocks noChangeArrowheads="1"/>
          </p:cNvSpPr>
          <p:nvPr/>
        </p:nvSpPr>
        <p:spPr bwMode="auto">
          <a:xfrm>
            <a:off x="381000" y="1219200"/>
            <a:ext cx="8229600" cy="2123658"/>
          </a:xfrm>
          <a:prstGeom prst="rect">
            <a:avLst/>
          </a:prstGeom>
          <a:noFill/>
          <a:ln w="9525">
            <a:noFill/>
            <a:miter lim="800000"/>
            <a:headEnd/>
            <a:tailEnd/>
          </a:ln>
          <a:effectLst/>
        </p:spPr>
        <p:txBody>
          <a:bodyPr>
            <a:spAutoFit/>
          </a:bodyPr>
          <a:lstStyle/>
          <a:p>
            <a:pPr>
              <a:defRPr/>
            </a:pPr>
            <a:r>
              <a:rPr lang="en-US" sz="4400" dirty="0">
                <a:solidFill>
                  <a:schemeClr val="tx1"/>
                </a:solidFill>
                <a:latin typeface="+mj-lt"/>
              </a:rPr>
              <a:t> Wonders of our Universe</a:t>
            </a:r>
          </a:p>
          <a:p>
            <a:pPr>
              <a:defRPr/>
            </a:pPr>
            <a:r>
              <a:rPr lang="en-US" sz="4400" dirty="0">
                <a:solidFill>
                  <a:schemeClr val="tx1"/>
                </a:solidFill>
                <a:latin typeface="+mj-lt"/>
              </a:rPr>
              <a:t>Part 1</a:t>
            </a:r>
          </a:p>
          <a:p>
            <a:pPr>
              <a:defRPr/>
            </a:pPr>
            <a:r>
              <a:rPr lang="en-US" sz="4400" dirty="0">
                <a:solidFill>
                  <a:schemeClr val="tx1"/>
                </a:solidFill>
                <a:latin typeface="+mj-lt"/>
              </a:rPr>
              <a:t>Realm </a:t>
            </a:r>
            <a:r>
              <a:rPr lang="en-US" sz="4400" dirty="0" smtClean="0">
                <a:solidFill>
                  <a:schemeClr val="tx1"/>
                </a:solidFill>
                <a:latin typeface="+mj-lt"/>
              </a:rPr>
              <a:t>of the Galaxies</a:t>
            </a:r>
            <a:endParaRPr lang="en-US" sz="4400" dirty="0">
              <a:solidFill>
                <a:schemeClr val="tx1"/>
              </a:solidFill>
              <a:latin typeface="+mj-lt"/>
            </a:endParaRPr>
          </a:p>
        </p:txBody>
      </p:sp>
      <p:sp>
        <p:nvSpPr>
          <p:cNvPr id="2057" name="Text Box 9"/>
          <p:cNvSpPr txBox="1">
            <a:spLocks noChangeArrowheads="1"/>
          </p:cNvSpPr>
          <p:nvPr/>
        </p:nvSpPr>
        <p:spPr bwMode="auto">
          <a:xfrm>
            <a:off x="5562600" y="4267200"/>
            <a:ext cx="2378075" cy="579438"/>
          </a:xfrm>
          <a:prstGeom prst="rect">
            <a:avLst/>
          </a:prstGeom>
          <a:noFill/>
          <a:ln w="9525">
            <a:noFill/>
            <a:miter lim="800000"/>
            <a:headEnd/>
            <a:tailEnd/>
          </a:ln>
          <a:effectLst/>
        </p:spPr>
        <p:txBody>
          <a:bodyPr>
            <a:spAutoFit/>
          </a:bodyPr>
          <a:lstStyle/>
          <a:p>
            <a:pPr>
              <a:defRPr/>
            </a:pPr>
            <a:endParaRPr lang="en-US" sz="3200">
              <a:effectLst>
                <a:outerShdw blurRad="38100" dist="38100" dir="2700000" algn="tl">
                  <a:srgbClr val="FFFFFF"/>
                </a:outerShdw>
              </a:effectLst>
            </a:endParaRPr>
          </a:p>
        </p:txBody>
      </p:sp>
      <p:sp>
        <p:nvSpPr>
          <p:cNvPr id="2059" name="Text Box 11"/>
          <p:cNvSpPr txBox="1">
            <a:spLocks noChangeArrowheads="1"/>
          </p:cNvSpPr>
          <p:nvPr/>
        </p:nvSpPr>
        <p:spPr bwMode="auto">
          <a:xfrm>
            <a:off x="1828800" y="3886200"/>
            <a:ext cx="5181600" cy="2492990"/>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tx1"/>
                </a:solidFill>
                <a:latin typeface="+mj-lt"/>
              </a:rPr>
              <a:t>Presented by Frank </a:t>
            </a:r>
            <a:r>
              <a:rPr lang="en-US" sz="2400" dirty="0" smtClean="0">
                <a:solidFill>
                  <a:schemeClr val="tx1"/>
                </a:solidFill>
                <a:latin typeface="+mj-lt"/>
              </a:rPr>
              <a:t>Buzzard</a:t>
            </a:r>
            <a:endParaRPr lang="en-US" sz="2400" dirty="0">
              <a:solidFill>
                <a:schemeClr val="tx1"/>
              </a:solidFill>
              <a:latin typeface="+mj-lt"/>
            </a:endParaRPr>
          </a:p>
          <a:p>
            <a:pPr>
              <a:spcBef>
                <a:spcPct val="50000"/>
              </a:spcBef>
              <a:defRPr/>
            </a:pPr>
            <a:r>
              <a:rPr lang="en-US" sz="2400" dirty="0">
                <a:solidFill>
                  <a:schemeClr val="tx1"/>
                </a:solidFill>
                <a:latin typeface="+mj-lt"/>
              </a:rPr>
              <a:t>Space Shuttle and International Space Station Chief </a:t>
            </a:r>
            <a:r>
              <a:rPr lang="en-US" sz="2400" dirty="0" smtClean="0">
                <a:solidFill>
                  <a:schemeClr val="tx1"/>
                </a:solidFill>
                <a:latin typeface="+mj-lt"/>
              </a:rPr>
              <a:t>Engineer</a:t>
            </a:r>
          </a:p>
          <a:p>
            <a:pPr>
              <a:spcBef>
                <a:spcPct val="50000"/>
              </a:spcBef>
              <a:defRPr/>
            </a:pPr>
            <a:r>
              <a:rPr lang="en-US" sz="2400" dirty="0" smtClean="0">
                <a:solidFill>
                  <a:schemeClr val="tx1"/>
                </a:solidFill>
                <a:latin typeface="+mj-lt"/>
              </a:rPr>
              <a:t> </a:t>
            </a:r>
            <a:r>
              <a:rPr lang="en-US" sz="2400" dirty="0">
                <a:solidFill>
                  <a:schemeClr val="tx1"/>
                </a:solidFill>
                <a:latin typeface="+mj-lt"/>
              </a:rPr>
              <a:t>(NASA retired)</a:t>
            </a:r>
          </a:p>
          <a:p>
            <a:pPr>
              <a:spcBef>
                <a:spcPct val="50000"/>
              </a:spcBef>
              <a:defRPr/>
            </a:pPr>
            <a:endParaRPr lang="en-US" sz="2400" dirty="0">
              <a:solidFill>
                <a:schemeClr val="tx1"/>
              </a:solidFill>
              <a:effectLst>
                <a:outerShdw blurRad="38100" dist="38100" dir="2700000" algn="tl">
                  <a:srgbClr val="FFFFFF"/>
                </a:outerShdw>
              </a:effectLst>
            </a:endParaRPr>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388"/>
          </a:xfrm>
        </p:spPr>
        <p:txBody>
          <a:bodyPr/>
          <a:lstStyle/>
          <a:p>
            <a:pPr>
              <a:defRPr/>
            </a:pPr>
            <a:r>
              <a:rPr lang="en-US" sz="3200" b="1" dirty="0" smtClean="0">
                <a:solidFill>
                  <a:schemeClr val="tx1"/>
                </a:solidFill>
                <a:effectLst/>
                <a:latin typeface="Calibri" pitchFamily="34" charset="0"/>
                <a:cs typeface="Calibri" pitchFamily="34" charset="0"/>
              </a:rPr>
              <a:t>Hubble telescope photo of Andromeda V1</a:t>
            </a:r>
            <a:endParaRPr lang="en-US" sz="3200" b="1" dirty="0">
              <a:solidFill>
                <a:schemeClr val="tx1"/>
              </a:solidFill>
              <a:effectLst/>
              <a:latin typeface="Calibri" pitchFamily="34" charset="0"/>
              <a:cs typeface="Calibri" pitchFamily="34" charset="0"/>
            </a:endParaRPr>
          </a:p>
        </p:txBody>
      </p:sp>
      <p:pic>
        <p:nvPicPr>
          <p:cNvPr id="12291" name="Picture 2" descr="Hubble V1 in Andromeda.jpg"/>
          <p:cNvPicPr>
            <a:picLocks noChangeAspect="1"/>
          </p:cNvPicPr>
          <p:nvPr/>
        </p:nvPicPr>
        <p:blipFill>
          <a:blip r:embed="rId2" cstate="print"/>
          <a:srcRect/>
          <a:stretch>
            <a:fillRect/>
          </a:stretch>
        </p:blipFill>
        <p:spPr bwMode="auto">
          <a:xfrm>
            <a:off x="460375" y="685800"/>
            <a:ext cx="8231188" cy="6019800"/>
          </a:xfrm>
          <a:prstGeom prst="rect">
            <a:avLst/>
          </a:prstGeom>
          <a:noFill/>
          <a:ln w="9525">
            <a:noFill/>
            <a:miter lim="800000"/>
            <a:headEnd/>
            <a:tailEnd/>
          </a:ln>
        </p:spPr>
      </p:pic>
    </p:spTree>
  </p:cSld>
  <p:clrMapOvr>
    <a:masterClrMapping/>
  </p:clrMapOvr>
  <p:transition advClick="0" advTm="500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ndromeda UV.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152400"/>
            <a:ext cx="9144000" cy="1200329"/>
          </a:xfrm>
          <a:prstGeom prst="rect">
            <a:avLst/>
          </a:prstGeom>
          <a:noFill/>
        </p:spPr>
        <p:txBody>
          <a:bodyPr wrap="square" rtlCol="0">
            <a:spAutoFit/>
          </a:bodyPr>
          <a:lstStyle/>
          <a:p>
            <a:r>
              <a:rPr lang="en-US" sz="2400" dirty="0" smtClean="0">
                <a:solidFill>
                  <a:schemeClr val="tx1"/>
                </a:solidFill>
                <a:latin typeface="Calibri" pitchFamily="34" charset="0"/>
                <a:cs typeface="Calibri" pitchFamily="34" charset="0"/>
              </a:rPr>
              <a:t>Andromeda in ultraviolet light taken by  GALEX (Galaxy Evolution Explorer) satellite. The bands of blue-white making up the galaxy's striking rings are neighborhoods that harbor hot, young, massive stars.   </a:t>
            </a:r>
            <a:endParaRPr lang="en-US" sz="2400" dirty="0">
              <a:solidFill>
                <a:schemeClr val="tx1"/>
              </a:solidFill>
              <a:latin typeface="Calibri" pitchFamily="34" charset="0"/>
              <a:cs typeface="Calibri" pitchFamily="34" charset="0"/>
            </a:endParaRPr>
          </a:p>
        </p:txBody>
      </p:sp>
      <p:sp>
        <p:nvSpPr>
          <p:cNvPr id="4" name="TextBox 3"/>
          <p:cNvSpPr txBox="1"/>
          <p:nvPr/>
        </p:nvSpPr>
        <p:spPr>
          <a:xfrm>
            <a:off x="6172200" y="6096000"/>
            <a:ext cx="2743200" cy="338554"/>
          </a:xfrm>
          <a:prstGeom prst="rect">
            <a:avLst/>
          </a:prstGeom>
          <a:noFill/>
        </p:spPr>
        <p:txBody>
          <a:bodyPr wrap="square" rtlCol="0">
            <a:spAutoFit/>
          </a:bodyPr>
          <a:lstStyle/>
          <a:p>
            <a:r>
              <a:rPr lang="en-US" sz="1600" b="0" dirty="0" smtClean="0">
                <a:latin typeface="Calibri" pitchFamily="34" charset="0"/>
                <a:cs typeface="Calibri" pitchFamily="34" charset="0"/>
              </a:rPr>
              <a:t>NASA JPL/Caltech Photo</a:t>
            </a:r>
            <a:endParaRPr lang="en-US" sz="1600" b="0" dirty="0">
              <a:latin typeface="Calibri" pitchFamily="34" charset="0"/>
              <a:cs typeface="Calibri" pitchFamily="34" charset="0"/>
            </a:endParaRPr>
          </a:p>
        </p:txBody>
      </p:sp>
    </p:spTree>
  </p:cSld>
  <p:clrMapOvr>
    <a:masterClrMapping/>
  </p:clrMapOvr>
  <p:transition advClick="0" advTm="500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ndromeda X-Ray NuStar.jpg"/>
          <p:cNvPicPr>
            <a:picLocks noChangeAspect="1"/>
          </p:cNvPicPr>
          <p:nvPr/>
        </p:nvPicPr>
        <p:blipFill>
          <a:blip r:embed="rId2" cstate="print"/>
          <a:stretch>
            <a:fillRect/>
          </a:stretch>
        </p:blipFill>
        <p:spPr>
          <a:xfrm>
            <a:off x="0" y="1713864"/>
            <a:ext cx="9144000" cy="5144136"/>
          </a:xfrm>
          <a:prstGeom prst="rect">
            <a:avLst/>
          </a:prstGeom>
        </p:spPr>
      </p:pic>
      <p:sp>
        <p:nvSpPr>
          <p:cNvPr id="3" name="TextBox 2"/>
          <p:cNvSpPr txBox="1"/>
          <p:nvPr/>
        </p:nvSpPr>
        <p:spPr>
          <a:xfrm>
            <a:off x="6934200" y="2819400"/>
            <a:ext cx="2209800" cy="523220"/>
          </a:xfrm>
          <a:prstGeom prst="rect">
            <a:avLst/>
          </a:prstGeom>
          <a:noFill/>
        </p:spPr>
        <p:txBody>
          <a:bodyPr wrap="square" rtlCol="0">
            <a:spAutoFit/>
          </a:bodyPr>
          <a:lstStyle/>
          <a:p>
            <a:r>
              <a:rPr lang="en-US" sz="2800" dirty="0" smtClean="0">
                <a:solidFill>
                  <a:schemeClr val="tx1"/>
                </a:solidFill>
                <a:latin typeface="Calibri" pitchFamily="34" charset="0"/>
                <a:cs typeface="Calibri" pitchFamily="34" charset="0"/>
              </a:rPr>
              <a:t>Andromeda</a:t>
            </a:r>
            <a:endParaRPr lang="en-US" sz="2800" dirty="0">
              <a:solidFill>
                <a:schemeClr val="tx1"/>
              </a:solidFill>
              <a:latin typeface="Calibri" pitchFamily="34" charset="0"/>
              <a:cs typeface="Calibri" pitchFamily="34" charset="0"/>
            </a:endParaRPr>
          </a:p>
        </p:txBody>
      </p:sp>
      <p:sp>
        <p:nvSpPr>
          <p:cNvPr id="6" name="Title 5"/>
          <p:cNvSpPr>
            <a:spLocks noGrp="1"/>
          </p:cNvSpPr>
          <p:nvPr>
            <p:ph type="title"/>
          </p:nvPr>
        </p:nvSpPr>
        <p:spPr>
          <a:xfrm>
            <a:off x="0" y="381000"/>
            <a:ext cx="9144000" cy="1142999"/>
          </a:xfrm>
        </p:spPr>
        <p:txBody>
          <a:bodyPr/>
          <a:lstStyle/>
          <a:p>
            <a:r>
              <a:rPr lang="en-US" sz="2400" b="1" dirty="0" smtClean="0">
                <a:solidFill>
                  <a:schemeClr val="tx1"/>
                </a:solidFill>
                <a:effectLst/>
                <a:latin typeface="Calibri" pitchFamily="34" charset="0"/>
                <a:cs typeface="Calibri" pitchFamily="34" charset="0"/>
              </a:rPr>
              <a:t>NASA’s Nuclear Spectroscopic Telescope Array (</a:t>
            </a:r>
            <a:r>
              <a:rPr lang="en-US" sz="2400" b="1" dirty="0" err="1" smtClean="0">
                <a:solidFill>
                  <a:schemeClr val="tx1"/>
                </a:solidFill>
                <a:effectLst/>
                <a:latin typeface="Calibri" pitchFamily="34" charset="0"/>
                <a:cs typeface="Calibri" pitchFamily="34" charset="0"/>
                <a:hlinkClick r:id="rId3"/>
              </a:rPr>
              <a:t>NuSTAR</a:t>
            </a:r>
            <a:r>
              <a:rPr lang="en-US" sz="2400" b="1" dirty="0" smtClean="0">
                <a:solidFill>
                  <a:schemeClr val="tx1"/>
                </a:solidFill>
                <a:effectLst/>
                <a:latin typeface="Calibri" pitchFamily="34" charset="0"/>
                <a:cs typeface="Calibri" pitchFamily="34" charset="0"/>
              </a:rPr>
              <a:t>) views 40 neutron star/black hole binaries in high energy X-rays believed to heat gas and drive the early evolution of the universe and galaxies</a:t>
            </a:r>
            <a:r>
              <a:rPr lang="en-US" dirty="0" smtClean="0">
                <a:solidFill>
                  <a:schemeClr val="tx1"/>
                </a:solidFill>
                <a:latin typeface="Calibri" pitchFamily="34" charset="0"/>
                <a:cs typeface="Calibri" pitchFamily="34" charset="0"/>
              </a:rPr>
              <a:t/>
            </a:r>
            <a:br>
              <a:rPr lang="en-US" dirty="0" smtClean="0">
                <a:solidFill>
                  <a:schemeClr val="tx1"/>
                </a:solidFill>
                <a:latin typeface="Calibri" pitchFamily="34" charset="0"/>
                <a:cs typeface="Calibri" pitchFamily="34" charset="0"/>
              </a:rPr>
            </a:br>
            <a:endParaRPr lang="en-US" dirty="0"/>
          </a:p>
        </p:txBody>
      </p:sp>
    </p:spTree>
  </p:cSld>
  <p:clrMapOvr>
    <a:masterClrMapping/>
  </p:clrMapOvr>
  <p:transition advClick="0" advTm="500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85800" y="838200"/>
            <a:ext cx="7532688" cy="5859463"/>
          </a:xfrm>
          <a:prstGeom prst="rect">
            <a:avLst/>
          </a:prstGeom>
          <a:noFill/>
          <a:ln w="9525">
            <a:noFill/>
            <a:miter lim="800000"/>
            <a:headEnd/>
            <a:tailEnd/>
          </a:ln>
        </p:spPr>
      </p:pic>
      <p:sp>
        <p:nvSpPr>
          <p:cNvPr id="13315" name="TextBox 2"/>
          <p:cNvSpPr txBox="1">
            <a:spLocks noChangeArrowheads="1"/>
          </p:cNvSpPr>
          <p:nvPr/>
        </p:nvSpPr>
        <p:spPr bwMode="auto">
          <a:xfrm>
            <a:off x="0" y="304800"/>
            <a:ext cx="9144000" cy="646331"/>
          </a:xfrm>
          <a:prstGeom prst="rect">
            <a:avLst/>
          </a:prstGeom>
          <a:noFill/>
          <a:ln w="9525">
            <a:noFill/>
            <a:miter lim="800000"/>
            <a:headEnd/>
            <a:tailEnd/>
          </a:ln>
        </p:spPr>
        <p:txBody>
          <a:bodyPr wrap="square">
            <a:spAutoFit/>
          </a:bodyPr>
          <a:lstStyle/>
          <a:p>
            <a:r>
              <a:rPr lang="en-US" sz="3600" dirty="0">
                <a:solidFill>
                  <a:schemeClr val="tx1"/>
                </a:solidFill>
                <a:latin typeface="Calibri" pitchFamily="34" charset="0"/>
                <a:cs typeface="Calibri" pitchFamily="34" charset="0"/>
              </a:rPr>
              <a:t>Edwin Hubble’s </a:t>
            </a:r>
            <a:r>
              <a:rPr lang="en-US" sz="3600" dirty="0" smtClean="0">
                <a:solidFill>
                  <a:schemeClr val="tx1"/>
                </a:solidFill>
                <a:latin typeface="Calibri" pitchFamily="34" charset="0"/>
                <a:cs typeface="Calibri" pitchFamily="34" charset="0"/>
              </a:rPr>
              <a:t>classification </a:t>
            </a:r>
            <a:r>
              <a:rPr lang="en-US" sz="3600" dirty="0">
                <a:solidFill>
                  <a:schemeClr val="tx1"/>
                </a:solidFill>
                <a:latin typeface="Calibri" pitchFamily="34" charset="0"/>
                <a:cs typeface="Calibri" pitchFamily="34" charset="0"/>
              </a:rPr>
              <a:t>of </a:t>
            </a:r>
            <a:r>
              <a:rPr lang="en-US" sz="3600" dirty="0" smtClean="0">
                <a:solidFill>
                  <a:schemeClr val="tx1"/>
                </a:solidFill>
                <a:latin typeface="Calibri" pitchFamily="34" charset="0"/>
                <a:cs typeface="Calibri" pitchFamily="34" charset="0"/>
              </a:rPr>
              <a:t>galaxies</a:t>
            </a:r>
            <a:endParaRPr lang="en-US" sz="3600" dirty="0">
              <a:solidFill>
                <a:schemeClr val="tx1"/>
              </a:solidFill>
              <a:latin typeface="Calibri" pitchFamily="34" charset="0"/>
              <a:cs typeface="Calibri" pitchFamily="34" charset="0"/>
            </a:endParaRPr>
          </a:p>
        </p:txBody>
      </p:sp>
    </p:spTree>
  </p:cSld>
  <p:clrMapOvr>
    <a:masterClrMapping/>
  </p:clrMapOvr>
  <p:transition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Whirlpool Galaxy-M51"/>
          <p:cNvPicPr>
            <a:picLocks noChangeAspect="1" noChangeArrowheads="1"/>
          </p:cNvPicPr>
          <p:nvPr/>
        </p:nvPicPr>
        <p:blipFill>
          <a:blip r:embed="rId2" cstate="print"/>
          <a:srcRect/>
          <a:stretch>
            <a:fillRect/>
          </a:stretch>
        </p:blipFill>
        <p:spPr bwMode="auto">
          <a:xfrm>
            <a:off x="1752600" y="0"/>
            <a:ext cx="7620000" cy="6858000"/>
          </a:xfrm>
          <a:prstGeom prst="rect">
            <a:avLst/>
          </a:prstGeom>
          <a:noFill/>
          <a:ln w="9525">
            <a:noFill/>
            <a:miter lim="800000"/>
            <a:headEnd/>
            <a:tailEnd/>
          </a:ln>
        </p:spPr>
      </p:pic>
      <p:sp>
        <p:nvSpPr>
          <p:cNvPr id="5" name="TextBox 4"/>
          <p:cNvSpPr txBox="1"/>
          <p:nvPr/>
        </p:nvSpPr>
        <p:spPr>
          <a:xfrm>
            <a:off x="0" y="381000"/>
            <a:ext cx="1981200" cy="6370975"/>
          </a:xfrm>
          <a:prstGeom prst="rect">
            <a:avLst/>
          </a:prstGeom>
          <a:noFill/>
        </p:spPr>
        <p:txBody>
          <a:bodyPr>
            <a:spAutoFit/>
          </a:bodyPr>
          <a:lstStyle/>
          <a:p>
            <a:pPr>
              <a:defRPr/>
            </a:pPr>
            <a:r>
              <a:rPr lang="en-US" sz="2400" dirty="0">
                <a:solidFill>
                  <a:schemeClr val="tx1"/>
                </a:solidFill>
                <a:latin typeface="Calibri" pitchFamily="34" charset="0"/>
                <a:cs typeface="Calibri" pitchFamily="34" charset="0"/>
              </a:rPr>
              <a:t>Whirlpool </a:t>
            </a:r>
            <a:r>
              <a:rPr lang="en-US" sz="2400" dirty="0" smtClean="0">
                <a:solidFill>
                  <a:schemeClr val="tx1"/>
                </a:solidFill>
                <a:latin typeface="Calibri" pitchFamily="34" charset="0"/>
                <a:cs typeface="Calibri" pitchFamily="34" charset="0"/>
              </a:rPr>
              <a:t>Galaxy-M51</a:t>
            </a:r>
            <a:endParaRPr lang="en-US" sz="2400" dirty="0">
              <a:solidFill>
                <a:schemeClr val="tx1"/>
              </a:solidFill>
              <a:latin typeface="Calibri" pitchFamily="34" charset="0"/>
              <a:cs typeface="Calibri" pitchFamily="34" charset="0"/>
            </a:endParaRPr>
          </a:p>
          <a:p>
            <a:pPr>
              <a:defRPr/>
            </a:pPr>
            <a:endParaRPr lang="en-US" dirty="0">
              <a:solidFill>
                <a:schemeClr val="tx1"/>
              </a:solidFill>
              <a:latin typeface="Calibri" pitchFamily="34" charset="0"/>
              <a:cs typeface="Calibri" pitchFamily="34" charset="0"/>
            </a:endParaRPr>
          </a:p>
          <a:p>
            <a:pPr>
              <a:defRPr/>
            </a:pPr>
            <a:r>
              <a:rPr lang="en-US" dirty="0">
                <a:solidFill>
                  <a:schemeClr val="tx1"/>
                </a:solidFill>
                <a:latin typeface="Calibri" pitchFamily="34" charset="0"/>
                <a:cs typeface="Calibri" pitchFamily="34" charset="0"/>
              </a:rPr>
              <a:t>23 MLYs away in Canes Venatici or “hunting dogs” near Ursa Major</a:t>
            </a:r>
          </a:p>
          <a:p>
            <a:pPr>
              <a:defRPr/>
            </a:pPr>
            <a:endParaRPr lang="en-US" dirty="0">
              <a:solidFill>
                <a:schemeClr val="tx1"/>
              </a:solidFill>
              <a:latin typeface="Calibri" pitchFamily="34" charset="0"/>
              <a:cs typeface="Calibri" pitchFamily="34" charset="0"/>
            </a:endParaRPr>
          </a:p>
          <a:p>
            <a:pPr>
              <a:defRPr/>
            </a:pPr>
            <a:r>
              <a:rPr lang="en-US" dirty="0">
                <a:solidFill>
                  <a:schemeClr val="tx1"/>
                </a:solidFill>
                <a:latin typeface="Calibri" pitchFamily="34" charset="0"/>
                <a:cs typeface="Calibri" pitchFamily="34" charset="0"/>
              </a:rPr>
              <a:t>Discovered in 1774 by Charles Messier</a:t>
            </a:r>
          </a:p>
          <a:p>
            <a:pPr>
              <a:defRPr/>
            </a:pPr>
            <a:endParaRPr lang="en-US" dirty="0">
              <a:solidFill>
                <a:schemeClr val="tx1"/>
              </a:solidFill>
              <a:latin typeface="Calibri" pitchFamily="34" charset="0"/>
              <a:cs typeface="Calibri" pitchFamily="34" charset="0"/>
            </a:endParaRPr>
          </a:p>
          <a:p>
            <a:pPr>
              <a:defRPr/>
            </a:pPr>
            <a:r>
              <a:rPr lang="en-US" dirty="0">
                <a:solidFill>
                  <a:schemeClr val="tx1"/>
                </a:solidFill>
                <a:latin typeface="Calibri" pitchFamily="34" charset="0"/>
                <a:cs typeface="Calibri" pitchFamily="34" charset="0"/>
              </a:rPr>
              <a:t>Its companion galaxy, NGC 5195 was discovered by Pierre  Mechain in 1781.</a:t>
            </a:r>
          </a:p>
          <a:p>
            <a:pPr>
              <a:defRPr/>
            </a:pPr>
            <a:endParaRPr lang="en-US" dirty="0">
              <a:solidFill>
                <a:schemeClr val="tx1"/>
              </a:solidFill>
              <a:latin typeface="Calibri" pitchFamily="34" charset="0"/>
              <a:cs typeface="Calibri" pitchFamily="34" charset="0"/>
            </a:endParaRPr>
          </a:p>
        </p:txBody>
      </p:sp>
    </p:spTree>
  </p:cSld>
  <p:clrMapOvr>
    <a:masterClrMapping/>
  </p:clrMapOvr>
  <p:transition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Sombrero Galaxy M104"/>
          <p:cNvPicPr>
            <a:picLocks noChangeAspect="1" noChangeArrowheads="1"/>
          </p:cNvPicPr>
          <p:nvPr/>
        </p:nvPicPr>
        <p:blipFill>
          <a:blip r:embed="rId2" cstate="print"/>
          <a:srcRect/>
          <a:stretch>
            <a:fillRect/>
          </a:stretch>
        </p:blipFill>
        <p:spPr bwMode="auto">
          <a:xfrm>
            <a:off x="1752600" y="0"/>
            <a:ext cx="7543800" cy="6858000"/>
          </a:xfrm>
          <a:prstGeom prst="rect">
            <a:avLst/>
          </a:prstGeom>
          <a:noFill/>
          <a:ln w="9525">
            <a:noFill/>
            <a:miter lim="800000"/>
            <a:headEnd/>
            <a:tailEnd/>
          </a:ln>
        </p:spPr>
      </p:pic>
      <p:sp>
        <p:nvSpPr>
          <p:cNvPr id="5" name="TextBox 4"/>
          <p:cNvSpPr txBox="1"/>
          <p:nvPr/>
        </p:nvSpPr>
        <p:spPr>
          <a:xfrm>
            <a:off x="0" y="609600"/>
            <a:ext cx="1981200" cy="6063198"/>
          </a:xfrm>
          <a:prstGeom prst="rect">
            <a:avLst/>
          </a:prstGeom>
          <a:noFill/>
        </p:spPr>
        <p:txBody>
          <a:bodyPr wrap="square">
            <a:spAutoFit/>
          </a:bodyPr>
          <a:lstStyle/>
          <a:p>
            <a:pPr>
              <a:defRPr/>
            </a:pPr>
            <a:r>
              <a:rPr lang="en-US" sz="2400" dirty="0">
                <a:solidFill>
                  <a:schemeClr val="tx1"/>
                </a:solidFill>
                <a:latin typeface="Calibri" pitchFamily="34" charset="0"/>
                <a:cs typeface="Calibri" pitchFamily="34" charset="0"/>
              </a:rPr>
              <a:t>Sombrero </a:t>
            </a:r>
            <a:r>
              <a:rPr lang="en-US" sz="2400" dirty="0" smtClean="0">
                <a:solidFill>
                  <a:schemeClr val="tx1"/>
                </a:solidFill>
                <a:latin typeface="Calibri" pitchFamily="34" charset="0"/>
                <a:cs typeface="Calibri" pitchFamily="34" charset="0"/>
              </a:rPr>
              <a:t>galaxy-M104</a:t>
            </a:r>
            <a:endParaRPr lang="en-US" sz="2400" dirty="0">
              <a:solidFill>
                <a:schemeClr val="tx1"/>
              </a:solidFill>
              <a:latin typeface="Calibri" pitchFamily="34" charset="0"/>
              <a:cs typeface="Calibri" pitchFamily="34" charset="0"/>
            </a:endParaRPr>
          </a:p>
          <a:p>
            <a:pPr>
              <a:defRPr/>
            </a:pPr>
            <a:endParaRPr lang="en-US" dirty="0">
              <a:solidFill>
                <a:schemeClr val="tx1"/>
              </a:solidFill>
              <a:latin typeface="Calibri" pitchFamily="34" charset="0"/>
              <a:cs typeface="Calibri" pitchFamily="34" charset="0"/>
            </a:endParaRPr>
          </a:p>
          <a:p>
            <a:pPr>
              <a:defRPr/>
            </a:pPr>
            <a:r>
              <a:rPr lang="en-US" dirty="0">
                <a:solidFill>
                  <a:schemeClr val="tx1"/>
                </a:solidFill>
                <a:latin typeface="Calibri" pitchFamily="34" charset="0"/>
                <a:cs typeface="Calibri" pitchFamily="34" charset="0"/>
              </a:rPr>
              <a:t>30 MLYs away in the constellation Virgo.  </a:t>
            </a:r>
          </a:p>
          <a:p>
            <a:pPr>
              <a:defRPr/>
            </a:pPr>
            <a:endParaRPr lang="en-US" dirty="0">
              <a:solidFill>
                <a:schemeClr val="tx1"/>
              </a:solidFill>
              <a:latin typeface="Calibri" pitchFamily="34" charset="0"/>
              <a:cs typeface="Calibri" pitchFamily="34" charset="0"/>
            </a:endParaRPr>
          </a:p>
          <a:p>
            <a:pPr>
              <a:defRPr/>
            </a:pPr>
            <a:r>
              <a:rPr lang="en-US" dirty="0">
                <a:solidFill>
                  <a:schemeClr val="tx1"/>
                </a:solidFill>
                <a:latin typeface="Calibri" pitchFamily="34" charset="0"/>
                <a:cs typeface="Calibri" pitchFamily="34" charset="0"/>
              </a:rPr>
              <a:t>Discovered by Pierre Mechain in 1767.  </a:t>
            </a:r>
          </a:p>
          <a:p>
            <a:pPr>
              <a:defRPr/>
            </a:pPr>
            <a:endParaRPr lang="en-US" dirty="0">
              <a:solidFill>
                <a:schemeClr val="tx1"/>
              </a:solidFill>
              <a:latin typeface="Calibri" pitchFamily="34" charset="0"/>
              <a:cs typeface="Calibri" pitchFamily="34" charset="0"/>
            </a:endParaRPr>
          </a:p>
          <a:p>
            <a:pPr>
              <a:defRPr/>
            </a:pPr>
            <a:r>
              <a:rPr lang="en-US" dirty="0">
                <a:solidFill>
                  <a:schemeClr val="tx1"/>
                </a:solidFill>
                <a:latin typeface="Calibri" pitchFamily="34" charset="0"/>
                <a:cs typeface="Calibri" pitchFamily="34" charset="0"/>
              </a:rPr>
              <a:t>Stunning dust lane in the disc and a large central bulge suggesting a powerful, central black hole</a:t>
            </a:r>
          </a:p>
        </p:txBody>
      </p:sp>
    </p:spTree>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Barred Spiral Galaxy NGC 1300"/>
          <p:cNvPicPr>
            <a:picLocks noChangeAspect="1" noChangeArrowheads="1"/>
          </p:cNvPicPr>
          <p:nvPr/>
        </p:nvPicPr>
        <p:blipFill>
          <a:blip r:embed="rId2" cstate="print"/>
          <a:srcRect/>
          <a:stretch>
            <a:fillRect/>
          </a:stretch>
        </p:blipFill>
        <p:spPr bwMode="auto">
          <a:xfrm>
            <a:off x="2209800" y="0"/>
            <a:ext cx="7143750" cy="6858000"/>
          </a:xfrm>
          <a:prstGeom prst="rect">
            <a:avLst/>
          </a:prstGeom>
          <a:noFill/>
          <a:ln w="9525">
            <a:noFill/>
            <a:miter lim="800000"/>
            <a:headEnd/>
            <a:tailEnd/>
          </a:ln>
        </p:spPr>
      </p:pic>
      <p:sp>
        <p:nvSpPr>
          <p:cNvPr id="16387" name="TextBox 2"/>
          <p:cNvSpPr txBox="1">
            <a:spLocks noChangeArrowheads="1"/>
          </p:cNvSpPr>
          <p:nvPr/>
        </p:nvSpPr>
        <p:spPr bwMode="auto">
          <a:xfrm>
            <a:off x="0" y="762000"/>
            <a:ext cx="2362200" cy="5324535"/>
          </a:xfrm>
          <a:prstGeom prst="rect">
            <a:avLst/>
          </a:prstGeom>
          <a:noFill/>
          <a:ln w="9525">
            <a:noFill/>
            <a:miter lim="800000"/>
            <a:headEnd/>
            <a:tailEnd/>
          </a:ln>
        </p:spPr>
        <p:txBody>
          <a:bodyPr wrap="square">
            <a:spAutoFit/>
          </a:bodyPr>
          <a:lstStyle/>
          <a:p>
            <a:r>
              <a:rPr lang="en-US" dirty="0">
                <a:solidFill>
                  <a:schemeClr val="tx1"/>
                </a:solidFill>
                <a:latin typeface="Calibri" pitchFamily="34" charset="0"/>
                <a:cs typeface="Calibri" pitchFamily="34" charset="0"/>
              </a:rPr>
              <a:t>Located in Eridanus 61.3 MLYs away</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NGC 1300’s nucleus shows  an extraordinary and distinct  spiral structure that is about 3,300  LYs  long. </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Only galaxies with large-scale bars appear to have these grand-design inner disks — a spiral within a spiral</a:t>
            </a:r>
          </a:p>
        </p:txBody>
      </p:sp>
    </p:spTree>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arred spiral galaxy NGC 1073 in Cetus.jpg"/>
          <p:cNvPicPr>
            <a:picLocks noChangeAspect="1"/>
          </p:cNvPicPr>
          <p:nvPr/>
        </p:nvPicPr>
        <p:blipFill>
          <a:blip r:embed="rId2" cstate="print"/>
          <a:stretch>
            <a:fillRect/>
          </a:stretch>
        </p:blipFill>
        <p:spPr>
          <a:xfrm>
            <a:off x="1499810" y="838200"/>
            <a:ext cx="7644190" cy="6019800"/>
          </a:xfrm>
          <a:prstGeom prst="rect">
            <a:avLst/>
          </a:prstGeom>
        </p:spPr>
      </p:pic>
      <p:sp>
        <p:nvSpPr>
          <p:cNvPr id="3" name="TextBox 2"/>
          <p:cNvSpPr txBox="1"/>
          <p:nvPr/>
        </p:nvSpPr>
        <p:spPr>
          <a:xfrm>
            <a:off x="304800" y="152400"/>
            <a:ext cx="8839200" cy="523220"/>
          </a:xfrm>
          <a:prstGeom prst="rect">
            <a:avLst/>
          </a:prstGeom>
          <a:noFill/>
        </p:spPr>
        <p:txBody>
          <a:bodyPr wrap="square" rtlCol="0">
            <a:spAutoFit/>
          </a:bodyPr>
          <a:lstStyle/>
          <a:p>
            <a:r>
              <a:rPr lang="en-US" sz="2800" dirty="0" smtClean="0">
                <a:solidFill>
                  <a:schemeClr val="tx1"/>
                </a:solidFill>
                <a:latin typeface="Calibri" pitchFamily="34" charset="0"/>
                <a:cs typeface="Calibri" pitchFamily="34" charset="0"/>
              </a:rPr>
              <a:t>Barred spiral galaxy NGC 1073 in </a:t>
            </a:r>
            <a:r>
              <a:rPr lang="en-US" sz="2800" dirty="0" err="1" smtClean="0">
                <a:solidFill>
                  <a:schemeClr val="tx1"/>
                </a:solidFill>
                <a:latin typeface="Calibri" pitchFamily="34" charset="0"/>
                <a:cs typeface="Calibri" pitchFamily="34" charset="0"/>
              </a:rPr>
              <a:t>Cetus</a:t>
            </a:r>
            <a:r>
              <a:rPr lang="en-US" sz="2800" dirty="0" smtClean="0">
                <a:solidFill>
                  <a:schemeClr val="tx1"/>
                </a:solidFill>
                <a:latin typeface="Calibri" pitchFamily="34" charset="0"/>
                <a:cs typeface="Calibri" pitchFamily="34" charset="0"/>
              </a:rPr>
              <a:t>—The sea monster</a:t>
            </a:r>
            <a:endParaRPr lang="en-US" sz="2800" dirty="0">
              <a:solidFill>
                <a:schemeClr val="tx1"/>
              </a:solidFill>
              <a:latin typeface="Calibri" pitchFamily="34" charset="0"/>
              <a:cs typeface="Calibri" pitchFamily="34" charset="0"/>
            </a:endParaRPr>
          </a:p>
        </p:txBody>
      </p:sp>
      <p:sp>
        <p:nvSpPr>
          <p:cNvPr id="4" name="TextBox 3"/>
          <p:cNvSpPr txBox="1"/>
          <p:nvPr/>
        </p:nvSpPr>
        <p:spPr>
          <a:xfrm>
            <a:off x="0" y="1219200"/>
            <a:ext cx="1676400" cy="4708981"/>
          </a:xfrm>
          <a:prstGeom prst="rect">
            <a:avLst/>
          </a:prstGeom>
          <a:noFill/>
        </p:spPr>
        <p:txBody>
          <a:bodyPr wrap="square" rtlCol="0">
            <a:spAutoFit/>
          </a:bodyPr>
          <a:lstStyle/>
          <a:p>
            <a:r>
              <a:rPr lang="en-US" dirty="0" smtClean="0">
                <a:solidFill>
                  <a:schemeClr val="tx1"/>
                </a:solidFill>
                <a:latin typeface="Calibri" pitchFamily="34" charset="0"/>
                <a:cs typeface="Calibri" pitchFamily="34" charset="0"/>
              </a:rPr>
              <a:t>A beautiful barred spiral galaxy  believed to be much like our Milky Way.  NGC 1073 is 55 MLYs away. </a:t>
            </a:r>
          </a:p>
          <a:p>
            <a:endParaRPr lang="en-US" dirty="0" smtClean="0">
              <a:solidFill>
                <a:schemeClr val="tx1"/>
              </a:solidFill>
              <a:latin typeface="Calibri" pitchFamily="34" charset="0"/>
              <a:cs typeface="Calibri" pitchFamily="34" charset="0"/>
            </a:endParaRPr>
          </a:p>
          <a:p>
            <a:r>
              <a:rPr lang="en-US" dirty="0" smtClean="0">
                <a:solidFill>
                  <a:schemeClr val="tx1"/>
                </a:solidFill>
                <a:latin typeface="Calibri" pitchFamily="34" charset="0"/>
                <a:cs typeface="Calibri" pitchFamily="34" charset="0"/>
              </a:rPr>
              <a:t> Distant Quasars shine far away in the background.</a:t>
            </a:r>
            <a:endParaRPr lang="en-US" dirty="0">
              <a:solidFill>
                <a:schemeClr val="tx1"/>
              </a:solidFill>
              <a:latin typeface="Calibri" pitchFamily="34" charset="0"/>
              <a:cs typeface="Calibri" pitchFamily="34" charset="0"/>
            </a:endParaRPr>
          </a:p>
        </p:txBody>
      </p:sp>
      <p:sp>
        <p:nvSpPr>
          <p:cNvPr id="9" name="Oval 8"/>
          <p:cNvSpPr/>
          <p:nvPr/>
        </p:nvSpPr>
        <p:spPr bwMode="auto">
          <a:xfrm>
            <a:off x="8915400" y="2057400"/>
            <a:ext cx="228600" cy="228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endParaRPr>
          </a:p>
        </p:txBody>
      </p:sp>
      <p:sp>
        <p:nvSpPr>
          <p:cNvPr id="10" name="Oval 9"/>
          <p:cNvSpPr/>
          <p:nvPr/>
        </p:nvSpPr>
        <p:spPr bwMode="auto">
          <a:xfrm>
            <a:off x="7315200" y="1295400"/>
            <a:ext cx="228600" cy="228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endParaRPr>
          </a:p>
        </p:txBody>
      </p:sp>
      <p:sp>
        <p:nvSpPr>
          <p:cNvPr id="11" name="TextBox 10"/>
          <p:cNvSpPr txBox="1"/>
          <p:nvPr/>
        </p:nvSpPr>
        <p:spPr>
          <a:xfrm>
            <a:off x="7772400" y="1143000"/>
            <a:ext cx="1371600" cy="707886"/>
          </a:xfrm>
          <a:prstGeom prst="rect">
            <a:avLst/>
          </a:prstGeom>
          <a:noFill/>
        </p:spPr>
        <p:txBody>
          <a:bodyPr wrap="square" rtlCol="0">
            <a:spAutoFit/>
          </a:bodyPr>
          <a:lstStyle/>
          <a:p>
            <a:r>
              <a:rPr lang="en-US" dirty="0" smtClean="0"/>
              <a:t>Distant Quasars</a:t>
            </a:r>
            <a:endParaRPr lang="en-US" dirty="0"/>
          </a:p>
        </p:txBody>
      </p:sp>
      <p:cxnSp>
        <p:nvCxnSpPr>
          <p:cNvPr id="13" name="Straight Arrow Connector 12"/>
          <p:cNvCxnSpPr>
            <a:endCxn id="10" idx="6"/>
          </p:cNvCxnSpPr>
          <p:nvPr/>
        </p:nvCxnSpPr>
        <p:spPr bwMode="auto">
          <a:xfrm flipH="1" flipV="1">
            <a:off x="7543800" y="1409700"/>
            <a:ext cx="381000" cy="38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stCxn id="11" idx="2"/>
            <a:endCxn id="9" idx="1"/>
          </p:cNvCxnSpPr>
          <p:nvPr/>
        </p:nvCxnSpPr>
        <p:spPr bwMode="auto">
          <a:xfrm>
            <a:off x="8458200" y="1850886"/>
            <a:ext cx="490678" cy="2399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advClick="0" advTm="500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0" y="609600"/>
            <a:ext cx="2590800" cy="5632311"/>
          </a:xfrm>
          <a:prstGeom prst="rect">
            <a:avLst/>
          </a:prstGeom>
          <a:noFill/>
          <a:ln w="9525">
            <a:noFill/>
            <a:miter lim="800000"/>
            <a:headEnd/>
            <a:tailEnd/>
          </a:ln>
        </p:spPr>
        <p:txBody>
          <a:bodyPr>
            <a:spAutoFit/>
          </a:bodyPr>
          <a:lstStyle/>
          <a:p>
            <a:endParaRPr lang="en-US" sz="2400" dirty="0">
              <a:solidFill>
                <a:schemeClr val="tx1"/>
              </a:solidFill>
              <a:latin typeface="Calibri" pitchFamily="34" charset="0"/>
              <a:cs typeface="Calibri" pitchFamily="34" charset="0"/>
            </a:endParaRPr>
          </a:p>
          <a:p>
            <a:r>
              <a:rPr lang="en-US" sz="2400" dirty="0">
                <a:solidFill>
                  <a:schemeClr val="tx1"/>
                </a:solidFill>
                <a:latin typeface="Calibri" pitchFamily="34" charset="0"/>
                <a:cs typeface="Calibri" pitchFamily="34" charset="0"/>
              </a:rPr>
              <a:t>Bright knots of glowing gas light up the arms of </a:t>
            </a:r>
            <a:r>
              <a:rPr lang="en-US" sz="2400" dirty="0" smtClean="0">
                <a:solidFill>
                  <a:schemeClr val="tx1"/>
                </a:solidFill>
                <a:latin typeface="Calibri" pitchFamily="34" charset="0"/>
                <a:cs typeface="Calibri" pitchFamily="34" charset="0"/>
              </a:rPr>
              <a:t>spiral galaxy </a:t>
            </a:r>
            <a:r>
              <a:rPr lang="en-US" sz="2400" dirty="0">
                <a:solidFill>
                  <a:schemeClr val="tx1"/>
                </a:solidFill>
                <a:latin typeface="Calibri" pitchFamily="34" charset="0"/>
                <a:cs typeface="Calibri" pitchFamily="34" charset="0"/>
              </a:rPr>
              <a:t>M74</a:t>
            </a:r>
          </a:p>
          <a:p>
            <a:endParaRPr lang="en-US" sz="2400" dirty="0">
              <a:solidFill>
                <a:schemeClr val="tx1"/>
              </a:solidFill>
              <a:latin typeface="Calibri" pitchFamily="34" charset="0"/>
              <a:cs typeface="Calibri" pitchFamily="34" charset="0"/>
            </a:endParaRPr>
          </a:p>
          <a:p>
            <a:r>
              <a:rPr lang="en-US" sz="2400" dirty="0">
                <a:solidFill>
                  <a:schemeClr val="tx1"/>
                </a:solidFill>
                <a:latin typeface="Calibri" pitchFamily="34" charset="0"/>
                <a:cs typeface="Calibri" pitchFamily="34" charset="0"/>
              </a:rPr>
              <a:t>Two clear spiral arms give M74 the designation Grand Spiral Galaxy</a:t>
            </a:r>
          </a:p>
          <a:p>
            <a:endParaRPr lang="en-US" sz="2400" dirty="0">
              <a:solidFill>
                <a:schemeClr val="tx1"/>
              </a:solidFill>
              <a:latin typeface="Calibri" pitchFamily="34" charset="0"/>
              <a:cs typeface="Calibri" pitchFamily="34" charset="0"/>
            </a:endParaRPr>
          </a:p>
          <a:p>
            <a:r>
              <a:rPr lang="en-US" sz="2400" dirty="0">
                <a:solidFill>
                  <a:schemeClr val="tx1"/>
                </a:solidFill>
                <a:latin typeface="Calibri" pitchFamily="34" charset="0"/>
                <a:cs typeface="Calibri" pitchFamily="34" charset="0"/>
              </a:rPr>
              <a:t>M74 is 32 MLYs away in the constellation Pisces.</a:t>
            </a:r>
          </a:p>
        </p:txBody>
      </p:sp>
      <p:pic>
        <p:nvPicPr>
          <p:cNvPr id="17411" name="Picture 3" descr="Spiral Galaxy M74.jpg"/>
          <p:cNvPicPr>
            <a:picLocks noChangeAspect="1"/>
          </p:cNvPicPr>
          <p:nvPr/>
        </p:nvPicPr>
        <p:blipFill>
          <a:blip r:embed="rId2" cstate="print"/>
          <a:srcRect/>
          <a:stretch>
            <a:fillRect/>
          </a:stretch>
        </p:blipFill>
        <p:spPr bwMode="auto">
          <a:xfrm>
            <a:off x="2590800" y="304800"/>
            <a:ext cx="6553200" cy="6307138"/>
          </a:xfrm>
          <a:prstGeom prst="rect">
            <a:avLst/>
          </a:prstGeom>
          <a:noFill/>
          <a:ln w="9525">
            <a:noFill/>
            <a:miter lim="800000"/>
            <a:headEnd/>
            <a:tailEnd/>
          </a:ln>
        </p:spPr>
      </p:pic>
    </p:spTree>
  </p:cSld>
  <p:clrMapOvr>
    <a:masterClrMapping/>
  </p:clrMapOvr>
  <p:transition advClick="0" advTm="500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 descr="Pinwheel Galaxy.jpg"/>
          <p:cNvPicPr>
            <a:picLocks noChangeAspect="1"/>
          </p:cNvPicPr>
          <p:nvPr/>
        </p:nvPicPr>
        <p:blipFill>
          <a:blip r:embed="rId2" cstate="print"/>
          <a:srcRect/>
          <a:stretch>
            <a:fillRect/>
          </a:stretch>
        </p:blipFill>
        <p:spPr bwMode="auto">
          <a:xfrm>
            <a:off x="1543050" y="0"/>
            <a:ext cx="7600950" cy="5943600"/>
          </a:xfrm>
          <a:prstGeom prst="rect">
            <a:avLst/>
          </a:prstGeom>
          <a:noFill/>
          <a:ln w="9525">
            <a:noFill/>
            <a:miter lim="800000"/>
            <a:headEnd/>
            <a:tailEnd/>
          </a:ln>
        </p:spPr>
      </p:pic>
      <p:sp>
        <p:nvSpPr>
          <p:cNvPr id="18435" name="TextBox 2"/>
          <p:cNvSpPr txBox="1">
            <a:spLocks noChangeArrowheads="1"/>
          </p:cNvSpPr>
          <p:nvPr/>
        </p:nvSpPr>
        <p:spPr bwMode="auto">
          <a:xfrm>
            <a:off x="1981200" y="6172200"/>
            <a:ext cx="6553200" cy="523875"/>
          </a:xfrm>
          <a:prstGeom prst="rect">
            <a:avLst/>
          </a:prstGeom>
          <a:noFill/>
          <a:ln w="9525">
            <a:noFill/>
            <a:miter lim="800000"/>
            <a:headEnd/>
            <a:tailEnd/>
          </a:ln>
        </p:spPr>
        <p:txBody>
          <a:bodyPr>
            <a:spAutoFit/>
          </a:bodyPr>
          <a:lstStyle/>
          <a:p>
            <a:r>
              <a:rPr lang="en-US" sz="2800" dirty="0">
                <a:solidFill>
                  <a:schemeClr val="tx1"/>
                </a:solidFill>
                <a:latin typeface="Calibri" pitchFamily="34" charset="0"/>
                <a:cs typeface="Calibri" pitchFamily="34" charset="0"/>
              </a:rPr>
              <a:t>The  Pinwheel Galaxy-M101</a:t>
            </a:r>
          </a:p>
        </p:txBody>
      </p:sp>
      <p:sp>
        <p:nvSpPr>
          <p:cNvPr id="18436" name="TextBox 3"/>
          <p:cNvSpPr txBox="1">
            <a:spLocks noChangeArrowheads="1"/>
          </p:cNvSpPr>
          <p:nvPr/>
        </p:nvSpPr>
        <p:spPr bwMode="auto">
          <a:xfrm>
            <a:off x="0" y="457200"/>
            <a:ext cx="1752600" cy="5632311"/>
          </a:xfrm>
          <a:prstGeom prst="rect">
            <a:avLst/>
          </a:prstGeom>
          <a:noFill/>
          <a:ln w="9525">
            <a:noFill/>
            <a:miter lim="800000"/>
            <a:headEnd/>
            <a:tailEnd/>
          </a:ln>
        </p:spPr>
        <p:txBody>
          <a:bodyPr wrap="square">
            <a:spAutoFit/>
          </a:bodyPr>
          <a:lstStyle/>
          <a:p>
            <a:r>
              <a:rPr lang="en-US" dirty="0">
                <a:solidFill>
                  <a:schemeClr val="tx1"/>
                </a:solidFill>
                <a:latin typeface="Calibri" pitchFamily="34" charset="0"/>
                <a:cs typeface="Calibri" pitchFamily="34" charset="0"/>
              </a:rPr>
              <a:t>M101 is a large, stunningly beautiful </a:t>
            </a:r>
            <a:r>
              <a:rPr lang="en-US" dirty="0" smtClean="0">
                <a:solidFill>
                  <a:schemeClr val="tx1"/>
                </a:solidFill>
                <a:latin typeface="Calibri" pitchFamily="34" charset="0"/>
                <a:cs typeface="Calibri" pitchFamily="34" charset="0"/>
              </a:rPr>
              <a:t>spiral galaxy </a:t>
            </a:r>
            <a:r>
              <a:rPr lang="en-US" dirty="0">
                <a:solidFill>
                  <a:schemeClr val="tx1"/>
                </a:solidFill>
                <a:latin typeface="Calibri" pitchFamily="34" charset="0"/>
                <a:cs typeface="Calibri" pitchFamily="34" charset="0"/>
              </a:rPr>
              <a:t>21 MLYs away in </a:t>
            </a:r>
            <a:r>
              <a:rPr lang="en-US" dirty="0" err="1">
                <a:solidFill>
                  <a:schemeClr val="tx1"/>
                </a:solidFill>
                <a:latin typeface="Calibri" pitchFamily="34" charset="0"/>
                <a:cs typeface="Calibri" pitchFamily="34" charset="0"/>
              </a:rPr>
              <a:t>Ursa</a:t>
            </a:r>
            <a:r>
              <a:rPr lang="en-US" dirty="0">
                <a:solidFill>
                  <a:schemeClr val="tx1"/>
                </a:solidFill>
                <a:latin typeface="Calibri" pitchFamily="34" charset="0"/>
                <a:cs typeface="Calibri" pitchFamily="34" charset="0"/>
              </a:rPr>
              <a:t> Major.   </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Large clumps of hot young stars dominate the spiral arms.</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 M101 is 70% larger than our Milky Way galaxy</a:t>
            </a:r>
          </a:p>
        </p:txBody>
      </p:sp>
    </p:spTree>
  </p:cSld>
  <p:clrMapOvr>
    <a:masterClrMapping/>
  </p:clrMapOvr>
  <p:transition advClick="0" advTm="5000"/>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TS-88_launches.jpg"/>
          <p:cNvPicPr>
            <a:picLocks noChangeAspect="1"/>
          </p:cNvPicPr>
          <p:nvPr/>
        </p:nvPicPr>
        <p:blipFill>
          <a:blip r:embed="rId2" cstate="print"/>
          <a:stretch>
            <a:fillRect/>
          </a:stretch>
        </p:blipFill>
        <p:spPr>
          <a:xfrm>
            <a:off x="3729789" y="0"/>
            <a:ext cx="5414211" cy="6858000"/>
          </a:xfrm>
          <a:prstGeom prst="rect">
            <a:avLst/>
          </a:prstGeom>
        </p:spPr>
      </p:pic>
      <p:sp>
        <p:nvSpPr>
          <p:cNvPr id="5" name="TextBox 4"/>
          <p:cNvSpPr txBox="1"/>
          <p:nvPr/>
        </p:nvSpPr>
        <p:spPr>
          <a:xfrm>
            <a:off x="533400" y="533400"/>
            <a:ext cx="2286000" cy="3539430"/>
          </a:xfrm>
          <a:prstGeom prst="rect">
            <a:avLst/>
          </a:prstGeom>
          <a:noFill/>
        </p:spPr>
        <p:txBody>
          <a:bodyPr wrap="square" rtlCol="0">
            <a:spAutoFit/>
          </a:bodyPr>
          <a:lstStyle/>
          <a:p>
            <a:r>
              <a:rPr lang="en-US" sz="2800" dirty="0" smtClean="0">
                <a:solidFill>
                  <a:schemeClr val="tx1"/>
                </a:solidFill>
                <a:latin typeface="Calibri" pitchFamily="34" charset="0"/>
                <a:cs typeface="Calibri" pitchFamily="34" charset="0"/>
              </a:rPr>
              <a:t>STS 31 April 1990  Discovery launched the Hubble Space Telescope (HST)  </a:t>
            </a:r>
          </a:p>
          <a:p>
            <a:endParaRPr lang="en-US" sz="2800" dirty="0">
              <a:solidFill>
                <a:schemeClr val="tx1"/>
              </a:solidFill>
              <a:latin typeface="Calibri" pitchFamily="34" charset="0"/>
              <a:cs typeface="Calibri" pitchFamily="34" charset="0"/>
            </a:endParaRPr>
          </a:p>
        </p:txBody>
      </p:sp>
      <p:sp>
        <p:nvSpPr>
          <p:cNvPr id="4" name="TextBox 3"/>
          <p:cNvSpPr txBox="1"/>
          <p:nvPr/>
        </p:nvSpPr>
        <p:spPr>
          <a:xfrm>
            <a:off x="533400" y="5181600"/>
            <a:ext cx="2590800" cy="923330"/>
          </a:xfrm>
          <a:prstGeom prst="rect">
            <a:avLst/>
          </a:prstGeom>
          <a:noFill/>
        </p:spPr>
        <p:txBody>
          <a:bodyPr wrap="square" rtlCol="0">
            <a:spAutoFit/>
          </a:bodyPr>
          <a:lstStyle/>
          <a:p>
            <a:r>
              <a:rPr lang="en-US" sz="1800" b="0" dirty="0" smtClean="0">
                <a:solidFill>
                  <a:schemeClr val="tx1"/>
                </a:solidFill>
                <a:latin typeface="+mj-lt"/>
              </a:rPr>
              <a:t>Photo Credit: NASA for all photos unless otherwise noted</a:t>
            </a:r>
            <a:endParaRPr lang="en-US" sz="1800" b="0" dirty="0">
              <a:solidFill>
                <a:schemeClr val="tx1"/>
              </a:solidFill>
              <a:latin typeface="+mj-lt"/>
            </a:endParaRPr>
          </a:p>
        </p:txBody>
      </p:sp>
    </p:spTree>
  </p:cSld>
  <p:clrMapOvr>
    <a:masterClrMapping/>
  </p:clrMapOvr>
  <p:transition advClick="0" advTm="5000"/>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1" descr="Starburst Galaxy M82.jpg"/>
          <p:cNvPicPr>
            <a:picLocks noChangeAspect="1"/>
          </p:cNvPicPr>
          <p:nvPr/>
        </p:nvPicPr>
        <p:blipFill>
          <a:blip r:embed="rId2" cstate="print"/>
          <a:srcRect/>
          <a:stretch>
            <a:fillRect/>
          </a:stretch>
        </p:blipFill>
        <p:spPr bwMode="auto">
          <a:xfrm>
            <a:off x="1709738" y="0"/>
            <a:ext cx="7434262" cy="5791200"/>
          </a:xfrm>
          <a:prstGeom prst="rect">
            <a:avLst/>
          </a:prstGeom>
          <a:noFill/>
          <a:ln w="9525">
            <a:noFill/>
            <a:miter lim="800000"/>
            <a:headEnd/>
            <a:tailEnd/>
          </a:ln>
        </p:spPr>
      </p:pic>
      <p:sp>
        <p:nvSpPr>
          <p:cNvPr id="19459" name="TextBox 2"/>
          <p:cNvSpPr txBox="1">
            <a:spLocks noChangeArrowheads="1"/>
          </p:cNvSpPr>
          <p:nvPr/>
        </p:nvSpPr>
        <p:spPr bwMode="auto">
          <a:xfrm>
            <a:off x="1981200" y="6172200"/>
            <a:ext cx="6934200" cy="461665"/>
          </a:xfrm>
          <a:prstGeom prst="rect">
            <a:avLst/>
          </a:prstGeom>
          <a:noFill/>
          <a:ln w="9525">
            <a:noFill/>
            <a:miter lim="800000"/>
            <a:headEnd/>
            <a:tailEnd/>
          </a:ln>
        </p:spPr>
        <p:txBody>
          <a:bodyPr wrap="square">
            <a:spAutoFit/>
          </a:bodyPr>
          <a:lstStyle/>
          <a:p>
            <a:r>
              <a:rPr lang="en-US" sz="2400" dirty="0">
                <a:solidFill>
                  <a:schemeClr val="tx1"/>
                </a:solidFill>
                <a:latin typeface="Calibri" pitchFamily="34" charset="0"/>
                <a:cs typeface="Calibri" pitchFamily="34" charset="0"/>
              </a:rPr>
              <a:t>Cigar Galaxy M82-12 MLYs away in </a:t>
            </a:r>
            <a:r>
              <a:rPr lang="en-US" sz="2400" dirty="0" err="1">
                <a:solidFill>
                  <a:schemeClr val="tx1"/>
                </a:solidFill>
                <a:latin typeface="Calibri" pitchFamily="34" charset="0"/>
                <a:cs typeface="Calibri" pitchFamily="34" charset="0"/>
              </a:rPr>
              <a:t>Ursa</a:t>
            </a:r>
            <a:r>
              <a:rPr lang="en-US" sz="2400" dirty="0">
                <a:solidFill>
                  <a:schemeClr val="tx1"/>
                </a:solidFill>
                <a:latin typeface="Calibri" pitchFamily="34" charset="0"/>
                <a:cs typeface="Calibri" pitchFamily="34" charset="0"/>
              </a:rPr>
              <a:t> Major</a:t>
            </a:r>
          </a:p>
        </p:txBody>
      </p:sp>
      <p:sp>
        <p:nvSpPr>
          <p:cNvPr id="19460" name="TextBox 3"/>
          <p:cNvSpPr txBox="1">
            <a:spLocks noChangeArrowheads="1"/>
          </p:cNvSpPr>
          <p:nvPr/>
        </p:nvSpPr>
        <p:spPr bwMode="auto">
          <a:xfrm>
            <a:off x="0" y="457200"/>
            <a:ext cx="1905000" cy="5940088"/>
          </a:xfrm>
          <a:prstGeom prst="rect">
            <a:avLst/>
          </a:prstGeom>
          <a:noFill/>
          <a:ln w="9525">
            <a:noFill/>
            <a:miter lim="800000"/>
            <a:headEnd/>
            <a:tailEnd/>
          </a:ln>
        </p:spPr>
        <p:txBody>
          <a:bodyPr>
            <a:spAutoFit/>
          </a:bodyPr>
          <a:lstStyle/>
          <a:p>
            <a:r>
              <a:rPr lang="en-US" dirty="0">
                <a:solidFill>
                  <a:schemeClr val="tx1"/>
                </a:solidFill>
                <a:latin typeface="Calibri" pitchFamily="34" charset="0"/>
                <a:cs typeface="Calibri" pitchFamily="34" charset="0"/>
              </a:rPr>
              <a:t>M82 is a starburst galaxy creating new stars at an exceptionally high rate.</a:t>
            </a:r>
          </a:p>
          <a:p>
            <a:endParaRPr lang="en-US" dirty="0">
              <a:solidFill>
                <a:schemeClr val="tx1"/>
              </a:solidFill>
              <a:latin typeface="Calibri" pitchFamily="34" charset="0"/>
              <a:cs typeface="Calibri" pitchFamily="34" charset="0"/>
            </a:endParaRPr>
          </a:p>
          <a:p>
            <a:r>
              <a:rPr lang="en-US" dirty="0" smtClean="0">
                <a:solidFill>
                  <a:schemeClr val="tx1"/>
                </a:solidFill>
                <a:latin typeface="Calibri" pitchFamily="34" charset="0"/>
                <a:cs typeface="Calibri" pitchFamily="34" charset="0"/>
              </a:rPr>
              <a:t>Flame-like </a:t>
            </a:r>
            <a:r>
              <a:rPr lang="en-US" dirty="0">
                <a:solidFill>
                  <a:schemeClr val="tx1"/>
                </a:solidFill>
                <a:latin typeface="Calibri" pitchFamily="34" charset="0"/>
                <a:cs typeface="Calibri" pitchFamily="34" charset="0"/>
              </a:rPr>
              <a:t>plumes of glowing hydrogen blast out from its central regions where young stars are being born 10 times faster than in our Milky Way Galaxy.</a:t>
            </a:r>
          </a:p>
        </p:txBody>
      </p:sp>
    </p:spTree>
  </p:cSld>
  <p:clrMapOvr>
    <a:masterClrMapping/>
  </p:clrMapOvr>
  <p:transition advClick="0" advTm="500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1" descr="M81.jpg"/>
          <p:cNvPicPr>
            <a:picLocks noChangeAspect="1"/>
          </p:cNvPicPr>
          <p:nvPr/>
        </p:nvPicPr>
        <p:blipFill>
          <a:blip r:embed="rId2" cstate="print"/>
          <a:srcRect/>
          <a:stretch>
            <a:fillRect/>
          </a:stretch>
        </p:blipFill>
        <p:spPr bwMode="auto">
          <a:xfrm>
            <a:off x="381000" y="0"/>
            <a:ext cx="8315325" cy="5586413"/>
          </a:xfrm>
          <a:prstGeom prst="rect">
            <a:avLst/>
          </a:prstGeom>
          <a:noFill/>
          <a:ln w="9525">
            <a:noFill/>
            <a:miter lim="800000"/>
            <a:headEnd/>
            <a:tailEnd/>
          </a:ln>
        </p:spPr>
      </p:pic>
      <p:sp>
        <p:nvSpPr>
          <p:cNvPr id="20483" name="TextBox 2"/>
          <p:cNvSpPr txBox="1">
            <a:spLocks noChangeArrowheads="1"/>
          </p:cNvSpPr>
          <p:nvPr/>
        </p:nvSpPr>
        <p:spPr bwMode="auto">
          <a:xfrm>
            <a:off x="0" y="5638800"/>
            <a:ext cx="9144000" cy="830997"/>
          </a:xfrm>
          <a:prstGeom prst="rect">
            <a:avLst/>
          </a:prstGeom>
          <a:noFill/>
          <a:ln w="9525">
            <a:noFill/>
            <a:miter lim="800000"/>
            <a:headEnd/>
            <a:tailEnd/>
          </a:ln>
        </p:spPr>
        <p:txBody>
          <a:bodyPr wrap="square">
            <a:spAutoFit/>
          </a:bodyPr>
          <a:lstStyle/>
          <a:p>
            <a:r>
              <a:rPr lang="en-US" sz="2400" dirty="0">
                <a:solidFill>
                  <a:schemeClr val="tx1"/>
                </a:solidFill>
                <a:latin typeface="+mj-lt"/>
              </a:rPr>
              <a:t>M81 </a:t>
            </a:r>
            <a:r>
              <a:rPr lang="en-US" sz="2400" dirty="0" err="1">
                <a:solidFill>
                  <a:schemeClr val="tx1"/>
                </a:solidFill>
                <a:latin typeface="+mj-lt"/>
              </a:rPr>
              <a:t>Bode’s</a:t>
            </a:r>
            <a:r>
              <a:rPr lang="en-US" sz="2400" dirty="0">
                <a:solidFill>
                  <a:schemeClr val="tx1"/>
                </a:solidFill>
                <a:latin typeface="+mj-lt"/>
              </a:rPr>
              <a:t> </a:t>
            </a:r>
            <a:r>
              <a:rPr lang="en-US" sz="2400" dirty="0" smtClean="0">
                <a:solidFill>
                  <a:schemeClr val="tx1"/>
                </a:solidFill>
                <a:latin typeface="+mj-lt"/>
              </a:rPr>
              <a:t>galaxy </a:t>
            </a:r>
            <a:r>
              <a:rPr lang="en-US" sz="2400" dirty="0">
                <a:solidFill>
                  <a:schemeClr val="tx1"/>
                </a:solidFill>
                <a:latin typeface="+mj-lt"/>
              </a:rPr>
              <a:t>is 11.7 MLYs away in </a:t>
            </a:r>
            <a:r>
              <a:rPr lang="en-US" sz="2400" dirty="0" err="1">
                <a:solidFill>
                  <a:schemeClr val="tx1"/>
                </a:solidFill>
                <a:latin typeface="+mj-lt"/>
              </a:rPr>
              <a:t>Ursa</a:t>
            </a:r>
            <a:r>
              <a:rPr lang="en-US" sz="2400" dirty="0">
                <a:solidFill>
                  <a:schemeClr val="tx1"/>
                </a:solidFill>
                <a:latin typeface="+mj-lt"/>
              </a:rPr>
              <a:t> Major.  Its active nucleus harbors a </a:t>
            </a:r>
            <a:r>
              <a:rPr lang="en-US" sz="2400" dirty="0" err="1">
                <a:solidFill>
                  <a:schemeClr val="tx1"/>
                </a:solidFill>
                <a:latin typeface="+mj-lt"/>
              </a:rPr>
              <a:t>supermassive</a:t>
            </a:r>
            <a:r>
              <a:rPr lang="en-US" sz="2400" dirty="0">
                <a:solidFill>
                  <a:schemeClr val="tx1"/>
                </a:solidFill>
                <a:latin typeface="+mj-lt"/>
              </a:rPr>
              <a:t> black hole of 70 million solar masses.</a:t>
            </a:r>
          </a:p>
        </p:txBody>
      </p:sp>
    </p:spTree>
  </p:cSld>
  <p:clrMapOvr>
    <a:masterClrMapping/>
  </p:clrMapOvr>
  <p:transition advClick="0" advTm="500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1" descr="NGC 7049.jpg"/>
          <p:cNvPicPr>
            <a:picLocks noChangeAspect="1"/>
          </p:cNvPicPr>
          <p:nvPr/>
        </p:nvPicPr>
        <p:blipFill>
          <a:blip r:embed="rId2" cstate="print"/>
          <a:srcRect/>
          <a:stretch>
            <a:fillRect/>
          </a:stretch>
        </p:blipFill>
        <p:spPr bwMode="auto">
          <a:xfrm>
            <a:off x="2743200" y="0"/>
            <a:ext cx="6216650" cy="6858000"/>
          </a:xfrm>
          <a:prstGeom prst="rect">
            <a:avLst/>
          </a:prstGeom>
          <a:noFill/>
          <a:ln w="9525">
            <a:noFill/>
            <a:miter lim="800000"/>
            <a:headEnd/>
            <a:tailEnd/>
          </a:ln>
        </p:spPr>
      </p:pic>
      <p:sp>
        <p:nvSpPr>
          <p:cNvPr id="21507" name="TextBox 2"/>
          <p:cNvSpPr txBox="1">
            <a:spLocks noChangeArrowheads="1"/>
          </p:cNvSpPr>
          <p:nvPr/>
        </p:nvSpPr>
        <p:spPr bwMode="auto">
          <a:xfrm>
            <a:off x="0" y="762000"/>
            <a:ext cx="2590800" cy="4893647"/>
          </a:xfrm>
          <a:prstGeom prst="rect">
            <a:avLst/>
          </a:prstGeom>
          <a:noFill/>
          <a:ln w="9525">
            <a:noFill/>
            <a:miter lim="800000"/>
            <a:headEnd/>
            <a:tailEnd/>
          </a:ln>
        </p:spPr>
        <p:txBody>
          <a:bodyPr wrap="square">
            <a:spAutoFit/>
          </a:bodyPr>
          <a:lstStyle/>
          <a:p>
            <a:r>
              <a:rPr lang="en-US" sz="2400" dirty="0">
                <a:solidFill>
                  <a:schemeClr val="tx1"/>
                </a:solidFill>
                <a:latin typeface="Calibri" pitchFamily="34" charset="0"/>
                <a:cs typeface="Calibri" pitchFamily="34" charset="0"/>
              </a:rPr>
              <a:t>Dramatically  backlit dust lanes in NGC 7049 by the millions of stars in the halo around the galaxy.</a:t>
            </a:r>
          </a:p>
          <a:p>
            <a:endParaRPr lang="en-US" sz="2400" dirty="0">
              <a:solidFill>
                <a:schemeClr val="tx1"/>
              </a:solidFill>
              <a:latin typeface="Calibri" pitchFamily="34" charset="0"/>
              <a:cs typeface="Calibri" pitchFamily="34" charset="0"/>
            </a:endParaRPr>
          </a:p>
          <a:p>
            <a:endParaRPr lang="en-US" sz="2400" dirty="0">
              <a:solidFill>
                <a:schemeClr val="tx1"/>
              </a:solidFill>
              <a:latin typeface="Calibri" pitchFamily="34" charset="0"/>
              <a:cs typeface="Calibri" pitchFamily="34" charset="0"/>
            </a:endParaRPr>
          </a:p>
          <a:p>
            <a:r>
              <a:rPr lang="en-US" sz="2400" dirty="0">
                <a:solidFill>
                  <a:schemeClr val="tx1"/>
                </a:solidFill>
                <a:latin typeface="Calibri" pitchFamily="34" charset="0"/>
                <a:cs typeface="Calibri" pitchFamily="34" charset="0"/>
              </a:rPr>
              <a:t>NGC 7049  in the southern sky constellation Indus lies  100 MLYs from Earth</a:t>
            </a:r>
          </a:p>
        </p:txBody>
      </p:sp>
    </p:spTree>
  </p:cSld>
  <p:clrMapOvr>
    <a:masterClrMapping/>
  </p:clrMapOvr>
  <p:transition advClick="0" advTm="5000"/>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757491main_pia17247-43_1600-1200.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914400"/>
            <a:ext cx="2133600" cy="4093428"/>
          </a:xfrm>
          <a:prstGeom prst="rect">
            <a:avLst/>
          </a:prstGeom>
          <a:noFill/>
        </p:spPr>
        <p:txBody>
          <a:bodyPr wrap="square" rtlCol="0">
            <a:spAutoFit/>
          </a:bodyPr>
          <a:lstStyle/>
          <a:p>
            <a:r>
              <a:rPr lang="en-US" dirty="0" smtClean="0">
                <a:solidFill>
                  <a:schemeClr val="tx1"/>
                </a:solidFill>
                <a:latin typeface="Calibri" pitchFamily="34" charset="0"/>
                <a:cs typeface="Calibri" pitchFamily="34" charset="0"/>
              </a:rPr>
              <a:t>This </a:t>
            </a:r>
            <a:r>
              <a:rPr lang="en-US" dirty="0" err="1" smtClean="0">
                <a:solidFill>
                  <a:schemeClr val="tx1"/>
                </a:solidFill>
                <a:latin typeface="Calibri" pitchFamily="34" charset="0"/>
                <a:cs typeface="Calibri" pitchFamily="34" charset="0"/>
              </a:rPr>
              <a:t>UltraViolet</a:t>
            </a:r>
            <a:r>
              <a:rPr lang="en-US" dirty="0" smtClean="0">
                <a:solidFill>
                  <a:schemeClr val="tx1"/>
                </a:solidFill>
                <a:latin typeface="Calibri" pitchFamily="34" charset="0"/>
                <a:cs typeface="Calibri" pitchFamily="34" charset="0"/>
              </a:rPr>
              <a:t> photo of NGC 6744  in the constellation </a:t>
            </a:r>
            <a:r>
              <a:rPr lang="en-US" dirty="0" err="1" smtClean="0">
                <a:solidFill>
                  <a:schemeClr val="tx1"/>
                </a:solidFill>
                <a:latin typeface="Calibri" pitchFamily="34" charset="0"/>
                <a:cs typeface="Calibri" pitchFamily="34" charset="0"/>
              </a:rPr>
              <a:t>Pavo</a:t>
            </a:r>
            <a:r>
              <a:rPr lang="en-US" dirty="0" smtClean="0">
                <a:solidFill>
                  <a:schemeClr val="tx1"/>
                </a:solidFill>
                <a:latin typeface="Calibri" pitchFamily="34" charset="0"/>
                <a:cs typeface="Calibri" pitchFamily="34" charset="0"/>
              </a:rPr>
              <a:t> is 30 MLYs away.  NASAs Galaxy Evolution Explorer satellite took this stunning photo  showing the vast extent and detailed structure of the spiral arms.</a:t>
            </a:r>
            <a:endParaRPr lang="en-US" dirty="0">
              <a:solidFill>
                <a:schemeClr val="tx1"/>
              </a:solidFill>
              <a:latin typeface="Calibri" pitchFamily="34" charset="0"/>
              <a:cs typeface="Calibri" pitchFamily="34" charset="0"/>
            </a:endParaRPr>
          </a:p>
        </p:txBody>
      </p:sp>
    </p:spTree>
  </p:cSld>
  <p:clrMapOvr>
    <a:masterClrMapping/>
  </p:clrMapOvr>
  <p:transition advClick="0" advTm="500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ALEX galaxy evolution.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133600" y="1143000"/>
            <a:ext cx="4800600" cy="1015663"/>
          </a:xfrm>
          <a:prstGeom prst="rect">
            <a:avLst/>
          </a:prstGeom>
          <a:noFill/>
        </p:spPr>
        <p:txBody>
          <a:bodyPr wrap="square" rtlCol="0">
            <a:spAutoFit/>
          </a:bodyPr>
          <a:lstStyle/>
          <a:p>
            <a:r>
              <a:rPr lang="en-US" dirty="0" smtClean="0">
                <a:solidFill>
                  <a:schemeClr val="tx1"/>
                </a:solidFill>
                <a:latin typeface="Calibri" pitchFamily="34" charset="0"/>
                <a:cs typeface="Calibri" pitchFamily="34" charset="0"/>
              </a:rPr>
              <a:t>Observations from the Galaxy Evolution Explorer allowed astronomers to trace the development of galaxies</a:t>
            </a:r>
            <a:endParaRPr lang="en-US" dirty="0">
              <a:solidFill>
                <a:schemeClr val="tx1"/>
              </a:solidFill>
              <a:latin typeface="Calibri" pitchFamily="34" charset="0"/>
              <a:cs typeface="Calibri" pitchFamily="34" charset="0"/>
            </a:endParaRPr>
          </a:p>
        </p:txBody>
      </p:sp>
    </p:spTree>
  </p:cSld>
  <p:clrMapOvr>
    <a:masterClrMapping/>
  </p:clrMapOvr>
  <p:transition advClick="0" advTm="5000"/>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Spiral Galaxy NGC 4414"/>
          <p:cNvPicPr>
            <a:picLocks noChangeAspect="1" noChangeArrowheads="1"/>
          </p:cNvPicPr>
          <p:nvPr/>
        </p:nvPicPr>
        <p:blipFill>
          <a:blip r:embed="rId2" cstate="print"/>
          <a:srcRect/>
          <a:stretch>
            <a:fillRect/>
          </a:stretch>
        </p:blipFill>
        <p:spPr bwMode="auto">
          <a:xfrm>
            <a:off x="4572000" y="0"/>
            <a:ext cx="4343400" cy="3733800"/>
          </a:xfrm>
          <a:prstGeom prst="rect">
            <a:avLst/>
          </a:prstGeom>
          <a:noFill/>
          <a:ln w="9525">
            <a:noFill/>
            <a:miter lim="800000"/>
            <a:headEnd/>
            <a:tailEnd/>
          </a:ln>
        </p:spPr>
      </p:pic>
      <p:pic>
        <p:nvPicPr>
          <p:cNvPr id="22531" name="Picture 3" descr="Spiral Galaxy NGC 3949"/>
          <p:cNvPicPr>
            <a:picLocks noChangeAspect="1" noChangeArrowheads="1"/>
          </p:cNvPicPr>
          <p:nvPr/>
        </p:nvPicPr>
        <p:blipFill>
          <a:blip r:embed="rId3" cstate="print"/>
          <a:srcRect/>
          <a:stretch>
            <a:fillRect/>
          </a:stretch>
        </p:blipFill>
        <p:spPr bwMode="auto">
          <a:xfrm>
            <a:off x="533400" y="0"/>
            <a:ext cx="4114800" cy="3810000"/>
          </a:xfrm>
          <a:prstGeom prst="rect">
            <a:avLst/>
          </a:prstGeom>
          <a:noFill/>
          <a:ln w="9525">
            <a:noFill/>
            <a:miter lim="800000"/>
            <a:headEnd/>
            <a:tailEnd/>
          </a:ln>
        </p:spPr>
      </p:pic>
      <p:pic>
        <p:nvPicPr>
          <p:cNvPr id="22532" name="Picture 4" descr="Warped Galaxy ESO 510-G13"/>
          <p:cNvPicPr>
            <a:picLocks noChangeAspect="1" noChangeArrowheads="1"/>
          </p:cNvPicPr>
          <p:nvPr/>
        </p:nvPicPr>
        <p:blipFill>
          <a:blip r:embed="rId4" cstate="print"/>
          <a:srcRect/>
          <a:stretch>
            <a:fillRect/>
          </a:stretch>
        </p:blipFill>
        <p:spPr bwMode="auto">
          <a:xfrm>
            <a:off x="1981200" y="3200400"/>
            <a:ext cx="5029200" cy="3657600"/>
          </a:xfrm>
          <a:prstGeom prst="rect">
            <a:avLst/>
          </a:prstGeom>
          <a:noFill/>
          <a:ln w="9525">
            <a:noFill/>
            <a:miter lim="800000"/>
            <a:headEnd/>
            <a:tailEnd/>
          </a:ln>
        </p:spPr>
      </p:pic>
      <p:sp>
        <p:nvSpPr>
          <p:cNvPr id="22533" name="TextBox 4"/>
          <p:cNvSpPr txBox="1">
            <a:spLocks noChangeArrowheads="1"/>
          </p:cNvSpPr>
          <p:nvPr/>
        </p:nvSpPr>
        <p:spPr bwMode="auto">
          <a:xfrm>
            <a:off x="6934200" y="3886200"/>
            <a:ext cx="2209800" cy="2554545"/>
          </a:xfrm>
          <a:prstGeom prst="rect">
            <a:avLst/>
          </a:prstGeom>
          <a:noFill/>
          <a:ln w="9525">
            <a:noFill/>
            <a:miter lim="800000"/>
            <a:headEnd/>
            <a:tailEnd/>
          </a:ln>
        </p:spPr>
        <p:txBody>
          <a:bodyPr>
            <a:spAutoFit/>
          </a:bodyPr>
          <a:lstStyle/>
          <a:p>
            <a:r>
              <a:rPr lang="en-US" dirty="0">
                <a:solidFill>
                  <a:schemeClr val="tx1"/>
                </a:solidFill>
                <a:latin typeface="Calibri" pitchFamily="34" charset="0"/>
                <a:cs typeface="Calibri" pitchFamily="34" charset="0"/>
              </a:rPr>
              <a:t>150 MLYs away in </a:t>
            </a:r>
            <a:r>
              <a:rPr lang="en-US" dirty="0" smtClean="0">
                <a:solidFill>
                  <a:schemeClr val="tx1"/>
                </a:solidFill>
                <a:latin typeface="Calibri" pitchFamily="34" charset="0"/>
                <a:cs typeface="Calibri" pitchFamily="34" charset="0"/>
              </a:rPr>
              <a:t>Hydra--the  </a:t>
            </a:r>
            <a:endParaRPr lang="en-US" dirty="0">
              <a:solidFill>
                <a:schemeClr val="tx1"/>
              </a:solidFill>
              <a:latin typeface="Calibri" pitchFamily="34" charset="0"/>
              <a:cs typeface="Calibri" pitchFamily="34" charset="0"/>
            </a:endParaRPr>
          </a:p>
          <a:p>
            <a:r>
              <a:rPr lang="en-US" dirty="0" smtClean="0">
                <a:solidFill>
                  <a:schemeClr val="tx1"/>
                </a:solidFill>
                <a:latin typeface="Calibri" pitchFamily="34" charset="0"/>
                <a:cs typeface="Calibri" pitchFamily="34" charset="0"/>
              </a:rPr>
              <a:t>heavily </a:t>
            </a:r>
            <a:r>
              <a:rPr lang="en-US" dirty="0">
                <a:solidFill>
                  <a:schemeClr val="tx1"/>
                </a:solidFill>
                <a:latin typeface="Calibri" pitchFamily="34" charset="0"/>
                <a:cs typeface="Calibri" pitchFamily="34" charset="0"/>
              </a:rPr>
              <a:t>warped equatorial  dust plane suggests a gravitational interaction with another </a:t>
            </a:r>
            <a:r>
              <a:rPr lang="en-US" dirty="0" smtClean="0">
                <a:solidFill>
                  <a:schemeClr val="tx1"/>
                </a:solidFill>
                <a:latin typeface="Calibri" pitchFamily="34" charset="0"/>
                <a:cs typeface="Calibri" pitchFamily="34" charset="0"/>
              </a:rPr>
              <a:t>galaxy.</a:t>
            </a:r>
            <a:endParaRPr lang="en-US" dirty="0">
              <a:solidFill>
                <a:schemeClr val="tx1"/>
              </a:solidFill>
              <a:latin typeface="Calibri" pitchFamily="34" charset="0"/>
              <a:cs typeface="Calibri" pitchFamily="34" charset="0"/>
            </a:endParaRPr>
          </a:p>
        </p:txBody>
      </p:sp>
    </p:spTree>
  </p:cSld>
  <p:clrMapOvr>
    <a:masterClrMapping/>
  </p:clrMapOvr>
  <p:transition advClick="0" advTm="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 descr="Stephens' Quintet.jpg"/>
          <p:cNvPicPr>
            <a:picLocks noChangeAspect="1"/>
          </p:cNvPicPr>
          <p:nvPr/>
        </p:nvPicPr>
        <p:blipFill>
          <a:blip r:embed="rId2" cstate="print"/>
          <a:srcRect/>
          <a:stretch>
            <a:fillRect/>
          </a:stretch>
        </p:blipFill>
        <p:spPr bwMode="auto">
          <a:xfrm>
            <a:off x="2992438" y="0"/>
            <a:ext cx="6151562" cy="6858000"/>
          </a:xfrm>
          <a:prstGeom prst="rect">
            <a:avLst/>
          </a:prstGeom>
          <a:noFill/>
          <a:ln w="9525">
            <a:noFill/>
            <a:miter lim="800000"/>
            <a:headEnd/>
            <a:tailEnd/>
          </a:ln>
        </p:spPr>
      </p:pic>
      <p:sp>
        <p:nvSpPr>
          <p:cNvPr id="23555" name="TextBox 2"/>
          <p:cNvSpPr txBox="1">
            <a:spLocks noChangeArrowheads="1"/>
          </p:cNvSpPr>
          <p:nvPr/>
        </p:nvSpPr>
        <p:spPr bwMode="auto">
          <a:xfrm>
            <a:off x="0" y="533400"/>
            <a:ext cx="3048000" cy="5324535"/>
          </a:xfrm>
          <a:prstGeom prst="rect">
            <a:avLst/>
          </a:prstGeom>
          <a:noFill/>
          <a:ln w="9525">
            <a:noFill/>
            <a:miter lim="800000"/>
            <a:headEnd/>
            <a:tailEnd/>
          </a:ln>
        </p:spPr>
        <p:txBody>
          <a:bodyPr>
            <a:spAutoFit/>
          </a:bodyPr>
          <a:lstStyle/>
          <a:p>
            <a:r>
              <a:rPr lang="en-US" dirty="0">
                <a:solidFill>
                  <a:schemeClr val="tx1"/>
                </a:solidFill>
                <a:latin typeface="Calibri" pitchFamily="34" charset="0"/>
                <a:cs typeface="Calibri" pitchFamily="34" charset="0"/>
              </a:rPr>
              <a:t>Stephan’s Quintet is the first compact galaxy group discovered </a:t>
            </a:r>
            <a:r>
              <a:rPr lang="en-US" dirty="0" smtClean="0">
                <a:solidFill>
                  <a:schemeClr val="tx1"/>
                </a:solidFill>
                <a:latin typeface="Calibri" pitchFamily="34" charset="0"/>
                <a:cs typeface="Calibri" pitchFamily="34" charset="0"/>
              </a:rPr>
              <a:t>in 1877 </a:t>
            </a:r>
            <a:r>
              <a:rPr lang="en-US" dirty="0">
                <a:solidFill>
                  <a:schemeClr val="tx1"/>
                </a:solidFill>
                <a:latin typeface="Calibri" pitchFamily="34" charset="0"/>
                <a:cs typeface="Calibri" pitchFamily="34" charset="0"/>
              </a:rPr>
              <a:t>by </a:t>
            </a:r>
            <a:r>
              <a:rPr lang="en-US" dirty="0" err="1">
                <a:solidFill>
                  <a:schemeClr val="tx1"/>
                </a:solidFill>
                <a:latin typeface="Calibri" pitchFamily="34" charset="0"/>
                <a:cs typeface="Calibri" pitchFamily="34" charset="0"/>
              </a:rPr>
              <a:t>Edouard</a:t>
            </a:r>
            <a:r>
              <a:rPr lang="en-US" dirty="0">
                <a:solidFill>
                  <a:schemeClr val="tx1"/>
                </a:solidFill>
                <a:latin typeface="Calibri" pitchFamily="34" charset="0"/>
                <a:cs typeface="Calibri" pitchFamily="34" charset="0"/>
              </a:rPr>
              <a:t> Stephan.  A cosmic dance of violent galactic collisions against a backdrop of thousands of  faraway galaxies. These interactions have sparked a frenzy of star birth in the central pair of galaxies. </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Stephan’s quintet lies about 300 MLYs from </a:t>
            </a:r>
            <a:r>
              <a:rPr lang="en-US" dirty="0" smtClean="0">
                <a:solidFill>
                  <a:schemeClr val="tx1"/>
                </a:solidFill>
                <a:latin typeface="Calibri" pitchFamily="34" charset="0"/>
                <a:cs typeface="Calibri" pitchFamily="34" charset="0"/>
              </a:rPr>
              <a:t>Earth </a:t>
            </a:r>
            <a:r>
              <a:rPr lang="en-US" dirty="0">
                <a:solidFill>
                  <a:schemeClr val="tx1"/>
                </a:solidFill>
                <a:latin typeface="Calibri" pitchFamily="34" charset="0"/>
                <a:cs typeface="Calibri" pitchFamily="34" charset="0"/>
              </a:rPr>
              <a:t>in Pegasus.  </a:t>
            </a:r>
          </a:p>
          <a:p>
            <a:endParaRPr lang="en-US" dirty="0">
              <a:solidFill>
                <a:schemeClr val="tx1"/>
              </a:solidFill>
              <a:latin typeface="Calibri" pitchFamily="34" charset="0"/>
              <a:cs typeface="Calibri" pitchFamily="34" charset="0"/>
            </a:endParaRPr>
          </a:p>
          <a:p>
            <a:endParaRPr lang="en-US" dirty="0">
              <a:solidFill>
                <a:schemeClr val="tx1"/>
              </a:solidFill>
              <a:latin typeface="Calibri" pitchFamily="34" charset="0"/>
              <a:cs typeface="Calibri" pitchFamily="34" charset="0"/>
            </a:endParaRPr>
          </a:p>
        </p:txBody>
      </p:sp>
    </p:spTree>
  </p:cSld>
  <p:clrMapOvr>
    <a:masterClrMapping/>
  </p:clrMapOvr>
  <p:transition advClick="0" advTm="5000"/>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 descr="Cartwheel Galaxy.jpg"/>
          <p:cNvPicPr>
            <a:picLocks noChangeAspect="1"/>
          </p:cNvPicPr>
          <p:nvPr/>
        </p:nvPicPr>
        <p:blipFill>
          <a:blip r:embed="rId2" cstate="print"/>
          <a:srcRect/>
          <a:stretch>
            <a:fillRect/>
          </a:stretch>
        </p:blipFill>
        <p:spPr bwMode="auto">
          <a:xfrm>
            <a:off x="1676400" y="0"/>
            <a:ext cx="7467600" cy="5722938"/>
          </a:xfrm>
          <a:prstGeom prst="rect">
            <a:avLst/>
          </a:prstGeom>
          <a:noFill/>
          <a:ln w="9525">
            <a:noFill/>
            <a:miter lim="800000"/>
            <a:headEnd/>
            <a:tailEnd/>
          </a:ln>
        </p:spPr>
      </p:pic>
      <p:sp>
        <p:nvSpPr>
          <p:cNvPr id="24579" name="TextBox 2"/>
          <p:cNvSpPr txBox="1">
            <a:spLocks noChangeArrowheads="1"/>
          </p:cNvSpPr>
          <p:nvPr/>
        </p:nvSpPr>
        <p:spPr bwMode="auto">
          <a:xfrm>
            <a:off x="2057400" y="5638800"/>
            <a:ext cx="7086600" cy="1077218"/>
          </a:xfrm>
          <a:prstGeom prst="rect">
            <a:avLst/>
          </a:prstGeom>
          <a:noFill/>
          <a:ln w="9525">
            <a:noFill/>
            <a:miter lim="800000"/>
            <a:headEnd/>
            <a:tailEnd/>
          </a:ln>
        </p:spPr>
        <p:txBody>
          <a:bodyPr wrap="square">
            <a:spAutoFit/>
          </a:bodyPr>
          <a:lstStyle/>
          <a:p>
            <a:r>
              <a:rPr lang="en-US" sz="3200" dirty="0">
                <a:solidFill>
                  <a:schemeClr val="tx1"/>
                </a:solidFill>
                <a:latin typeface="Calibri" pitchFamily="34" charset="0"/>
                <a:cs typeface="Calibri" pitchFamily="34" charset="0"/>
              </a:rPr>
              <a:t>Cartwheel </a:t>
            </a:r>
            <a:r>
              <a:rPr lang="en-US" sz="3200" dirty="0" smtClean="0">
                <a:solidFill>
                  <a:schemeClr val="tx1"/>
                </a:solidFill>
                <a:latin typeface="Calibri" pitchFamily="34" charset="0"/>
                <a:cs typeface="Calibri" pitchFamily="34" charset="0"/>
              </a:rPr>
              <a:t>galaxy-</a:t>
            </a:r>
            <a:r>
              <a:rPr lang="en-US" sz="3200" dirty="0">
                <a:solidFill>
                  <a:schemeClr val="tx1"/>
                </a:solidFill>
                <a:latin typeface="Calibri" pitchFamily="34" charset="0"/>
                <a:cs typeface="Calibri" pitchFamily="34" charset="0"/>
              </a:rPr>
              <a:t>-500 MLYs away in Sculptor</a:t>
            </a:r>
          </a:p>
        </p:txBody>
      </p:sp>
      <p:sp>
        <p:nvSpPr>
          <p:cNvPr id="24580" name="TextBox 3"/>
          <p:cNvSpPr txBox="1">
            <a:spLocks noChangeArrowheads="1"/>
          </p:cNvSpPr>
          <p:nvPr/>
        </p:nvSpPr>
        <p:spPr bwMode="auto">
          <a:xfrm>
            <a:off x="0" y="533400"/>
            <a:ext cx="2286000" cy="5016758"/>
          </a:xfrm>
          <a:prstGeom prst="rect">
            <a:avLst/>
          </a:prstGeom>
          <a:noFill/>
          <a:ln w="9525">
            <a:noFill/>
            <a:miter lim="800000"/>
            <a:headEnd/>
            <a:tailEnd/>
          </a:ln>
        </p:spPr>
        <p:txBody>
          <a:bodyPr wrap="square">
            <a:spAutoFit/>
          </a:bodyPr>
          <a:lstStyle/>
          <a:p>
            <a:r>
              <a:rPr lang="en-US" dirty="0">
                <a:solidFill>
                  <a:schemeClr val="tx1"/>
                </a:solidFill>
                <a:latin typeface="Calibri" pitchFamily="34" charset="0"/>
                <a:cs typeface="Calibri" pitchFamily="34" charset="0"/>
              </a:rPr>
              <a:t>the cartwheel shape of this  rare ring galaxy is the result of a violent galactic collision. A smaller galaxy has passed right through a large disc galaxy and produced shock waves that swept up gas and dust  and sparked regions of intense star formation (appearing blue).</a:t>
            </a:r>
          </a:p>
        </p:txBody>
      </p:sp>
    </p:spTree>
  </p:cSld>
  <p:clrMapOvr>
    <a:masterClrMapping/>
  </p:clrMapOvr>
  <p:transition advClick="0" advTm="5000"/>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artwheel composite.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304800"/>
            <a:ext cx="3276600" cy="3477875"/>
          </a:xfrm>
          <a:prstGeom prst="rect">
            <a:avLst/>
          </a:prstGeom>
          <a:noFill/>
        </p:spPr>
        <p:txBody>
          <a:bodyPr wrap="square" rtlCol="0">
            <a:spAutoFit/>
          </a:bodyPr>
          <a:lstStyle/>
          <a:p>
            <a:r>
              <a:rPr lang="en-US" dirty="0" smtClean="0">
                <a:solidFill>
                  <a:schemeClr val="tx1"/>
                </a:solidFill>
                <a:latin typeface="Calibri" pitchFamily="34" charset="0"/>
                <a:cs typeface="Calibri" pitchFamily="34" charset="0"/>
              </a:rPr>
              <a:t>This composite image of the Cartwheel galaxy shows a rainbow of multi-wavelength observations from NASA missions, including the Galaxy Evolution Explorer (blue), the Hubble Space Telescope (green), the Spitzer Space Telescope (red) and the Chandra X-ray Observatory (purple). </a:t>
            </a:r>
            <a:endParaRPr lang="en-US" dirty="0">
              <a:solidFill>
                <a:schemeClr val="tx1"/>
              </a:solidFill>
              <a:latin typeface="Calibri" pitchFamily="34" charset="0"/>
              <a:cs typeface="Calibri" pitchFamily="34" charset="0"/>
            </a:endParaRPr>
          </a:p>
        </p:txBody>
      </p:sp>
    </p:spTree>
  </p:cSld>
  <p:clrMapOvr>
    <a:masterClrMapping/>
  </p:clrMapOvr>
  <p:transition advClick="0" advTm="5000"/>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7" descr="Hoag's Object"/>
          <p:cNvPicPr>
            <a:picLocks noChangeAspect="1" noChangeArrowheads="1"/>
          </p:cNvPicPr>
          <p:nvPr/>
        </p:nvPicPr>
        <p:blipFill>
          <a:blip r:embed="rId2" cstate="print"/>
          <a:srcRect/>
          <a:stretch>
            <a:fillRect/>
          </a:stretch>
        </p:blipFill>
        <p:spPr bwMode="auto">
          <a:xfrm>
            <a:off x="2514600" y="0"/>
            <a:ext cx="6400800" cy="6858000"/>
          </a:xfrm>
          <a:prstGeom prst="rect">
            <a:avLst/>
          </a:prstGeom>
          <a:noFill/>
          <a:ln w="9525">
            <a:noFill/>
            <a:miter lim="800000"/>
            <a:headEnd/>
            <a:tailEnd/>
          </a:ln>
        </p:spPr>
      </p:pic>
      <p:sp>
        <p:nvSpPr>
          <p:cNvPr id="25603" name="TextBox 2"/>
          <p:cNvSpPr txBox="1">
            <a:spLocks noChangeArrowheads="1"/>
          </p:cNvSpPr>
          <p:nvPr/>
        </p:nvSpPr>
        <p:spPr bwMode="auto">
          <a:xfrm>
            <a:off x="0" y="394692"/>
            <a:ext cx="2743200" cy="5940088"/>
          </a:xfrm>
          <a:prstGeom prst="rect">
            <a:avLst/>
          </a:prstGeom>
          <a:noFill/>
          <a:ln w="9525">
            <a:noFill/>
            <a:miter lim="800000"/>
            <a:headEnd/>
            <a:tailEnd/>
          </a:ln>
        </p:spPr>
        <p:txBody>
          <a:bodyPr wrap="square">
            <a:spAutoFit/>
          </a:bodyPr>
          <a:lstStyle/>
          <a:p>
            <a:r>
              <a:rPr lang="en-US" dirty="0">
                <a:solidFill>
                  <a:schemeClr val="tx1"/>
                </a:solidFill>
                <a:latin typeface="Calibri" pitchFamily="34" charset="0"/>
                <a:cs typeface="Calibri" pitchFamily="34" charset="0"/>
              </a:rPr>
              <a:t>Hoag’s Object</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An unusual </a:t>
            </a:r>
            <a:r>
              <a:rPr lang="en-US" dirty="0" smtClean="0">
                <a:solidFill>
                  <a:schemeClr val="tx1"/>
                </a:solidFill>
                <a:latin typeface="Calibri" pitchFamily="34" charset="0"/>
                <a:cs typeface="Calibri" pitchFamily="34" charset="0"/>
              </a:rPr>
              <a:t>ring galaxy</a:t>
            </a:r>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600 MLYs away in  </a:t>
            </a:r>
            <a:r>
              <a:rPr lang="en-US" dirty="0" err="1">
                <a:solidFill>
                  <a:schemeClr val="tx1"/>
                </a:solidFill>
                <a:latin typeface="Calibri" pitchFamily="34" charset="0"/>
                <a:cs typeface="Calibri" pitchFamily="34" charset="0"/>
              </a:rPr>
              <a:t>Serpens</a:t>
            </a:r>
            <a:endParaRPr lang="en-US" dirty="0">
              <a:solidFill>
                <a:schemeClr val="tx1"/>
              </a:solidFill>
              <a:latin typeface="Calibri" pitchFamily="34" charset="0"/>
              <a:cs typeface="Calibri" pitchFamily="34" charset="0"/>
            </a:endParaRP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Discovered by Arthur Hoag in 1950</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Old central object with young ring of stars</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No known formation mechanism</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Note another </a:t>
            </a:r>
            <a:r>
              <a:rPr lang="en-US" dirty="0" smtClean="0">
                <a:solidFill>
                  <a:schemeClr val="tx1"/>
                </a:solidFill>
                <a:latin typeface="Calibri" pitchFamily="34" charset="0"/>
                <a:cs typeface="Calibri" pitchFamily="34" charset="0"/>
              </a:rPr>
              <a:t>ring galaxy </a:t>
            </a:r>
            <a:r>
              <a:rPr lang="en-US" dirty="0">
                <a:solidFill>
                  <a:schemeClr val="tx1"/>
                </a:solidFill>
                <a:latin typeface="Calibri" pitchFamily="34" charset="0"/>
                <a:cs typeface="Calibri" pitchFamily="34" charset="0"/>
              </a:rPr>
              <a:t>behind Hoag’s object at 1 o’clock inside the ring</a:t>
            </a:r>
          </a:p>
        </p:txBody>
      </p:sp>
    </p:spTree>
  </p:cSld>
  <p:clrMapOvr>
    <a:masterClrMapping/>
  </p:clrMapOvr>
  <p:transition advClick="0" advTm="500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light-year-scale-Bob-King.jpg"/>
          <p:cNvPicPr>
            <a:picLocks noChangeAspect="1"/>
          </p:cNvPicPr>
          <p:nvPr/>
        </p:nvPicPr>
        <p:blipFill>
          <a:blip r:embed="rId2" cstate="print"/>
          <a:stretch>
            <a:fillRect/>
          </a:stretch>
        </p:blipFill>
        <p:spPr>
          <a:xfrm>
            <a:off x="1295399" y="1676400"/>
            <a:ext cx="6248401" cy="5181600"/>
          </a:xfrm>
          <a:prstGeom prst="rect">
            <a:avLst/>
          </a:prstGeom>
        </p:spPr>
      </p:pic>
      <p:sp>
        <p:nvSpPr>
          <p:cNvPr id="5" name="TextBox 4"/>
          <p:cNvSpPr txBox="1"/>
          <p:nvPr/>
        </p:nvSpPr>
        <p:spPr>
          <a:xfrm>
            <a:off x="0" y="0"/>
            <a:ext cx="9144000" cy="1569660"/>
          </a:xfrm>
          <a:prstGeom prst="rect">
            <a:avLst/>
          </a:prstGeom>
          <a:noFill/>
        </p:spPr>
        <p:txBody>
          <a:bodyPr wrap="square" rtlCol="0">
            <a:spAutoFit/>
          </a:bodyPr>
          <a:lstStyle/>
          <a:p>
            <a:r>
              <a:rPr lang="en-US" sz="2400" dirty="0" smtClean="0">
                <a:solidFill>
                  <a:schemeClr val="tx1"/>
                </a:solidFill>
                <a:latin typeface="+mj-lt"/>
              </a:rPr>
              <a:t>Distances in the universe are vast!</a:t>
            </a:r>
          </a:p>
          <a:p>
            <a:r>
              <a:rPr lang="en-US" sz="2400" dirty="0" smtClean="0">
                <a:solidFill>
                  <a:schemeClr val="tx1"/>
                </a:solidFill>
                <a:latin typeface="+mj-lt"/>
              </a:rPr>
              <a:t>we  measure distance in light years</a:t>
            </a:r>
          </a:p>
          <a:p>
            <a:r>
              <a:rPr lang="en-US" sz="2400" dirty="0" smtClean="0">
                <a:solidFill>
                  <a:schemeClr val="tx1"/>
                </a:solidFill>
                <a:latin typeface="+mj-lt"/>
              </a:rPr>
              <a:t>Light travels very fast!--186,000 miles per sec or 300,000 </a:t>
            </a:r>
            <a:r>
              <a:rPr lang="en-US" sz="2400" dirty="0" err="1" smtClean="0">
                <a:solidFill>
                  <a:schemeClr val="tx1"/>
                </a:solidFill>
                <a:latin typeface="+mj-lt"/>
              </a:rPr>
              <a:t>kms</a:t>
            </a:r>
            <a:endParaRPr lang="en-US" sz="2400" dirty="0" smtClean="0">
              <a:solidFill>
                <a:schemeClr val="tx1"/>
              </a:solidFill>
              <a:latin typeface="+mj-lt"/>
            </a:endParaRPr>
          </a:p>
          <a:p>
            <a:r>
              <a:rPr lang="en-US" sz="2400" dirty="0" smtClean="0">
                <a:solidFill>
                  <a:schemeClr val="tx1"/>
                </a:solidFill>
                <a:latin typeface="+mj-lt"/>
              </a:rPr>
              <a:t>One light year is very far!--  5.9 trillion miles or 9.5 trillion kilometers</a:t>
            </a:r>
            <a:endParaRPr lang="en-US" sz="2400" dirty="0">
              <a:solidFill>
                <a:schemeClr val="tx1"/>
              </a:solidFill>
              <a:latin typeface="+mj-lt"/>
            </a:endParaRPr>
          </a:p>
        </p:txBody>
      </p:sp>
    </p:spTree>
  </p:cSld>
  <p:clrMapOvr>
    <a:masterClrMapping/>
  </p:clrMapOvr>
  <p:transition advClick="0" advTm="5000"/>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Ring Galaxy AM 0644-741.jpg"/>
          <p:cNvPicPr>
            <a:picLocks noChangeAspect="1"/>
          </p:cNvPicPr>
          <p:nvPr/>
        </p:nvPicPr>
        <p:blipFill>
          <a:blip r:embed="rId2" cstate="print"/>
          <a:stretch>
            <a:fillRect/>
          </a:stretch>
        </p:blipFill>
        <p:spPr>
          <a:xfrm>
            <a:off x="285750" y="0"/>
            <a:ext cx="8572500" cy="6858000"/>
          </a:xfrm>
          <a:prstGeom prst="rect">
            <a:avLst/>
          </a:prstGeom>
        </p:spPr>
      </p:pic>
      <p:sp>
        <p:nvSpPr>
          <p:cNvPr id="3" name="TextBox 2"/>
          <p:cNvSpPr txBox="1"/>
          <p:nvPr/>
        </p:nvSpPr>
        <p:spPr>
          <a:xfrm>
            <a:off x="685800" y="5943600"/>
            <a:ext cx="7162800" cy="461665"/>
          </a:xfrm>
          <a:prstGeom prst="rect">
            <a:avLst/>
          </a:prstGeom>
          <a:noFill/>
        </p:spPr>
        <p:txBody>
          <a:bodyPr wrap="square" rtlCol="0">
            <a:spAutoFit/>
          </a:bodyPr>
          <a:lstStyle/>
          <a:p>
            <a:r>
              <a:rPr lang="en-US" sz="2400" dirty="0" smtClean="0">
                <a:solidFill>
                  <a:schemeClr val="tx1"/>
                </a:solidFill>
                <a:latin typeface="Calibri" pitchFamily="34" charset="0"/>
                <a:cs typeface="Calibri" pitchFamily="34" charset="0"/>
              </a:rPr>
              <a:t>Young, hot blue stars ring the nucleus of AM 0644-741</a:t>
            </a:r>
            <a:endParaRPr lang="en-US" sz="2400" dirty="0">
              <a:solidFill>
                <a:schemeClr val="tx1"/>
              </a:solidFill>
              <a:latin typeface="Calibri" pitchFamily="34" charset="0"/>
              <a:cs typeface="Calibri" pitchFamily="34" charset="0"/>
            </a:endParaRPr>
          </a:p>
        </p:txBody>
      </p:sp>
    </p:spTree>
  </p:cSld>
  <p:clrMapOvr>
    <a:masterClrMapping/>
  </p:clrMapOvr>
  <p:transition advClick="0" advTm="5000"/>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1143000" y="685800"/>
            <a:ext cx="2895600" cy="579438"/>
          </a:xfrm>
          <a:prstGeom prst="rect">
            <a:avLst/>
          </a:prstGeom>
          <a:no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endParaRPr>
          </a:p>
        </p:txBody>
      </p:sp>
      <p:pic>
        <p:nvPicPr>
          <p:cNvPr id="26627" name="Picture 5" descr="Galaxy NGC 1512"/>
          <p:cNvPicPr>
            <a:picLocks noChangeAspect="1" noChangeArrowheads="1"/>
          </p:cNvPicPr>
          <p:nvPr/>
        </p:nvPicPr>
        <p:blipFill>
          <a:blip r:embed="rId2" cstate="print"/>
          <a:srcRect/>
          <a:stretch>
            <a:fillRect/>
          </a:stretch>
        </p:blipFill>
        <p:spPr bwMode="auto">
          <a:xfrm>
            <a:off x="0" y="0"/>
            <a:ext cx="4114800" cy="3886761"/>
          </a:xfrm>
          <a:prstGeom prst="rect">
            <a:avLst/>
          </a:prstGeom>
          <a:noFill/>
          <a:ln w="9525">
            <a:noFill/>
            <a:miter lim="800000"/>
            <a:headEnd/>
            <a:tailEnd/>
          </a:ln>
        </p:spPr>
      </p:pic>
      <p:sp>
        <p:nvSpPr>
          <p:cNvPr id="108550" name="Text Box 6"/>
          <p:cNvSpPr txBox="1">
            <a:spLocks noChangeArrowheads="1"/>
          </p:cNvSpPr>
          <p:nvPr/>
        </p:nvSpPr>
        <p:spPr bwMode="auto">
          <a:xfrm>
            <a:off x="4876800" y="457200"/>
            <a:ext cx="3962400" cy="579438"/>
          </a:xfrm>
          <a:prstGeom prst="rect">
            <a:avLst/>
          </a:prstGeom>
          <a:no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endParaRPr>
          </a:p>
        </p:txBody>
      </p:sp>
      <p:sp>
        <p:nvSpPr>
          <p:cNvPr id="108552" name="Text Box 8"/>
          <p:cNvSpPr txBox="1">
            <a:spLocks noChangeArrowheads="1"/>
          </p:cNvSpPr>
          <p:nvPr/>
        </p:nvSpPr>
        <p:spPr bwMode="auto">
          <a:xfrm>
            <a:off x="6918325" y="5307013"/>
            <a:ext cx="184150" cy="579437"/>
          </a:xfrm>
          <a:prstGeom prst="rect">
            <a:avLst/>
          </a:prstGeom>
          <a:noFill/>
          <a:ln w="9525">
            <a:noFill/>
            <a:miter lim="800000"/>
            <a:headEnd/>
            <a:tailEnd/>
          </a:ln>
          <a:effectLst/>
        </p:spPr>
        <p:txBody>
          <a:bodyPr wrap="none">
            <a:spAutoFit/>
          </a:bodyPr>
          <a:lstStyle/>
          <a:p>
            <a:pPr>
              <a:defRPr/>
            </a:pPr>
            <a:endParaRPr lang="en-US" sz="3200">
              <a:effectLst>
                <a:outerShdw blurRad="38100" dist="38100" dir="2700000" algn="tl">
                  <a:srgbClr val="FFFFFF"/>
                </a:outerShdw>
              </a:effectLst>
            </a:endParaRPr>
          </a:p>
        </p:txBody>
      </p:sp>
      <p:pic>
        <p:nvPicPr>
          <p:cNvPr id="26630" name="Picture 9" descr="Tadpole Galaxy UGC 10214"/>
          <p:cNvPicPr>
            <a:picLocks noChangeAspect="1" noChangeArrowheads="1"/>
          </p:cNvPicPr>
          <p:nvPr/>
        </p:nvPicPr>
        <p:blipFill>
          <a:blip r:embed="rId3" cstate="print"/>
          <a:srcRect/>
          <a:stretch>
            <a:fillRect/>
          </a:stretch>
        </p:blipFill>
        <p:spPr bwMode="auto">
          <a:xfrm>
            <a:off x="4191000" y="2819400"/>
            <a:ext cx="4953000" cy="4038600"/>
          </a:xfrm>
          <a:prstGeom prst="rect">
            <a:avLst/>
          </a:prstGeom>
          <a:noFill/>
          <a:ln w="9525">
            <a:noFill/>
            <a:miter lim="800000"/>
            <a:headEnd/>
            <a:tailEnd/>
          </a:ln>
        </p:spPr>
      </p:pic>
      <p:sp>
        <p:nvSpPr>
          <p:cNvPr id="26631" name="TextBox 7"/>
          <p:cNvSpPr txBox="1">
            <a:spLocks noChangeArrowheads="1"/>
          </p:cNvSpPr>
          <p:nvPr/>
        </p:nvSpPr>
        <p:spPr bwMode="auto">
          <a:xfrm>
            <a:off x="4419600" y="762000"/>
            <a:ext cx="4495800" cy="1569660"/>
          </a:xfrm>
          <a:prstGeom prst="rect">
            <a:avLst/>
          </a:prstGeom>
          <a:noFill/>
          <a:ln w="9525">
            <a:noFill/>
            <a:miter lim="800000"/>
            <a:headEnd/>
            <a:tailEnd/>
          </a:ln>
        </p:spPr>
        <p:txBody>
          <a:bodyPr wrap="square">
            <a:spAutoFit/>
          </a:bodyPr>
          <a:lstStyle/>
          <a:p>
            <a:r>
              <a:rPr lang="en-US" sz="2400" dirty="0">
                <a:solidFill>
                  <a:schemeClr val="tx1"/>
                </a:solidFill>
                <a:latin typeface="Calibri" pitchFamily="34" charset="0"/>
                <a:cs typeface="Calibri" pitchFamily="34" charset="0"/>
              </a:rPr>
              <a:t>NGC 1512 is 30 MLYs away in </a:t>
            </a:r>
            <a:r>
              <a:rPr lang="en-US" sz="2400" dirty="0" err="1">
                <a:solidFill>
                  <a:schemeClr val="tx1"/>
                </a:solidFill>
                <a:latin typeface="Calibri" pitchFamily="34" charset="0"/>
                <a:cs typeface="Calibri" pitchFamily="34" charset="0"/>
              </a:rPr>
              <a:t>Horologium</a:t>
            </a:r>
            <a:r>
              <a:rPr lang="en-US" sz="2400" dirty="0">
                <a:solidFill>
                  <a:schemeClr val="tx1"/>
                </a:solidFill>
                <a:latin typeface="Calibri" pitchFamily="34" charset="0"/>
                <a:cs typeface="Calibri" pitchFamily="34" charset="0"/>
              </a:rPr>
              <a:t>.  Older stars in the center  with an outer ring of young, hot stars</a:t>
            </a:r>
          </a:p>
        </p:txBody>
      </p:sp>
      <p:sp>
        <p:nvSpPr>
          <p:cNvPr id="26632" name="TextBox 8"/>
          <p:cNvSpPr txBox="1">
            <a:spLocks noChangeArrowheads="1"/>
          </p:cNvSpPr>
          <p:nvPr/>
        </p:nvSpPr>
        <p:spPr bwMode="auto">
          <a:xfrm>
            <a:off x="0" y="3887212"/>
            <a:ext cx="4191000" cy="3046988"/>
          </a:xfrm>
          <a:prstGeom prst="rect">
            <a:avLst/>
          </a:prstGeom>
          <a:noFill/>
          <a:ln w="9525">
            <a:noFill/>
            <a:miter lim="800000"/>
            <a:headEnd/>
            <a:tailEnd/>
          </a:ln>
        </p:spPr>
        <p:txBody>
          <a:bodyPr wrap="square">
            <a:spAutoFit/>
          </a:bodyPr>
          <a:lstStyle/>
          <a:p>
            <a:r>
              <a:rPr lang="en-US" sz="2400" dirty="0">
                <a:solidFill>
                  <a:schemeClr val="tx1"/>
                </a:solidFill>
                <a:latin typeface="Calibri" pitchFamily="34" charset="0"/>
                <a:cs typeface="Calibri" pitchFamily="34" charset="0"/>
              </a:rPr>
              <a:t>Tadpole Galaxy is 400 MLYs from Earth in Draco.  It is a gravitationally disrupted barred spiral galaxy as two galaxies had a close encounter.  The other  dwarf galaxy is upper left between the spiral arms</a:t>
            </a:r>
          </a:p>
        </p:txBody>
      </p:sp>
    </p:spTree>
  </p:cSld>
  <p:clrMapOvr>
    <a:masterClrMapping/>
  </p:clrMapOvr>
  <p:transition advClick="0" advTm="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0" y="457200"/>
            <a:ext cx="3124200" cy="6001643"/>
          </a:xfrm>
          <a:prstGeom prst="rect">
            <a:avLst/>
          </a:prstGeom>
          <a:noFill/>
          <a:ln w="9525">
            <a:noFill/>
            <a:miter lim="800000"/>
            <a:headEnd/>
            <a:tailEnd/>
          </a:ln>
        </p:spPr>
        <p:txBody>
          <a:bodyPr wrap="square">
            <a:spAutoFit/>
          </a:bodyPr>
          <a:lstStyle/>
          <a:p>
            <a:r>
              <a:rPr lang="en-US" sz="2400" dirty="0">
                <a:solidFill>
                  <a:schemeClr val="tx1"/>
                </a:solidFill>
                <a:latin typeface="Calibri" pitchFamily="34" charset="0"/>
                <a:cs typeface="Calibri" pitchFamily="34" charset="0"/>
              </a:rPr>
              <a:t>The Rose</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Two stunningly beautiful interacting galaxies 300 MLYs from earth in the constellation Andromeda</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Smaller UGC 1813 below plunged off-center thru the 5 times larger UGC 1810 causing massive tidal distortions and a tenuous bridge between the two galaxies</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The blue crown is formed of massive, young, intensely hot stars glowing fiercely in UV</a:t>
            </a:r>
          </a:p>
        </p:txBody>
      </p:sp>
      <p:pic>
        <p:nvPicPr>
          <p:cNvPr id="27651" name="Picture 3" descr="The Rose.jpg"/>
          <p:cNvPicPr>
            <a:picLocks noChangeAspect="1"/>
          </p:cNvPicPr>
          <p:nvPr/>
        </p:nvPicPr>
        <p:blipFill>
          <a:blip r:embed="rId2" cstate="print"/>
          <a:srcRect/>
          <a:stretch>
            <a:fillRect/>
          </a:stretch>
        </p:blipFill>
        <p:spPr bwMode="auto">
          <a:xfrm>
            <a:off x="2994025" y="0"/>
            <a:ext cx="6149975" cy="6858000"/>
          </a:xfrm>
          <a:prstGeom prst="rect">
            <a:avLst/>
          </a:prstGeom>
          <a:noFill/>
          <a:ln w="9525">
            <a:noFill/>
            <a:miter lim="800000"/>
            <a:headEnd/>
            <a:tailEnd/>
          </a:ln>
        </p:spPr>
      </p:pic>
    </p:spTree>
  </p:cSld>
  <p:clrMapOvr>
    <a:masterClrMapping/>
  </p:clrMapOvr>
  <p:transition advClick="0" advTm="5000"/>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756581main_hubble_colliding_galaxies_full_full.jpg"/>
          <p:cNvPicPr>
            <a:picLocks noChangeAspect="1"/>
          </p:cNvPicPr>
          <p:nvPr/>
        </p:nvPicPr>
        <p:blipFill>
          <a:blip r:embed="rId2" cstate="print"/>
          <a:stretch>
            <a:fillRect/>
          </a:stretch>
        </p:blipFill>
        <p:spPr>
          <a:xfrm>
            <a:off x="3048000" y="0"/>
            <a:ext cx="5904309" cy="6858000"/>
          </a:xfrm>
          <a:prstGeom prst="rect">
            <a:avLst/>
          </a:prstGeom>
        </p:spPr>
      </p:pic>
      <p:sp>
        <p:nvSpPr>
          <p:cNvPr id="3" name="TextBox 2"/>
          <p:cNvSpPr txBox="1"/>
          <p:nvPr/>
        </p:nvSpPr>
        <p:spPr>
          <a:xfrm>
            <a:off x="0" y="685800"/>
            <a:ext cx="3352800" cy="5878532"/>
          </a:xfrm>
          <a:prstGeom prst="rect">
            <a:avLst/>
          </a:prstGeom>
          <a:noFill/>
        </p:spPr>
        <p:txBody>
          <a:bodyPr wrap="square" rtlCol="0">
            <a:spAutoFit/>
          </a:bodyPr>
          <a:lstStyle/>
          <a:p>
            <a:r>
              <a:rPr lang="en-US" sz="2400" dirty="0" smtClean="0">
                <a:solidFill>
                  <a:schemeClr val="tx1"/>
                </a:solidFill>
                <a:latin typeface="Calibri" pitchFamily="34" charset="0"/>
                <a:cs typeface="Calibri" pitchFamily="34" charset="0"/>
              </a:rPr>
              <a:t>ARP 142</a:t>
            </a:r>
          </a:p>
          <a:p>
            <a:r>
              <a:rPr lang="en-US" sz="2400" dirty="0" smtClean="0">
                <a:solidFill>
                  <a:schemeClr val="tx1"/>
                </a:solidFill>
                <a:latin typeface="Calibri" pitchFamily="34" charset="0"/>
                <a:cs typeface="Calibri" pitchFamily="34" charset="0"/>
              </a:rPr>
              <a:t>A colliding spiral galaxy and an elliptical companion galaxy.  Note the young blue stars of the heavily distorted spiral galaxy caused by the gravitational tidal interactions.  The older reddish dust has been thrown out of the arms of the no longer spiral galaxy.</a:t>
            </a:r>
          </a:p>
          <a:p>
            <a:endParaRPr lang="en-US" sz="2400" dirty="0" smtClean="0">
              <a:solidFill>
                <a:schemeClr val="tx1"/>
              </a:solidFill>
              <a:latin typeface="Calibri" pitchFamily="34" charset="0"/>
              <a:cs typeface="Calibri" pitchFamily="34" charset="0"/>
            </a:endParaRPr>
          </a:p>
          <a:p>
            <a:endParaRPr lang="en-US" sz="2400" dirty="0" smtClean="0">
              <a:solidFill>
                <a:schemeClr val="tx1"/>
              </a:solidFill>
              <a:latin typeface="Calibri" pitchFamily="34" charset="0"/>
              <a:cs typeface="Calibri" pitchFamily="34" charset="0"/>
            </a:endParaRPr>
          </a:p>
          <a:p>
            <a:r>
              <a:rPr lang="en-US" sz="1600" dirty="0" smtClean="0">
                <a:solidFill>
                  <a:schemeClr val="tx1"/>
                </a:solidFill>
                <a:latin typeface="Calibri" pitchFamily="34" charset="0"/>
                <a:cs typeface="Calibri" pitchFamily="34" charset="0"/>
              </a:rPr>
              <a:t>Photo credit Hubble Heritage site</a:t>
            </a:r>
            <a:endParaRPr lang="en-US" sz="1600" dirty="0">
              <a:solidFill>
                <a:schemeClr val="tx1"/>
              </a:solidFill>
              <a:latin typeface="Calibri" pitchFamily="34" charset="0"/>
              <a:cs typeface="Calibri" pitchFamily="34" charset="0"/>
            </a:endParaRPr>
          </a:p>
        </p:txBody>
      </p:sp>
    </p:spTree>
  </p:cSld>
  <p:clrMapOvr>
    <a:masterClrMapping/>
  </p:clrMapOvr>
  <p:transition advClick="0" advTm="5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xy-collision-Arp-256-e1520950323472.jpg"/>
          <p:cNvPicPr>
            <a:picLocks noChangeAspect="1"/>
          </p:cNvPicPr>
          <p:nvPr/>
        </p:nvPicPr>
        <p:blipFill>
          <a:blip r:embed="rId2" cstate="print"/>
          <a:stretch>
            <a:fillRect/>
          </a:stretch>
        </p:blipFill>
        <p:spPr>
          <a:xfrm>
            <a:off x="2109787" y="152400"/>
            <a:ext cx="7051307" cy="6707074"/>
          </a:xfrm>
          <a:prstGeom prst="rect">
            <a:avLst/>
          </a:prstGeom>
        </p:spPr>
      </p:pic>
      <p:sp>
        <p:nvSpPr>
          <p:cNvPr id="6" name="TextBox 5"/>
          <p:cNvSpPr txBox="1"/>
          <p:nvPr/>
        </p:nvSpPr>
        <p:spPr>
          <a:xfrm>
            <a:off x="0" y="609600"/>
            <a:ext cx="3276600" cy="4154984"/>
          </a:xfrm>
          <a:prstGeom prst="rect">
            <a:avLst/>
          </a:prstGeom>
          <a:noFill/>
        </p:spPr>
        <p:txBody>
          <a:bodyPr wrap="square" rtlCol="0">
            <a:spAutoFit/>
          </a:bodyPr>
          <a:lstStyle/>
          <a:p>
            <a:r>
              <a:rPr lang="en-US" sz="2400" dirty="0" smtClean="0">
                <a:solidFill>
                  <a:schemeClr val="tx1"/>
                </a:solidFill>
                <a:latin typeface="+mn-lt"/>
              </a:rPr>
              <a:t>ARP 256 Colliding Galaxies in </a:t>
            </a:r>
            <a:r>
              <a:rPr lang="en-US" sz="2400" dirty="0" err="1" smtClean="0">
                <a:solidFill>
                  <a:schemeClr val="tx1"/>
                </a:solidFill>
                <a:latin typeface="+mn-lt"/>
              </a:rPr>
              <a:t>Cetus</a:t>
            </a:r>
            <a:r>
              <a:rPr lang="en-US" sz="2400" dirty="0" smtClean="0">
                <a:solidFill>
                  <a:schemeClr val="tx1"/>
                </a:solidFill>
                <a:latin typeface="+mn-lt"/>
              </a:rPr>
              <a:t>        350 MLYs from Earth</a:t>
            </a:r>
          </a:p>
          <a:p>
            <a:endParaRPr lang="en-US" sz="2400" dirty="0" smtClean="0">
              <a:solidFill>
                <a:schemeClr val="tx1"/>
              </a:solidFill>
              <a:latin typeface="+mn-lt"/>
            </a:endParaRPr>
          </a:p>
          <a:p>
            <a:r>
              <a:rPr lang="en-US" sz="2400" dirty="0" smtClean="0">
                <a:solidFill>
                  <a:schemeClr val="tx1"/>
                </a:solidFill>
                <a:latin typeface="+mn-lt"/>
              </a:rPr>
              <a:t>The blue stars at the ends of the distorted spiral arms are new, hot stars collapsed from the disturbed gas in the two interacting galaxies </a:t>
            </a:r>
          </a:p>
          <a:p>
            <a:endParaRPr lang="en-US" sz="2400" dirty="0">
              <a:solidFill>
                <a:schemeClr val="tx1"/>
              </a:solidFill>
              <a:latin typeface="+mn-lt"/>
            </a:endParaRPr>
          </a:p>
        </p:txBody>
      </p:sp>
    </p:spTree>
  </p:cSld>
  <p:clrMapOvr>
    <a:masterClrMapping/>
  </p:clrMapOvr>
  <p:transition advClick="0" advTm="5000"/>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 descr="Colliding Galaxies.jpg"/>
          <p:cNvPicPr>
            <a:picLocks noChangeAspect="1"/>
          </p:cNvPicPr>
          <p:nvPr/>
        </p:nvPicPr>
        <p:blipFill>
          <a:blip r:embed="rId2" cstate="print"/>
          <a:srcRect/>
          <a:stretch>
            <a:fillRect/>
          </a:stretch>
        </p:blipFill>
        <p:spPr bwMode="auto">
          <a:xfrm>
            <a:off x="1828800" y="0"/>
            <a:ext cx="7315200" cy="5791200"/>
          </a:xfrm>
          <a:prstGeom prst="rect">
            <a:avLst/>
          </a:prstGeom>
          <a:noFill/>
          <a:ln w="9525">
            <a:noFill/>
            <a:miter lim="800000"/>
            <a:headEnd/>
            <a:tailEnd/>
          </a:ln>
        </p:spPr>
      </p:pic>
      <p:sp>
        <p:nvSpPr>
          <p:cNvPr id="28675" name="TextBox 2"/>
          <p:cNvSpPr txBox="1">
            <a:spLocks noChangeArrowheads="1"/>
          </p:cNvSpPr>
          <p:nvPr/>
        </p:nvSpPr>
        <p:spPr bwMode="auto">
          <a:xfrm>
            <a:off x="1905000" y="5715000"/>
            <a:ext cx="7086600" cy="954107"/>
          </a:xfrm>
          <a:prstGeom prst="rect">
            <a:avLst/>
          </a:prstGeom>
          <a:noFill/>
          <a:ln w="9525">
            <a:noFill/>
            <a:miter lim="800000"/>
            <a:headEnd/>
            <a:tailEnd/>
          </a:ln>
        </p:spPr>
        <p:txBody>
          <a:bodyPr wrap="square">
            <a:spAutoFit/>
          </a:bodyPr>
          <a:lstStyle/>
          <a:p>
            <a:r>
              <a:rPr lang="en-US" sz="2800" dirty="0">
                <a:solidFill>
                  <a:schemeClr val="tx1"/>
                </a:solidFill>
                <a:latin typeface="Calibri" pitchFamily="34" charset="0"/>
                <a:cs typeface="Calibri" pitchFamily="34" charset="0"/>
              </a:rPr>
              <a:t>Antennae </a:t>
            </a:r>
            <a:r>
              <a:rPr lang="en-US" sz="2800" dirty="0" smtClean="0">
                <a:solidFill>
                  <a:schemeClr val="tx1"/>
                </a:solidFill>
                <a:latin typeface="Calibri" pitchFamily="34" charset="0"/>
                <a:cs typeface="Calibri" pitchFamily="34" charset="0"/>
              </a:rPr>
              <a:t>galaxy</a:t>
            </a:r>
            <a:endParaRPr lang="en-US" sz="2800" dirty="0">
              <a:solidFill>
                <a:schemeClr val="tx1"/>
              </a:solidFill>
              <a:latin typeface="Calibri" pitchFamily="34" charset="0"/>
              <a:cs typeface="Calibri" pitchFamily="34" charset="0"/>
            </a:endParaRPr>
          </a:p>
          <a:p>
            <a:r>
              <a:rPr lang="en-US" sz="2800" dirty="0">
                <a:solidFill>
                  <a:schemeClr val="tx1"/>
                </a:solidFill>
                <a:latin typeface="Calibri" pitchFamily="34" charset="0"/>
                <a:cs typeface="Calibri" pitchFamily="34" charset="0"/>
              </a:rPr>
              <a:t>45 MLYs away in </a:t>
            </a:r>
            <a:r>
              <a:rPr lang="en-US" sz="2800" dirty="0" err="1">
                <a:solidFill>
                  <a:schemeClr val="tx1"/>
                </a:solidFill>
                <a:latin typeface="Calibri" pitchFamily="34" charset="0"/>
                <a:cs typeface="Calibri" pitchFamily="34" charset="0"/>
              </a:rPr>
              <a:t>Corvus</a:t>
            </a:r>
            <a:endParaRPr lang="en-US" sz="2800" dirty="0">
              <a:solidFill>
                <a:schemeClr val="tx1"/>
              </a:solidFill>
              <a:latin typeface="Calibri" pitchFamily="34" charset="0"/>
              <a:cs typeface="Calibri" pitchFamily="34" charset="0"/>
            </a:endParaRPr>
          </a:p>
        </p:txBody>
      </p:sp>
      <p:sp>
        <p:nvSpPr>
          <p:cNvPr id="28676" name="TextBox 4"/>
          <p:cNvSpPr txBox="1">
            <a:spLocks noChangeArrowheads="1"/>
          </p:cNvSpPr>
          <p:nvPr/>
        </p:nvSpPr>
        <p:spPr bwMode="auto">
          <a:xfrm>
            <a:off x="0" y="609600"/>
            <a:ext cx="1905000" cy="5632311"/>
          </a:xfrm>
          <a:prstGeom prst="rect">
            <a:avLst/>
          </a:prstGeom>
          <a:noFill/>
          <a:ln w="9525">
            <a:noFill/>
            <a:miter lim="800000"/>
            <a:headEnd/>
            <a:tailEnd/>
          </a:ln>
        </p:spPr>
        <p:txBody>
          <a:bodyPr wrap="square">
            <a:spAutoFit/>
          </a:bodyPr>
          <a:lstStyle/>
          <a:p>
            <a:r>
              <a:rPr lang="en-US" dirty="0">
                <a:solidFill>
                  <a:schemeClr val="tx1"/>
                </a:solidFill>
                <a:latin typeface="+mj-lt"/>
              </a:rPr>
              <a:t>Over 1000 star clusters burst to life in the colliding core of two galaxies which began about 600 Million years ago</a:t>
            </a:r>
          </a:p>
          <a:p>
            <a:endParaRPr lang="en-US" dirty="0">
              <a:solidFill>
                <a:schemeClr val="tx1"/>
              </a:solidFill>
              <a:latin typeface="+mj-lt"/>
            </a:endParaRPr>
          </a:p>
          <a:p>
            <a:r>
              <a:rPr lang="en-US" dirty="0">
                <a:solidFill>
                  <a:schemeClr val="tx1"/>
                </a:solidFill>
                <a:latin typeface="+mj-lt"/>
              </a:rPr>
              <a:t>Two streamers of ejected stars extending far beyond the original galaxies make the antennae shape.</a:t>
            </a:r>
          </a:p>
        </p:txBody>
      </p:sp>
    </p:spTree>
  </p:cSld>
  <p:clrMapOvr>
    <a:masterClrMapping/>
  </p:clrMapOvr>
  <p:transition advClick="0" advTm="5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8653549" cy="6858000"/>
          </a:xfrm>
          <a:prstGeom prst="rect">
            <a:avLst/>
          </a:prstGeom>
        </p:spPr>
      </p:pic>
      <p:sp>
        <p:nvSpPr>
          <p:cNvPr id="3" name="TextBox 2"/>
          <p:cNvSpPr txBox="1"/>
          <p:nvPr/>
        </p:nvSpPr>
        <p:spPr>
          <a:xfrm>
            <a:off x="6158345" y="2438400"/>
            <a:ext cx="2971800" cy="2308324"/>
          </a:xfrm>
          <a:prstGeom prst="rect">
            <a:avLst/>
          </a:prstGeom>
          <a:noFill/>
        </p:spPr>
        <p:txBody>
          <a:bodyPr wrap="square" rtlCol="0">
            <a:spAutoFit/>
          </a:bodyPr>
          <a:lstStyle/>
          <a:p>
            <a:r>
              <a:rPr lang="en-US" sz="2400" dirty="0">
                <a:solidFill>
                  <a:schemeClr val="tx1"/>
                </a:solidFill>
                <a:latin typeface="+mn-lt"/>
              </a:rPr>
              <a:t>NGC 6052 is a pair of colliding </a:t>
            </a:r>
            <a:r>
              <a:rPr lang="en-US" sz="2400" dirty="0" smtClean="0">
                <a:solidFill>
                  <a:schemeClr val="tx1"/>
                </a:solidFill>
                <a:latin typeface="+mn-lt"/>
              </a:rPr>
              <a:t>galaxies in </a:t>
            </a:r>
            <a:r>
              <a:rPr lang="en-US" sz="2400" dirty="0">
                <a:solidFill>
                  <a:schemeClr val="tx1"/>
                </a:solidFill>
                <a:latin typeface="+mn-lt"/>
              </a:rPr>
              <a:t>the constellation </a:t>
            </a:r>
            <a:r>
              <a:rPr lang="en-US" sz="2400" dirty="0" smtClean="0">
                <a:solidFill>
                  <a:schemeClr val="tx1"/>
                </a:solidFill>
                <a:latin typeface="+mn-lt"/>
              </a:rPr>
              <a:t>Hercules</a:t>
            </a:r>
            <a:r>
              <a:rPr lang="en-US" sz="2400" dirty="0">
                <a:solidFill>
                  <a:schemeClr val="tx1"/>
                </a:solidFill>
                <a:latin typeface="+mn-lt"/>
              </a:rPr>
              <a:t>, about 230 million light-years away</a:t>
            </a:r>
            <a:endParaRPr lang="en-US" sz="2400" dirty="0">
              <a:solidFill>
                <a:schemeClr val="tx1"/>
              </a:solidFill>
              <a:latin typeface="+mn-lt"/>
            </a:endParaRPr>
          </a:p>
        </p:txBody>
      </p:sp>
    </p:spTree>
    <p:extLst>
      <p:ext uri="{BB962C8B-B14F-4D97-AF65-F5344CB8AC3E}">
        <p14:creationId xmlns:p14="http://schemas.microsoft.com/office/powerpoint/2010/main" val="3328598667"/>
      </p:ext>
    </p:extLst>
  </p:cSld>
  <p:clrMapOvr>
    <a:masterClrMapping/>
  </p:clrMapOvr>
  <p:transition advClick="0" advTm="5000"/>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Box 2"/>
          <p:cNvSpPr txBox="1">
            <a:spLocks noChangeArrowheads="1"/>
          </p:cNvSpPr>
          <p:nvPr/>
        </p:nvSpPr>
        <p:spPr bwMode="auto">
          <a:xfrm>
            <a:off x="0" y="304800"/>
            <a:ext cx="2667000" cy="6247864"/>
          </a:xfrm>
          <a:prstGeom prst="rect">
            <a:avLst/>
          </a:prstGeom>
          <a:noFill/>
          <a:ln w="9525">
            <a:noFill/>
            <a:miter lim="800000"/>
            <a:headEnd/>
            <a:tailEnd/>
          </a:ln>
        </p:spPr>
        <p:txBody>
          <a:bodyPr wrap="square">
            <a:spAutoFit/>
          </a:bodyPr>
          <a:lstStyle/>
          <a:p>
            <a:r>
              <a:rPr lang="en-US" dirty="0">
                <a:solidFill>
                  <a:schemeClr val="tx1"/>
                </a:solidFill>
                <a:latin typeface="Calibri" pitchFamily="34" charset="0"/>
                <a:cs typeface="Calibri" pitchFamily="34" charset="0"/>
              </a:rPr>
              <a:t>In one of the darkest parts of the sky in Fornax, the Hubble telescope saw 10,000 galaxies, in this </a:t>
            </a:r>
            <a:r>
              <a:rPr lang="en-US" dirty="0" smtClean="0">
                <a:solidFill>
                  <a:schemeClr val="tx1"/>
                </a:solidFill>
                <a:latin typeface="Calibri" pitchFamily="34" charset="0"/>
                <a:cs typeface="Calibri" pitchFamily="34" charset="0"/>
              </a:rPr>
              <a:t>23-day  and 841 orbit time </a:t>
            </a:r>
            <a:r>
              <a:rPr lang="en-US" dirty="0">
                <a:solidFill>
                  <a:schemeClr val="tx1"/>
                </a:solidFill>
                <a:latin typeface="Calibri" pitchFamily="34" charset="0"/>
                <a:cs typeface="Calibri" pitchFamily="34" charset="0"/>
              </a:rPr>
              <a:t>exposure. </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About 100 small, red galaxies date to </a:t>
            </a:r>
            <a:r>
              <a:rPr lang="en-US" dirty="0" smtClean="0">
                <a:solidFill>
                  <a:schemeClr val="tx1"/>
                </a:solidFill>
                <a:latin typeface="Calibri" pitchFamily="34" charset="0"/>
                <a:cs typeface="Calibri" pitchFamily="34" charset="0"/>
              </a:rPr>
              <a:t>450 </a:t>
            </a:r>
            <a:r>
              <a:rPr lang="en-US" dirty="0">
                <a:solidFill>
                  <a:schemeClr val="tx1"/>
                </a:solidFill>
                <a:latin typeface="Calibri" pitchFamily="34" charset="0"/>
                <a:cs typeface="Calibri" pitchFamily="34" charset="0"/>
              </a:rPr>
              <a:t>million years after the Big Bang. </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The  larger, closer,  brighter galaxies-- well-defined spirals and ellipticals – date to </a:t>
            </a:r>
            <a:r>
              <a:rPr lang="en-US" dirty="0" smtClean="0">
                <a:solidFill>
                  <a:schemeClr val="tx1"/>
                </a:solidFill>
                <a:latin typeface="Calibri" pitchFamily="34" charset="0"/>
                <a:cs typeface="Calibri" pitchFamily="34" charset="0"/>
              </a:rPr>
              <a:t>about 1 </a:t>
            </a:r>
            <a:r>
              <a:rPr lang="en-US" dirty="0">
                <a:solidFill>
                  <a:schemeClr val="tx1"/>
                </a:solidFill>
                <a:latin typeface="Calibri" pitchFamily="34" charset="0"/>
                <a:cs typeface="Calibri" pitchFamily="34" charset="0"/>
              </a:rPr>
              <a:t>billion years ago, when the cosmos was 13 billion years old</a:t>
            </a:r>
          </a:p>
        </p:txBody>
      </p:sp>
      <p:pic>
        <p:nvPicPr>
          <p:cNvPr id="4" name="Picture 3" descr="Hubble Extreme Deep Field 2012.jpg"/>
          <p:cNvPicPr>
            <a:picLocks noChangeAspect="1"/>
          </p:cNvPicPr>
          <p:nvPr/>
        </p:nvPicPr>
        <p:blipFill>
          <a:blip r:embed="rId2" cstate="print"/>
          <a:stretch>
            <a:fillRect/>
          </a:stretch>
        </p:blipFill>
        <p:spPr>
          <a:xfrm>
            <a:off x="2514600" y="228600"/>
            <a:ext cx="6629399" cy="6629399"/>
          </a:xfrm>
          <a:prstGeom prst="rect">
            <a:avLst/>
          </a:prstGeom>
        </p:spPr>
      </p:pic>
    </p:spTree>
  </p:cSld>
  <p:clrMapOvr>
    <a:masterClrMapping/>
  </p:clrMapOvr>
  <p:transition advClick="0" advTm="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Hubble_reveals_galactic_drama-2.jpg"/>
          <p:cNvPicPr>
            <a:picLocks noChangeAspect="1"/>
          </p:cNvPicPr>
          <p:nvPr/>
        </p:nvPicPr>
        <p:blipFill>
          <a:blip r:embed="rId2" cstate="print"/>
          <a:stretch>
            <a:fillRect/>
          </a:stretch>
        </p:blipFill>
        <p:spPr>
          <a:xfrm>
            <a:off x="2286000" y="0"/>
            <a:ext cx="6858000" cy="6858000"/>
          </a:xfrm>
          <a:prstGeom prst="rect">
            <a:avLst/>
          </a:prstGeom>
        </p:spPr>
      </p:pic>
      <p:sp>
        <p:nvSpPr>
          <p:cNvPr id="3" name="TextBox 2"/>
          <p:cNvSpPr txBox="1"/>
          <p:nvPr/>
        </p:nvSpPr>
        <p:spPr>
          <a:xfrm>
            <a:off x="0" y="685800"/>
            <a:ext cx="2209800" cy="4154984"/>
          </a:xfrm>
          <a:prstGeom prst="rect">
            <a:avLst/>
          </a:prstGeom>
          <a:noFill/>
        </p:spPr>
        <p:txBody>
          <a:bodyPr wrap="square" rtlCol="0">
            <a:spAutoFit/>
          </a:bodyPr>
          <a:lstStyle/>
          <a:p>
            <a:r>
              <a:rPr lang="en-US" sz="2400" dirty="0" smtClean="0">
                <a:solidFill>
                  <a:schemeClr val="tx1"/>
                </a:solidFill>
                <a:latin typeface="Calibri" pitchFamily="34" charset="0"/>
                <a:cs typeface="Calibri" pitchFamily="34" charset="0"/>
              </a:rPr>
              <a:t>A close-up of the HST Deep Field photo of 10,000 galaxies shows  a dramatic  galactic brawl  as galaxies interact tidally due to close encounters </a:t>
            </a:r>
            <a:endParaRPr lang="en-US" sz="2400" dirty="0">
              <a:solidFill>
                <a:schemeClr val="tx1"/>
              </a:solidFill>
              <a:latin typeface="Calibri" pitchFamily="34" charset="0"/>
              <a:cs typeface="Calibri" pitchFamily="34" charset="0"/>
            </a:endParaRPr>
          </a:p>
        </p:txBody>
      </p:sp>
    </p:spTree>
  </p:cSld>
  <p:clrMapOvr>
    <a:masterClrMapping/>
  </p:clrMapOvr>
  <p:transition advClick="0" advTm="5000"/>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alaxy filaments.jpg"/>
          <p:cNvPicPr>
            <a:picLocks noChangeAspect="1"/>
          </p:cNvPicPr>
          <p:nvPr/>
        </p:nvPicPr>
        <p:blipFill>
          <a:blip r:embed="rId2" cstate="print"/>
          <a:stretch>
            <a:fillRect/>
          </a:stretch>
        </p:blipFill>
        <p:spPr>
          <a:xfrm>
            <a:off x="0" y="990600"/>
            <a:ext cx="9144000" cy="5867400"/>
          </a:xfrm>
          <a:prstGeom prst="rect">
            <a:avLst/>
          </a:prstGeom>
        </p:spPr>
      </p:pic>
      <p:sp>
        <p:nvSpPr>
          <p:cNvPr id="3" name="TextBox 2"/>
          <p:cNvSpPr txBox="1"/>
          <p:nvPr/>
        </p:nvSpPr>
        <p:spPr>
          <a:xfrm>
            <a:off x="0" y="0"/>
            <a:ext cx="9144000" cy="954107"/>
          </a:xfrm>
          <a:prstGeom prst="rect">
            <a:avLst/>
          </a:prstGeom>
          <a:noFill/>
        </p:spPr>
        <p:txBody>
          <a:bodyPr wrap="square" rtlCol="0">
            <a:spAutoFit/>
          </a:bodyPr>
          <a:lstStyle/>
          <a:p>
            <a:r>
              <a:rPr lang="en-US" sz="2800" dirty="0" smtClean="0">
                <a:solidFill>
                  <a:schemeClr val="tx1"/>
                </a:solidFill>
                <a:latin typeface="Calibri" pitchFamily="34" charset="0"/>
                <a:cs typeface="Calibri" pitchFamily="34" charset="0"/>
              </a:rPr>
              <a:t>Vast clusters of galaxies have formed  in an immense</a:t>
            </a:r>
          </a:p>
          <a:p>
            <a:r>
              <a:rPr lang="en-US" sz="2800" dirty="0" smtClean="0">
                <a:solidFill>
                  <a:schemeClr val="tx1"/>
                </a:solidFill>
                <a:latin typeface="Calibri" pitchFamily="34" charset="0"/>
                <a:cs typeface="Calibri" pitchFamily="34" charset="0"/>
              </a:rPr>
              <a:t> cosmic web of filaments formed after the Big Bang</a:t>
            </a:r>
            <a:endParaRPr lang="en-US" sz="2800" dirty="0">
              <a:solidFill>
                <a:schemeClr val="tx1"/>
              </a:solidFill>
              <a:latin typeface="Calibri" pitchFamily="34" charset="0"/>
              <a:cs typeface="Calibri" pitchFamily="34" charset="0"/>
            </a:endParaRPr>
          </a:p>
        </p:txBody>
      </p:sp>
    </p:spTree>
  </p:cSld>
  <p:clrMapOvr>
    <a:masterClrMapping/>
  </p:clrMapOvr>
  <p:transition advClick="0" advTm="500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Milky Way photo composite.jpg"/>
          <p:cNvPicPr>
            <a:picLocks noChangeAspect="1"/>
          </p:cNvPicPr>
          <p:nvPr/>
        </p:nvPicPr>
        <p:blipFill>
          <a:blip r:embed="rId2" cstate="print"/>
          <a:srcRect/>
          <a:stretch>
            <a:fillRect/>
          </a:stretch>
        </p:blipFill>
        <p:spPr bwMode="auto">
          <a:xfrm>
            <a:off x="0" y="762000"/>
            <a:ext cx="9144000" cy="4572000"/>
          </a:xfrm>
          <a:prstGeom prst="rect">
            <a:avLst/>
          </a:prstGeom>
          <a:noFill/>
          <a:ln w="9525">
            <a:noFill/>
            <a:miter lim="800000"/>
            <a:headEnd/>
            <a:tailEnd/>
          </a:ln>
        </p:spPr>
      </p:pic>
      <p:sp>
        <p:nvSpPr>
          <p:cNvPr id="6147" name="TextBox 3"/>
          <p:cNvSpPr txBox="1">
            <a:spLocks noChangeArrowheads="1"/>
          </p:cNvSpPr>
          <p:nvPr/>
        </p:nvSpPr>
        <p:spPr bwMode="auto">
          <a:xfrm>
            <a:off x="228600" y="228600"/>
            <a:ext cx="8915400" cy="1077218"/>
          </a:xfrm>
          <a:prstGeom prst="rect">
            <a:avLst/>
          </a:prstGeom>
          <a:noFill/>
          <a:ln w="9525">
            <a:noFill/>
            <a:miter lim="800000"/>
            <a:headEnd/>
            <a:tailEnd/>
          </a:ln>
        </p:spPr>
        <p:txBody>
          <a:bodyPr wrap="square">
            <a:spAutoFit/>
          </a:bodyPr>
          <a:lstStyle/>
          <a:p>
            <a:r>
              <a:rPr lang="en-US" sz="3200" dirty="0">
                <a:solidFill>
                  <a:schemeClr val="tx1"/>
                </a:solidFill>
                <a:latin typeface="+mj-lt"/>
              </a:rPr>
              <a:t>Our Milky Way Galaxy</a:t>
            </a:r>
          </a:p>
          <a:p>
            <a:r>
              <a:rPr lang="en-US" sz="3200" dirty="0" smtClean="0">
                <a:solidFill>
                  <a:schemeClr val="tx1"/>
                </a:solidFill>
                <a:latin typeface="+mj-lt"/>
              </a:rPr>
              <a:t>Via </a:t>
            </a:r>
            <a:r>
              <a:rPr lang="en-US" sz="3200" dirty="0" err="1" smtClean="0">
                <a:solidFill>
                  <a:schemeClr val="tx1"/>
                </a:solidFill>
                <a:latin typeface="+mj-lt"/>
              </a:rPr>
              <a:t>Lactea</a:t>
            </a:r>
            <a:r>
              <a:rPr lang="en-US" sz="3200" dirty="0" smtClean="0">
                <a:solidFill>
                  <a:schemeClr val="tx1"/>
                </a:solidFill>
                <a:latin typeface="+mj-lt"/>
              </a:rPr>
              <a:t> </a:t>
            </a:r>
            <a:r>
              <a:rPr lang="en-US" sz="3200" dirty="0">
                <a:solidFill>
                  <a:schemeClr val="tx1"/>
                </a:solidFill>
                <a:latin typeface="+mj-lt"/>
              </a:rPr>
              <a:t>or </a:t>
            </a:r>
            <a:r>
              <a:rPr lang="en-US" sz="3200" dirty="0" err="1">
                <a:solidFill>
                  <a:schemeClr val="tx1"/>
                </a:solidFill>
                <a:latin typeface="+mj-lt"/>
              </a:rPr>
              <a:t>kyklos</a:t>
            </a:r>
            <a:r>
              <a:rPr lang="en-US" sz="3200" dirty="0">
                <a:solidFill>
                  <a:schemeClr val="tx1"/>
                </a:solidFill>
                <a:latin typeface="+mj-lt"/>
              </a:rPr>
              <a:t> </a:t>
            </a:r>
            <a:r>
              <a:rPr lang="en-US" sz="3200" dirty="0" err="1">
                <a:solidFill>
                  <a:schemeClr val="tx1"/>
                </a:solidFill>
                <a:latin typeface="+mj-lt"/>
              </a:rPr>
              <a:t>galaktikos</a:t>
            </a:r>
            <a:r>
              <a:rPr lang="en-US" sz="3200" dirty="0">
                <a:solidFill>
                  <a:schemeClr val="tx1"/>
                </a:solidFill>
                <a:latin typeface="+mj-lt"/>
              </a:rPr>
              <a:t>  "milky circle"</a:t>
            </a:r>
          </a:p>
        </p:txBody>
      </p:sp>
      <p:sp>
        <p:nvSpPr>
          <p:cNvPr id="6148" name="TextBox 4"/>
          <p:cNvSpPr txBox="1">
            <a:spLocks noChangeArrowheads="1"/>
          </p:cNvSpPr>
          <p:nvPr/>
        </p:nvSpPr>
        <p:spPr bwMode="auto">
          <a:xfrm>
            <a:off x="228600" y="4953000"/>
            <a:ext cx="8686800" cy="923330"/>
          </a:xfrm>
          <a:prstGeom prst="rect">
            <a:avLst/>
          </a:prstGeom>
          <a:noFill/>
          <a:ln w="9525">
            <a:noFill/>
            <a:miter lim="800000"/>
            <a:headEnd/>
            <a:tailEnd/>
          </a:ln>
        </p:spPr>
        <p:txBody>
          <a:bodyPr>
            <a:spAutoFit/>
          </a:bodyPr>
          <a:lstStyle/>
          <a:p>
            <a:r>
              <a:rPr lang="en-US" sz="1800" dirty="0">
                <a:solidFill>
                  <a:schemeClr val="tx1"/>
                </a:solidFill>
                <a:latin typeface="+mj-lt"/>
              </a:rPr>
              <a:t>A </a:t>
            </a:r>
            <a:r>
              <a:rPr lang="en-US" sz="1800" dirty="0" smtClean="0">
                <a:solidFill>
                  <a:schemeClr val="tx1"/>
                </a:solidFill>
                <a:latin typeface="+mj-lt"/>
              </a:rPr>
              <a:t>barred spiral galaxy  </a:t>
            </a:r>
            <a:r>
              <a:rPr lang="en-US" sz="1800" dirty="0">
                <a:solidFill>
                  <a:schemeClr val="tx1"/>
                </a:solidFill>
                <a:latin typeface="+mj-lt"/>
              </a:rPr>
              <a:t>100-120K LYs across containing 200 billion stars. 13.2 billion yrs old.</a:t>
            </a:r>
          </a:p>
          <a:p>
            <a:r>
              <a:rPr lang="en-US" sz="1800" dirty="0">
                <a:solidFill>
                  <a:schemeClr val="tx1"/>
                </a:solidFill>
                <a:latin typeface="+mj-lt"/>
              </a:rPr>
              <a:t>Our solar system is located 2/3 of way out from the center in the Orion-Cygnus arm.  </a:t>
            </a:r>
          </a:p>
          <a:p>
            <a:r>
              <a:rPr lang="en-US" sz="1800" dirty="0">
                <a:solidFill>
                  <a:schemeClr val="tx1"/>
                </a:solidFill>
                <a:latin typeface="+mj-lt"/>
              </a:rPr>
              <a:t>Our Sun rotates about the </a:t>
            </a:r>
            <a:r>
              <a:rPr lang="en-US" sz="1800" dirty="0" smtClean="0">
                <a:solidFill>
                  <a:schemeClr val="tx1"/>
                </a:solidFill>
                <a:latin typeface="+mj-lt"/>
              </a:rPr>
              <a:t>galactic </a:t>
            </a:r>
            <a:r>
              <a:rPr lang="en-US" sz="1800" dirty="0">
                <a:solidFill>
                  <a:schemeClr val="tx1"/>
                </a:solidFill>
                <a:latin typeface="+mj-lt"/>
              </a:rPr>
              <a:t>center once every 250 </a:t>
            </a:r>
            <a:r>
              <a:rPr lang="en-US" sz="1800" dirty="0" smtClean="0">
                <a:solidFill>
                  <a:schemeClr val="tx1"/>
                </a:solidFill>
                <a:latin typeface="+mj-lt"/>
              </a:rPr>
              <a:t>million years.</a:t>
            </a:r>
            <a:endParaRPr lang="en-US" sz="1800" dirty="0">
              <a:solidFill>
                <a:schemeClr val="tx1"/>
              </a:solidFill>
              <a:latin typeface="+mj-lt"/>
            </a:endParaRPr>
          </a:p>
        </p:txBody>
      </p:sp>
    </p:spTree>
  </p:cSld>
  <p:clrMapOvr>
    <a:masterClrMapping/>
  </p:clrMapOvr>
  <p:transition advClick="0" advTm="5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alaxy Local Group.jpeg"/>
          <p:cNvPicPr>
            <a:picLocks noChangeAspect="1"/>
          </p:cNvPicPr>
          <p:nvPr/>
        </p:nvPicPr>
        <p:blipFill>
          <a:blip r:embed="rId2" cstate="print"/>
          <a:stretch>
            <a:fillRect/>
          </a:stretch>
        </p:blipFill>
        <p:spPr>
          <a:xfrm>
            <a:off x="0" y="1143000"/>
            <a:ext cx="9144000" cy="5715000"/>
          </a:xfrm>
          <a:prstGeom prst="rect">
            <a:avLst/>
          </a:prstGeom>
        </p:spPr>
      </p:pic>
      <p:sp>
        <p:nvSpPr>
          <p:cNvPr id="3" name="TextBox 2"/>
          <p:cNvSpPr txBox="1"/>
          <p:nvPr/>
        </p:nvSpPr>
        <p:spPr>
          <a:xfrm>
            <a:off x="0" y="152400"/>
            <a:ext cx="9144000" cy="830997"/>
          </a:xfrm>
          <a:prstGeom prst="rect">
            <a:avLst/>
          </a:prstGeom>
          <a:noFill/>
        </p:spPr>
        <p:txBody>
          <a:bodyPr wrap="square" rtlCol="0">
            <a:spAutoFit/>
          </a:bodyPr>
          <a:lstStyle/>
          <a:p>
            <a:r>
              <a:rPr lang="en-US" sz="2400" dirty="0" smtClean="0">
                <a:solidFill>
                  <a:schemeClr val="tx1"/>
                </a:solidFill>
                <a:latin typeface="Calibri" pitchFamily="34" charset="0"/>
                <a:cs typeface="Calibri" pitchFamily="34" charset="0"/>
              </a:rPr>
              <a:t>Our Milky Way and Andromeda are the two largest galaxies in our  Local Group that is nearly 3 million light years in diameter</a:t>
            </a:r>
            <a:endParaRPr lang="en-US" sz="2400" dirty="0">
              <a:solidFill>
                <a:schemeClr val="tx1"/>
              </a:solidFill>
              <a:latin typeface="Calibri" pitchFamily="34" charset="0"/>
              <a:cs typeface="Calibri" pitchFamily="34" charset="0"/>
            </a:endParaRPr>
          </a:p>
        </p:txBody>
      </p:sp>
    </p:spTree>
  </p:cSld>
  <p:clrMapOvr>
    <a:masterClrMapping/>
  </p:clrMapOvr>
  <p:transition advClick="0" advTm="5000"/>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alaxy Map Virgo Supercluster.jpg"/>
          <p:cNvPicPr>
            <a:picLocks noChangeAspect="1"/>
          </p:cNvPicPr>
          <p:nvPr/>
        </p:nvPicPr>
        <p:blipFill>
          <a:blip r:embed="rId2" cstate="print"/>
          <a:stretch>
            <a:fillRect/>
          </a:stretch>
        </p:blipFill>
        <p:spPr>
          <a:xfrm>
            <a:off x="0" y="1066800"/>
            <a:ext cx="9144000" cy="5791200"/>
          </a:xfrm>
          <a:prstGeom prst="rect">
            <a:avLst/>
          </a:prstGeom>
        </p:spPr>
      </p:pic>
      <p:sp>
        <p:nvSpPr>
          <p:cNvPr id="3" name="TextBox 2"/>
          <p:cNvSpPr txBox="1"/>
          <p:nvPr/>
        </p:nvSpPr>
        <p:spPr>
          <a:xfrm>
            <a:off x="0" y="0"/>
            <a:ext cx="9144000" cy="954107"/>
          </a:xfrm>
          <a:prstGeom prst="rect">
            <a:avLst/>
          </a:prstGeom>
          <a:noFill/>
        </p:spPr>
        <p:txBody>
          <a:bodyPr wrap="square" rtlCol="0">
            <a:spAutoFit/>
          </a:bodyPr>
          <a:lstStyle/>
          <a:p>
            <a:r>
              <a:rPr lang="en-US" sz="2800" dirty="0" smtClean="0">
                <a:solidFill>
                  <a:schemeClr val="tx1"/>
                </a:solidFill>
                <a:latin typeface="Calibri" pitchFamily="34" charset="0"/>
                <a:cs typeface="Calibri" pitchFamily="34" charset="0"/>
              </a:rPr>
              <a:t>Our Local Group is part of the immense Virgo </a:t>
            </a:r>
            <a:r>
              <a:rPr lang="en-US" sz="2800" dirty="0" err="1" smtClean="0">
                <a:solidFill>
                  <a:schemeClr val="tx1"/>
                </a:solidFill>
                <a:latin typeface="Calibri" pitchFamily="34" charset="0"/>
                <a:cs typeface="Calibri" pitchFamily="34" charset="0"/>
              </a:rPr>
              <a:t>supercluster</a:t>
            </a:r>
            <a:r>
              <a:rPr lang="en-US" sz="2800" dirty="0" smtClean="0">
                <a:solidFill>
                  <a:schemeClr val="tx1"/>
                </a:solidFill>
                <a:latin typeface="Calibri" pitchFamily="34" charset="0"/>
                <a:cs typeface="Calibri" pitchFamily="34" charset="0"/>
              </a:rPr>
              <a:t> of galaxies along the cosmic web of filaments</a:t>
            </a:r>
            <a:endParaRPr lang="en-US" sz="2800" dirty="0">
              <a:solidFill>
                <a:schemeClr val="tx1"/>
              </a:solidFill>
              <a:latin typeface="Calibri" pitchFamily="34" charset="0"/>
              <a:cs typeface="Calibri" pitchFamily="34" charset="0"/>
            </a:endParaRPr>
          </a:p>
        </p:txBody>
      </p:sp>
    </p:spTree>
  </p:cSld>
  <p:clrMapOvr>
    <a:masterClrMapping/>
  </p:clrMapOvr>
  <p:transition advClick="0" advTm="5000"/>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alaxy Virgo Cluster Photo.jpg"/>
          <p:cNvPicPr>
            <a:picLocks noChangeAspect="1"/>
          </p:cNvPicPr>
          <p:nvPr/>
        </p:nvPicPr>
        <p:blipFill>
          <a:blip r:embed="rId2" cstate="print"/>
          <a:stretch>
            <a:fillRect/>
          </a:stretch>
        </p:blipFill>
        <p:spPr>
          <a:xfrm>
            <a:off x="0" y="990600"/>
            <a:ext cx="9144000" cy="5867400"/>
          </a:xfrm>
          <a:prstGeom prst="rect">
            <a:avLst/>
          </a:prstGeom>
        </p:spPr>
      </p:pic>
      <p:sp>
        <p:nvSpPr>
          <p:cNvPr id="3" name="TextBox 2"/>
          <p:cNvSpPr txBox="1"/>
          <p:nvPr/>
        </p:nvSpPr>
        <p:spPr>
          <a:xfrm>
            <a:off x="228600" y="228600"/>
            <a:ext cx="8458200" cy="646331"/>
          </a:xfrm>
          <a:prstGeom prst="rect">
            <a:avLst/>
          </a:prstGeom>
          <a:noFill/>
        </p:spPr>
        <p:txBody>
          <a:bodyPr wrap="square" rtlCol="0">
            <a:spAutoFit/>
          </a:bodyPr>
          <a:lstStyle/>
          <a:p>
            <a:r>
              <a:rPr lang="en-US" sz="3600" dirty="0" smtClean="0">
                <a:solidFill>
                  <a:schemeClr val="tx1"/>
                </a:solidFill>
                <a:latin typeface="+mj-lt"/>
              </a:rPr>
              <a:t>The beautiful Virgo Cluster of Galaxies</a:t>
            </a:r>
            <a:endParaRPr lang="en-US" sz="3600" dirty="0">
              <a:solidFill>
                <a:schemeClr val="tx1"/>
              </a:solidFill>
              <a:latin typeface="+mj-lt"/>
            </a:endParaRPr>
          </a:p>
        </p:txBody>
      </p:sp>
    </p:spTree>
  </p:cSld>
  <p:clrMapOvr>
    <a:masterClrMapping/>
  </p:clrMapOvr>
  <p:transition advClick="0" advTm="5000"/>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4" descr="Buzzard Loch Awe"/>
          <p:cNvPicPr>
            <a:picLocks noChangeAspect="1" noChangeArrowheads="1"/>
          </p:cNvPicPr>
          <p:nvPr/>
        </p:nvPicPr>
        <p:blipFill>
          <a:blip r:embed="rId2" cstate="print"/>
          <a:srcRect/>
          <a:stretch>
            <a:fillRect/>
          </a:stretch>
        </p:blipFill>
        <p:spPr bwMode="auto">
          <a:xfrm>
            <a:off x="152400" y="0"/>
            <a:ext cx="6350000" cy="3352800"/>
          </a:xfrm>
          <a:prstGeom prst="rect">
            <a:avLst/>
          </a:prstGeom>
          <a:noFill/>
          <a:ln w="9525">
            <a:noFill/>
            <a:miter lim="800000"/>
            <a:headEnd/>
            <a:tailEnd/>
          </a:ln>
        </p:spPr>
      </p:pic>
      <p:pic>
        <p:nvPicPr>
          <p:cNvPr id="56323" name="Picture 5" descr="Buzzard in flight"/>
          <p:cNvPicPr>
            <a:picLocks noChangeAspect="1" noChangeArrowheads="1"/>
          </p:cNvPicPr>
          <p:nvPr/>
        </p:nvPicPr>
        <p:blipFill>
          <a:blip r:embed="rId3" cstate="print"/>
          <a:srcRect/>
          <a:stretch>
            <a:fillRect/>
          </a:stretch>
        </p:blipFill>
        <p:spPr bwMode="auto">
          <a:xfrm>
            <a:off x="4419600" y="3429000"/>
            <a:ext cx="4318000" cy="3225800"/>
          </a:xfrm>
          <a:prstGeom prst="rect">
            <a:avLst/>
          </a:prstGeom>
          <a:noFill/>
          <a:ln w="9525">
            <a:noFill/>
            <a:miter lim="800000"/>
            <a:headEnd/>
            <a:tailEnd/>
          </a:ln>
        </p:spPr>
      </p:pic>
      <p:sp>
        <p:nvSpPr>
          <p:cNvPr id="117766" name="Text Box 6"/>
          <p:cNvSpPr txBox="1">
            <a:spLocks noChangeArrowheads="1"/>
          </p:cNvSpPr>
          <p:nvPr/>
        </p:nvSpPr>
        <p:spPr bwMode="auto">
          <a:xfrm>
            <a:off x="6553200" y="381000"/>
            <a:ext cx="2286000" cy="1200329"/>
          </a:xfrm>
          <a:prstGeom prst="rect">
            <a:avLst/>
          </a:prstGeom>
          <a:noFill/>
          <a:ln w="9525">
            <a:noFill/>
            <a:miter lim="800000"/>
            <a:headEnd/>
            <a:tailEnd/>
          </a:ln>
          <a:effectLst/>
        </p:spPr>
        <p:txBody>
          <a:bodyPr>
            <a:spAutoFit/>
          </a:bodyPr>
          <a:lstStyle/>
          <a:p>
            <a:pPr>
              <a:defRPr/>
            </a:pPr>
            <a:r>
              <a:rPr lang="en-US" sz="2400" dirty="0" smtClean="0">
                <a:solidFill>
                  <a:schemeClr val="tx1"/>
                </a:solidFill>
                <a:latin typeface="Calibri" pitchFamily="34" charset="0"/>
                <a:cs typeface="Calibri" pitchFamily="34" charset="0"/>
              </a:rPr>
              <a:t>Common Buzzard  </a:t>
            </a:r>
            <a:r>
              <a:rPr lang="en-US" sz="2400" dirty="0">
                <a:solidFill>
                  <a:schemeClr val="tx1"/>
                </a:solidFill>
                <a:latin typeface="Calibri" pitchFamily="34" charset="0"/>
                <a:cs typeface="Calibri" pitchFamily="34" charset="0"/>
              </a:rPr>
              <a:t>at Loch Awe Scotland</a:t>
            </a:r>
          </a:p>
        </p:txBody>
      </p:sp>
      <p:sp>
        <p:nvSpPr>
          <p:cNvPr id="117767" name="Text Box 7"/>
          <p:cNvSpPr txBox="1">
            <a:spLocks noChangeArrowheads="1"/>
          </p:cNvSpPr>
          <p:nvPr/>
        </p:nvSpPr>
        <p:spPr bwMode="auto">
          <a:xfrm>
            <a:off x="7620000" y="685800"/>
            <a:ext cx="554038" cy="396875"/>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FFFFFF"/>
                  </a:outerShdw>
                </a:effectLst>
              </a:rPr>
              <a:t> </a:t>
            </a:r>
          </a:p>
        </p:txBody>
      </p:sp>
      <p:sp>
        <p:nvSpPr>
          <p:cNvPr id="117770" name="Text Box 10"/>
          <p:cNvSpPr txBox="1">
            <a:spLocks noChangeArrowheads="1"/>
          </p:cNvSpPr>
          <p:nvPr/>
        </p:nvSpPr>
        <p:spPr bwMode="auto">
          <a:xfrm>
            <a:off x="6553200" y="2209800"/>
            <a:ext cx="2454275" cy="1200329"/>
          </a:xfrm>
          <a:prstGeom prst="rect">
            <a:avLst/>
          </a:prstGeom>
          <a:noFill/>
          <a:ln w="9525">
            <a:noFill/>
            <a:miter lim="800000"/>
            <a:headEnd/>
            <a:tailEnd/>
          </a:ln>
          <a:effectLst/>
        </p:spPr>
        <p:txBody>
          <a:bodyPr>
            <a:spAutoFit/>
          </a:bodyPr>
          <a:lstStyle/>
          <a:p>
            <a:pPr>
              <a:defRPr/>
            </a:pPr>
            <a:r>
              <a:rPr lang="en-US" sz="2400" dirty="0" smtClean="0">
                <a:solidFill>
                  <a:schemeClr val="tx1"/>
                </a:solidFill>
                <a:latin typeface="Calibri" pitchFamily="34" charset="0"/>
                <a:cs typeface="Calibri" pitchFamily="34" charset="0"/>
              </a:rPr>
              <a:t>Common Buzzard</a:t>
            </a:r>
            <a:endParaRPr lang="en-US" sz="2400" dirty="0">
              <a:solidFill>
                <a:schemeClr val="tx1"/>
              </a:solidFill>
              <a:latin typeface="Calibri" pitchFamily="34" charset="0"/>
              <a:cs typeface="Calibri" pitchFamily="34" charset="0"/>
            </a:endParaRPr>
          </a:p>
          <a:p>
            <a:pPr>
              <a:defRPr/>
            </a:pPr>
            <a:r>
              <a:rPr lang="en-US" sz="2400" dirty="0">
                <a:solidFill>
                  <a:schemeClr val="tx1"/>
                </a:solidFill>
                <a:latin typeface="Calibri" pitchFamily="34" charset="0"/>
                <a:cs typeface="Calibri" pitchFamily="34" charset="0"/>
              </a:rPr>
              <a:t>(</a:t>
            </a:r>
            <a:r>
              <a:rPr lang="en-US" sz="2400" dirty="0" err="1">
                <a:solidFill>
                  <a:schemeClr val="tx1"/>
                </a:solidFill>
                <a:latin typeface="Calibri" pitchFamily="34" charset="0"/>
                <a:cs typeface="Calibri" pitchFamily="34" charset="0"/>
              </a:rPr>
              <a:t>Buteo</a:t>
            </a:r>
            <a:r>
              <a:rPr lang="en-US" sz="2400" dirty="0">
                <a:solidFill>
                  <a:schemeClr val="tx1"/>
                </a:solidFill>
                <a:latin typeface="Calibri" pitchFamily="34" charset="0"/>
                <a:cs typeface="Calibri" pitchFamily="34" charset="0"/>
              </a:rPr>
              <a:t> </a:t>
            </a:r>
            <a:r>
              <a:rPr lang="en-US" sz="2400" dirty="0" err="1" smtClean="0">
                <a:solidFill>
                  <a:schemeClr val="tx1"/>
                </a:solidFill>
                <a:latin typeface="Calibri" pitchFamily="34" charset="0"/>
                <a:cs typeface="Calibri" pitchFamily="34" charset="0"/>
              </a:rPr>
              <a:t>Buteo</a:t>
            </a:r>
            <a:r>
              <a:rPr lang="en-US" sz="2400" dirty="0">
                <a:solidFill>
                  <a:schemeClr val="tx1"/>
                </a:solidFill>
                <a:latin typeface="Calibri" pitchFamily="34" charset="0"/>
                <a:cs typeface="Calibri" pitchFamily="34" charset="0"/>
              </a:rPr>
              <a:t>)</a:t>
            </a:r>
          </a:p>
          <a:p>
            <a:pPr>
              <a:defRPr/>
            </a:pPr>
            <a:r>
              <a:rPr lang="en-US" sz="2400" dirty="0">
                <a:solidFill>
                  <a:schemeClr val="tx1"/>
                </a:solidFill>
                <a:latin typeface="Calibri" pitchFamily="34" charset="0"/>
                <a:cs typeface="Calibri" pitchFamily="34" charset="0"/>
              </a:rPr>
              <a:t>In flight</a:t>
            </a:r>
          </a:p>
        </p:txBody>
      </p:sp>
      <p:pic>
        <p:nvPicPr>
          <p:cNvPr id="56327" name="Picture 11" descr="buzzard"/>
          <p:cNvPicPr>
            <a:picLocks noChangeAspect="1" noChangeArrowheads="1"/>
          </p:cNvPicPr>
          <p:nvPr/>
        </p:nvPicPr>
        <p:blipFill>
          <a:blip r:embed="rId4" cstate="print"/>
          <a:srcRect/>
          <a:stretch>
            <a:fillRect/>
          </a:stretch>
        </p:blipFill>
        <p:spPr bwMode="auto">
          <a:xfrm>
            <a:off x="1676400" y="3505200"/>
            <a:ext cx="2552700" cy="3200400"/>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0" y="1295400"/>
            <a:ext cx="9144000" cy="1969770"/>
          </a:xfrm>
          <a:prstGeom prst="rect">
            <a:avLst/>
          </a:prstGeom>
          <a:noFill/>
          <a:ln w="9525">
            <a:noFill/>
            <a:miter lim="800000"/>
            <a:headEnd/>
            <a:tailEnd/>
          </a:ln>
          <a:effectLst/>
        </p:spPr>
        <p:txBody>
          <a:bodyPr>
            <a:spAutoFit/>
          </a:bodyPr>
          <a:lstStyle/>
          <a:p>
            <a:pPr>
              <a:spcBef>
                <a:spcPct val="50000"/>
              </a:spcBef>
              <a:defRPr/>
            </a:pPr>
            <a:r>
              <a:rPr lang="en-US" sz="4000" dirty="0" smtClean="0">
                <a:solidFill>
                  <a:schemeClr val="tx1"/>
                </a:solidFill>
                <a:latin typeface="Calibri" pitchFamily="34" charset="0"/>
                <a:cs typeface="Calibri" pitchFamily="34" charset="0"/>
              </a:rPr>
              <a:t>The </a:t>
            </a:r>
            <a:r>
              <a:rPr lang="en-US" sz="4000" dirty="0">
                <a:solidFill>
                  <a:schemeClr val="tx1"/>
                </a:solidFill>
                <a:latin typeface="Calibri" pitchFamily="34" charset="0"/>
                <a:cs typeface="Calibri" pitchFamily="34" charset="0"/>
              </a:rPr>
              <a:t>heavens declare the glory of God;  the skies proclaim the work of His </a:t>
            </a:r>
            <a:r>
              <a:rPr lang="en-US" sz="4000" dirty="0" smtClean="0">
                <a:solidFill>
                  <a:schemeClr val="tx1"/>
                </a:solidFill>
                <a:latin typeface="Calibri" pitchFamily="34" charset="0"/>
                <a:cs typeface="Calibri" pitchFamily="34" charset="0"/>
              </a:rPr>
              <a:t>hands.</a:t>
            </a:r>
            <a:endParaRPr lang="en-US" sz="4000" dirty="0">
              <a:solidFill>
                <a:schemeClr val="tx1"/>
              </a:solidFill>
              <a:latin typeface="Calibri" pitchFamily="34" charset="0"/>
              <a:cs typeface="Calibri" pitchFamily="34" charset="0"/>
            </a:endParaRPr>
          </a:p>
          <a:p>
            <a:pPr>
              <a:spcBef>
                <a:spcPct val="50000"/>
              </a:spcBef>
              <a:defRPr/>
            </a:pPr>
            <a:r>
              <a:rPr lang="en-US" sz="2800" dirty="0">
                <a:solidFill>
                  <a:schemeClr val="tx1"/>
                </a:solidFill>
                <a:latin typeface="Calibri" pitchFamily="34" charset="0"/>
                <a:cs typeface="Calibri" pitchFamily="34" charset="0"/>
              </a:rPr>
              <a:t>Psalms 19:1</a:t>
            </a:r>
          </a:p>
        </p:txBody>
      </p:sp>
      <p:sp>
        <p:nvSpPr>
          <p:cNvPr id="3" name="Rectangle 2"/>
          <p:cNvSpPr/>
          <p:nvPr/>
        </p:nvSpPr>
        <p:spPr>
          <a:xfrm>
            <a:off x="2362200" y="4724400"/>
            <a:ext cx="4572000" cy="1569660"/>
          </a:xfrm>
          <a:prstGeom prst="rect">
            <a:avLst/>
          </a:prstGeom>
        </p:spPr>
        <p:txBody>
          <a:bodyPr>
            <a:spAutoFit/>
          </a:bodyPr>
          <a:lstStyle/>
          <a:p>
            <a:r>
              <a:rPr lang="en-US" sz="2400" dirty="0" smtClean="0">
                <a:solidFill>
                  <a:schemeClr val="tx1"/>
                </a:solidFill>
                <a:latin typeface="Calibri" pitchFamily="34" charset="0"/>
                <a:cs typeface="Calibri" pitchFamily="34" charset="0"/>
              </a:rPr>
              <a:t>You can view video and slides for this lecture at my website</a:t>
            </a:r>
          </a:p>
          <a:p>
            <a:endParaRPr lang="en-US" sz="2400" dirty="0" smtClean="0">
              <a:solidFill>
                <a:schemeClr val="tx1"/>
              </a:solidFill>
              <a:latin typeface="Calibri" pitchFamily="34" charset="0"/>
              <a:cs typeface="Calibri" pitchFamily="34" charset="0"/>
            </a:endParaRPr>
          </a:p>
          <a:p>
            <a:r>
              <a:rPr lang="en-US" sz="2400" dirty="0" smtClean="0">
                <a:solidFill>
                  <a:schemeClr val="tx1"/>
                </a:solidFill>
                <a:latin typeface="Calibri" pitchFamily="34" charset="0"/>
                <a:cs typeface="Calibri" pitchFamily="34" charset="0"/>
              </a:rPr>
              <a:t>frankbuzzard.com</a:t>
            </a:r>
            <a:endParaRPr lang="en-US" sz="2400" dirty="0">
              <a:solidFill>
                <a:schemeClr val="tx1"/>
              </a:solidFill>
              <a:latin typeface="Calibri" pitchFamily="34" charset="0"/>
              <a:cs typeface="Calibri" pitchFamily="34" charset="0"/>
            </a:endParaRPr>
          </a:p>
        </p:txBody>
      </p:sp>
    </p:spTree>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1" descr="Milky Way Galaxy seen from outside.jpg"/>
          <p:cNvPicPr>
            <a:picLocks noChangeAspect="1"/>
          </p:cNvPicPr>
          <p:nvPr/>
        </p:nvPicPr>
        <p:blipFill>
          <a:blip r:embed="rId2" cstate="print"/>
          <a:srcRect/>
          <a:stretch>
            <a:fillRect/>
          </a:stretch>
        </p:blipFill>
        <p:spPr bwMode="auto">
          <a:xfrm>
            <a:off x="2286000" y="0"/>
            <a:ext cx="6858000" cy="6858000"/>
          </a:xfrm>
          <a:prstGeom prst="rect">
            <a:avLst/>
          </a:prstGeom>
          <a:noFill/>
          <a:ln w="9525">
            <a:noFill/>
            <a:miter lim="800000"/>
            <a:headEnd/>
            <a:tailEnd/>
          </a:ln>
        </p:spPr>
      </p:pic>
      <p:sp>
        <p:nvSpPr>
          <p:cNvPr id="7171" name="TextBox 2"/>
          <p:cNvSpPr txBox="1">
            <a:spLocks noChangeArrowheads="1"/>
          </p:cNvSpPr>
          <p:nvPr/>
        </p:nvSpPr>
        <p:spPr bwMode="auto">
          <a:xfrm>
            <a:off x="0" y="762000"/>
            <a:ext cx="2362200" cy="3108543"/>
          </a:xfrm>
          <a:prstGeom prst="rect">
            <a:avLst/>
          </a:prstGeom>
          <a:noFill/>
          <a:ln w="9525">
            <a:noFill/>
            <a:miter lim="800000"/>
            <a:headEnd/>
            <a:tailEnd/>
          </a:ln>
        </p:spPr>
        <p:txBody>
          <a:bodyPr wrap="square">
            <a:spAutoFit/>
          </a:bodyPr>
          <a:lstStyle/>
          <a:p>
            <a:r>
              <a:rPr lang="en-US" sz="2800" dirty="0">
                <a:solidFill>
                  <a:schemeClr val="tx1"/>
                </a:solidFill>
                <a:latin typeface="Calibri" pitchFamily="34" charset="0"/>
                <a:cs typeface="Calibri" pitchFamily="34" charset="0"/>
              </a:rPr>
              <a:t>How  our Milky Way Galaxy might look to an outside observer from Andromeda</a:t>
            </a:r>
          </a:p>
        </p:txBody>
      </p:sp>
      <p:sp>
        <p:nvSpPr>
          <p:cNvPr id="4" name="Rectangle 3"/>
          <p:cNvSpPr/>
          <p:nvPr/>
        </p:nvSpPr>
        <p:spPr bwMode="auto">
          <a:xfrm>
            <a:off x="762000" y="4038600"/>
            <a:ext cx="15240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endParaRPr>
          </a:p>
        </p:txBody>
      </p:sp>
      <p:sp>
        <p:nvSpPr>
          <p:cNvPr id="5" name="TextBox 4"/>
          <p:cNvSpPr txBox="1"/>
          <p:nvPr/>
        </p:nvSpPr>
        <p:spPr>
          <a:xfrm>
            <a:off x="838200" y="4038600"/>
            <a:ext cx="1371600" cy="461665"/>
          </a:xfrm>
          <a:prstGeom prst="rect">
            <a:avLst/>
          </a:prstGeom>
          <a:noFill/>
        </p:spPr>
        <p:txBody>
          <a:bodyPr wrap="square" rtlCol="0">
            <a:spAutoFit/>
          </a:bodyPr>
          <a:lstStyle/>
          <a:p>
            <a:r>
              <a:rPr lang="en-US" sz="2400" dirty="0" smtClean="0">
                <a:solidFill>
                  <a:schemeClr val="tx1"/>
                </a:solidFill>
                <a:latin typeface="Calibri" pitchFamily="34" charset="0"/>
                <a:cs typeface="Calibri" pitchFamily="34" charset="0"/>
              </a:rPr>
              <a:t>Our Sun</a:t>
            </a:r>
            <a:endParaRPr lang="en-US" sz="2400" dirty="0">
              <a:solidFill>
                <a:schemeClr val="tx1"/>
              </a:solidFill>
              <a:latin typeface="Calibri" pitchFamily="34" charset="0"/>
              <a:cs typeface="Calibri" pitchFamily="34" charset="0"/>
            </a:endParaRPr>
          </a:p>
        </p:txBody>
      </p:sp>
      <p:cxnSp>
        <p:nvCxnSpPr>
          <p:cNvPr id="7" name="Straight Arrow Connector 6"/>
          <p:cNvCxnSpPr/>
          <p:nvPr/>
        </p:nvCxnSpPr>
        <p:spPr bwMode="auto">
          <a:xfrm>
            <a:off x="2286000" y="4191000"/>
            <a:ext cx="3352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1" descr="Large and Small Magellanic Clouds.jpg"/>
          <p:cNvPicPr>
            <a:picLocks noChangeAspect="1"/>
          </p:cNvPicPr>
          <p:nvPr/>
        </p:nvPicPr>
        <p:blipFill>
          <a:blip r:embed="rId2" cstate="print"/>
          <a:srcRect/>
          <a:stretch>
            <a:fillRect/>
          </a:stretch>
        </p:blipFill>
        <p:spPr bwMode="auto">
          <a:xfrm>
            <a:off x="304800" y="533400"/>
            <a:ext cx="8524875" cy="5029200"/>
          </a:xfrm>
          <a:prstGeom prst="rect">
            <a:avLst/>
          </a:prstGeom>
          <a:noFill/>
          <a:ln w="9525">
            <a:noFill/>
            <a:miter lim="800000"/>
            <a:headEnd/>
            <a:tailEnd/>
          </a:ln>
        </p:spPr>
      </p:pic>
      <p:sp>
        <p:nvSpPr>
          <p:cNvPr id="8195" name="TextBox 2"/>
          <p:cNvSpPr txBox="1">
            <a:spLocks noChangeArrowheads="1"/>
          </p:cNvSpPr>
          <p:nvPr/>
        </p:nvSpPr>
        <p:spPr bwMode="auto">
          <a:xfrm>
            <a:off x="685800" y="152400"/>
            <a:ext cx="7620000" cy="1077218"/>
          </a:xfrm>
          <a:prstGeom prst="rect">
            <a:avLst/>
          </a:prstGeom>
          <a:noFill/>
          <a:ln w="9525">
            <a:noFill/>
            <a:miter lim="800000"/>
            <a:headEnd/>
            <a:tailEnd/>
          </a:ln>
        </p:spPr>
        <p:txBody>
          <a:bodyPr>
            <a:spAutoFit/>
          </a:bodyPr>
          <a:lstStyle/>
          <a:p>
            <a:r>
              <a:rPr lang="en-US" sz="3200" dirty="0">
                <a:solidFill>
                  <a:schemeClr val="tx1"/>
                </a:solidFill>
                <a:latin typeface="Calibri" pitchFamily="34" charset="0"/>
                <a:cs typeface="Calibri" pitchFamily="34" charset="0"/>
              </a:rPr>
              <a:t>Our </a:t>
            </a:r>
            <a:r>
              <a:rPr lang="en-US" sz="3200" dirty="0" smtClean="0">
                <a:solidFill>
                  <a:schemeClr val="tx1"/>
                </a:solidFill>
                <a:latin typeface="Calibri" pitchFamily="34" charset="0"/>
                <a:cs typeface="Calibri" pitchFamily="34" charset="0"/>
              </a:rPr>
              <a:t>companion galaxies-Large </a:t>
            </a:r>
            <a:r>
              <a:rPr lang="en-US" sz="3200" dirty="0">
                <a:solidFill>
                  <a:schemeClr val="tx1"/>
                </a:solidFill>
                <a:latin typeface="Calibri" pitchFamily="34" charset="0"/>
                <a:cs typeface="Calibri" pitchFamily="34" charset="0"/>
              </a:rPr>
              <a:t>and Small </a:t>
            </a:r>
            <a:r>
              <a:rPr lang="en-US" sz="3200" dirty="0" err="1">
                <a:solidFill>
                  <a:schemeClr val="tx1"/>
                </a:solidFill>
                <a:latin typeface="Calibri" pitchFamily="34" charset="0"/>
                <a:cs typeface="Calibri" pitchFamily="34" charset="0"/>
              </a:rPr>
              <a:t>Magellanic</a:t>
            </a:r>
            <a:r>
              <a:rPr lang="en-US" sz="3200" dirty="0">
                <a:solidFill>
                  <a:schemeClr val="tx1"/>
                </a:solidFill>
                <a:latin typeface="Calibri" pitchFamily="34" charset="0"/>
                <a:cs typeface="Calibri" pitchFamily="34" charset="0"/>
              </a:rPr>
              <a:t> Clouds</a:t>
            </a:r>
          </a:p>
        </p:txBody>
      </p:sp>
      <p:sp>
        <p:nvSpPr>
          <p:cNvPr id="8196" name="TextBox 3"/>
          <p:cNvSpPr txBox="1">
            <a:spLocks noChangeArrowheads="1"/>
          </p:cNvSpPr>
          <p:nvPr/>
        </p:nvSpPr>
        <p:spPr bwMode="auto">
          <a:xfrm>
            <a:off x="0" y="5288340"/>
            <a:ext cx="9144000" cy="1569660"/>
          </a:xfrm>
          <a:prstGeom prst="rect">
            <a:avLst/>
          </a:prstGeom>
          <a:noFill/>
          <a:ln w="9525">
            <a:noFill/>
            <a:miter lim="800000"/>
            <a:headEnd/>
            <a:tailEnd/>
          </a:ln>
        </p:spPr>
        <p:txBody>
          <a:bodyPr>
            <a:spAutoFit/>
          </a:bodyPr>
          <a:lstStyle/>
          <a:p>
            <a:r>
              <a:rPr lang="en-US" sz="2400" dirty="0">
                <a:solidFill>
                  <a:schemeClr val="tx1"/>
                </a:solidFill>
                <a:latin typeface="Calibri" pitchFamily="34" charset="0"/>
                <a:cs typeface="Calibri" pitchFamily="34" charset="0"/>
              </a:rPr>
              <a:t>LMC and SMC are 160K and 200K LYs  away in the </a:t>
            </a:r>
            <a:r>
              <a:rPr lang="en-US" sz="2400" dirty="0" smtClean="0">
                <a:solidFill>
                  <a:schemeClr val="tx1"/>
                </a:solidFill>
                <a:latin typeface="Calibri" pitchFamily="34" charset="0"/>
                <a:cs typeface="Calibri" pitchFamily="34" charset="0"/>
              </a:rPr>
              <a:t>southern sky</a:t>
            </a:r>
            <a:endParaRPr lang="en-US" sz="2400" dirty="0">
              <a:solidFill>
                <a:schemeClr val="tx1"/>
              </a:solidFill>
              <a:latin typeface="Calibri" pitchFamily="34" charset="0"/>
              <a:cs typeface="Calibri" pitchFamily="34" charset="0"/>
            </a:endParaRPr>
          </a:p>
          <a:p>
            <a:r>
              <a:rPr lang="en-US" sz="2400" dirty="0">
                <a:solidFill>
                  <a:schemeClr val="tx1"/>
                </a:solidFill>
                <a:latin typeface="Calibri" pitchFamily="34" charset="0"/>
                <a:cs typeface="Calibri" pitchFamily="34" charset="0"/>
              </a:rPr>
              <a:t>First recorded by Persian  </a:t>
            </a:r>
            <a:r>
              <a:rPr lang="en-US" sz="2400" dirty="0" err="1">
                <a:solidFill>
                  <a:schemeClr val="tx1"/>
                </a:solidFill>
                <a:latin typeface="Calibri" pitchFamily="34" charset="0"/>
                <a:cs typeface="Calibri" pitchFamily="34" charset="0"/>
              </a:rPr>
              <a:t>Azophi</a:t>
            </a:r>
            <a:r>
              <a:rPr lang="en-US" sz="2400" dirty="0">
                <a:solidFill>
                  <a:schemeClr val="tx1"/>
                </a:solidFill>
                <a:latin typeface="Calibri" pitchFamily="34" charset="0"/>
                <a:cs typeface="Calibri" pitchFamily="34" charset="0"/>
              </a:rPr>
              <a:t> in </a:t>
            </a:r>
            <a:r>
              <a:rPr lang="en-US" sz="2400" dirty="0" smtClean="0">
                <a:solidFill>
                  <a:schemeClr val="tx1"/>
                </a:solidFill>
                <a:latin typeface="Calibri" pitchFamily="34" charset="0"/>
                <a:cs typeface="Calibri" pitchFamily="34" charset="0"/>
              </a:rPr>
              <a:t>964 . Observed </a:t>
            </a:r>
            <a:r>
              <a:rPr lang="en-US" sz="2400" dirty="0">
                <a:solidFill>
                  <a:schemeClr val="tx1"/>
                </a:solidFill>
                <a:latin typeface="Calibri" pitchFamily="34" charset="0"/>
                <a:cs typeface="Calibri" pitchFamily="34" charset="0"/>
              </a:rPr>
              <a:t>by Vespucci 1504 and Magellan </a:t>
            </a:r>
            <a:r>
              <a:rPr lang="en-US" sz="2400" dirty="0" smtClean="0">
                <a:solidFill>
                  <a:schemeClr val="tx1"/>
                </a:solidFill>
                <a:latin typeface="Calibri" pitchFamily="34" charset="0"/>
                <a:cs typeface="Calibri" pitchFamily="34" charset="0"/>
              </a:rPr>
              <a:t>1519.  </a:t>
            </a:r>
            <a:r>
              <a:rPr lang="en-US" sz="2400" dirty="0">
                <a:solidFill>
                  <a:schemeClr val="tx1"/>
                </a:solidFill>
                <a:latin typeface="Calibri" pitchFamily="34" charset="0"/>
                <a:cs typeface="Calibri" pitchFamily="34" charset="0"/>
              </a:rPr>
              <a:t>LMC has vigorous star formation within its Tarantula Nebula</a:t>
            </a:r>
          </a:p>
        </p:txBody>
      </p:sp>
    </p:spTree>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4" descr="Andromeda galaxy"/>
          <p:cNvPicPr>
            <a:picLocks noChangeAspect="1" noChangeArrowheads="1"/>
          </p:cNvPicPr>
          <p:nvPr/>
        </p:nvPicPr>
        <p:blipFill>
          <a:blip r:embed="rId2" cstate="print"/>
          <a:srcRect/>
          <a:stretch>
            <a:fillRect/>
          </a:stretch>
        </p:blipFill>
        <p:spPr bwMode="auto">
          <a:xfrm>
            <a:off x="2133600" y="-3175"/>
            <a:ext cx="7010400" cy="6861175"/>
          </a:xfrm>
          <a:prstGeom prst="rect">
            <a:avLst/>
          </a:prstGeom>
          <a:noFill/>
          <a:ln w="9525">
            <a:noFill/>
            <a:miter lim="800000"/>
            <a:headEnd/>
            <a:tailEnd/>
          </a:ln>
        </p:spPr>
      </p:pic>
      <p:sp>
        <p:nvSpPr>
          <p:cNvPr id="123909" name="Text Box 5"/>
          <p:cNvSpPr txBox="1">
            <a:spLocks noChangeArrowheads="1"/>
          </p:cNvSpPr>
          <p:nvPr/>
        </p:nvSpPr>
        <p:spPr bwMode="auto">
          <a:xfrm>
            <a:off x="533400" y="2133600"/>
            <a:ext cx="1555750" cy="396875"/>
          </a:xfrm>
          <a:prstGeom prst="rect">
            <a:avLst/>
          </a:prstGeom>
          <a:noFill/>
          <a:ln w="9525">
            <a:noFill/>
            <a:miter lim="800000"/>
            <a:headEnd/>
            <a:tailEnd/>
          </a:ln>
          <a:effectLst/>
        </p:spPr>
        <p:txBody>
          <a:bodyPr>
            <a:spAutoFit/>
          </a:bodyPr>
          <a:lstStyle/>
          <a:p>
            <a:pPr>
              <a:defRPr/>
            </a:pPr>
            <a:endParaRPr lang="en-US">
              <a:effectLst>
                <a:outerShdw blurRad="38100" dist="38100" dir="2700000" algn="tl">
                  <a:srgbClr val="FFFFFF"/>
                </a:outerShdw>
              </a:effectLst>
            </a:endParaRPr>
          </a:p>
        </p:txBody>
      </p:sp>
      <p:sp>
        <p:nvSpPr>
          <p:cNvPr id="123910" name="Text Box 6"/>
          <p:cNvSpPr txBox="1">
            <a:spLocks noChangeArrowheads="1"/>
          </p:cNvSpPr>
          <p:nvPr/>
        </p:nvSpPr>
        <p:spPr bwMode="auto">
          <a:xfrm rot="10800000" flipV="1">
            <a:off x="0" y="137021"/>
            <a:ext cx="2057400" cy="6463308"/>
          </a:xfrm>
          <a:prstGeom prst="rect">
            <a:avLst/>
          </a:prstGeom>
          <a:noFill/>
          <a:ln w="9525">
            <a:noFill/>
            <a:miter lim="800000"/>
            <a:headEnd/>
            <a:tailEnd/>
          </a:ln>
          <a:effectLst/>
        </p:spPr>
        <p:txBody>
          <a:bodyPr>
            <a:spAutoFit/>
          </a:bodyPr>
          <a:lstStyle/>
          <a:p>
            <a:pPr>
              <a:defRPr/>
            </a:pPr>
            <a:r>
              <a:rPr lang="en-US" sz="1800" dirty="0">
                <a:solidFill>
                  <a:schemeClr val="tx1"/>
                </a:solidFill>
                <a:latin typeface="Calibri" pitchFamily="34" charset="0"/>
                <a:cs typeface="Calibri" pitchFamily="34" charset="0"/>
              </a:rPr>
              <a:t>Andromeda Galaxy-M31</a:t>
            </a:r>
          </a:p>
          <a:p>
            <a:pPr>
              <a:defRPr/>
            </a:pPr>
            <a:endParaRPr lang="en-US" sz="1800" dirty="0">
              <a:solidFill>
                <a:schemeClr val="tx1"/>
              </a:solidFill>
              <a:latin typeface="Calibri" pitchFamily="34" charset="0"/>
              <a:cs typeface="Calibri" pitchFamily="34" charset="0"/>
            </a:endParaRPr>
          </a:p>
          <a:p>
            <a:pPr>
              <a:defRPr/>
            </a:pPr>
            <a:r>
              <a:rPr lang="en-US" sz="1800" dirty="0">
                <a:solidFill>
                  <a:schemeClr val="tx1"/>
                </a:solidFill>
                <a:latin typeface="Calibri" pitchFamily="34" charset="0"/>
                <a:cs typeface="Calibri" pitchFamily="34" charset="0"/>
              </a:rPr>
              <a:t>2.2 MLY s from Earth moving toward us at </a:t>
            </a:r>
            <a:r>
              <a:rPr lang="en-US" sz="1800" dirty="0" smtClean="0">
                <a:solidFill>
                  <a:schemeClr val="tx1"/>
                </a:solidFill>
                <a:latin typeface="Calibri" pitchFamily="34" charset="0"/>
                <a:cs typeface="Calibri" pitchFamily="34" charset="0"/>
              </a:rPr>
              <a:t>300,000 mph</a:t>
            </a:r>
            <a:endParaRPr lang="en-US" sz="1800" dirty="0">
              <a:solidFill>
                <a:schemeClr val="tx1"/>
              </a:solidFill>
              <a:latin typeface="Calibri" pitchFamily="34" charset="0"/>
              <a:cs typeface="Calibri" pitchFamily="34" charset="0"/>
            </a:endParaRPr>
          </a:p>
          <a:p>
            <a:pPr>
              <a:defRPr/>
            </a:pPr>
            <a:endParaRPr lang="en-US" sz="1800" dirty="0">
              <a:solidFill>
                <a:schemeClr val="tx1"/>
              </a:solidFill>
              <a:latin typeface="Calibri" pitchFamily="34" charset="0"/>
              <a:cs typeface="Calibri" pitchFamily="34" charset="0"/>
            </a:endParaRPr>
          </a:p>
          <a:p>
            <a:pPr>
              <a:defRPr/>
            </a:pPr>
            <a:r>
              <a:rPr lang="en-US" sz="1800" dirty="0">
                <a:solidFill>
                  <a:schemeClr val="tx1"/>
                </a:solidFill>
                <a:latin typeface="Calibri" pitchFamily="34" charset="0"/>
                <a:cs typeface="Calibri" pitchFamily="34" charset="0"/>
              </a:rPr>
              <a:t>165,000 LYs  in diameter</a:t>
            </a:r>
          </a:p>
          <a:p>
            <a:pPr>
              <a:defRPr/>
            </a:pPr>
            <a:endParaRPr lang="en-US" sz="1800" dirty="0">
              <a:solidFill>
                <a:schemeClr val="tx1"/>
              </a:solidFill>
              <a:latin typeface="Calibri" pitchFamily="34" charset="0"/>
              <a:cs typeface="Calibri" pitchFamily="34" charset="0"/>
            </a:endParaRPr>
          </a:p>
          <a:p>
            <a:pPr>
              <a:defRPr/>
            </a:pPr>
            <a:r>
              <a:rPr lang="en-US" sz="1800" dirty="0">
                <a:solidFill>
                  <a:schemeClr val="tx1"/>
                </a:solidFill>
                <a:latin typeface="Calibri" pitchFamily="34" charset="0"/>
                <a:cs typeface="Calibri" pitchFamily="34" charset="0"/>
              </a:rPr>
              <a:t>Edwin Hubble  determined Andromeda was an external galaxy to our Milky Way in 1924</a:t>
            </a:r>
          </a:p>
          <a:p>
            <a:pPr>
              <a:defRPr/>
            </a:pPr>
            <a:endParaRPr lang="en-US" sz="1800" dirty="0">
              <a:solidFill>
                <a:schemeClr val="tx1"/>
              </a:solidFill>
              <a:latin typeface="Calibri" pitchFamily="34" charset="0"/>
              <a:cs typeface="Calibri" pitchFamily="34" charset="0"/>
            </a:endParaRPr>
          </a:p>
          <a:p>
            <a:pPr>
              <a:defRPr/>
            </a:pPr>
            <a:r>
              <a:rPr lang="en-US" sz="1800" dirty="0">
                <a:solidFill>
                  <a:schemeClr val="tx1"/>
                </a:solidFill>
                <a:latin typeface="Calibri" pitchFamily="34" charset="0"/>
                <a:cs typeface="Calibri" pitchFamily="34" charset="0"/>
              </a:rPr>
              <a:t>Hubble also  discovers </a:t>
            </a:r>
            <a:r>
              <a:rPr lang="en-US" sz="1800" dirty="0" smtClean="0">
                <a:solidFill>
                  <a:schemeClr val="tx1"/>
                </a:solidFill>
                <a:latin typeface="Calibri" pitchFamily="34" charset="0"/>
                <a:cs typeface="Calibri" pitchFamily="34" charset="0"/>
              </a:rPr>
              <a:t>red shift </a:t>
            </a:r>
            <a:r>
              <a:rPr lang="en-US" sz="1800" dirty="0">
                <a:solidFill>
                  <a:schemeClr val="tx1"/>
                </a:solidFill>
                <a:latin typeface="Calibri" pitchFamily="34" charset="0"/>
                <a:cs typeface="Calibri" pitchFamily="34" charset="0"/>
              </a:rPr>
              <a:t>and </a:t>
            </a:r>
            <a:r>
              <a:rPr lang="en-US" sz="1800" dirty="0" smtClean="0">
                <a:solidFill>
                  <a:schemeClr val="tx1"/>
                </a:solidFill>
                <a:latin typeface="Calibri" pitchFamily="34" charset="0"/>
                <a:cs typeface="Calibri" pitchFamily="34" charset="0"/>
              </a:rPr>
              <a:t>expanding </a:t>
            </a:r>
            <a:r>
              <a:rPr lang="en-US" sz="1800" dirty="0">
                <a:solidFill>
                  <a:schemeClr val="tx1"/>
                </a:solidFill>
                <a:latin typeface="Calibri" pitchFamily="34" charset="0"/>
                <a:cs typeface="Calibri" pitchFamily="34" charset="0"/>
              </a:rPr>
              <a:t>Universe</a:t>
            </a:r>
          </a:p>
          <a:p>
            <a:pPr>
              <a:defRPr/>
            </a:pPr>
            <a:endParaRPr lang="en-US" sz="1800" dirty="0">
              <a:solidFill>
                <a:schemeClr val="tx1"/>
              </a:solidFill>
              <a:latin typeface="Calibri" pitchFamily="34" charset="0"/>
              <a:cs typeface="Calibri" pitchFamily="34" charset="0"/>
            </a:endParaRPr>
          </a:p>
        </p:txBody>
      </p:sp>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788988"/>
          </a:xfrm>
        </p:spPr>
        <p:txBody>
          <a:bodyPr/>
          <a:lstStyle/>
          <a:p>
            <a:r>
              <a:rPr lang="en-US" sz="3200" b="1" dirty="0" smtClean="0">
                <a:solidFill>
                  <a:schemeClr val="tx1"/>
                </a:solidFill>
                <a:effectLst/>
              </a:rPr>
              <a:t>Discovery that Andromeda is an external galaxy</a:t>
            </a:r>
          </a:p>
        </p:txBody>
      </p:sp>
      <p:pic>
        <p:nvPicPr>
          <p:cNvPr id="10243" name="Content Placeholder 4" descr="Henrietta Leavitt (1868-1921).jpg"/>
          <p:cNvPicPr>
            <a:picLocks noGrp="1" noChangeAspect="1"/>
          </p:cNvPicPr>
          <p:nvPr>
            <p:ph sz="half" idx="1"/>
          </p:nvPr>
        </p:nvPicPr>
        <p:blipFill>
          <a:blip r:embed="rId2" cstate="print"/>
          <a:srcRect/>
          <a:stretch>
            <a:fillRect/>
          </a:stretch>
        </p:blipFill>
        <p:spPr>
          <a:xfrm>
            <a:off x="457200" y="1143000"/>
            <a:ext cx="1333500" cy="1495425"/>
          </a:xfrm>
        </p:spPr>
      </p:pic>
      <p:pic>
        <p:nvPicPr>
          <p:cNvPr id="10244" name="Content Placeholder 7" descr="Cepheid Luminosity relationship.gif"/>
          <p:cNvPicPr>
            <a:picLocks noGrp="1" noChangeAspect="1"/>
          </p:cNvPicPr>
          <p:nvPr>
            <p:ph sz="half" idx="2"/>
          </p:nvPr>
        </p:nvPicPr>
        <p:blipFill>
          <a:blip r:embed="rId3" cstate="print"/>
          <a:stretch>
            <a:fillRect/>
          </a:stretch>
        </p:blipFill>
        <p:spPr>
          <a:xfrm>
            <a:off x="4800600" y="3581400"/>
            <a:ext cx="4038600" cy="3062831"/>
          </a:xfrm>
        </p:spPr>
      </p:pic>
      <p:sp>
        <p:nvSpPr>
          <p:cNvPr id="10245" name="TextBox 5"/>
          <p:cNvSpPr txBox="1">
            <a:spLocks noChangeArrowheads="1"/>
          </p:cNvSpPr>
          <p:nvPr/>
        </p:nvSpPr>
        <p:spPr bwMode="auto">
          <a:xfrm>
            <a:off x="1981200" y="1371600"/>
            <a:ext cx="1905000" cy="1016000"/>
          </a:xfrm>
          <a:prstGeom prst="rect">
            <a:avLst/>
          </a:prstGeom>
          <a:noFill/>
          <a:ln w="9525">
            <a:noFill/>
            <a:miter lim="800000"/>
            <a:headEnd/>
            <a:tailEnd/>
          </a:ln>
        </p:spPr>
        <p:txBody>
          <a:bodyPr>
            <a:spAutoFit/>
          </a:bodyPr>
          <a:lstStyle/>
          <a:p>
            <a:r>
              <a:rPr lang="en-US" dirty="0">
                <a:solidFill>
                  <a:schemeClr val="tx1"/>
                </a:solidFill>
                <a:latin typeface="Calibri" pitchFamily="34" charset="0"/>
                <a:cs typeface="Calibri" pitchFamily="34" charset="0"/>
              </a:rPr>
              <a:t>Henrietta Leavitt </a:t>
            </a:r>
          </a:p>
          <a:p>
            <a:r>
              <a:rPr lang="en-US" dirty="0">
                <a:solidFill>
                  <a:schemeClr val="tx1"/>
                </a:solidFill>
                <a:latin typeface="Calibri" pitchFamily="34" charset="0"/>
                <a:cs typeface="Calibri" pitchFamily="34" charset="0"/>
              </a:rPr>
              <a:t>(1868 - 1921)</a:t>
            </a:r>
          </a:p>
        </p:txBody>
      </p:sp>
      <p:sp>
        <p:nvSpPr>
          <p:cNvPr id="10246" name="TextBox 6"/>
          <p:cNvSpPr txBox="1">
            <a:spLocks noChangeArrowheads="1"/>
          </p:cNvSpPr>
          <p:nvPr/>
        </p:nvSpPr>
        <p:spPr bwMode="auto">
          <a:xfrm>
            <a:off x="381000" y="2819400"/>
            <a:ext cx="3810000" cy="3477875"/>
          </a:xfrm>
          <a:prstGeom prst="rect">
            <a:avLst/>
          </a:prstGeom>
          <a:noFill/>
          <a:ln w="9525">
            <a:noFill/>
            <a:miter lim="800000"/>
            <a:headEnd/>
            <a:tailEnd/>
          </a:ln>
        </p:spPr>
        <p:txBody>
          <a:bodyPr>
            <a:spAutoFit/>
          </a:bodyPr>
          <a:lstStyle/>
          <a:p>
            <a:r>
              <a:rPr lang="en-US" dirty="0">
                <a:solidFill>
                  <a:schemeClr val="tx1"/>
                </a:solidFill>
                <a:latin typeface="Calibri" pitchFamily="34" charset="0"/>
                <a:cs typeface="Calibri" pitchFamily="34" charset="0"/>
              </a:rPr>
              <a:t>Finds  47 Cepheid Variable stars in the LMC and SMC in early  1900s</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 Reasons all are at same distance and finds luminosity </a:t>
            </a:r>
            <a:r>
              <a:rPr lang="en-US" dirty="0" err="1">
                <a:solidFill>
                  <a:schemeClr val="tx1"/>
                </a:solidFill>
                <a:latin typeface="Calibri" pitchFamily="34" charset="0"/>
                <a:cs typeface="Calibri" pitchFamily="34" charset="0"/>
              </a:rPr>
              <a:t>vs</a:t>
            </a:r>
            <a:r>
              <a:rPr lang="en-US" dirty="0">
                <a:solidFill>
                  <a:schemeClr val="tx1"/>
                </a:solidFill>
                <a:latin typeface="Calibri" pitchFamily="34" charset="0"/>
                <a:cs typeface="Calibri" pitchFamily="34" charset="0"/>
              </a:rPr>
              <a:t> period relationship –standard candle!</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Ejnar Hertzsprung calculates distance to SMC and LMC  and Howard Shapley  deduces size of Milky Way </a:t>
            </a:r>
          </a:p>
        </p:txBody>
      </p:sp>
      <p:pic>
        <p:nvPicPr>
          <p:cNvPr id="10247" name="Picture 8" descr="Cepheid light curve.gif"/>
          <p:cNvPicPr>
            <a:picLocks noChangeAspect="1"/>
          </p:cNvPicPr>
          <p:nvPr/>
        </p:nvPicPr>
        <p:blipFill>
          <a:blip r:embed="rId4" cstate="print"/>
          <a:srcRect/>
          <a:stretch>
            <a:fillRect/>
          </a:stretch>
        </p:blipFill>
        <p:spPr bwMode="auto">
          <a:xfrm>
            <a:off x="4724400" y="762000"/>
            <a:ext cx="4229100" cy="2597150"/>
          </a:xfrm>
          <a:prstGeom prst="rect">
            <a:avLst/>
          </a:prstGeom>
          <a:noFill/>
          <a:ln w="9525">
            <a:noFill/>
            <a:miter lim="800000"/>
            <a:headEnd/>
            <a:tailEnd/>
          </a:ln>
        </p:spPr>
      </p:pic>
    </p:spTree>
  </p:cSld>
  <p:clrMapOvr>
    <a:masterClrMapping/>
  </p:clrMapOvr>
  <p:transition advClick="0" advTm="500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9144000" cy="941387"/>
          </a:xfrm>
        </p:spPr>
        <p:txBody>
          <a:bodyPr/>
          <a:lstStyle/>
          <a:p>
            <a:r>
              <a:rPr lang="en-US" sz="2400" b="1" dirty="0" smtClean="0">
                <a:solidFill>
                  <a:schemeClr val="tx1"/>
                </a:solidFill>
                <a:effectLst/>
                <a:latin typeface="Calibri" pitchFamily="34" charset="0"/>
                <a:cs typeface="Calibri" pitchFamily="34" charset="0"/>
              </a:rPr>
              <a:t>Edwin Hubble finds </a:t>
            </a:r>
            <a:r>
              <a:rPr lang="en-US" sz="2400" b="1" dirty="0" err="1" smtClean="0">
                <a:solidFill>
                  <a:schemeClr val="tx1"/>
                </a:solidFill>
                <a:effectLst/>
                <a:latin typeface="Calibri" pitchFamily="34" charset="0"/>
                <a:cs typeface="Calibri" pitchFamily="34" charset="0"/>
              </a:rPr>
              <a:t>cepheid</a:t>
            </a:r>
            <a:r>
              <a:rPr lang="en-US" sz="2400" b="1" dirty="0" smtClean="0">
                <a:solidFill>
                  <a:schemeClr val="tx1"/>
                </a:solidFill>
                <a:effectLst/>
                <a:latin typeface="Calibri" pitchFamily="34" charset="0"/>
                <a:cs typeface="Calibri" pitchFamily="34" charset="0"/>
              </a:rPr>
              <a:t> variable star in Andromeda in 1923</a:t>
            </a:r>
            <a:br>
              <a:rPr lang="en-US" sz="2400" b="1" dirty="0" smtClean="0">
                <a:solidFill>
                  <a:schemeClr val="tx1"/>
                </a:solidFill>
                <a:effectLst/>
                <a:latin typeface="Calibri" pitchFamily="34" charset="0"/>
                <a:cs typeface="Calibri" pitchFamily="34" charset="0"/>
              </a:rPr>
            </a:br>
            <a:r>
              <a:rPr lang="en-US" sz="2400" b="1" dirty="0" smtClean="0">
                <a:solidFill>
                  <a:schemeClr val="tx1"/>
                </a:solidFill>
                <a:effectLst/>
                <a:latin typeface="Calibri" pitchFamily="34" charset="0"/>
                <a:cs typeface="Calibri" pitchFamily="34" charset="0"/>
              </a:rPr>
              <a:t>and proves Andromeda is a distant galaxy outside the Milky Way.</a:t>
            </a:r>
          </a:p>
        </p:txBody>
      </p:sp>
      <p:pic>
        <p:nvPicPr>
          <p:cNvPr id="11267" name="Picture 4" descr="hubble_edwin_a6a.gif"/>
          <p:cNvPicPr>
            <a:picLocks noChangeAspect="1"/>
          </p:cNvPicPr>
          <p:nvPr/>
        </p:nvPicPr>
        <p:blipFill>
          <a:blip r:embed="rId2" cstate="print"/>
          <a:srcRect/>
          <a:stretch>
            <a:fillRect/>
          </a:stretch>
        </p:blipFill>
        <p:spPr bwMode="auto">
          <a:xfrm>
            <a:off x="381000" y="1219200"/>
            <a:ext cx="1679575" cy="2133600"/>
          </a:xfrm>
          <a:prstGeom prst="rect">
            <a:avLst/>
          </a:prstGeom>
          <a:noFill/>
          <a:ln w="9525">
            <a:noFill/>
            <a:miter lim="800000"/>
            <a:headEnd/>
            <a:tailEnd/>
          </a:ln>
        </p:spPr>
      </p:pic>
      <p:pic>
        <p:nvPicPr>
          <p:cNvPr id="11268" name="Picture 5" descr="edhubhooker.jpg"/>
          <p:cNvPicPr>
            <a:picLocks noChangeAspect="1"/>
          </p:cNvPicPr>
          <p:nvPr/>
        </p:nvPicPr>
        <p:blipFill>
          <a:blip r:embed="rId3" cstate="print"/>
          <a:srcRect/>
          <a:stretch>
            <a:fillRect/>
          </a:stretch>
        </p:blipFill>
        <p:spPr bwMode="auto">
          <a:xfrm>
            <a:off x="381000" y="4343400"/>
            <a:ext cx="1676400" cy="2346325"/>
          </a:xfrm>
          <a:prstGeom prst="rect">
            <a:avLst/>
          </a:prstGeom>
          <a:noFill/>
          <a:ln w="9525">
            <a:noFill/>
            <a:miter lim="800000"/>
            <a:headEnd/>
            <a:tailEnd/>
          </a:ln>
        </p:spPr>
      </p:pic>
      <p:pic>
        <p:nvPicPr>
          <p:cNvPr id="11269" name="Picture 6" descr="hubble-photos-variable-star-v1-m31-cepheid-5.jpg"/>
          <p:cNvPicPr>
            <a:picLocks noChangeAspect="1"/>
          </p:cNvPicPr>
          <p:nvPr/>
        </p:nvPicPr>
        <p:blipFill>
          <a:blip r:embed="rId4" cstate="print"/>
          <a:srcRect/>
          <a:stretch>
            <a:fillRect/>
          </a:stretch>
        </p:blipFill>
        <p:spPr bwMode="auto">
          <a:xfrm>
            <a:off x="2476500" y="1219200"/>
            <a:ext cx="6667500" cy="5334000"/>
          </a:xfrm>
          <a:prstGeom prst="rect">
            <a:avLst/>
          </a:prstGeom>
          <a:noFill/>
          <a:ln w="9525">
            <a:noFill/>
            <a:miter lim="800000"/>
            <a:headEnd/>
            <a:tailEnd/>
          </a:ln>
        </p:spPr>
      </p:pic>
      <p:sp>
        <p:nvSpPr>
          <p:cNvPr id="11270" name="TextBox 7"/>
          <p:cNvSpPr txBox="1">
            <a:spLocks noChangeArrowheads="1"/>
          </p:cNvSpPr>
          <p:nvPr/>
        </p:nvSpPr>
        <p:spPr bwMode="auto">
          <a:xfrm>
            <a:off x="381000" y="3429000"/>
            <a:ext cx="1676400" cy="646331"/>
          </a:xfrm>
          <a:prstGeom prst="rect">
            <a:avLst/>
          </a:prstGeom>
          <a:noFill/>
          <a:ln w="9525">
            <a:noFill/>
            <a:miter lim="800000"/>
            <a:headEnd/>
            <a:tailEnd/>
          </a:ln>
        </p:spPr>
        <p:txBody>
          <a:bodyPr wrap="square">
            <a:spAutoFit/>
          </a:bodyPr>
          <a:lstStyle/>
          <a:p>
            <a:r>
              <a:rPr lang="en-US" sz="1400" b="0" dirty="0">
                <a:solidFill>
                  <a:schemeClr val="tx1"/>
                </a:solidFill>
                <a:latin typeface="Calibri" pitchFamily="34" charset="0"/>
                <a:cs typeface="Calibri" pitchFamily="34" charset="0"/>
              </a:rPr>
              <a:t>Edwin</a:t>
            </a:r>
            <a:r>
              <a:rPr lang="en-US" sz="1800" b="0" dirty="0">
                <a:solidFill>
                  <a:schemeClr val="tx1"/>
                </a:solidFill>
                <a:latin typeface="Calibri" pitchFamily="34" charset="0"/>
                <a:cs typeface="Calibri" pitchFamily="34" charset="0"/>
              </a:rPr>
              <a:t> Hubble</a:t>
            </a:r>
          </a:p>
          <a:p>
            <a:r>
              <a:rPr lang="en-US" sz="1800" b="0" dirty="0">
                <a:solidFill>
                  <a:schemeClr val="tx1"/>
                </a:solidFill>
                <a:latin typeface="Calibri" pitchFamily="34" charset="0"/>
                <a:cs typeface="Calibri" pitchFamily="34" charset="0"/>
              </a:rPr>
              <a:t>1889-1953</a:t>
            </a:r>
          </a:p>
        </p:txBody>
      </p:sp>
    </p:spTree>
  </p:cSld>
  <p:clrMapOvr>
    <a:masterClrMapping/>
  </p:clrMapOvr>
  <p:transition advClick="0" advTm="5000"/>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Lucida Calligraphy"/>
        <a:ea typeface=""/>
        <a:cs typeface=""/>
      </a:majorFont>
      <a:minorFont>
        <a:latin typeface="Lucida Calligraph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2742</TotalTime>
  <Words>1486</Words>
  <Application>Microsoft Office PowerPoint</Application>
  <PresentationFormat>On-screen Show (4:3)</PresentationFormat>
  <Paragraphs>160</Paragraphs>
  <Slides>44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Lucida Calligraphy</vt:lpstr>
      <vt:lpstr>Wingdings</vt:lpstr>
      <vt:lpstr>Custom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Discovery that Andromeda is an external galaxy</vt:lpstr>
      <vt:lpstr>Edwin Hubble finds cepheid variable star in Andromeda in 1923 and proves Andromeda is a distant galaxy outside the Milky Way.</vt:lpstr>
      <vt:lpstr>Hubble telescope photo of Andromeda V1</vt:lpstr>
      <vt:lpstr>PowerPoint Presentation</vt:lpstr>
      <vt:lpstr>NASA’s Nuclear Spectroscopic Telescope Array (NuSTAR) views 40 neutron star/black hole binaries in high energy X-rays believed to heat gas and drive the early evolution of the universe and galaxies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Space Engineering Consulting,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Heavens declare the glory of God;  the skies proclaim the work of His hands</dc:title>
  <dc:creator>Frank Buzzard</dc:creator>
  <cp:lastModifiedBy>Frank T Buzzard</cp:lastModifiedBy>
  <cp:revision>116</cp:revision>
  <dcterms:created xsi:type="dcterms:W3CDTF">2005-10-02T21:05:34Z</dcterms:created>
  <dcterms:modified xsi:type="dcterms:W3CDTF">2019-03-13T17:57:17Z</dcterms:modified>
</cp:coreProperties>
</file>